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79" r:id="rId2"/>
  </p:sldMasterIdLst>
  <p:notesMasterIdLst>
    <p:notesMasterId r:id="rId41"/>
  </p:notesMasterIdLst>
  <p:sldIdLst>
    <p:sldId id="581" r:id="rId3"/>
    <p:sldId id="680" r:id="rId4"/>
    <p:sldId id="749" r:id="rId5"/>
    <p:sldId id="748" r:id="rId6"/>
    <p:sldId id="750" r:id="rId7"/>
    <p:sldId id="723" r:id="rId8"/>
    <p:sldId id="720" r:id="rId9"/>
    <p:sldId id="728" r:id="rId10"/>
    <p:sldId id="686" r:id="rId11"/>
    <p:sldId id="729" r:id="rId12"/>
    <p:sldId id="702" r:id="rId13"/>
    <p:sldId id="730" r:id="rId14"/>
    <p:sldId id="724" r:id="rId15"/>
    <p:sldId id="770" r:id="rId16"/>
    <p:sldId id="771" r:id="rId17"/>
    <p:sldId id="772" r:id="rId18"/>
    <p:sldId id="725" r:id="rId19"/>
    <p:sldId id="690" r:id="rId20"/>
    <p:sldId id="691" r:id="rId21"/>
    <p:sldId id="694" r:id="rId22"/>
    <p:sldId id="695" r:id="rId23"/>
    <p:sldId id="704" r:id="rId24"/>
    <p:sldId id="717" r:id="rId25"/>
    <p:sldId id="696" r:id="rId26"/>
    <p:sldId id="697" r:id="rId27"/>
    <p:sldId id="755" r:id="rId28"/>
    <p:sldId id="706" r:id="rId29"/>
    <p:sldId id="709" r:id="rId30"/>
    <p:sldId id="733" r:id="rId31"/>
    <p:sldId id="727" r:id="rId32"/>
    <p:sldId id="713" r:id="rId33"/>
    <p:sldId id="732" r:id="rId34"/>
    <p:sldId id="719" r:id="rId35"/>
    <p:sldId id="769" r:id="rId36"/>
    <p:sldId id="773" r:id="rId37"/>
    <p:sldId id="758" r:id="rId38"/>
    <p:sldId id="759" r:id="rId39"/>
    <p:sldId id="760" r:id="rId40"/>
  </p:sldIdLst>
  <p:sldSz cx="9144000" cy="6858000" type="screen4x3"/>
  <p:notesSz cx="9309100" cy="7023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4BD234"/>
    <a:srgbClr val="FF9900"/>
    <a:srgbClr val="FFFF00"/>
    <a:srgbClr val="CC00CC"/>
    <a:srgbClr val="2D0BFB"/>
    <a:srgbClr val="2EE620"/>
    <a:srgbClr val="00FF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3682" autoAdjust="0"/>
  </p:normalViewPr>
  <p:slideViewPr>
    <p:cSldViewPr>
      <p:cViewPr>
        <p:scale>
          <a:sx n="55" d="100"/>
          <a:sy n="55" d="100"/>
        </p:scale>
        <p:origin x="-28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4" d="100"/>
          <a:sy n="104" d="100"/>
        </p:scale>
        <p:origin x="-654" y="-96"/>
      </p:cViewPr>
      <p:guideLst>
        <p:guide orient="horz" pos="2212"/>
        <p:guide pos="29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_Ext_Drive\Correlation_k_Logmea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rohilla\AppData\Local\Microsoft\Windows\Temporary%20Internet%20Files\Content.Outlook\2GZABLWL\Surface_Area_Calculations_No_Sample_Name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G:\Gorilla\Calibration_Conditioning\Calibration_Curve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8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Sheet1!$A$1:$A$9</c:f>
              <c:numCache>
                <c:formatCode>General</c:formatCode>
                <c:ptCount val="9"/>
                <c:pt idx="0">
                  <c:v>1180</c:v>
                </c:pt>
                <c:pt idx="1">
                  <c:v>81</c:v>
                </c:pt>
                <c:pt idx="2">
                  <c:v>637</c:v>
                </c:pt>
                <c:pt idx="3">
                  <c:v>79</c:v>
                </c:pt>
                <c:pt idx="4">
                  <c:v>112</c:v>
                </c:pt>
                <c:pt idx="5">
                  <c:v>436</c:v>
                </c:pt>
                <c:pt idx="6">
                  <c:v>247</c:v>
                </c:pt>
                <c:pt idx="7">
                  <c:v>140</c:v>
                </c:pt>
                <c:pt idx="8">
                  <c:v>385</c:v>
                </c:pt>
              </c:numCache>
            </c:numRef>
          </c:xVal>
          <c:yVal>
            <c:numRef>
              <c:f>Sheet1!$B$1:$B$9</c:f>
              <c:numCache>
                <c:formatCode>General</c:formatCode>
                <c:ptCount val="9"/>
                <c:pt idx="0">
                  <c:v>6</c:v>
                </c:pt>
                <c:pt idx="1">
                  <c:v>2</c:v>
                </c:pt>
                <c:pt idx="2">
                  <c:v>4</c:v>
                </c:pt>
                <c:pt idx="3">
                  <c:v>4</c:v>
                </c:pt>
                <c:pt idx="4">
                  <c:v>1.7000000000000004</c:v>
                </c:pt>
                <c:pt idx="5">
                  <c:v>45</c:v>
                </c:pt>
                <c:pt idx="6">
                  <c:v>3</c:v>
                </c:pt>
                <c:pt idx="7">
                  <c:v>2</c:v>
                </c:pt>
                <c:pt idx="8">
                  <c:v>46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428032"/>
        <c:axId val="61060992"/>
      </c:scatterChart>
      <c:valAx>
        <c:axId val="58428032"/>
        <c:scaling>
          <c:logBase val="10"/>
          <c:orientation val="minMax"/>
          <c:max val="2000"/>
          <c:min val="50"/>
        </c:scaling>
        <c:delete val="0"/>
        <c:axPos val="b"/>
        <c:title>
          <c:tx>
            <c:rich>
              <a:bodyPr/>
              <a:lstStyle/>
              <a:p>
                <a:pPr>
                  <a:defRPr sz="2000">
                    <a:latin typeface="Arial" pitchFamily="34" charset="0"/>
                    <a:cs typeface="Arial" pitchFamily="34" charset="0"/>
                  </a:defRPr>
                </a:pP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T2 Log Mean (ms)</a:t>
                </a:r>
                <a:endParaRPr lang="en-US" sz="2000" dirty="0">
                  <a:latin typeface="Arial" pitchFamily="34" charset="0"/>
                  <a:cs typeface="Arial" pitchFamily="34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1060992"/>
        <c:crosses val="autoZero"/>
        <c:crossBetween val="midCat"/>
      </c:valAx>
      <c:valAx>
        <c:axId val="61060992"/>
        <c:scaling>
          <c:logBase val="10"/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>
                    <a:latin typeface="Arial" pitchFamily="34" charset="0"/>
                    <a:cs typeface="Arial" pitchFamily="34" charset="0"/>
                  </a:defRPr>
                </a:pP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Permeability (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mD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)</a:t>
                </a:r>
                <a:endParaRPr lang="en-US" sz="2000" dirty="0">
                  <a:latin typeface="Arial" pitchFamily="34" charset="0"/>
                  <a:cs typeface="Arial" pitchFamily="34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842803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807827407408005"/>
          <c:y val="0.16208871163951383"/>
          <c:w val="0.70510770131226763"/>
          <c:h val="0.5815104283937325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solidFill>
                  <a:srgbClr val="C00000"/>
                </a:solidFill>
              </a:ln>
            </c:spPr>
          </c:dPt>
          <c:cat>
            <c:strRef>
              <c:f>Sheet1!$A$2:$A$9</c:f>
              <c:strCache>
                <c:ptCount val="8"/>
                <c:pt idx="0">
                  <c:v>Sample 1</c:v>
                </c:pt>
                <c:pt idx="1">
                  <c:v>Sample 2</c:v>
                </c:pt>
                <c:pt idx="2">
                  <c:v>Sample 3</c:v>
                </c:pt>
                <c:pt idx="3">
                  <c:v>Sample 4</c:v>
                </c:pt>
                <c:pt idx="4">
                  <c:v>Sample 5</c:v>
                </c:pt>
                <c:pt idx="5">
                  <c:v>Sample 6</c:v>
                </c:pt>
                <c:pt idx="6">
                  <c:v>Sample 7</c:v>
                </c:pt>
                <c:pt idx="7">
                  <c:v>SILURIAN Outcrop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0.22</c:v>
                </c:pt>
                <c:pt idx="1">
                  <c:v>3.0000000000000002E-2</c:v>
                </c:pt>
                <c:pt idx="2">
                  <c:v>0.30000000000000032</c:v>
                </c:pt>
                <c:pt idx="3">
                  <c:v>0.30000000000000032</c:v>
                </c:pt>
                <c:pt idx="4">
                  <c:v>0.17</c:v>
                </c:pt>
                <c:pt idx="5">
                  <c:v>0.1</c:v>
                </c:pt>
                <c:pt idx="6">
                  <c:v>0.30000000000000032</c:v>
                </c:pt>
                <c:pt idx="7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091520"/>
        <c:axId val="74097408"/>
      </c:barChart>
      <c:catAx>
        <c:axId val="740915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 i="0" baseline="0"/>
            </a:pPr>
            <a:endParaRPr lang="en-US"/>
          </a:p>
        </c:txPr>
        <c:crossAx val="74097408"/>
        <c:crosses val="autoZero"/>
        <c:auto val="1"/>
        <c:lblAlgn val="ctr"/>
        <c:lblOffset val="100"/>
        <c:noMultiLvlLbl val="0"/>
      </c:catAx>
      <c:valAx>
        <c:axId val="740974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/>
                  <a:t>Specific Surface</a:t>
                </a:r>
                <a:r>
                  <a:rPr lang="en-US" sz="2000" baseline="0"/>
                  <a:t> Area (m</a:t>
                </a:r>
                <a:r>
                  <a:rPr lang="en-US" sz="2000" baseline="30000"/>
                  <a:t>2</a:t>
                </a:r>
                <a:r>
                  <a:rPr lang="en-US" sz="2000" baseline="0"/>
                  <a:t>/gm)</a:t>
                </a:r>
                <a:endParaRPr lang="en-US" sz="20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 i="0" baseline="0"/>
            </a:pPr>
            <a:endParaRPr lang="en-US"/>
          </a:p>
        </c:txPr>
        <c:crossAx val="740915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825129593439223E-2"/>
          <c:y val="2.2406119294525656E-2"/>
          <c:w val="0.93924678945979512"/>
          <c:h val="0.91204388104712319"/>
        </c:manualLayout>
      </c:layout>
      <c:scatterChart>
        <c:scatterStyle val="lineMarker"/>
        <c:varyColors val="0"/>
        <c:ser>
          <c:idx val="0"/>
          <c:order val="0"/>
          <c:tx>
            <c:v>Actual</c:v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Sheet1!$H$17:$H$26</c:f>
              <c:numCache>
                <c:formatCode>General</c:formatCode>
                <c:ptCount val="10"/>
                <c:pt idx="0">
                  <c:v>0</c:v>
                </c:pt>
                <c:pt idx="1">
                  <c:v>2.0202020202020211E-2</c:v>
                </c:pt>
                <c:pt idx="2">
                  <c:v>4.0404040404040414E-2</c:v>
                </c:pt>
                <c:pt idx="3">
                  <c:v>9.0909090909091064E-2</c:v>
                </c:pt>
                <c:pt idx="4">
                  <c:v>0.19191919191919346</c:v>
                </c:pt>
                <c:pt idx="5">
                  <c:v>0.29292929292929643</c:v>
                </c:pt>
                <c:pt idx="6">
                  <c:v>0.39393939393939686</c:v>
                </c:pt>
                <c:pt idx="7">
                  <c:v>0.8989898989899</c:v>
                </c:pt>
                <c:pt idx="8">
                  <c:v>0.9494949494949495</c:v>
                </c:pt>
                <c:pt idx="9">
                  <c:v>1</c:v>
                </c:pt>
              </c:numCache>
            </c:numRef>
          </c:xVal>
          <c:yVal>
            <c:numRef>
              <c:f>Sheet1!$H$17:$H$26</c:f>
              <c:numCache>
                <c:formatCode>General</c:formatCode>
                <c:ptCount val="10"/>
                <c:pt idx="0">
                  <c:v>0</c:v>
                </c:pt>
                <c:pt idx="1">
                  <c:v>2.0202020202020211E-2</c:v>
                </c:pt>
                <c:pt idx="2">
                  <c:v>4.0404040404040414E-2</c:v>
                </c:pt>
                <c:pt idx="3">
                  <c:v>9.0909090909091064E-2</c:v>
                </c:pt>
                <c:pt idx="4">
                  <c:v>0.19191919191919346</c:v>
                </c:pt>
                <c:pt idx="5">
                  <c:v>0.29292929292929643</c:v>
                </c:pt>
                <c:pt idx="6">
                  <c:v>0.39393939393939686</c:v>
                </c:pt>
                <c:pt idx="7">
                  <c:v>0.8989898989899</c:v>
                </c:pt>
                <c:pt idx="8">
                  <c:v>0.9494949494949495</c:v>
                </c:pt>
                <c:pt idx="9">
                  <c:v>1</c:v>
                </c:pt>
              </c:numCache>
            </c:numRef>
          </c:yVal>
          <c:smooth val="0"/>
        </c:ser>
        <c:ser>
          <c:idx val="1"/>
          <c:order val="1"/>
          <c:tx>
            <c:v>Calibration in Increaing C direction</c:v>
          </c:tx>
          <c:spPr>
            <a:ln w="28575">
              <a:noFill/>
            </a:ln>
          </c:spPr>
          <c:xVal>
            <c:numRef>
              <c:f>Sheet1!$H$17:$H$26</c:f>
              <c:numCache>
                <c:formatCode>General</c:formatCode>
                <c:ptCount val="10"/>
                <c:pt idx="0">
                  <c:v>0</c:v>
                </c:pt>
                <c:pt idx="1">
                  <c:v>2.0202020202020211E-2</c:v>
                </c:pt>
                <c:pt idx="2">
                  <c:v>4.0404040404040414E-2</c:v>
                </c:pt>
                <c:pt idx="3">
                  <c:v>9.0909090909091064E-2</c:v>
                </c:pt>
                <c:pt idx="4">
                  <c:v>0.19191919191919346</c:v>
                </c:pt>
                <c:pt idx="5">
                  <c:v>0.29292929292929643</c:v>
                </c:pt>
                <c:pt idx="6">
                  <c:v>0.39393939393939686</c:v>
                </c:pt>
                <c:pt idx="7">
                  <c:v>0.8989898989899</c:v>
                </c:pt>
                <c:pt idx="8">
                  <c:v>0.9494949494949495</c:v>
                </c:pt>
                <c:pt idx="9">
                  <c:v>1</c:v>
                </c:pt>
              </c:numCache>
            </c:numRef>
          </c:xVal>
          <c:yVal>
            <c:numRef>
              <c:f>Sheet1!$I$17:$I$26</c:f>
              <c:numCache>
                <c:formatCode>General</c:formatCode>
                <c:ptCount val="10"/>
                <c:pt idx="0">
                  <c:v>0</c:v>
                </c:pt>
                <c:pt idx="1">
                  <c:v>1.9407206129243432E-2</c:v>
                </c:pt>
                <c:pt idx="2">
                  <c:v>3.8872752786662496E-2</c:v>
                </c:pt>
                <c:pt idx="3">
                  <c:v>8.4543687946117399E-2</c:v>
                </c:pt>
                <c:pt idx="4">
                  <c:v>0.18351069905798412</c:v>
                </c:pt>
                <c:pt idx="5">
                  <c:v>0.27667279024452701</c:v>
                </c:pt>
                <c:pt idx="6">
                  <c:v>0.37687162463609741</c:v>
                </c:pt>
                <c:pt idx="7">
                  <c:v>0.87405783948161264</c:v>
                </c:pt>
                <c:pt idx="8">
                  <c:v>0.92873819049119755</c:v>
                </c:pt>
                <c:pt idx="9">
                  <c:v>1</c:v>
                </c:pt>
              </c:numCache>
            </c:numRef>
          </c:yVal>
          <c:smooth val="0"/>
        </c:ser>
        <c:ser>
          <c:idx val="2"/>
          <c:order val="2"/>
          <c:tx>
            <c:v>Calibration in decreasing C direction</c:v>
          </c:tx>
          <c:spPr>
            <a:ln>
              <a:noFill/>
            </a:ln>
          </c:spPr>
          <c:marker>
            <c:symbol val="circle"/>
            <c:size val="8"/>
          </c:marker>
          <c:xVal>
            <c:numRef>
              <c:f>Sheet1!$H$17:$H$26</c:f>
              <c:numCache>
                <c:formatCode>General</c:formatCode>
                <c:ptCount val="10"/>
                <c:pt idx="0">
                  <c:v>0</c:v>
                </c:pt>
                <c:pt idx="1">
                  <c:v>2.0202020202020211E-2</c:v>
                </c:pt>
                <c:pt idx="2">
                  <c:v>4.0404040404040414E-2</c:v>
                </c:pt>
                <c:pt idx="3">
                  <c:v>9.0909090909091064E-2</c:v>
                </c:pt>
                <c:pt idx="4">
                  <c:v>0.19191919191919346</c:v>
                </c:pt>
                <c:pt idx="5">
                  <c:v>0.29292929292929643</c:v>
                </c:pt>
                <c:pt idx="6">
                  <c:v>0.39393939393939686</c:v>
                </c:pt>
                <c:pt idx="7">
                  <c:v>0.8989898989899</c:v>
                </c:pt>
                <c:pt idx="8">
                  <c:v>0.9494949494949495</c:v>
                </c:pt>
                <c:pt idx="9">
                  <c:v>1</c:v>
                </c:pt>
              </c:numCache>
            </c:numRef>
          </c:xVal>
          <c:yVal>
            <c:numRef>
              <c:f>Sheet1!$J$17:$J$26</c:f>
              <c:numCache>
                <c:formatCode>General</c:formatCode>
                <c:ptCount val="10"/>
                <c:pt idx="0">
                  <c:v>0</c:v>
                </c:pt>
                <c:pt idx="1">
                  <c:v>1.8336848040448397E-2</c:v>
                </c:pt>
                <c:pt idx="2">
                  <c:v>3.7400513086461099E-2</c:v>
                </c:pt>
                <c:pt idx="3">
                  <c:v>8.3757363795205639E-2</c:v>
                </c:pt>
                <c:pt idx="4">
                  <c:v>0.18142573216899763</c:v>
                </c:pt>
                <c:pt idx="5">
                  <c:v>0.27743011527254324</c:v>
                </c:pt>
                <c:pt idx="6">
                  <c:v>0.37854828956387654</c:v>
                </c:pt>
                <c:pt idx="7">
                  <c:v>0.90164598309641064</c:v>
                </c:pt>
                <c:pt idx="8">
                  <c:v>0.96415422366440351</c:v>
                </c:pt>
                <c:pt idx="9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886656"/>
        <c:axId val="66888448"/>
      </c:scatterChart>
      <c:valAx>
        <c:axId val="66886656"/>
        <c:scaling>
          <c:orientation val="minMax"/>
          <c:max val="1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 i="0" baseline="0"/>
            </a:pPr>
            <a:endParaRPr lang="en-US"/>
          </a:p>
        </c:txPr>
        <c:crossAx val="66888448"/>
        <c:crosses val="autoZero"/>
        <c:crossBetween val="midCat"/>
      </c:valAx>
      <c:valAx>
        <c:axId val="66888448"/>
        <c:scaling>
          <c:orientation val="minMax"/>
          <c:max val="1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 b="1" i="0" baseline="0"/>
            </a:pPr>
            <a:endParaRPr lang="en-US"/>
          </a:p>
        </c:txPr>
        <c:crossAx val="6688665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6697175794954113"/>
          <c:y val="0.44214060109390457"/>
          <c:w val="0.4095916215004235"/>
          <c:h val="0.34758518047310477"/>
        </c:manualLayout>
      </c:layout>
      <c:overlay val="0"/>
      <c:txPr>
        <a:bodyPr/>
        <a:lstStyle/>
        <a:p>
          <a:pPr>
            <a:defRPr sz="1400" b="1" i="0" baseline="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838" cy="3508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675" y="0"/>
            <a:ext cx="4033838" cy="3508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FBDD355-4EFB-431F-A603-3CE38AAB432C}" type="datetimeFigureOut">
              <a:rPr lang="en-US"/>
              <a:pPr>
                <a:defRPr/>
              </a:pPr>
              <a:t>4/23/2012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527050"/>
            <a:ext cx="3509962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675"/>
            <a:ext cx="4033838" cy="3508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1F858E3-33B8-41A9-9ED1-4BFCEF779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67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sym typeface="Wingdings" pitchFamily="2" charset="2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20FA5E-D655-47B9-967A-35E079DB2A02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A52F72-877F-4437-B0D2-8B509F3EC64E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A52F72-877F-4437-B0D2-8B509F3EC64E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A2317-0A1C-41AB-9255-6C60D1840C20}" type="datetime1">
              <a:rPr lang="en-US" smtClean="0"/>
              <a:pPr>
                <a:defRPr/>
              </a:pPr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4DE9F-6C86-4FAF-B9BE-6BEB76D9B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F84C9-017B-4D49-915A-6AC18A7FB006}" type="datetime1">
              <a:rPr lang="en-US" smtClean="0"/>
              <a:pPr>
                <a:defRPr/>
              </a:pPr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D4643-F405-4178-9B27-B9E4C9E24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DC0B9-1039-46BC-A4DC-EE5AECAB776D}" type="datetime1">
              <a:rPr lang="en-US" smtClean="0"/>
              <a:pPr>
                <a:defRPr/>
              </a:pPr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93FA2-B92A-4D09-A1F2-F9575B742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A5D10-E3D0-4708-8022-07D910CB8A76}" type="datetime1">
              <a:rPr lang="en-US" smtClean="0"/>
              <a:pPr>
                <a:defRPr/>
              </a:pPr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DDD02-78B2-485E-9ED5-17EF6CEC6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A39B2-0198-4854-BC44-AC5EB286DFBE}" type="datetime1">
              <a:rPr lang="en-US" smtClean="0"/>
              <a:pPr>
                <a:defRPr/>
              </a:pPr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D167E-236F-4BAD-8C45-05DA3CACA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EE3E4-718D-487C-B711-66CBB5BAC97B}" type="datetime1">
              <a:rPr lang="en-US" smtClean="0"/>
              <a:pPr>
                <a:defRPr/>
              </a:pPr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04A4C-FBDF-4837-8AD5-055F2558F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2CB26-C9E9-4C51-80BA-DA073E3FBD5A}" type="datetime1">
              <a:rPr lang="en-US" smtClean="0"/>
              <a:pPr>
                <a:defRPr/>
              </a:pPr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2097B-2263-4831-861B-2AC2DE47B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BD91B-24AD-4354-A3D6-0F688B148AD1}" type="datetime1">
              <a:rPr lang="en-US" smtClean="0"/>
              <a:pPr>
                <a:defRPr/>
              </a:pPr>
              <a:t>4/23/2012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3F936-FDA9-4FE9-9A01-ED512B731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ED4F2-EA62-4F9D-8363-E2E71AF1F0EA}" type="datetime1">
              <a:rPr lang="en-US" smtClean="0"/>
              <a:pPr>
                <a:defRPr/>
              </a:pPr>
              <a:t>4/23/2012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E6169-7F36-46A6-8CFF-A4DE15CB9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2B954-CD0E-4A54-B33D-141777DA7877}" type="datetime1">
              <a:rPr lang="en-US" smtClean="0"/>
              <a:pPr>
                <a:defRPr/>
              </a:pPr>
              <a:t>4/23/2012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2A514-DC50-46A3-94C1-F63A731FE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19CD0-10A7-45F1-9DE1-2217F278FC8C}" type="datetime1">
              <a:rPr lang="en-US" smtClean="0"/>
              <a:pPr>
                <a:defRPr/>
              </a:pPr>
              <a:t>4/23/2012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E4DB4-AFBF-44D5-B087-0B5D25381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D76E8-1880-432F-B127-8B00C4459AC7}" type="datetime1">
              <a:rPr lang="en-US" smtClean="0"/>
              <a:pPr>
                <a:defRPr/>
              </a:pPr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6DB80-2F8C-4912-BF3F-E38A57D77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28538-EC7F-461B-948C-9FCF0B2613D9}" type="datetime1">
              <a:rPr lang="en-US" smtClean="0"/>
              <a:pPr>
                <a:defRPr/>
              </a:pPr>
              <a:t>4/23/2012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BB9A5-B761-49D0-9E18-9FC91B7C3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5292A-59AB-42B6-BE73-FDA9FE138674}" type="datetime1">
              <a:rPr lang="en-US" smtClean="0"/>
              <a:pPr>
                <a:defRPr/>
              </a:pPr>
              <a:t>4/23/2012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AEF43-8114-40EC-BB6C-3E8FD0CCC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E658C-66D8-4C78-864E-C0D0A0CDD942}" type="datetime1">
              <a:rPr lang="en-US" smtClean="0"/>
              <a:pPr>
                <a:defRPr/>
              </a:pPr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9B476-7F11-4BA5-932D-F4CAE02E6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90B6C-552F-4064-9E59-7F57838A1B3E}" type="datetime1">
              <a:rPr lang="en-US" smtClean="0"/>
              <a:pPr>
                <a:defRPr/>
              </a:pPr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ADE98-DE3A-484E-ACF8-D21DEBB20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0EF0B-383B-4713-B573-8BDD6B3BFF03}" type="datetime1">
              <a:rPr lang="en-US" smtClean="0"/>
              <a:pPr>
                <a:defRPr/>
              </a:pPr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7153-91D2-496B-95E6-66FCB0809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BB29-64FF-4DC3-A4AF-E5247BB4B11A}" type="datetime1">
              <a:rPr lang="en-US" smtClean="0"/>
              <a:pPr>
                <a:defRPr/>
              </a:pPr>
              <a:t>4/23/2012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57B25-E0D5-4476-81C5-60415411C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7136E-410E-42BF-8C71-2E81FA9269FC}" type="datetime1">
              <a:rPr lang="en-US" smtClean="0"/>
              <a:pPr>
                <a:defRPr/>
              </a:pPr>
              <a:t>4/23/2012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A7967-88DA-4F3A-A21E-AE9F2573E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CFCB6-B5A9-4F02-9335-156B3335B934}" type="datetime1">
              <a:rPr lang="en-US" smtClean="0"/>
              <a:pPr>
                <a:defRPr/>
              </a:pPr>
              <a:t>4/23/2012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5E0A3-E535-4022-BB19-F067D260B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4E8BB-2A0D-4332-93C4-D0B9AA2C1E18}" type="datetime1">
              <a:rPr lang="en-US" smtClean="0"/>
              <a:pPr>
                <a:defRPr/>
              </a:pPr>
              <a:t>4/23/2012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E8AE9-C71C-4199-B9A7-683C0B9F4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2D77E-0A2C-4471-A1AC-0EF12EE03C67}" type="datetime1">
              <a:rPr lang="en-US" smtClean="0"/>
              <a:pPr>
                <a:defRPr/>
              </a:pPr>
              <a:t>4/23/2012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81523-E831-4ABA-92E9-0DBA2EAAF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235A6-B597-4ED9-BB9B-EF283BCB5C51}" type="datetime1">
              <a:rPr lang="en-US" smtClean="0"/>
              <a:pPr>
                <a:defRPr/>
              </a:pPr>
              <a:t>4/23/2012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04AB8-5458-40B4-94E4-A5C5E3E50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126D82-23C0-45B8-B260-C9652347F3C2}" type="datetime1">
              <a:rPr lang="en-US" smtClean="0"/>
              <a:pPr>
                <a:defRPr/>
              </a:pPr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828A99-A421-4427-8F57-EA2811209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3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27E40DE-F7D0-4009-81B4-C3A3D09294E3}" type="datetime1">
              <a:rPr lang="en-US" smtClean="0"/>
              <a:pPr>
                <a:defRPr/>
              </a:pPr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FC318BF-0D6A-446E-9493-9A36DC626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127" name="Picture 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6538" y="381000"/>
            <a:ext cx="17430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0.tiff"/><Relationship Id="rId4" Type="http://schemas.openxmlformats.org/officeDocument/2006/relationships/image" Target="../media/image17.wmf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png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png"/><Relationship Id="rId4" Type="http://schemas.openxmlformats.org/officeDocument/2006/relationships/image" Target="../media/image25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png"/><Relationship Id="rId4" Type="http://schemas.openxmlformats.org/officeDocument/2006/relationships/image" Target="../media/image44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2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1524000"/>
            <a:ext cx="8991600" cy="4114800"/>
          </a:xfrm>
        </p:spPr>
        <p:txBody>
          <a:bodyPr>
            <a:normAutofit fontScale="90000"/>
          </a:bodyPr>
          <a:lstStyle/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000" dirty="0" smtClean="0">
                <a:latin typeface="Arial" pitchFamily="34" charset="0"/>
                <a:cs typeface="Arial" pitchFamily="34" charset="0"/>
              </a:rPr>
            </a:b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Pore Structure of Vuggy Carbonates and Rate Dependent Displacement in Carbonate Rocks</a:t>
            </a:r>
            <a:br>
              <a:rPr lang="en-US" sz="33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33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3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25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500" b="1" dirty="0" smtClean="0">
                <a:latin typeface="Arial" pitchFamily="34" charset="0"/>
                <a:cs typeface="Arial" pitchFamily="34" charset="0"/>
              </a:rPr>
            </a:br>
            <a:r>
              <a:rPr lang="en-US" sz="2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Neeraj Rohilla, Dr. George J. Hirasaki</a:t>
            </a:r>
            <a:br>
              <a:rPr lang="en-US" sz="2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11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1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Rice University, Houston, Texas, USA</a:t>
            </a:r>
            <a:r>
              <a:rPr lang="en-US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April 23, 2012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57200"/>
            <a:ext cx="2002840" cy="78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171" y="220218"/>
            <a:ext cx="1329881" cy="145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H_Repor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387" y="1285875"/>
            <a:ext cx="8277225" cy="2676525"/>
          </a:xfrm>
          <a:prstGeom prst="rect">
            <a:avLst/>
          </a:prstGeom>
        </p:spPr>
      </p:pic>
      <p:pic>
        <p:nvPicPr>
          <p:cNvPr id="11" name="Picture 10" descr="1HA_Report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587" y="4105275"/>
            <a:ext cx="8124825" cy="2676525"/>
          </a:xfrm>
          <a:prstGeom prst="rect">
            <a:avLst/>
          </a:prstGeom>
        </p:spPr>
      </p:pic>
      <p:sp>
        <p:nvSpPr>
          <p:cNvPr id="13" name="Title 5"/>
          <p:cNvSpPr txBox="1">
            <a:spLocks/>
          </p:cNvSpPr>
          <p:nvPr/>
        </p:nvSpPr>
        <p:spPr bwMode="auto">
          <a:xfrm>
            <a:off x="304800" y="7620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>
                <a:solidFill>
                  <a:schemeClr val="accent1">
                    <a:lumMod val="75000"/>
                  </a:schemeClr>
                </a:solidFill>
                <a:ea typeface="+mj-ea"/>
                <a:cs typeface="Arial" pitchFamily="34" charset="0"/>
              </a:rPr>
              <a:t>T</a:t>
            </a:r>
            <a:r>
              <a:rPr lang="en-US" sz="2600" b="1" kern="0" baseline="-25000" dirty="0">
                <a:solidFill>
                  <a:schemeClr val="accent1">
                    <a:lumMod val="75000"/>
                  </a:schemeClr>
                </a:solidFill>
                <a:ea typeface="+mj-ea"/>
                <a:cs typeface="Arial" pitchFamily="34" charset="0"/>
              </a:rPr>
              <a:t>2</a:t>
            </a:r>
            <a:r>
              <a:rPr lang="en-US" sz="2600" b="1" kern="0" dirty="0">
                <a:solidFill>
                  <a:schemeClr val="accent1">
                    <a:lumMod val="75000"/>
                  </a:schemeClr>
                </a:solidFill>
                <a:ea typeface="+mj-ea"/>
                <a:cs typeface="Arial" pitchFamily="34" charset="0"/>
              </a:rPr>
              <a:t> Relaxation time spectrum for core-plug saturated with 1% brine </a:t>
            </a:r>
          </a:p>
        </p:txBody>
      </p:sp>
      <p:pic>
        <p:nvPicPr>
          <p:cNvPr id="14" name="Picture 3" descr="BD10219_"/>
          <p:cNvPicPr>
            <a:picLocks noChangeArrowheads="1"/>
          </p:cNvPicPr>
          <p:nvPr/>
        </p:nvPicPr>
        <p:blipFill>
          <a:blip r:embed="rId4" cstate="print">
            <a:lum bright="40000" contrast="16000"/>
          </a:blip>
          <a:srcRect/>
          <a:stretch>
            <a:fillRect/>
          </a:stretch>
        </p:blipFill>
        <p:spPr bwMode="auto">
          <a:xfrm>
            <a:off x="0" y="914400"/>
            <a:ext cx="9144000" cy="46038"/>
          </a:xfrm>
          <a:prstGeom prst="rect">
            <a:avLst/>
          </a:prstGeom>
          <a:solidFill>
            <a:schemeClr val="bg2">
              <a:alpha val="5882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86400" y="20236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 Cut-off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47668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 Cut-off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VA_Repor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074420"/>
            <a:ext cx="7569518" cy="2811780"/>
          </a:xfrm>
          <a:prstGeom prst="rect">
            <a:avLst/>
          </a:prstGeom>
        </p:spPr>
      </p:pic>
      <p:sp>
        <p:nvSpPr>
          <p:cNvPr id="7" name="Title 5"/>
          <p:cNvSpPr txBox="1">
            <a:spLocks/>
          </p:cNvSpPr>
          <p:nvPr/>
        </p:nvSpPr>
        <p:spPr bwMode="auto">
          <a:xfrm>
            <a:off x="304800" y="7620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>
                <a:solidFill>
                  <a:schemeClr val="accent1">
                    <a:lumMod val="75000"/>
                  </a:schemeClr>
                </a:solidFill>
                <a:ea typeface="+mj-ea"/>
                <a:cs typeface="Arial" pitchFamily="34" charset="0"/>
              </a:rPr>
              <a:t>T</a:t>
            </a:r>
            <a:r>
              <a:rPr lang="en-US" sz="2600" b="1" kern="0" baseline="-25000" dirty="0">
                <a:solidFill>
                  <a:schemeClr val="accent1">
                    <a:lumMod val="75000"/>
                  </a:schemeClr>
                </a:solidFill>
                <a:ea typeface="+mj-ea"/>
                <a:cs typeface="Arial" pitchFamily="34" charset="0"/>
              </a:rPr>
              <a:t>2</a:t>
            </a:r>
            <a:r>
              <a:rPr lang="en-US" sz="2600" b="1" kern="0" dirty="0">
                <a:solidFill>
                  <a:schemeClr val="accent1">
                    <a:lumMod val="75000"/>
                  </a:schemeClr>
                </a:solidFill>
                <a:ea typeface="+mj-ea"/>
                <a:cs typeface="Arial" pitchFamily="34" charset="0"/>
              </a:rPr>
              <a:t> Relaxation time spectrum for core-plug saturated with 1% brine </a:t>
            </a:r>
          </a:p>
        </p:txBody>
      </p:sp>
      <p:pic>
        <p:nvPicPr>
          <p:cNvPr id="8" name="Picture 3" descr="BD10219_"/>
          <p:cNvPicPr>
            <a:picLocks noChangeArrowheads="1"/>
          </p:cNvPicPr>
          <p:nvPr/>
        </p:nvPicPr>
        <p:blipFill>
          <a:blip r:embed="rId3" cstate="print">
            <a:lum bright="40000" contrast="16000"/>
          </a:blip>
          <a:srcRect/>
          <a:stretch>
            <a:fillRect/>
          </a:stretch>
        </p:blipFill>
        <p:spPr bwMode="auto">
          <a:xfrm>
            <a:off x="0" y="914400"/>
            <a:ext cx="9144000" cy="46038"/>
          </a:xfrm>
          <a:prstGeom prst="rect">
            <a:avLst/>
          </a:prstGeom>
          <a:solidFill>
            <a:schemeClr val="bg2">
              <a:alpha val="5882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81600" y="19050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 Cut-off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VA_Repor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074420"/>
            <a:ext cx="7569518" cy="2811780"/>
          </a:xfrm>
          <a:prstGeom prst="rect">
            <a:avLst/>
          </a:prstGeom>
        </p:spPr>
      </p:pic>
      <p:sp>
        <p:nvSpPr>
          <p:cNvPr id="7" name="Title 5"/>
          <p:cNvSpPr txBox="1">
            <a:spLocks/>
          </p:cNvSpPr>
          <p:nvPr/>
        </p:nvSpPr>
        <p:spPr bwMode="auto">
          <a:xfrm>
            <a:off x="304800" y="7620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>
                <a:solidFill>
                  <a:schemeClr val="accent1">
                    <a:lumMod val="75000"/>
                  </a:schemeClr>
                </a:solidFill>
                <a:ea typeface="+mj-ea"/>
                <a:cs typeface="Arial" pitchFamily="34" charset="0"/>
              </a:rPr>
              <a:t>T</a:t>
            </a:r>
            <a:r>
              <a:rPr lang="en-US" sz="2600" b="1" kern="0" baseline="-25000" dirty="0">
                <a:solidFill>
                  <a:schemeClr val="accent1">
                    <a:lumMod val="75000"/>
                  </a:schemeClr>
                </a:solidFill>
                <a:ea typeface="+mj-ea"/>
                <a:cs typeface="Arial" pitchFamily="34" charset="0"/>
              </a:rPr>
              <a:t>2</a:t>
            </a:r>
            <a:r>
              <a:rPr lang="en-US" sz="2600" b="1" kern="0" dirty="0">
                <a:solidFill>
                  <a:schemeClr val="accent1">
                    <a:lumMod val="75000"/>
                  </a:schemeClr>
                </a:solidFill>
                <a:ea typeface="+mj-ea"/>
                <a:cs typeface="Arial" pitchFamily="34" charset="0"/>
              </a:rPr>
              <a:t> Relaxation time spectrum for core-plug saturated with 1% brine </a:t>
            </a:r>
          </a:p>
        </p:txBody>
      </p:sp>
      <p:pic>
        <p:nvPicPr>
          <p:cNvPr id="8" name="Picture 3" descr="BD10219_"/>
          <p:cNvPicPr>
            <a:picLocks noChangeArrowheads="1"/>
          </p:cNvPicPr>
          <p:nvPr/>
        </p:nvPicPr>
        <p:blipFill>
          <a:blip r:embed="rId3" cstate="print">
            <a:lum bright="40000" contrast="16000"/>
          </a:blip>
          <a:srcRect/>
          <a:stretch>
            <a:fillRect/>
          </a:stretch>
        </p:blipFill>
        <p:spPr bwMode="auto">
          <a:xfrm>
            <a:off x="0" y="914400"/>
            <a:ext cx="9144000" cy="46038"/>
          </a:xfrm>
          <a:prstGeom prst="rect">
            <a:avLst/>
          </a:prstGeom>
          <a:solidFill>
            <a:schemeClr val="bg2">
              <a:alpha val="5882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Picture 9" descr="2V_Report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3962400"/>
            <a:ext cx="7197566" cy="26474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19050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 Cut-off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48430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 Cut-off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1066800" y="1143000"/>
          <a:ext cx="56388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5"/>
          <p:cNvSpPr txBox="1">
            <a:spLocks/>
          </p:cNvSpPr>
          <p:nvPr/>
        </p:nvSpPr>
        <p:spPr bwMode="auto">
          <a:xfrm>
            <a:off x="762000" y="7620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Arial" pitchFamily="34" charset="0"/>
              </a:rPr>
              <a:t>T2 Log Mean and Permeability for 1.5 inch diameter plugs</a:t>
            </a:r>
            <a:endParaRPr lang="en-US" sz="2600" b="1" kern="0" dirty="0">
              <a:solidFill>
                <a:schemeClr val="accent1">
                  <a:lumMod val="75000"/>
                </a:schemeClr>
              </a:solidFill>
              <a:ea typeface="+mj-ea"/>
              <a:cs typeface="Arial" pitchFamily="34" charset="0"/>
            </a:endParaRPr>
          </a:p>
        </p:txBody>
      </p:sp>
      <p:pic>
        <p:nvPicPr>
          <p:cNvPr id="4" name="Picture 3" descr="BD10219_"/>
          <p:cNvPicPr>
            <a:picLocks noChangeArrowheads="1"/>
          </p:cNvPicPr>
          <p:nvPr/>
        </p:nvPicPr>
        <p:blipFill>
          <a:blip r:embed="rId3" cstate="print">
            <a:lum bright="40000" contrast="16000"/>
          </a:blip>
          <a:srcRect/>
          <a:stretch>
            <a:fillRect/>
          </a:stretch>
        </p:blipFill>
        <p:spPr bwMode="auto">
          <a:xfrm>
            <a:off x="0" y="914400"/>
            <a:ext cx="9144000" cy="46038"/>
          </a:xfrm>
          <a:prstGeom prst="rect">
            <a:avLst/>
          </a:prstGeom>
          <a:solidFill>
            <a:schemeClr val="bg2">
              <a:alpha val="5882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1371600" y="5029200"/>
            <a:ext cx="6477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§"/>
            </a:pPr>
            <a:r>
              <a:rPr lang="en-US" sz="2000" b="1" dirty="0" smtClean="0">
                <a:latin typeface="Calibri" pitchFamily="34" charset="0"/>
              </a:rPr>
              <a:t> Correlation Coefficient (r) = 0.13</a:t>
            </a:r>
          </a:p>
          <a:p>
            <a:pPr eaLnBrk="0" hangingPunct="0">
              <a:buFont typeface="Wingdings" pitchFamily="2" charset="2"/>
              <a:buChar char="§"/>
            </a:pPr>
            <a:endParaRPr lang="en-US" sz="2000" b="1" dirty="0" smtClean="0">
              <a:latin typeface="Calibri" pitchFamily="34" charset="0"/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lang="en-US" sz="2000" b="1" dirty="0" smtClean="0">
                <a:latin typeface="Calibri" pitchFamily="34" charset="0"/>
              </a:rPr>
              <a:t> No significant correlation between T2 Log mean and permeability</a:t>
            </a:r>
          </a:p>
          <a:p>
            <a:pPr eaLnBrk="0" hangingPunct="0"/>
            <a:endParaRPr lang="en-US" sz="20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990600" y="762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7030A0"/>
                </a:solidFill>
                <a:latin typeface="+mn-lt"/>
                <a:ea typeface="+mj-ea"/>
                <a:cs typeface="+mj-cs"/>
              </a:rPr>
              <a:t>Determination of Specific Surface Area from NMR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7030A0"/>
                </a:solidFill>
                <a:latin typeface="+mn-lt"/>
                <a:ea typeface="+mj-ea"/>
                <a:cs typeface="+mj-cs"/>
              </a:rPr>
              <a:t>T2 Relaxation Spectrum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066800" y="990600"/>
            <a:ext cx="6477000" cy="4200525"/>
            <a:chOff x="685800" y="1016675"/>
            <a:chExt cx="6477000" cy="4199416"/>
          </a:xfrm>
        </p:grpSpPr>
        <p:sp>
          <p:nvSpPr>
            <p:cNvPr id="1031" name="TextBox 4"/>
            <p:cNvSpPr txBox="1">
              <a:spLocks noChangeArrowheads="1"/>
            </p:cNvSpPr>
            <p:nvPr/>
          </p:nvSpPr>
          <p:spPr bwMode="auto">
            <a:xfrm>
              <a:off x="685800" y="1016675"/>
              <a:ext cx="6400800" cy="1754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en-US"/>
                <a:t>T2 Relaxation spectrum can be related to S/V ratio of the pores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/>
                <a:t>Surface Relaxivity (</a:t>
              </a:r>
              <a:r>
                <a:rPr lang="el-GR"/>
                <a:t>ρ</a:t>
              </a:r>
              <a:r>
                <a:rPr lang="en-US"/>
                <a:t>) for PEMEX rock can be calculated using BET surface area measured for ground PEMEX rock. </a:t>
              </a:r>
            </a:p>
            <a:p>
              <a:r>
                <a:rPr lang="en-US"/>
                <a:t/>
              </a:r>
              <a:br>
                <a:rPr lang="en-US"/>
              </a:br>
              <a:endParaRPr lang="en-US"/>
            </a:p>
          </p:txBody>
        </p:sp>
        <p:graphicFrame>
          <p:nvGraphicFramePr>
            <p:cNvPr id="1027" name="Object 2"/>
            <p:cNvGraphicFramePr>
              <a:graphicFrameLocks noChangeAspect="1"/>
            </p:cNvGraphicFramePr>
            <p:nvPr/>
          </p:nvGraphicFramePr>
          <p:xfrm>
            <a:off x="1828800" y="2235727"/>
            <a:ext cx="4078288" cy="923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0741" name="Equation" r:id="rId3" imgW="2019240" imgH="457200" progId="">
                    <p:embed/>
                  </p:oleObj>
                </mc:Choice>
                <mc:Fallback>
                  <p:oleObj name="Equation" r:id="rId3" imgW="2019240" imgH="457200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8800" y="2235727"/>
                          <a:ext cx="4078288" cy="923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8" name="Object 3"/>
            <p:cNvGraphicFramePr>
              <a:graphicFrameLocks noChangeAspect="1"/>
            </p:cNvGraphicFramePr>
            <p:nvPr/>
          </p:nvGraphicFramePr>
          <p:xfrm>
            <a:off x="1828800" y="3138762"/>
            <a:ext cx="2924175" cy="1154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0742" name="Equation" r:id="rId5" imgW="1447560" imgH="571320" progId="">
                    <p:embed/>
                  </p:oleObj>
                </mc:Choice>
                <mc:Fallback>
                  <p:oleObj name="Equation" r:id="rId5" imgW="1447560" imgH="571320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8800" y="3138762"/>
                          <a:ext cx="2924175" cy="1154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2" name="TextBox 7"/>
            <p:cNvSpPr txBox="1">
              <a:spLocks noChangeArrowheads="1"/>
            </p:cNvSpPr>
            <p:nvPr/>
          </p:nvSpPr>
          <p:spPr bwMode="auto">
            <a:xfrm>
              <a:off x="762000" y="4292874"/>
              <a:ext cx="6400800" cy="923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en-US"/>
                <a:t> From a given T2 relaxation spectrum (S/W) can be calculated</a:t>
              </a:r>
              <a:br>
                <a:rPr lang="en-US"/>
              </a:br>
              <a:endParaRPr lang="en-US"/>
            </a:p>
          </p:txBody>
        </p:sp>
      </p:grp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171700" y="4762500"/>
          <a:ext cx="3001963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743" name="Equation" r:id="rId7" imgW="1485720" imgH="660240" progId="">
                  <p:embed/>
                </p:oleObj>
              </mc:Choice>
              <mc:Fallback>
                <p:oleObj name="Equation" r:id="rId7" imgW="1485720" imgH="66024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4762500"/>
                        <a:ext cx="3001963" cy="133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6200" y="1219200"/>
            <a:ext cx="9144000" cy="5364163"/>
            <a:chOff x="76200" y="579120"/>
            <a:chExt cx="9144000" cy="5364480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2255520" y="579120"/>
              <a:ext cx="6964680" cy="5364480"/>
              <a:chOff x="1889760" y="579120"/>
              <a:chExt cx="6964680" cy="5364480"/>
            </a:xfrm>
          </p:grpSpPr>
          <p:pic>
            <p:nvPicPr>
              <p:cNvPr id="16391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889760" y="579120"/>
                <a:ext cx="3596640" cy="2697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392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257800" y="579120"/>
                <a:ext cx="3596640" cy="2697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393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89760" y="3246120"/>
                <a:ext cx="3596640" cy="2697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394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57800" y="3200400"/>
                <a:ext cx="3596640" cy="2697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6389" name="TextBox 8"/>
            <p:cNvSpPr txBox="1">
              <a:spLocks noChangeArrowheads="1"/>
            </p:cNvSpPr>
            <p:nvPr/>
          </p:nvSpPr>
          <p:spPr bwMode="auto">
            <a:xfrm>
              <a:off x="76200" y="990600"/>
              <a:ext cx="2590800" cy="969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900" b="1" dirty="0" smtClean="0"/>
                <a:t>Sample # 1</a:t>
              </a:r>
              <a:endParaRPr lang="en-US" sz="1900" b="1" dirty="0"/>
            </a:p>
            <a:p>
              <a:r>
                <a:rPr lang="en-US" sz="1900" b="1" dirty="0"/>
                <a:t> </a:t>
              </a:r>
            </a:p>
            <a:p>
              <a:r>
                <a:rPr lang="en-US" sz="1900" b="1" dirty="0"/>
                <a:t>(S/W) = 0.22 m</a:t>
              </a:r>
              <a:r>
                <a:rPr lang="en-US" sz="1900" b="1" baseline="30000" dirty="0"/>
                <a:t>2</a:t>
              </a:r>
              <a:r>
                <a:rPr lang="en-US" sz="1900" b="1" dirty="0"/>
                <a:t>/gm</a:t>
              </a:r>
            </a:p>
          </p:txBody>
        </p:sp>
        <p:sp>
          <p:nvSpPr>
            <p:cNvPr id="16390" name="TextBox 9"/>
            <p:cNvSpPr txBox="1">
              <a:spLocks noChangeArrowheads="1"/>
            </p:cNvSpPr>
            <p:nvPr/>
          </p:nvSpPr>
          <p:spPr bwMode="auto">
            <a:xfrm>
              <a:off x="76200" y="4191000"/>
              <a:ext cx="2590800" cy="969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900" b="1"/>
                <a:t>Silurian Outcrop</a:t>
              </a:r>
            </a:p>
            <a:p>
              <a:endParaRPr lang="en-US" sz="1900" b="1"/>
            </a:p>
            <a:p>
              <a:r>
                <a:rPr lang="en-US" sz="1900" b="1"/>
                <a:t>(S/W) = 0.05 m</a:t>
              </a:r>
              <a:r>
                <a:rPr lang="en-US" sz="1900" b="1" baseline="30000"/>
                <a:t>2</a:t>
              </a:r>
              <a:r>
                <a:rPr lang="en-US" sz="1900" b="1"/>
                <a:t>/gm</a:t>
              </a:r>
            </a:p>
          </p:txBody>
        </p:sp>
      </p:grpSp>
      <p:sp>
        <p:nvSpPr>
          <p:cNvPr id="13" name="Title 5"/>
          <p:cNvSpPr txBox="1">
            <a:spLocks/>
          </p:cNvSpPr>
          <p:nvPr/>
        </p:nvSpPr>
        <p:spPr bwMode="auto">
          <a:xfrm>
            <a:off x="990600" y="228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7030A0"/>
                </a:solidFill>
                <a:latin typeface="+mn-lt"/>
                <a:ea typeface="+mj-ea"/>
                <a:cs typeface="+mj-cs"/>
              </a:rPr>
              <a:t>Comparison of T2  and S/V spectrum between </a:t>
            </a:r>
            <a:r>
              <a:rPr lang="en-US" sz="2800" b="1" kern="0" dirty="0" err="1">
                <a:solidFill>
                  <a:srgbClr val="7030A0"/>
                </a:solidFill>
                <a:latin typeface="+mn-lt"/>
                <a:ea typeface="+mj-ea"/>
                <a:cs typeface="+mj-cs"/>
              </a:rPr>
              <a:t>Zaap</a:t>
            </a:r>
            <a:r>
              <a:rPr lang="en-US" sz="2800" b="1" kern="0" dirty="0">
                <a:solidFill>
                  <a:srgbClr val="7030A0"/>
                </a:solidFill>
                <a:latin typeface="+mn-lt"/>
                <a:ea typeface="+mj-ea"/>
                <a:cs typeface="+mj-cs"/>
              </a:rPr>
              <a:t> 2 rock and Silurian outcrop sample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478321" y="573571"/>
          <a:ext cx="8665679" cy="6284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782637" y="228600"/>
            <a:ext cx="77428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3399"/>
                </a:solidFill>
              </a:rPr>
              <a:t>Comparison of specific surface area of</a:t>
            </a:r>
          </a:p>
          <a:p>
            <a:r>
              <a:rPr lang="en-US" sz="3200" b="1" dirty="0" smtClean="0">
                <a:solidFill>
                  <a:srgbClr val="003399"/>
                </a:solidFill>
              </a:rPr>
              <a:t>different rock samples</a:t>
            </a:r>
            <a:endParaRPr lang="en-US" sz="3200" b="1" dirty="0">
              <a:solidFill>
                <a:srgbClr val="003399"/>
              </a:solidFill>
            </a:endParaRPr>
          </a:p>
        </p:txBody>
      </p:sp>
      <p:pic>
        <p:nvPicPr>
          <p:cNvPr id="4" name="Picture 3" descr="BD10219_"/>
          <p:cNvPicPr>
            <a:picLocks noChangeArrowheads="1"/>
          </p:cNvPicPr>
          <p:nvPr/>
        </p:nvPicPr>
        <p:blipFill>
          <a:blip r:embed="rId3" cstate="print">
            <a:lum bright="40000" contrast="16000"/>
          </a:blip>
          <a:srcRect/>
          <a:stretch>
            <a:fillRect/>
          </a:stretch>
        </p:blipFill>
        <p:spPr bwMode="auto">
          <a:xfrm>
            <a:off x="0" y="1325562"/>
            <a:ext cx="9144000" cy="46038"/>
          </a:xfrm>
          <a:prstGeom prst="rect">
            <a:avLst/>
          </a:prstGeom>
          <a:solidFill>
            <a:schemeClr val="bg2">
              <a:alpha val="5882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 bwMode="auto">
          <a:xfrm>
            <a:off x="457200" y="0"/>
            <a:ext cx="731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chemeClr val="accent1">
                    <a:lumMod val="75000"/>
                  </a:schemeClr>
                </a:solidFill>
                <a:ea typeface="+mj-ea"/>
                <a:cs typeface="Arial" pitchFamily="34" charset="0"/>
              </a:rPr>
              <a:t>Tracer </a:t>
            </a:r>
            <a:r>
              <a:rPr lang="en-US" sz="2800" b="1" kern="0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Arial" pitchFamily="34" charset="0"/>
              </a:rPr>
              <a:t>Analysis: Mathematical Model</a:t>
            </a:r>
            <a:endParaRPr lang="en-US" sz="2800" b="1" kern="0" dirty="0">
              <a:solidFill>
                <a:schemeClr val="accent1">
                  <a:lumMod val="75000"/>
                </a:schemeClr>
              </a:solidFill>
              <a:ea typeface="+mj-ea"/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04800" y="827068"/>
            <a:ext cx="8229600" cy="5878532"/>
            <a:chOff x="457200" y="903268"/>
            <a:chExt cx="8229600" cy="5878532"/>
          </a:xfrm>
        </p:grpSpPr>
        <p:sp>
          <p:nvSpPr>
            <p:cNvPr id="2054" name="TextBox 2"/>
            <p:cNvSpPr txBox="1">
              <a:spLocks noChangeArrowheads="1"/>
            </p:cNvSpPr>
            <p:nvPr/>
          </p:nvSpPr>
          <p:spPr bwMode="auto">
            <a:xfrm>
              <a:off x="457200" y="903268"/>
              <a:ext cx="8229600" cy="587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 eaLnBrk="0" hangingPunct="0">
                <a:buFontTx/>
                <a:buAutoNum type="arabicParenR"/>
              </a:pPr>
              <a:r>
                <a:rPr lang="en-US" sz="2200" b="1" dirty="0" smtClean="0">
                  <a:latin typeface="Calibri" pitchFamily="34" charset="0"/>
                </a:rPr>
                <a:t>The </a:t>
              </a:r>
              <a:r>
                <a:rPr lang="en-US" sz="2200" b="1" dirty="0">
                  <a:latin typeface="Calibri" pitchFamily="34" charset="0"/>
                </a:rPr>
                <a:t>Coats and Smith model is </a:t>
              </a:r>
              <a:endParaRPr lang="en-US" sz="2200" b="1" dirty="0" smtClean="0">
                <a:latin typeface="Calibri" pitchFamily="34" charset="0"/>
              </a:endParaRPr>
            </a:p>
            <a:p>
              <a:pPr marL="457200" indent="-457200" eaLnBrk="0" hangingPunct="0"/>
              <a:r>
                <a:rPr lang="en-US" sz="2200" b="1" dirty="0" smtClean="0">
                  <a:latin typeface="Calibri" pitchFamily="34" charset="0"/>
                </a:rPr>
                <a:t>       introduced </a:t>
              </a:r>
              <a:r>
                <a:rPr lang="en-US" sz="2200" b="1" dirty="0">
                  <a:latin typeface="Calibri" pitchFamily="34" charset="0"/>
                </a:rPr>
                <a:t>by two equations:</a:t>
              </a:r>
            </a:p>
            <a:p>
              <a:pPr marL="457200" indent="-457200" eaLnBrk="0" hangingPunct="0">
                <a:buFontTx/>
                <a:buAutoNum type="arabicParenR"/>
              </a:pPr>
              <a:endParaRPr lang="en-US" sz="2200" b="1" dirty="0">
                <a:latin typeface="Calibri" pitchFamily="34" charset="0"/>
              </a:endParaRPr>
            </a:p>
            <a:p>
              <a:pPr marL="457200" indent="-457200" eaLnBrk="0" hangingPunct="0">
                <a:buFontTx/>
                <a:buAutoNum type="arabicParenR"/>
              </a:pPr>
              <a:endParaRPr lang="en-US" sz="2200" b="1" dirty="0">
                <a:latin typeface="Calibri" pitchFamily="34" charset="0"/>
              </a:endParaRPr>
            </a:p>
            <a:p>
              <a:pPr marL="457200" indent="-457200" eaLnBrk="0" hangingPunct="0"/>
              <a:r>
                <a:rPr lang="en-US" sz="2200" b="1" dirty="0">
                  <a:latin typeface="Calibri" pitchFamily="34" charset="0"/>
                </a:rPr>
                <a:t>				</a:t>
              </a:r>
            </a:p>
            <a:p>
              <a:pPr marL="457200" indent="-457200" eaLnBrk="0" hangingPunct="0"/>
              <a:r>
                <a:rPr lang="en-US" sz="2200" b="1" dirty="0">
                  <a:latin typeface="Calibri" pitchFamily="34" charset="0"/>
                </a:rPr>
                <a:t> </a:t>
              </a:r>
            </a:p>
            <a:p>
              <a:pPr marL="457200" indent="-457200" eaLnBrk="0" hangingPunct="0"/>
              <a:endParaRPr lang="en-US" sz="2200" b="1" dirty="0" smtClean="0">
                <a:latin typeface="Calibri" pitchFamily="34" charset="0"/>
              </a:endParaRPr>
            </a:p>
            <a:p>
              <a:pPr marL="457200" indent="-457200" eaLnBrk="0" hangingPunct="0"/>
              <a:r>
                <a:rPr lang="en-US" sz="2200" b="1" dirty="0" smtClean="0">
                  <a:latin typeface="Calibri" pitchFamily="34" charset="0"/>
                </a:rPr>
                <a:t>Where</a:t>
              </a:r>
              <a:r>
                <a:rPr lang="en-US" sz="2200" b="1" dirty="0">
                  <a:latin typeface="Calibri" pitchFamily="34" charset="0"/>
                </a:rPr>
                <a:t>,  K = Dispersion coefficient </a:t>
              </a:r>
              <a:endParaRPr lang="en-US" sz="2200" b="1" dirty="0" smtClean="0">
                <a:latin typeface="Calibri" pitchFamily="34" charset="0"/>
              </a:endParaRPr>
            </a:p>
            <a:p>
              <a:pPr marL="457200" indent="-457200" eaLnBrk="0" hangingPunct="0"/>
              <a:r>
                <a:rPr lang="en-US" sz="2200" b="1" dirty="0" smtClean="0">
                  <a:latin typeface="Calibri" pitchFamily="34" charset="0"/>
                </a:rPr>
                <a:t>                  f = Flowing fraction</a:t>
              </a:r>
              <a:endParaRPr lang="en-US" sz="2200" b="1" dirty="0">
                <a:latin typeface="Calibri" pitchFamily="34" charset="0"/>
              </a:endParaRPr>
            </a:p>
            <a:p>
              <a:pPr marL="457200" indent="-457200" eaLnBrk="0" hangingPunct="0"/>
              <a:r>
                <a:rPr lang="en-US" sz="2200" b="1" dirty="0">
                  <a:latin typeface="Calibri" pitchFamily="34" charset="0"/>
                </a:rPr>
                <a:t>		  (1-f) = Fraction of dead end pores </a:t>
              </a:r>
            </a:p>
            <a:p>
              <a:pPr marL="457200" indent="-457200" eaLnBrk="0" hangingPunct="0"/>
              <a:r>
                <a:rPr lang="en-US" sz="2200" b="1" dirty="0">
                  <a:latin typeface="Calibri" pitchFamily="34" charset="0"/>
                </a:rPr>
                <a:t>		   M = Mass transfer coefficient </a:t>
              </a:r>
            </a:p>
            <a:p>
              <a:pPr marL="457200" indent="-457200" eaLnBrk="0" hangingPunct="0"/>
              <a:r>
                <a:rPr lang="en-US" sz="2200" b="1" dirty="0">
                  <a:latin typeface="Calibri" pitchFamily="34" charset="0"/>
                </a:rPr>
                <a:t>		   c = tracer concentration in flowing stream</a:t>
              </a:r>
            </a:p>
            <a:p>
              <a:pPr marL="457200" indent="-457200" eaLnBrk="0" hangingPunct="0"/>
              <a:r>
                <a:rPr lang="en-US" sz="2200" b="1" dirty="0">
                  <a:latin typeface="Calibri" pitchFamily="34" charset="0"/>
                </a:rPr>
                <a:t>		   c</a:t>
              </a:r>
              <a:r>
                <a:rPr lang="en-US" sz="2200" b="1" baseline="30000" dirty="0">
                  <a:latin typeface="Calibri" pitchFamily="34" charset="0"/>
                </a:rPr>
                <a:t>*</a:t>
              </a:r>
              <a:r>
                <a:rPr lang="en-US" sz="2200" b="1" dirty="0">
                  <a:latin typeface="Calibri" pitchFamily="34" charset="0"/>
                </a:rPr>
                <a:t> = tracer concentration in stagnant volume</a:t>
              </a:r>
            </a:p>
            <a:p>
              <a:pPr marL="457200" indent="-457200" eaLnBrk="0" hangingPunct="0"/>
              <a:r>
                <a:rPr lang="en-US" sz="2200" b="1" dirty="0">
                  <a:latin typeface="Calibri" pitchFamily="34" charset="0"/>
                </a:rPr>
                <a:t>              u = superficial velocity </a:t>
              </a:r>
            </a:p>
            <a:p>
              <a:pPr marL="457200" indent="-457200" eaLnBrk="0" hangingPunct="0"/>
              <a:r>
                <a:rPr lang="en-US" sz="2200" b="1" dirty="0">
                  <a:latin typeface="Calibri" pitchFamily="34" charset="0"/>
                </a:rPr>
                <a:t>                 = porosity</a:t>
              </a:r>
            </a:p>
            <a:p>
              <a:pPr marL="457200" indent="-457200" eaLnBrk="0" hangingPunct="0"/>
              <a:r>
                <a:rPr lang="en-US" sz="2200" b="1" dirty="0">
                  <a:latin typeface="Calibri" pitchFamily="34" charset="0"/>
                </a:rPr>
                <a:t>		         = interstitial velocity		</a:t>
              </a:r>
            </a:p>
            <a:p>
              <a:pPr marL="457200" indent="-457200" eaLnBrk="0" hangingPunct="0">
                <a:buFontTx/>
                <a:buAutoNum type="arabicParenR"/>
              </a:pPr>
              <a:endParaRPr lang="en-US" sz="2400" b="1" dirty="0">
                <a:latin typeface="Calibri" pitchFamily="34" charset="0"/>
              </a:endParaRPr>
            </a:p>
          </p:txBody>
        </p:sp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954088" y="1676400"/>
            <a:ext cx="3694112" cy="1503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533" name="Equation" r:id="rId3" imgW="2120760" imgH="863280" progId="">
                    <p:embed/>
                  </p:oleObj>
                </mc:Choice>
                <mc:Fallback>
                  <p:oleObj name="Equation" r:id="rId3" imgW="2120760" imgH="863280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4088" y="1676400"/>
                          <a:ext cx="3694112" cy="15033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1" name="Object 3"/>
            <p:cNvGraphicFramePr>
              <a:graphicFrameLocks noChangeAspect="1"/>
            </p:cNvGraphicFramePr>
            <p:nvPr/>
          </p:nvGraphicFramePr>
          <p:xfrm>
            <a:off x="1308100" y="5638800"/>
            <a:ext cx="228600" cy="366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534" name="Equation" r:id="rId5" imgW="126720" imgH="203040" progId="">
                    <p:embed/>
                  </p:oleObj>
                </mc:Choice>
                <mc:Fallback>
                  <p:oleObj name="Equation" r:id="rId5" imgW="126720" imgH="203040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08100" y="5638800"/>
                          <a:ext cx="228600" cy="366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2" name="Object 4"/>
            <p:cNvGraphicFramePr>
              <a:graphicFrameLocks noChangeAspect="1"/>
            </p:cNvGraphicFramePr>
            <p:nvPr/>
          </p:nvGraphicFramePr>
          <p:xfrm>
            <a:off x="1219200" y="5867400"/>
            <a:ext cx="59690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535" name="Equation" r:id="rId7" imgW="380880" imgH="419040" progId="">
                    <p:embed/>
                  </p:oleObj>
                </mc:Choice>
                <mc:Fallback>
                  <p:oleObj name="Equation" r:id="rId7" imgW="380880" imgH="419040" progId="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9200" y="5867400"/>
                          <a:ext cx="596900" cy="685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" name="Picture 3" descr="BD10219_"/>
          <p:cNvPicPr>
            <a:picLocks noChangeArrowheads="1"/>
          </p:cNvPicPr>
          <p:nvPr/>
        </p:nvPicPr>
        <p:blipFill>
          <a:blip r:embed="rId9" cstate="print">
            <a:lum bright="40000" contrast="16000"/>
          </a:blip>
          <a:srcRect/>
          <a:stretch>
            <a:fillRect/>
          </a:stretch>
        </p:blipFill>
        <p:spPr bwMode="auto">
          <a:xfrm>
            <a:off x="0" y="609600"/>
            <a:ext cx="9144000" cy="46038"/>
          </a:xfrm>
          <a:prstGeom prst="rect">
            <a:avLst/>
          </a:prstGeom>
          <a:solidFill>
            <a:schemeClr val="bg2">
              <a:alpha val="5882"/>
            </a:schemeClr>
          </a:solidFill>
          <a:ln w="9525">
            <a:noFill/>
            <a:miter lim="800000"/>
            <a:headEnd/>
            <a:tailEnd/>
          </a:ln>
        </p:spPr>
      </p:pic>
      <p:grpSp>
        <p:nvGrpSpPr>
          <p:cNvPr id="18" name="Group 17"/>
          <p:cNvGrpSpPr/>
          <p:nvPr/>
        </p:nvGrpSpPr>
        <p:grpSpPr>
          <a:xfrm>
            <a:off x="4724400" y="838200"/>
            <a:ext cx="4343400" cy="2819400"/>
            <a:chOff x="3886200" y="990600"/>
            <a:chExt cx="5257800" cy="3286125"/>
          </a:xfrm>
        </p:grpSpPr>
        <p:pic>
          <p:nvPicPr>
            <p:cNvPr id="9" name="Picture 8" descr="Vugs_System.TIF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86200" y="990600"/>
              <a:ext cx="5257800" cy="3286125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5029200" y="1752600"/>
              <a:ext cx="457200" cy="38100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858000" y="3048000"/>
              <a:ext cx="457200" cy="38100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001000" y="2819400"/>
              <a:ext cx="533400" cy="53340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191000" y="3276600"/>
              <a:ext cx="457200" cy="38100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8229600" y="1600200"/>
              <a:ext cx="76200" cy="533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914400" y="838200"/>
            <a:ext cx="82296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buFont typeface="Wingdings" pitchFamily="2" charset="2"/>
              <a:buChar char="Ø"/>
            </a:pPr>
            <a:r>
              <a:rPr lang="en-US" sz="2400" b="1" dirty="0">
                <a:latin typeface="Calibri" pitchFamily="34" charset="0"/>
              </a:rPr>
              <a:t>Boundary and Initial conditions</a:t>
            </a:r>
          </a:p>
          <a:p>
            <a:pPr marL="457200" indent="-457200" eaLnBrk="0" hangingPunct="0"/>
            <a:endParaRPr lang="en-US" sz="2400" b="1" dirty="0">
              <a:latin typeface="Calibri" pitchFamily="34" charset="0"/>
            </a:endParaRPr>
          </a:p>
          <a:p>
            <a:pPr marL="457200" indent="-457200" eaLnBrk="0" hangingPunct="0"/>
            <a:endParaRPr lang="en-US" sz="2400" b="1" dirty="0">
              <a:latin typeface="Calibri" pitchFamily="34" charset="0"/>
            </a:endParaRPr>
          </a:p>
          <a:p>
            <a:pPr marL="457200" indent="-457200" eaLnBrk="0" hangingPunct="0"/>
            <a:endParaRPr lang="en-US" sz="2400" b="1" dirty="0">
              <a:latin typeface="Calibri" pitchFamily="34" charset="0"/>
            </a:endParaRPr>
          </a:p>
          <a:p>
            <a:pPr marL="457200" indent="-457200" eaLnBrk="0" hangingPunct="0"/>
            <a:endParaRPr lang="en-US" sz="2400" b="1" dirty="0">
              <a:latin typeface="Calibri" pitchFamily="34" charset="0"/>
            </a:endParaRPr>
          </a:p>
          <a:p>
            <a:pPr marL="457200" indent="-457200" eaLnBrk="0" hangingPunct="0"/>
            <a:endParaRPr lang="en-US" sz="2400" b="1" dirty="0">
              <a:latin typeface="Calibri" pitchFamily="34" charset="0"/>
            </a:endParaRPr>
          </a:p>
          <a:p>
            <a:pPr marL="457200" indent="-457200" eaLnBrk="0" hangingPunct="0">
              <a:buFont typeface="Wingdings" pitchFamily="2" charset="2"/>
              <a:buChar char="Ø"/>
            </a:pPr>
            <a:r>
              <a:rPr lang="en-US" sz="2400" b="1" dirty="0" smtClean="0">
                <a:latin typeface="Calibri" pitchFamily="34" charset="0"/>
              </a:rPr>
              <a:t>Dimensionless </a:t>
            </a:r>
            <a:r>
              <a:rPr lang="en-US" sz="2400" b="1" dirty="0">
                <a:latin typeface="Calibri" pitchFamily="34" charset="0"/>
              </a:rPr>
              <a:t>variables and groups:</a:t>
            </a:r>
          </a:p>
          <a:p>
            <a:pPr marL="457200" indent="-457200" eaLnBrk="0" hangingPunct="0"/>
            <a:endParaRPr lang="en-US" sz="2400" b="1" dirty="0">
              <a:latin typeface="Calibri" pitchFamily="34" charset="0"/>
            </a:endParaRPr>
          </a:p>
          <a:p>
            <a:pPr marL="457200" indent="-457200" eaLnBrk="0" hangingPunct="0"/>
            <a:endParaRPr lang="en-US" sz="2400" b="1" dirty="0">
              <a:latin typeface="Calibri" pitchFamily="34" charset="0"/>
            </a:endParaRPr>
          </a:p>
          <a:p>
            <a:pPr marL="457200" indent="-457200" eaLnBrk="0" hangingPunct="0"/>
            <a:endParaRPr lang="en-US" sz="2400" b="1" dirty="0">
              <a:latin typeface="Calibri" pitchFamily="34" charset="0"/>
            </a:endParaRPr>
          </a:p>
          <a:p>
            <a:pPr marL="457200" indent="-457200" eaLnBrk="0" hangingPunct="0"/>
            <a:endParaRPr lang="en-US" sz="2400" b="1" dirty="0">
              <a:latin typeface="Calibri" pitchFamily="34" charset="0"/>
            </a:endParaRPr>
          </a:p>
          <a:p>
            <a:pPr marL="457200" indent="-457200" eaLnBrk="0" hangingPunct="0"/>
            <a:endParaRPr lang="en-US" sz="2400" b="1" dirty="0">
              <a:latin typeface="Calibri" pitchFamily="34" charset="0"/>
            </a:endParaRPr>
          </a:p>
          <a:p>
            <a:pPr marL="457200" indent="-457200" eaLnBrk="0" hangingPunct="0"/>
            <a:endParaRPr lang="en-US" sz="2400" b="1" dirty="0">
              <a:latin typeface="Calibri" pitchFamily="34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039938" y="1176338"/>
          <a:ext cx="1866183" cy="179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84" name="Equation" r:id="rId3" imgW="977760" imgH="939600" progId="">
                  <p:embed/>
                </p:oleObj>
              </mc:Choice>
              <mc:Fallback>
                <p:oleObj name="Equation" r:id="rId3" imgW="977760" imgH="9396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9938" y="1176338"/>
                        <a:ext cx="1866183" cy="179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4800600" y="1416050"/>
            <a:ext cx="35814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b="1">
                <a:latin typeface="Calibri" pitchFamily="34" charset="0"/>
              </a:rPr>
              <a:t> c</a:t>
            </a:r>
            <a:r>
              <a:rPr lang="en-US" sz="2000" b="1" baseline="-25000">
                <a:latin typeface="Calibri" pitchFamily="34" charset="0"/>
              </a:rPr>
              <a:t>IC</a:t>
            </a:r>
            <a:r>
              <a:rPr lang="en-US" sz="2000" b="1">
                <a:latin typeface="Calibri" pitchFamily="34" charset="0"/>
              </a:rPr>
              <a:t> is initial concentration in system</a:t>
            </a:r>
          </a:p>
          <a:p>
            <a:pPr>
              <a:buFont typeface="Arial" charset="0"/>
              <a:buChar char="•"/>
            </a:pPr>
            <a:r>
              <a:rPr lang="en-US" sz="2000" b="1">
                <a:latin typeface="Calibri" pitchFamily="34" charset="0"/>
              </a:rPr>
              <a:t> c</a:t>
            </a:r>
            <a:r>
              <a:rPr lang="en-US" sz="2000" b="1" baseline="-25000">
                <a:latin typeface="Calibri" pitchFamily="34" charset="0"/>
              </a:rPr>
              <a:t>BC</a:t>
            </a:r>
            <a:r>
              <a:rPr lang="en-US" sz="2000" b="1">
                <a:latin typeface="Calibri" pitchFamily="34" charset="0"/>
              </a:rPr>
              <a:t> is injected concentration at the inlet</a:t>
            </a:r>
          </a:p>
          <a:p>
            <a:endParaRPr lang="en-US" sz="2000" b="1">
              <a:latin typeface="Calibri" pitchFamily="34" charset="0"/>
            </a:endParaRPr>
          </a:p>
        </p:txBody>
      </p:sp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1560513" y="3455987"/>
          <a:ext cx="4078287" cy="317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85" name="Equation" r:id="rId5" imgW="2286000" imgH="1777680" progId="">
                  <p:embed/>
                </p:oleObj>
              </mc:Choice>
              <mc:Fallback>
                <p:oleObj name="Equation" r:id="rId5" imgW="2286000" imgH="177768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0513" y="3455987"/>
                        <a:ext cx="4078287" cy="317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8" name="Object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32488" y="3963988"/>
            <a:ext cx="622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6477000" y="3940175"/>
            <a:ext cx="2057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Pore volume throughput</a:t>
            </a:r>
          </a:p>
        </p:txBody>
      </p:sp>
      <p:pic>
        <p:nvPicPr>
          <p:cNvPr id="8" name="Picture 3" descr="BD10219_"/>
          <p:cNvPicPr>
            <a:picLocks noChangeArrowheads="1"/>
          </p:cNvPicPr>
          <p:nvPr/>
        </p:nvPicPr>
        <p:blipFill>
          <a:blip r:embed="rId8" cstate="print">
            <a:lum bright="40000" contrast="16000"/>
          </a:blip>
          <a:srcRect/>
          <a:stretch>
            <a:fillRect/>
          </a:stretch>
        </p:blipFill>
        <p:spPr bwMode="auto">
          <a:xfrm>
            <a:off x="0" y="609600"/>
            <a:ext cx="9144000" cy="46038"/>
          </a:xfrm>
          <a:prstGeom prst="rect">
            <a:avLst/>
          </a:prstGeom>
          <a:solidFill>
            <a:schemeClr val="bg2">
              <a:alpha val="5882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0" name="Title 5"/>
          <p:cNvSpPr txBox="1">
            <a:spLocks/>
          </p:cNvSpPr>
          <p:nvPr/>
        </p:nvSpPr>
        <p:spPr bwMode="auto">
          <a:xfrm>
            <a:off x="457200" y="0"/>
            <a:ext cx="731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chemeClr val="accent1">
                    <a:lumMod val="75000"/>
                  </a:schemeClr>
                </a:solidFill>
                <a:ea typeface="+mj-ea"/>
                <a:cs typeface="Arial" pitchFamily="34" charset="0"/>
              </a:rPr>
              <a:t>Tracer </a:t>
            </a:r>
            <a:r>
              <a:rPr lang="en-US" sz="2800" b="1" kern="0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Arial" pitchFamily="34" charset="0"/>
              </a:rPr>
              <a:t>Analysis: Mathematical Model</a:t>
            </a:r>
            <a:endParaRPr lang="en-US" sz="2800" b="1" kern="0" dirty="0">
              <a:solidFill>
                <a:schemeClr val="accent1">
                  <a:lumMod val="75000"/>
                </a:schemeClr>
              </a:solidFill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Box 2"/>
          <p:cNvSpPr txBox="1">
            <a:spLocks noChangeArrowheads="1"/>
          </p:cNvSpPr>
          <p:nvPr/>
        </p:nvSpPr>
        <p:spPr bwMode="auto">
          <a:xfrm>
            <a:off x="914400" y="838200"/>
            <a:ext cx="8229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>
                <a:latin typeface="+mn-lt"/>
                <a:cs typeface="+mn-cs"/>
              </a:rPr>
              <a:t>Differential equations are solved using Laplace Transform:</a:t>
            </a:r>
          </a:p>
          <a:p>
            <a:pPr marL="457200" indent="-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atin typeface="+mn-lt"/>
              <a:cs typeface="+mn-cs"/>
            </a:endParaRPr>
          </a:p>
          <a:p>
            <a:pPr marL="457200" indent="-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atin typeface="+mn-lt"/>
              <a:cs typeface="+mn-cs"/>
            </a:endParaRPr>
          </a:p>
          <a:p>
            <a:pPr marL="457200" indent="-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atin typeface="+mn-lt"/>
              <a:cs typeface="+mn-cs"/>
            </a:endParaRPr>
          </a:p>
          <a:p>
            <a:pPr marL="457200" indent="-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atin typeface="+mn-lt"/>
              <a:cs typeface="+mn-cs"/>
            </a:endParaRPr>
          </a:p>
          <a:p>
            <a:pPr marL="457200" indent="-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>
                <a:latin typeface="+mn-lt"/>
                <a:cs typeface="+mn-cs"/>
              </a:rPr>
              <a:t>Experimental data is numerically transformed into Laplace domain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4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>
                <a:latin typeface="+mn-lt"/>
                <a:cs typeface="+mn-cs"/>
              </a:rPr>
              <a:t> Model parameters are obtained by fitting the experimental data in Laplace domain using Lavenberg-Marquardt algorithm</a:t>
            </a:r>
          </a:p>
          <a:p>
            <a:pPr marL="457200" indent="-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 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685800" y="1295400"/>
          <a:ext cx="8053388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07" name="Equation" r:id="rId3" imgW="3568680" imgH="965160" progId="">
                  <p:embed/>
                </p:oleObj>
              </mc:Choice>
              <mc:Fallback>
                <p:oleObj name="Equation" r:id="rId3" imgW="3568680" imgH="96516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95400"/>
                        <a:ext cx="8053388" cy="182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 descr="BD10219_"/>
          <p:cNvPicPr>
            <a:picLocks noChangeArrowheads="1"/>
          </p:cNvPicPr>
          <p:nvPr/>
        </p:nvPicPr>
        <p:blipFill>
          <a:blip r:embed="rId5" cstate="print">
            <a:lum bright="40000" contrast="16000"/>
          </a:blip>
          <a:srcRect/>
          <a:stretch>
            <a:fillRect/>
          </a:stretch>
        </p:blipFill>
        <p:spPr bwMode="auto">
          <a:xfrm>
            <a:off x="0" y="609600"/>
            <a:ext cx="9144000" cy="46038"/>
          </a:xfrm>
          <a:prstGeom prst="rect">
            <a:avLst/>
          </a:prstGeom>
          <a:solidFill>
            <a:schemeClr val="bg2">
              <a:alpha val="5882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 txBox="1">
            <a:spLocks/>
          </p:cNvSpPr>
          <p:nvPr/>
        </p:nvSpPr>
        <p:spPr bwMode="auto">
          <a:xfrm>
            <a:off x="457200" y="0"/>
            <a:ext cx="731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chemeClr val="accent1">
                    <a:lumMod val="75000"/>
                  </a:schemeClr>
                </a:solidFill>
                <a:ea typeface="+mj-ea"/>
                <a:cs typeface="Arial" pitchFamily="34" charset="0"/>
              </a:rPr>
              <a:t>Tracer </a:t>
            </a:r>
            <a:r>
              <a:rPr lang="en-US" sz="2800" b="1" kern="0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Arial" pitchFamily="34" charset="0"/>
              </a:rPr>
              <a:t>Analysis: Mathematical Model</a:t>
            </a:r>
            <a:endParaRPr lang="en-US" sz="2800" b="1" kern="0" dirty="0">
              <a:solidFill>
                <a:schemeClr val="accent1">
                  <a:lumMod val="75000"/>
                </a:schemeClr>
              </a:solidFill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B6E5E-2975-4A33-A9B4-58513B12F7B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9" name="Picture 3" descr="BD10219_"/>
          <p:cNvPicPr>
            <a:picLocks noChangeArrowheads="1"/>
          </p:cNvPicPr>
          <p:nvPr/>
        </p:nvPicPr>
        <p:blipFill>
          <a:blip r:embed="rId3" cstate="print">
            <a:lum bright="40000" contrast="16000"/>
          </a:blip>
          <a:srcRect/>
          <a:stretch>
            <a:fillRect/>
          </a:stretch>
        </p:blipFill>
        <p:spPr bwMode="auto">
          <a:xfrm>
            <a:off x="0" y="628650"/>
            <a:ext cx="9144000" cy="46038"/>
          </a:xfrm>
          <a:prstGeom prst="rect">
            <a:avLst/>
          </a:prstGeom>
          <a:solidFill>
            <a:schemeClr val="bg2">
              <a:alpha val="5882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457200" y="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Motivation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533400" y="700980"/>
            <a:ext cx="79248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en-US" sz="2400" b="1" dirty="0" smtClean="0">
                <a:cs typeface="Arial" pitchFamily="34" charset="0"/>
              </a:rPr>
              <a:t> Fifty percent of world’s oil in place is in Carbonate reservoirs </a:t>
            </a:r>
          </a:p>
          <a:p>
            <a:pPr eaLnBrk="0" hangingPunct="0"/>
            <a:r>
              <a:rPr lang="en-US" sz="2400" b="1" dirty="0" smtClean="0">
                <a:cs typeface="Arial" pitchFamily="34" charset="0"/>
              </a:rPr>
              <a:t> 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en-US" sz="2400" b="1" dirty="0" smtClean="0">
                <a:cs typeface="Arial" pitchFamily="34" charset="0"/>
              </a:rPr>
              <a:t> Carbonate </a:t>
            </a:r>
            <a:r>
              <a:rPr lang="en-US" sz="2400" b="1" dirty="0">
                <a:cs typeface="Arial" pitchFamily="34" charset="0"/>
              </a:rPr>
              <a:t>reservoirs have complex pore structure with </a:t>
            </a:r>
            <a:r>
              <a:rPr lang="en-US" sz="2400" b="1" dirty="0" err="1">
                <a:cs typeface="Arial" pitchFamily="34" charset="0"/>
              </a:rPr>
              <a:t>micropores</a:t>
            </a:r>
            <a:r>
              <a:rPr lang="en-US" sz="2400" b="1" dirty="0">
                <a:cs typeface="Arial" pitchFamily="34" charset="0"/>
              </a:rPr>
              <a:t>, </a:t>
            </a:r>
            <a:r>
              <a:rPr lang="en-US" sz="2400" b="1" dirty="0" err="1" smtClean="0">
                <a:cs typeface="Arial" pitchFamily="34" charset="0"/>
              </a:rPr>
              <a:t>macropores</a:t>
            </a:r>
            <a:r>
              <a:rPr lang="en-US" sz="2400" b="1" dirty="0" smtClean="0">
                <a:cs typeface="Arial" pitchFamily="34" charset="0"/>
              </a:rPr>
              <a:t>/solution </a:t>
            </a:r>
            <a:r>
              <a:rPr lang="en-US" sz="2400" b="1" dirty="0" err="1" smtClean="0">
                <a:cs typeface="Arial" pitchFamily="34" charset="0"/>
              </a:rPr>
              <a:t>vugs</a:t>
            </a:r>
            <a:r>
              <a:rPr lang="en-US" sz="2400" b="1" dirty="0" smtClean="0">
                <a:cs typeface="Arial" pitchFamily="34" charset="0"/>
              </a:rPr>
              <a:t>/high permeability fractures</a:t>
            </a:r>
          </a:p>
          <a:p>
            <a:pPr eaLnBrk="0" hangingPunct="0">
              <a:buFont typeface="Wingdings" pitchFamily="2" charset="2"/>
              <a:buChar char="Ø"/>
            </a:pPr>
            <a:endParaRPr lang="en-US" sz="2400" b="1" dirty="0"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en-US" sz="2400" b="1" dirty="0">
                <a:cs typeface="Arial" pitchFamily="34" charset="0"/>
              </a:rPr>
              <a:t> </a:t>
            </a:r>
            <a:r>
              <a:rPr lang="en-US" sz="2400" b="1" dirty="0" err="1">
                <a:cs typeface="Arial" pitchFamily="34" charset="0"/>
              </a:rPr>
              <a:t>Vugs</a:t>
            </a:r>
            <a:r>
              <a:rPr lang="en-US" sz="2400" b="1" dirty="0">
                <a:cs typeface="Arial" pitchFamily="34" charset="0"/>
              </a:rPr>
              <a:t> are irregular in shape and vary in size from millimeters to </a:t>
            </a:r>
            <a:r>
              <a:rPr lang="en-US" sz="2400" b="1" dirty="0" smtClean="0">
                <a:cs typeface="Arial" pitchFamily="34" charset="0"/>
              </a:rPr>
              <a:t>centimeters</a:t>
            </a:r>
          </a:p>
          <a:p>
            <a:pPr eaLnBrk="0" hangingPunct="0">
              <a:buFont typeface="Wingdings" pitchFamily="2" charset="2"/>
              <a:buChar char="Ø"/>
            </a:pPr>
            <a:endParaRPr lang="en-US" sz="2400" b="1" dirty="0"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en-US" sz="2400" b="1" dirty="0">
                <a:cs typeface="Arial" pitchFamily="34" charset="0"/>
              </a:rPr>
              <a:t> Vuggy pore space can be divided into touching-</a:t>
            </a:r>
            <a:r>
              <a:rPr lang="en-US" sz="2400" b="1" dirty="0" err="1">
                <a:cs typeface="Arial" pitchFamily="34" charset="0"/>
              </a:rPr>
              <a:t>vugs</a:t>
            </a:r>
            <a:r>
              <a:rPr lang="en-US" sz="2400" b="1" dirty="0">
                <a:cs typeface="Arial" pitchFamily="34" charset="0"/>
              </a:rPr>
              <a:t> and </a:t>
            </a:r>
            <a:r>
              <a:rPr lang="en-US" sz="2400" b="1" dirty="0" err="1">
                <a:cs typeface="Arial" pitchFamily="34" charset="0"/>
              </a:rPr>
              <a:t>separete-vugs</a:t>
            </a:r>
            <a:r>
              <a:rPr lang="en-US" sz="2400" b="1" dirty="0">
                <a:cs typeface="Arial" pitchFamily="34" charset="0"/>
              </a:rPr>
              <a:t> </a:t>
            </a:r>
            <a:endParaRPr lang="en-US" sz="2400" b="1" dirty="0" smtClean="0"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Ø"/>
            </a:pPr>
            <a:endParaRPr lang="en-US" sz="2400" b="1" dirty="0"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en-US" sz="2400" b="1" dirty="0">
                <a:cs typeface="Arial" pitchFamily="34" charset="0"/>
              </a:rPr>
              <a:t> Touching </a:t>
            </a:r>
            <a:r>
              <a:rPr lang="en-US" sz="2400" b="1" dirty="0" err="1">
                <a:cs typeface="Arial" pitchFamily="34" charset="0"/>
              </a:rPr>
              <a:t>vugs</a:t>
            </a:r>
            <a:r>
              <a:rPr lang="en-US" sz="2400" b="1" dirty="0">
                <a:cs typeface="Arial" pitchFamily="34" charset="0"/>
              </a:rPr>
              <a:t> create interconnected pore system enhancing </a:t>
            </a:r>
            <a:r>
              <a:rPr lang="en-US" sz="2400" b="1" dirty="0" smtClean="0">
                <a:cs typeface="Arial" pitchFamily="34" charset="0"/>
              </a:rPr>
              <a:t>permeability values by orders of magnitude</a:t>
            </a:r>
          </a:p>
          <a:p>
            <a:pPr eaLnBrk="0" hangingPunct="0">
              <a:buFont typeface="Wingdings" pitchFamily="2" charset="2"/>
              <a:buChar char="Ø"/>
            </a:pPr>
            <a:endParaRPr lang="en-US" sz="2000" b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Using experimental data at two different  flow rates.</a:t>
            </a:r>
          </a:p>
          <a:p>
            <a:pPr eaLnBrk="1" hangingPunct="1"/>
            <a:r>
              <a:rPr lang="en-US" sz="2400" b="1" dirty="0" smtClean="0"/>
              <a:t> Assume Mass transfer coefficient (M) is independent of interstitial velocity and dispersion coefficient (K) varies linearly with interstitial velocity</a:t>
            </a:r>
          </a:p>
          <a:p>
            <a:pPr eaLnBrk="1" hangingPunct="1"/>
            <a:endParaRPr lang="en-US" sz="2400" b="1" dirty="0" smtClean="0"/>
          </a:p>
          <a:p>
            <a:pPr eaLnBrk="1" hangingPunct="1"/>
            <a:endParaRPr lang="en-US" sz="2400" b="1" dirty="0" smtClean="0"/>
          </a:p>
          <a:p>
            <a:pPr eaLnBrk="1" hangingPunct="1"/>
            <a:endParaRPr lang="en-US" sz="2400" b="1" dirty="0" smtClean="0"/>
          </a:p>
          <a:p>
            <a:pPr eaLnBrk="1" hangingPunct="1"/>
            <a:endParaRPr lang="en-US" sz="2400" b="1" dirty="0" smtClean="0"/>
          </a:p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/>
              <a:t>Parameters are obtained for two sets of experiments simultaneously.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198438"/>
            <a:ext cx="8229600" cy="7921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New approach for parameter estimation</a:t>
            </a:r>
            <a:endParaRPr lang="en-US" sz="2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752600" y="2671763"/>
          <a:ext cx="4643438" cy="205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79" name="Equation" r:id="rId3" imgW="2298600" imgH="1015920" progId="">
                  <p:embed/>
                </p:oleObj>
              </mc:Choice>
              <mc:Fallback>
                <p:oleObj name="Equation" r:id="rId3" imgW="2298600" imgH="101592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671763"/>
                        <a:ext cx="4643438" cy="205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 descr="BD10219_"/>
          <p:cNvPicPr>
            <a:picLocks noChangeArrowheads="1"/>
          </p:cNvPicPr>
          <p:nvPr/>
        </p:nvPicPr>
        <p:blipFill>
          <a:blip r:embed="rId5" cstate="print">
            <a:lum bright="40000" contrast="16000"/>
          </a:blip>
          <a:srcRect/>
          <a:stretch>
            <a:fillRect/>
          </a:stretch>
        </p:blipFill>
        <p:spPr bwMode="auto">
          <a:xfrm>
            <a:off x="0" y="1020762"/>
            <a:ext cx="9144000" cy="46038"/>
          </a:xfrm>
          <a:prstGeom prst="rect">
            <a:avLst/>
          </a:prstGeom>
          <a:solidFill>
            <a:schemeClr val="bg2">
              <a:alpha val="5882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5"/>
          <p:cNvSpPr txBox="1">
            <a:spLocks/>
          </p:cNvSpPr>
          <p:nvPr/>
        </p:nvSpPr>
        <p:spPr bwMode="auto">
          <a:xfrm>
            <a:off x="1219200" y="-76200"/>
            <a:ext cx="716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Schematic for experimental setup </a:t>
            </a:r>
          </a:p>
        </p:txBody>
      </p:sp>
      <p:sp>
        <p:nvSpPr>
          <p:cNvPr id="34" name="TextBox 2"/>
          <p:cNvSpPr txBox="1">
            <a:spLocks noChangeArrowheads="1"/>
          </p:cNvSpPr>
          <p:nvPr/>
        </p:nvSpPr>
        <p:spPr bwMode="auto">
          <a:xfrm>
            <a:off x="1295400" y="4419600"/>
            <a:ext cx="6400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en-US" sz="2000" b="1" dirty="0" smtClean="0">
                <a:latin typeface="Calibri" pitchFamily="34" charset="0"/>
              </a:rPr>
              <a:t> </a:t>
            </a:r>
            <a:r>
              <a:rPr lang="en-US" sz="2000" b="1" dirty="0" err="1" smtClean="0">
                <a:latin typeface="Calibri" pitchFamily="34" charset="0"/>
              </a:rPr>
              <a:t>Hassler</a:t>
            </a:r>
            <a:r>
              <a:rPr lang="en-US" sz="2000" b="1" dirty="0" smtClean="0">
                <a:latin typeface="Calibri" pitchFamily="34" charset="0"/>
              </a:rPr>
              <a:t> Type Core holder is used for rock samples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en-US" sz="2000" b="1" dirty="0" smtClean="0">
                <a:latin typeface="Calibri" pitchFamily="34" charset="0"/>
              </a:rPr>
              <a:t> Sodium Bromide is used a Tracer in the experiments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en-US" sz="2000" b="1" dirty="0" smtClean="0">
                <a:latin typeface="Calibri" pitchFamily="34" charset="0"/>
              </a:rPr>
              <a:t> Initial Tracer Concentration : 100 </a:t>
            </a:r>
            <a:r>
              <a:rPr lang="en-US" sz="2000" b="1" dirty="0" err="1" smtClean="0">
                <a:latin typeface="Calibri" pitchFamily="34" charset="0"/>
              </a:rPr>
              <a:t>ppm</a:t>
            </a:r>
            <a:endParaRPr lang="en-US" sz="2000" b="1" dirty="0" smtClean="0">
              <a:latin typeface="Calibri" pitchFamily="34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en-US" sz="2000" b="1" dirty="0" smtClean="0">
                <a:latin typeface="Calibri" pitchFamily="34" charset="0"/>
              </a:rPr>
              <a:t> Injected Tracer Concentration : 10,000 </a:t>
            </a:r>
            <a:r>
              <a:rPr lang="en-US" sz="2000" b="1" dirty="0" err="1" smtClean="0">
                <a:latin typeface="Calibri" pitchFamily="34" charset="0"/>
              </a:rPr>
              <a:t>ppm</a:t>
            </a:r>
            <a:endParaRPr lang="en-US" sz="2000" b="1" dirty="0" smtClean="0">
              <a:latin typeface="Calibri" pitchFamily="34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en-US" sz="2000" b="1" dirty="0" smtClean="0">
                <a:latin typeface="Calibri" pitchFamily="34" charset="0"/>
              </a:rPr>
              <a:t> Total Halide (</a:t>
            </a:r>
            <a:r>
              <a:rPr lang="en-US" sz="2000" b="1" dirty="0" err="1" smtClean="0">
                <a:latin typeface="Calibri" pitchFamily="34" charset="0"/>
              </a:rPr>
              <a:t>Cl</a:t>
            </a:r>
            <a:r>
              <a:rPr lang="en-US" sz="2000" b="1" baseline="30000" dirty="0" smtClean="0">
                <a:latin typeface="Calibri" pitchFamily="34" charset="0"/>
              </a:rPr>
              <a:t>-</a:t>
            </a:r>
            <a:r>
              <a:rPr lang="en-US" sz="2000" b="1" dirty="0" smtClean="0">
                <a:latin typeface="Calibri" pitchFamily="34" charset="0"/>
              </a:rPr>
              <a:t> + Br</a:t>
            </a:r>
            <a:r>
              <a:rPr lang="en-US" sz="2000" b="1" baseline="30000" dirty="0" smtClean="0">
                <a:latin typeface="Calibri" pitchFamily="34" charset="0"/>
              </a:rPr>
              <a:t>-</a:t>
            </a:r>
            <a:r>
              <a:rPr lang="en-US" sz="2000" b="1" dirty="0" smtClean="0">
                <a:latin typeface="Calibri" pitchFamily="34" charset="0"/>
              </a:rPr>
              <a:t>) concentration is kept constant at 0.15 M throughout the experiment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295400" y="838200"/>
            <a:ext cx="7181930" cy="3412931"/>
            <a:chOff x="838200" y="762000"/>
            <a:chExt cx="7181930" cy="3412931"/>
          </a:xfrm>
        </p:grpSpPr>
        <p:sp>
          <p:nvSpPr>
            <p:cNvPr id="34826" name="TextBox 27"/>
            <p:cNvSpPr txBox="1">
              <a:spLocks noChangeArrowheads="1"/>
            </p:cNvSpPr>
            <p:nvPr/>
          </p:nvSpPr>
          <p:spPr bwMode="auto">
            <a:xfrm>
              <a:off x="838200" y="3581400"/>
              <a:ext cx="865848" cy="593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dirty="0"/>
                <a:t>ISCO PUMP</a:t>
              </a:r>
            </a:p>
          </p:txBody>
        </p:sp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4648200" y="3200400"/>
              <a:ext cx="722292" cy="350605"/>
              <a:chOff x="1599406" y="2057400"/>
              <a:chExt cx="762795" cy="381794"/>
            </a:xfrm>
          </p:grpSpPr>
          <p:cxnSp>
            <p:nvCxnSpPr>
              <p:cNvPr id="3" name="Straight Connector 2"/>
              <p:cNvCxnSpPr/>
              <p:nvPr/>
            </p:nvCxnSpPr>
            <p:spPr>
              <a:xfrm rot="5400000">
                <a:off x="1409073" y="2248453"/>
                <a:ext cx="3820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Straight Connector 3"/>
              <p:cNvCxnSpPr/>
              <p:nvPr/>
            </p:nvCxnSpPr>
            <p:spPr>
              <a:xfrm rot="10800000">
                <a:off x="1600097" y="2437748"/>
                <a:ext cx="761140" cy="17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5400000">
                <a:off x="2170213" y="2248453"/>
                <a:ext cx="3820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Rectangle 7"/>
            <p:cNvSpPr/>
            <p:nvPr/>
          </p:nvSpPr>
          <p:spPr bwMode="auto">
            <a:xfrm>
              <a:off x="4791075" y="1662112"/>
              <a:ext cx="466725" cy="16906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4648200" y="3200400"/>
              <a:ext cx="144462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auto">
            <a:xfrm>
              <a:off x="5257800" y="3200400"/>
              <a:ext cx="144463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auto">
            <a:xfrm>
              <a:off x="3998912" y="3352800"/>
              <a:ext cx="649288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auto">
            <a:xfrm>
              <a:off x="5366084" y="3352800"/>
              <a:ext cx="1598613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 bwMode="auto">
            <a:xfrm>
              <a:off x="2057400" y="2743200"/>
              <a:ext cx="1906587" cy="83978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>
              <a:off x="1447800" y="3200400"/>
              <a:ext cx="64928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 bwMode="auto">
            <a:xfrm>
              <a:off x="990600" y="1219200"/>
              <a:ext cx="433387" cy="223996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5715000" y="762000"/>
              <a:ext cx="2209800" cy="990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9" name="Group 51"/>
            <p:cNvGrpSpPr>
              <a:grpSpLocks/>
            </p:cNvGrpSpPr>
            <p:nvPr/>
          </p:nvGrpSpPr>
          <p:grpSpPr bwMode="auto">
            <a:xfrm>
              <a:off x="4993460" y="1255820"/>
              <a:ext cx="721540" cy="420580"/>
              <a:chOff x="6845300" y="1003300"/>
              <a:chExt cx="762000" cy="457994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6844559" y="1003413"/>
                <a:ext cx="762816" cy="17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>
                <a:off x="6628078" y="1231631"/>
                <a:ext cx="458111" cy="16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31"/>
            <p:cNvSpPr txBox="1">
              <a:spLocks noChangeArrowheads="1"/>
            </p:cNvSpPr>
            <p:nvPr/>
          </p:nvSpPr>
          <p:spPr bwMode="auto">
            <a:xfrm>
              <a:off x="5334000" y="2209800"/>
              <a:ext cx="1295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/>
                <a:t>Electrode</a:t>
              </a:r>
              <a:endParaRPr lang="en-US" b="1" dirty="0"/>
            </a:p>
          </p:txBody>
        </p:sp>
        <p:sp>
          <p:nvSpPr>
            <p:cNvPr id="29" name="TextBox 31"/>
            <p:cNvSpPr txBox="1">
              <a:spLocks noChangeArrowheads="1"/>
            </p:cNvSpPr>
            <p:nvPr/>
          </p:nvSpPr>
          <p:spPr bwMode="auto">
            <a:xfrm>
              <a:off x="4191000" y="3657600"/>
              <a:ext cx="15354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/>
                <a:t>Flow Cell</a:t>
              </a:r>
              <a:endParaRPr lang="en-US" b="1" dirty="0"/>
            </a:p>
          </p:txBody>
        </p:sp>
        <p:sp>
          <p:nvSpPr>
            <p:cNvPr id="34824" name="TextBox 25"/>
            <p:cNvSpPr txBox="1">
              <a:spLocks noChangeArrowheads="1"/>
            </p:cNvSpPr>
            <p:nvPr/>
          </p:nvSpPr>
          <p:spPr bwMode="auto">
            <a:xfrm>
              <a:off x="1981200" y="2819400"/>
              <a:ext cx="23622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CORE HOLDER/ SANDPACK</a:t>
              </a:r>
            </a:p>
          </p:txBody>
        </p:sp>
        <p:sp>
          <p:nvSpPr>
            <p:cNvPr id="34832" name="TextBox 37"/>
            <p:cNvSpPr txBox="1">
              <a:spLocks noChangeArrowheads="1"/>
            </p:cNvSpPr>
            <p:nvPr/>
          </p:nvSpPr>
          <p:spPr bwMode="auto">
            <a:xfrm>
              <a:off x="5610726" y="894348"/>
              <a:ext cx="240940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/>
                <a:t>LabView</a:t>
              </a:r>
              <a:r>
                <a:rPr lang="en-US" b="1" dirty="0"/>
                <a:t>® Module for Data Acquisition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E8AE9-C71C-4199-B9A7-683C0B9F4F8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3" name="Picture 2" descr="Sandpack_Comparison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066800"/>
            <a:ext cx="4485894" cy="3922395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700" y="5105400"/>
            <a:ext cx="45847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5867400" y="1014412"/>
            <a:ext cx="2971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000" b="1" dirty="0">
              <a:latin typeface="Calibri" pitchFamily="34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Homogeneous </a:t>
            </a:r>
            <a:r>
              <a:rPr lang="en-US" sz="2000" b="1" dirty="0" err="1" smtClean="0">
                <a:latin typeface="Calibri" pitchFamily="34" charset="0"/>
              </a:rPr>
              <a:t>sandpack</a:t>
            </a:r>
            <a:r>
              <a:rPr lang="en-US" sz="2000" b="1" dirty="0" smtClean="0">
                <a:latin typeface="Calibri" pitchFamily="34" charset="0"/>
              </a:rPr>
              <a:t> gives f = 0.98 </a:t>
            </a:r>
          </a:p>
          <a:p>
            <a:pPr eaLnBrk="0" hangingPunct="0">
              <a:buFont typeface="Arial" charset="0"/>
              <a:buChar char="•"/>
            </a:pPr>
            <a:endParaRPr lang="en-US" sz="2000" b="1" dirty="0" smtClean="0">
              <a:latin typeface="Calibri" pitchFamily="34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en-US" sz="2000" b="1" dirty="0" smtClean="0">
                <a:latin typeface="Calibri" pitchFamily="34" charset="0"/>
              </a:rPr>
              <a:t> Heterogeneous </a:t>
            </a:r>
            <a:r>
              <a:rPr lang="en-US" sz="2000" b="1" dirty="0" err="1" smtClean="0">
                <a:latin typeface="Calibri" pitchFamily="34" charset="0"/>
              </a:rPr>
              <a:t>sandpack</a:t>
            </a:r>
            <a:r>
              <a:rPr lang="en-US" sz="2000" b="1" dirty="0" smtClean="0">
                <a:latin typeface="Calibri" pitchFamily="34" charset="0"/>
              </a:rPr>
              <a:t> has two </a:t>
            </a:r>
            <a:r>
              <a:rPr lang="en-US" sz="2000" b="1" dirty="0">
                <a:latin typeface="Calibri" pitchFamily="34" charset="0"/>
              </a:rPr>
              <a:t>sand layers </a:t>
            </a:r>
            <a:r>
              <a:rPr lang="en-US" sz="2000" b="1" dirty="0" smtClean="0">
                <a:latin typeface="Calibri" pitchFamily="34" charset="0"/>
              </a:rPr>
              <a:t>which have  </a:t>
            </a:r>
            <a:r>
              <a:rPr lang="en-US" sz="2000" b="1" dirty="0">
                <a:latin typeface="Calibri" pitchFamily="34" charset="0"/>
              </a:rPr>
              <a:t>permeability contrast of 19</a:t>
            </a:r>
          </a:p>
          <a:p>
            <a:pPr eaLnBrk="0" hangingPunct="0">
              <a:buFont typeface="Arial" charset="0"/>
              <a:buChar char="•"/>
            </a:pPr>
            <a:endParaRPr lang="en-US" sz="2000" b="1" dirty="0">
              <a:latin typeface="Calibri" pitchFamily="34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en-US" sz="2000" b="1" dirty="0">
                <a:latin typeface="Calibri" pitchFamily="34" charset="0"/>
              </a:rPr>
              <a:t> Early breakthrough and a delayed response</a:t>
            </a:r>
          </a:p>
          <a:p>
            <a:pPr eaLnBrk="0" hangingPunct="0">
              <a:buFont typeface="Arial" charset="0"/>
              <a:buChar char="•"/>
            </a:pPr>
            <a:endParaRPr lang="en-US" sz="2000" b="1" dirty="0">
              <a:latin typeface="Calibri" pitchFamily="34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en-US" sz="2000" b="1" dirty="0">
                <a:latin typeface="Calibri" pitchFamily="34" charset="0"/>
              </a:rPr>
              <a:t> f = 0.65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122238"/>
            <a:ext cx="8382000" cy="79216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Homogeneous/Heterogeneous</a:t>
            </a:r>
            <a:r>
              <a:rPr kumimoji="0" lang="en-US" sz="2600" b="1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600" b="1" i="0" u="none" strike="noStrike" kern="0" cap="none" spc="0" normalizeH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Sandpack</a:t>
            </a:r>
            <a:r>
              <a:rPr kumimoji="0" lang="en-US" sz="2600" b="1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Systems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Picture 3" descr="BD10219_"/>
          <p:cNvPicPr>
            <a:picLocks noChangeArrowheads="1"/>
          </p:cNvPicPr>
          <p:nvPr/>
        </p:nvPicPr>
        <p:blipFill>
          <a:blip r:embed="rId4" cstate="print">
            <a:lum bright="40000" contrast="16000"/>
          </a:blip>
          <a:srcRect/>
          <a:stretch>
            <a:fillRect/>
          </a:stretch>
        </p:blipFill>
        <p:spPr bwMode="auto">
          <a:xfrm>
            <a:off x="0" y="639762"/>
            <a:ext cx="9144000" cy="46038"/>
          </a:xfrm>
          <a:prstGeom prst="rect">
            <a:avLst/>
          </a:prstGeom>
          <a:solidFill>
            <a:schemeClr val="bg2">
              <a:alpha val="5882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E8AE9-C71C-4199-B9A7-683C0B9F4F8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TextBox 16"/>
          <p:cNvSpPr txBox="1">
            <a:spLocks noChangeArrowheads="1"/>
          </p:cNvSpPr>
          <p:nvPr/>
        </p:nvSpPr>
        <p:spPr bwMode="auto">
          <a:xfrm>
            <a:off x="533400" y="3733800"/>
            <a:ext cx="16002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f = </a:t>
            </a:r>
            <a:r>
              <a:rPr lang="en-US" b="1" dirty="0" smtClean="0"/>
              <a:t>0.95 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en-US" b="1" dirty="0"/>
              <a:t>N</a:t>
            </a:r>
            <a:r>
              <a:rPr lang="en-US" b="1" baseline="-25000" dirty="0"/>
              <a:t>K</a:t>
            </a:r>
            <a:r>
              <a:rPr lang="en-US" b="1" dirty="0"/>
              <a:t> = </a:t>
            </a:r>
            <a:r>
              <a:rPr lang="en-US" b="1" dirty="0" smtClean="0"/>
              <a:t>0.1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en-US" b="1" dirty="0"/>
              <a:t>N</a:t>
            </a:r>
            <a:r>
              <a:rPr lang="en-US" b="1" baseline="-25000" dirty="0"/>
              <a:t>M</a:t>
            </a:r>
            <a:r>
              <a:rPr lang="en-US" b="1" dirty="0"/>
              <a:t> = </a:t>
            </a:r>
            <a:r>
              <a:rPr lang="en-US" b="1" dirty="0" smtClean="0"/>
              <a:t>0.0001</a:t>
            </a:r>
            <a:endParaRPr lang="en-US" b="1" dirty="0"/>
          </a:p>
        </p:txBody>
      </p:sp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1962150" y="3732074"/>
            <a:ext cx="33528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v = 2.3 ft/day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Flowing </a:t>
            </a:r>
            <a:r>
              <a:rPr lang="en-US" b="1" dirty="0"/>
              <a:t>Fraction (f) = </a:t>
            </a:r>
            <a:r>
              <a:rPr lang="en-US" b="1" dirty="0" smtClean="0"/>
              <a:t>0.82 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en-US" b="1" dirty="0" err="1"/>
              <a:t>Dispersivity</a:t>
            </a:r>
            <a:r>
              <a:rPr lang="en-US" b="1" dirty="0"/>
              <a:t> (</a:t>
            </a:r>
            <a:r>
              <a:rPr lang="el-GR" b="1" dirty="0"/>
              <a:t>α</a:t>
            </a:r>
            <a:r>
              <a:rPr lang="en-US" b="1" dirty="0"/>
              <a:t>) = 1 </a:t>
            </a:r>
            <a:r>
              <a:rPr lang="en-US" b="1" dirty="0" smtClean="0"/>
              <a:t>cm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Mass Transfer: Very small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5486400" y="3790573"/>
            <a:ext cx="3048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cs typeface="Arial" pitchFamily="34" charset="0"/>
              </a:rPr>
              <a:t>Sample: Silurian Outcrop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cs typeface="Arial" pitchFamily="34" charset="0"/>
              </a:rPr>
              <a:t>Diameter: 1.5 inch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cs typeface="Arial" pitchFamily="34" charset="0"/>
              </a:rPr>
              <a:t>Length: 4.0 inch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cs typeface="Arial" pitchFamily="34" charset="0"/>
              </a:rPr>
              <a:t>Porosity = 17.2 %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cs typeface="Arial" pitchFamily="34" charset="0"/>
              </a:rPr>
              <a:t>Pore Volume = 20 ml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cs typeface="Arial" pitchFamily="34" charset="0"/>
              </a:rPr>
              <a:t>Permeability</a:t>
            </a:r>
            <a:r>
              <a:rPr lang="en-US" b="1" dirty="0">
                <a:cs typeface="Arial" pitchFamily="34" charset="0"/>
              </a:rPr>
              <a:t>: </a:t>
            </a:r>
            <a:r>
              <a:rPr lang="en-US" b="1" dirty="0" smtClean="0">
                <a:cs typeface="Arial" pitchFamily="34" charset="0"/>
              </a:rPr>
              <a:t>258 </a:t>
            </a:r>
            <a:r>
              <a:rPr lang="en-US" b="1" dirty="0" err="1">
                <a:cs typeface="Arial" pitchFamily="34" charset="0"/>
              </a:rPr>
              <a:t>mD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 bwMode="auto">
          <a:xfrm>
            <a:off x="381000" y="-762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Tracer Analysis for homogeneous outcrop sample</a:t>
            </a:r>
            <a:endParaRPr lang="en-US" sz="2600" b="1" kern="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2478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914400"/>
            <a:ext cx="5786550" cy="27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DSCN1471Rhohil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5562600"/>
            <a:ext cx="3962400" cy="116505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7030948" y="2230348"/>
            <a:ext cx="0" cy="9906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72200" y="18712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 Cut-off</a:t>
            </a:r>
            <a:endParaRPr lang="en-US" sz="1600" b="1" dirty="0"/>
          </a:p>
        </p:txBody>
      </p:sp>
      <p:pic>
        <p:nvPicPr>
          <p:cNvPr id="4894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71" y="762000"/>
            <a:ext cx="4388129" cy="310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6"/>
          <p:cNvSpPr txBox="1">
            <a:spLocks noChangeArrowheads="1"/>
          </p:cNvSpPr>
          <p:nvPr/>
        </p:nvSpPr>
        <p:spPr bwMode="auto">
          <a:xfrm>
            <a:off x="2552700" y="4419600"/>
            <a:ext cx="2209800" cy="128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f = 0.5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N</a:t>
            </a:r>
            <a:r>
              <a:rPr lang="en-US" b="1" baseline="-25000" dirty="0"/>
              <a:t>K</a:t>
            </a:r>
            <a:r>
              <a:rPr lang="en-US" b="1" dirty="0"/>
              <a:t> = 0.31</a:t>
            </a:r>
          </a:p>
          <a:p>
            <a:pPr>
              <a:lnSpc>
                <a:spcPct val="150000"/>
              </a:lnSpc>
            </a:pPr>
            <a:r>
              <a:rPr lang="en-US" b="1" dirty="0"/>
              <a:t>N</a:t>
            </a:r>
            <a:r>
              <a:rPr lang="en-US" b="1" baseline="-25000" dirty="0"/>
              <a:t>M</a:t>
            </a:r>
            <a:r>
              <a:rPr lang="en-US" b="1" dirty="0"/>
              <a:t> = 0.01</a:t>
            </a:r>
          </a:p>
        </p:txBody>
      </p:sp>
      <p:sp>
        <p:nvSpPr>
          <p:cNvPr id="19459" name="TextBox 17"/>
          <p:cNvSpPr txBox="1">
            <a:spLocks noChangeArrowheads="1"/>
          </p:cNvSpPr>
          <p:nvPr/>
        </p:nvSpPr>
        <p:spPr bwMode="auto">
          <a:xfrm>
            <a:off x="3810000" y="4430713"/>
            <a:ext cx="5638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Flowing Fraction (f) = 0.5 </a:t>
            </a:r>
          </a:p>
          <a:p>
            <a:pPr>
              <a:lnSpc>
                <a:spcPct val="150000"/>
              </a:lnSpc>
            </a:pPr>
            <a:r>
              <a:rPr lang="en-US" b="1" dirty="0" err="1"/>
              <a:t>Dispersivity</a:t>
            </a:r>
            <a:r>
              <a:rPr lang="en-US" b="1" dirty="0"/>
              <a:t> (</a:t>
            </a:r>
            <a:r>
              <a:rPr lang="el-GR" b="1" dirty="0"/>
              <a:t>α</a:t>
            </a:r>
            <a:r>
              <a:rPr lang="en-US" b="1" dirty="0"/>
              <a:t>) = 1 cm</a:t>
            </a:r>
          </a:p>
          <a:p>
            <a:pPr>
              <a:lnSpc>
                <a:spcPct val="150000"/>
              </a:lnSpc>
            </a:pPr>
            <a:r>
              <a:rPr lang="en-US" b="1" dirty="0"/>
              <a:t>1/M </a:t>
            </a:r>
            <a:r>
              <a:rPr lang="en-US" b="1" dirty="0" smtClean="0"/>
              <a:t>= </a:t>
            </a:r>
            <a:r>
              <a:rPr lang="en-US" b="1" dirty="0"/>
              <a:t>0.17 </a:t>
            </a:r>
            <a:r>
              <a:rPr lang="en-US" b="1" dirty="0" smtClean="0"/>
              <a:t>days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v  = 15.0 ft/day</a:t>
            </a:r>
          </a:p>
          <a:p>
            <a:pPr>
              <a:lnSpc>
                <a:spcPct val="150000"/>
              </a:lnSpc>
            </a:pPr>
            <a:endParaRPr lang="en-US" b="1" baseline="30000" dirty="0"/>
          </a:p>
        </p:txBody>
      </p:sp>
      <p:pic>
        <p:nvPicPr>
          <p:cNvPr id="19460" name="Picture 6" descr="PeMex_3v_Clean_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" y="3997325"/>
            <a:ext cx="16764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304800" y="5791200"/>
            <a:ext cx="236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cs typeface="Arial" pitchFamily="34" charset="0"/>
              </a:rPr>
              <a:t>Sample: 3V</a:t>
            </a:r>
            <a:endParaRPr lang="en-US" b="1" dirty="0">
              <a:cs typeface="Arial" pitchFamily="34" charset="0"/>
            </a:endParaRPr>
          </a:p>
          <a:p>
            <a:pPr algn="ctr"/>
            <a:r>
              <a:rPr lang="en-US" b="1" dirty="0">
                <a:cs typeface="Arial" pitchFamily="34" charset="0"/>
              </a:rPr>
              <a:t>Permeability: 6 </a:t>
            </a:r>
            <a:r>
              <a:rPr lang="en-US" b="1" dirty="0" err="1">
                <a:cs typeface="Arial" pitchFamily="34" charset="0"/>
              </a:rPr>
              <a:t>mD</a:t>
            </a:r>
            <a:endParaRPr lang="en-US" b="1" dirty="0">
              <a:cs typeface="Arial" pitchFamily="34" charset="0"/>
            </a:endParaRPr>
          </a:p>
        </p:txBody>
      </p:sp>
      <p:pic>
        <p:nvPicPr>
          <p:cNvPr id="19462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219200"/>
            <a:ext cx="527685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5"/>
          <p:cNvSpPr txBox="1">
            <a:spLocks/>
          </p:cNvSpPr>
          <p:nvPr/>
        </p:nvSpPr>
        <p:spPr bwMode="auto">
          <a:xfrm>
            <a:off x="381000" y="-762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Sample (1.5 inch diameter) with small mass transfer </a:t>
            </a:r>
            <a:endParaRPr lang="en-US" sz="2600" b="1" kern="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9464" name="Picture 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990600"/>
            <a:ext cx="39719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BD10219_"/>
          <p:cNvPicPr>
            <a:picLocks noChangeArrowheads="1"/>
          </p:cNvPicPr>
          <p:nvPr/>
        </p:nvPicPr>
        <p:blipFill>
          <a:blip r:embed="rId5" cstate="print">
            <a:lum bright="40000" contrast="16000"/>
          </a:blip>
          <a:srcRect/>
          <a:stretch>
            <a:fillRect/>
          </a:stretch>
        </p:blipFill>
        <p:spPr bwMode="auto">
          <a:xfrm>
            <a:off x="0" y="639762"/>
            <a:ext cx="9144000" cy="46038"/>
          </a:xfrm>
          <a:prstGeom prst="rect">
            <a:avLst/>
          </a:prstGeom>
          <a:solidFill>
            <a:schemeClr val="bg2">
              <a:alpha val="5882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3725863"/>
            <a:ext cx="2743200" cy="2576640"/>
            <a:chOff x="-152400" y="1371600"/>
            <a:chExt cx="3600450" cy="3617681"/>
          </a:xfrm>
        </p:grpSpPr>
        <p:pic>
          <p:nvPicPr>
            <p:cNvPr id="20489" name="Picture 4" descr="Pics_PeMex_Plugs 013_Cropped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9937" y="1371600"/>
              <a:ext cx="1677988" cy="2682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0" name="TextBox 7"/>
            <p:cNvSpPr txBox="1">
              <a:spLocks noChangeArrowheads="1"/>
            </p:cNvSpPr>
            <p:nvPr/>
          </p:nvSpPr>
          <p:spPr bwMode="auto">
            <a:xfrm>
              <a:off x="-152400" y="4038601"/>
              <a:ext cx="3600450" cy="950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 smtClean="0">
                  <a:cs typeface="Arial" pitchFamily="34" charset="0"/>
                </a:rPr>
                <a:t>Sample: 1H</a:t>
              </a:r>
              <a:endParaRPr lang="en-US" b="1" dirty="0">
                <a:cs typeface="Arial" pitchFamily="34" charset="0"/>
              </a:endParaRPr>
            </a:p>
            <a:p>
              <a:pPr algn="ctr"/>
              <a:r>
                <a:rPr lang="en-US" b="1" dirty="0">
                  <a:cs typeface="Arial" pitchFamily="34" charset="0"/>
                </a:rPr>
                <a:t>Permeability:  2.1 </a:t>
              </a:r>
              <a:r>
                <a:rPr lang="en-US" b="1" dirty="0" err="1" smtClean="0">
                  <a:cs typeface="Arial" pitchFamily="34" charset="0"/>
                </a:rPr>
                <a:t>mD</a:t>
              </a:r>
              <a:endParaRPr lang="en-US" sz="2000" b="1" dirty="0">
                <a:cs typeface="Arial" pitchFamily="34" charset="0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590800" y="4191000"/>
            <a:ext cx="6553200" cy="2031325"/>
            <a:chOff x="2286000" y="5360987"/>
            <a:chExt cx="7010400" cy="2033124"/>
          </a:xfrm>
        </p:grpSpPr>
        <p:sp>
          <p:nvSpPr>
            <p:cNvPr id="20487" name="TextBox 16"/>
            <p:cNvSpPr txBox="1">
              <a:spLocks noChangeArrowheads="1"/>
            </p:cNvSpPr>
            <p:nvPr/>
          </p:nvSpPr>
          <p:spPr bwMode="auto">
            <a:xfrm>
              <a:off x="2286000" y="5380037"/>
              <a:ext cx="2209800" cy="1339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b="1"/>
                <a:t>f = 0.2 </a:t>
              </a:r>
            </a:p>
            <a:p>
              <a:pPr>
                <a:lnSpc>
                  <a:spcPct val="150000"/>
                </a:lnSpc>
              </a:pPr>
              <a:r>
                <a:rPr lang="en-US" b="1"/>
                <a:t>N</a:t>
              </a:r>
              <a:r>
                <a:rPr lang="en-US" b="1" baseline="-25000"/>
                <a:t>K</a:t>
              </a:r>
              <a:r>
                <a:rPr lang="en-US" b="1"/>
                <a:t> = 0.14</a:t>
              </a:r>
            </a:p>
            <a:p>
              <a:pPr>
                <a:lnSpc>
                  <a:spcPct val="150000"/>
                </a:lnSpc>
              </a:pPr>
              <a:r>
                <a:rPr lang="en-US" b="1"/>
                <a:t>N</a:t>
              </a:r>
              <a:r>
                <a:rPr lang="en-US" b="1" baseline="-25000"/>
                <a:t>M</a:t>
              </a:r>
              <a:r>
                <a:rPr lang="en-US" b="1"/>
                <a:t> = 5.3</a:t>
              </a:r>
            </a:p>
          </p:txBody>
        </p:sp>
        <p:sp>
          <p:nvSpPr>
            <p:cNvPr id="20488" name="TextBox 17"/>
            <p:cNvSpPr txBox="1">
              <a:spLocks noChangeArrowheads="1"/>
            </p:cNvSpPr>
            <p:nvPr/>
          </p:nvSpPr>
          <p:spPr bwMode="auto">
            <a:xfrm>
              <a:off x="3429001" y="5360987"/>
              <a:ext cx="5867399" cy="2033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b="1" dirty="0"/>
                <a:t>Flowing Fraction (f) : 0.2</a:t>
              </a:r>
            </a:p>
            <a:p>
              <a:pPr>
                <a:lnSpc>
                  <a:spcPct val="150000"/>
                </a:lnSpc>
              </a:pPr>
              <a:r>
                <a:rPr lang="en-US" b="1" dirty="0" err="1"/>
                <a:t>Dispersivity</a:t>
              </a:r>
              <a:r>
                <a:rPr lang="en-US" b="1" dirty="0"/>
                <a:t> (</a:t>
              </a:r>
              <a:r>
                <a:rPr lang="el-GR" b="1" dirty="0"/>
                <a:t>α</a:t>
              </a:r>
              <a:r>
                <a:rPr lang="en-US" b="1" dirty="0"/>
                <a:t>) = 0.8 cm</a:t>
              </a:r>
            </a:p>
            <a:p>
              <a:pPr>
                <a:lnSpc>
                  <a:spcPct val="150000"/>
                </a:lnSpc>
              </a:pPr>
              <a:r>
                <a:rPr lang="en-US" b="1" dirty="0"/>
                <a:t>1/M </a:t>
              </a:r>
              <a:r>
                <a:rPr lang="en-US" b="1" dirty="0" smtClean="0"/>
                <a:t> </a:t>
              </a:r>
              <a:r>
                <a:rPr lang="en-US" b="1" dirty="0"/>
                <a:t>= </a:t>
              </a:r>
              <a:r>
                <a:rPr lang="en-US" b="1" dirty="0" smtClean="0"/>
                <a:t>0.02 days</a:t>
              </a:r>
            </a:p>
            <a:p>
              <a:pPr>
                <a:lnSpc>
                  <a:spcPct val="150000"/>
                </a:lnSpc>
              </a:pPr>
              <a:r>
                <a:rPr lang="en-US" b="1" dirty="0" smtClean="0"/>
                <a:t>v  = 1.4 ft/day</a:t>
              </a:r>
            </a:p>
            <a:p>
              <a:pPr>
                <a:lnSpc>
                  <a:spcPct val="150000"/>
                </a:lnSpc>
              </a:pPr>
              <a:endParaRPr lang="en-US" b="1" baseline="30000" dirty="0" smtClean="0"/>
            </a:p>
          </p:txBody>
        </p:sp>
      </p:grpSp>
      <p:pic>
        <p:nvPicPr>
          <p:cNvPr id="20484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0488" y="1295400"/>
            <a:ext cx="524351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5"/>
          <p:cNvSpPr txBox="1">
            <a:spLocks/>
          </p:cNvSpPr>
          <p:nvPr/>
        </p:nvSpPr>
        <p:spPr bwMode="auto">
          <a:xfrm>
            <a:off x="381000" y="-762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accent1">
                    <a:lumMod val="75000"/>
                  </a:schemeClr>
                </a:solidFill>
              </a:rPr>
              <a:t>Sample (1.5 inch diameter) showing strong mass transfer</a:t>
            </a:r>
            <a:endParaRPr lang="en-US" sz="2600" b="1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486" name="Picture 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990600"/>
            <a:ext cx="38306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BD10219_"/>
          <p:cNvPicPr>
            <a:picLocks noChangeArrowheads="1"/>
          </p:cNvPicPr>
          <p:nvPr/>
        </p:nvPicPr>
        <p:blipFill>
          <a:blip r:embed="rId5" cstate="print">
            <a:lum bright="40000" contrast="16000"/>
          </a:blip>
          <a:srcRect/>
          <a:stretch>
            <a:fillRect/>
          </a:stretch>
        </p:blipFill>
        <p:spPr bwMode="auto">
          <a:xfrm>
            <a:off x="0" y="868362"/>
            <a:ext cx="9144000" cy="46038"/>
          </a:xfrm>
          <a:prstGeom prst="rect">
            <a:avLst/>
          </a:prstGeom>
          <a:solidFill>
            <a:schemeClr val="bg2">
              <a:alpha val="5882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Box 17"/>
          <p:cNvSpPr txBox="1">
            <a:spLocks noChangeArrowheads="1"/>
          </p:cNvSpPr>
          <p:nvPr/>
        </p:nvSpPr>
        <p:spPr bwMode="auto">
          <a:xfrm>
            <a:off x="4800600" y="4114800"/>
            <a:ext cx="41910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Diameter : </a:t>
            </a:r>
            <a:r>
              <a:rPr lang="en-US" b="1" dirty="0" smtClean="0"/>
              <a:t>3.5 </a:t>
            </a:r>
            <a:r>
              <a:rPr lang="en-US" b="1" dirty="0"/>
              <a:t>inch</a:t>
            </a:r>
          </a:p>
          <a:p>
            <a:pPr>
              <a:lnSpc>
                <a:spcPct val="150000"/>
              </a:lnSpc>
            </a:pPr>
            <a:r>
              <a:rPr lang="en-US" b="1" dirty="0"/>
              <a:t>Length = </a:t>
            </a:r>
            <a:r>
              <a:rPr lang="en-US" b="1" dirty="0" smtClean="0"/>
              <a:t>3 inch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Permeability </a:t>
            </a:r>
            <a:r>
              <a:rPr lang="en-US" b="1" dirty="0"/>
              <a:t>= </a:t>
            </a:r>
            <a:r>
              <a:rPr lang="en-US" b="1" dirty="0" smtClean="0"/>
              <a:t>46 </a:t>
            </a:r>
            <a:r>
              <a:rPr lang="en-US" b="1" dirty="0" err="1"/>
              <a:t>mD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en-US" b="1" dirty="0" smtClean="0"/>
              <a:t>Porosity = 8.5 %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Pore </a:t>
            </a:r>
            <a:r>
              <a:rPr lang="en-US" b="1" dirty="0"/>
              <a:t>Volume = </a:t>
            </a:r>
            <a:r>
              <a:rPr lang="en-US" b="1" dirty="0" smtClean="0"/>
              <a:t>40 ml</a:t>
            </a:r>
            <a:endParaRPr lang="en-US" b="1" dirty="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04800" y="4191000"/>
            <a:ext cx="4343400" cy="1616075"/>
            <a:chOff x="1752600" y="5268885"/>
            <a:chExt cx="3583305" cy="1616339"/>
          </a:xfrm>
        </p:grpSpPr>
        <p:sp>
          <p:nvSpPr>
            <p:cNvPr id="24583" name="TextBox 16"/>
            <p:cNvSpPr txBox="1">
              <a:spLocks noChangeArrowheads="1"/>
            </p:cNvSpPr>
            <p:nvPr/>
          </p:nvSpPr>
          <p:spPr bwMode="auto">
            <a:xfrm>
              <a:off x="1752600" y="5284764"/>
              <a:ext cx="2209800" cy="1338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b="1" dirty="0"/>
                <a:t>f = </a:t>
              </a:r>
              <a:r>
                <a:rPr lang="en-US" b="1" dirty="0" smtClean="0"/>
                <a:t>0.7 </a:t>
              </a:r>
              <a:endParaRPr lang="en-US" b="1" dirty="0"/>
            </a:p>
            <a:p>
              <a:pPr>
                <a:lnSpc>
                  <a:spcPct val="150000"/>
                </a:lnSpc>
              </a:pPr>
              <a:r>
                <a:rPr lang="en-US" b="1" dirty="0"/>
                <a:t>N</a:t>
              </a:r>
              <a:r>
                <a:rPr lang="en-US" b="1" baseline="-25000" dirty="0"/>
                <a:t>K</a:t>
              </a:r>
              <a:r>
                <a:rPr lang="en-US" b="1" dirty="0"/>
                <a:t> = </a:t>
              </a:r>
              <a:r>
                <a:rPr lang="en-US" b="1" dirty="0" smtClean="0"/>
                <a:t>0.195</a:t>
              </a:r>
              <a:endParaRPr lang="en-US" b="1" dirty="0"/>
            </a:p>
            <a:p>
              <a:pPr>
                <a:lnSpc>
                  <a:spcPct val="150000"/>
                </a:lnSpc>
              </a:pPr>
              <a:r>
                <a:rPr lang="en-US" b="1" dirty="0"/>
                <a:t>N</a:t>
              </a:r>
              <a:r>
                <a:rPr lang="en-US" b="1" baseline="-25000" dirty="0"/>
                <a:t>M</a:t>
              </a:r>
              <a:r>
                <a:rPr lang="en-US" b="1" dirty="0"/>
                <a:t> = </a:t>
              </a:r>
              <a:r>
                <a:rPr lang="en-US" b="1" dirty="0" smtClean="0"/>
                <a:t>0.7</a:t>
              </a:r>
              <a:endParaRPr lang="en-US" b="1" dirty="0"/>
            </a:p>
          </p:txBody>
        </p:sp>
        <p:sp>
          <p:nvSpPr>
            <p:cNvPr id="24584" name="TextBox 17"/>
            <p:cNvSpPr txBox="1">
              <a:spLocks noChangeArrowheads="1"/>
            </p:cNvSpPr>
            <p:nvPr/>
          </p:nvSpPr>
          <p:spPr bwMode="auto">
            <a:xfrm>
              <a:off x="2758440" y="5268885"/>
              <a:ext cx="2577465" cy="1616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b="1" dirty="0"/>
                <a:t>Flowing Fraction (f) : </a:t>
              </a:r>
              <a:r>
                <a:rPr lang="en-US" b="1" dirty="0" smtClean="0"/>
                <a:t>0.7</a:t>
              </a:r>
              <a:endParaRPr lang="en-US" b="1" dirty="0"/>
            </a:p>
            <a:p>
              <a:pPr>
                <a:lnSpc>
                  <a:spcPct val="150000"/>
                </a:lnSpc>
              </a:pPr>
              <a:r>
                <a:rPr lang="en-US" b="1" dirty="0" err="1"/>
                <a:t>Dispersivity</a:t>
              </a:r>
              <a:r>
                <a:rPr lang="en-US" b="1" dirty="0"/>
                <a:t> (</a:t>
              </a:r>
              <a:r>
                <a:rPr lang="el-GR" b="1" dirty="0"/>
                <a:t>α</a:t>
              </a:r>
              <a:r>
                <a:rPr lang="en-US" b="1" dirty="0"/>
                <a:t>) = </a:t>
              </a:r>
              <a:r>
                <a:rPr lang="en-US" b="1" dirty="0" smtClean="0"/>
                <a:t>1.5 </a:t>
              </a:r>
              <a:r>
                <a:rPr lang="en-US" b="1" dirty="0"/>
                <a:t>cm</a:t>
              </a:r>
            </a:p>
            <a:p>
              <a:pPr>
                <a:lnSpc>
                  <a:spcPct val="150000"/>
                </a:lnSpc>
              </a:pPr>
              <a:r>
                <a:rPr lang="en-US" b="1" dirty="0"/>
                <a:t>1/M  = </a:t>
              </a:r>
              <a:r>
                <a:rPr lang="en-US" b="1" dirty="0" smtClean="0"/>
                <a:t>3.32 </a:t>
              </a:r>
              <a:r>
                <a:rPr lang="en-US" b="1" dirty="0"/>
                <a:t>day</a:t>
              </a:r>
              <a:endParaRPr lang="en-US" b="1" baseline="30000" dirty="0"/>
            </a:p>
            <a:p>
              <a:pPr>
                <a:lnSpc>
                  <a:spcPct val="150000"/>
                </a:lnSpc>
              </a:pPr>
              <a:endParaRPr lang="en-US" b="1" baseline="30000" dirty="0"/>
            </a:p>
          </p:txBody>
        </p:sp>
      </p:grpSp>
      <p:sp>
        <p:nvSpPr>
          <p:cNvPr id="10" name="Title 5"/>
          <p:cNvSpPr txBox="1">
            <a:spLocks/>
          </p:cNvSpPr>
          <p:nvPr/>
        </p:nvSpPr>
        <p:spPr bwMode="auto">
          <a:xfrm>
            <a:off x="914400" y="-762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Tracer Analysis for 3.5 inch diameter sample </a:t>
            </a:r>
            <a:endParaRPr lang="en-US" sz="2600" b="1" kern="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2458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9225" y="685800"/>
            <a:ext cx="57943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BD10219_"/>
          <p:cNvPicPr>
            <a:picLocks noChangeArrowheads="1"/>
          </p:cNvPicPr>
          <p:nvPr/>
        </p:nvPicPr>
        <p:blipFill>
          <a:blip r:embed="rId3" cstate="print">
            <a:lum bright="40000" contrast="16000"/>
          </a:blip>
          <a:srcRect/>
          <a:stretch>
            <a:fillRect/>
          </a:stretch>
        </p:blipFill>
        <p:spPr bwMode="auto">
          <a:xfrm>
            <a:off x="0" y="639762"/>
            <a:ext cx="9144000" cy="46038"/>
          </a:xfrm>
          <a:prstGeom prst="rect">
            <a:avLst/>
          </a:prstGeom>
          <a:solidFill>
            <a:schemeClr val="bg2">
              <a:alpha val="5882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2457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120" y="1143000"/>
            <a:ext cx="4016880" cy="287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4788" y="1004888"/>
            <a:ext cx="4852988" cy="349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17"/>
          <p:cNvSpPr txBox="1">
            <a:spLocks noChangeArrowheads="1"/>
          </p:cNvSpPr>
          <p:nvPr/>
        </p:nvSpPr>
        <p:spPr bwMode="auto">
          <a:xfrm>
            <a:off x="4800600" y="3733800"/>
            <a:ext cx="4191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/>
              <a:t>Diameter : 3.5 inch</a:t>
            </a:r>
          </a:p>
          <a:p>
            <a:pPr>
              <a:lnSpc>
                <a:spcPct val="150000"/>
              </a:lnSpc>
            </a:pPr>
            <a:r>
              <a:rPr lang="en-US" b="1"/>
              <a:t>Length = 3.625 inch</a:t>
            </a:r>
          </a:p>
          <a:p>
            <a:pPr>
              <a:lnSpc>
                <a:spcPct val="150000"/>
              </a:lnSpc>
            </a:pPr>
            <a:r>
              <a:rPr lang="en-US" b="1"/>
              <a:t>Porosity = 7.3 %</a:t>
            </a:r>
          </a:p>
          <a:p>
            <a:pPr>
              <a:lnSpc>
                <a:spcPct val="150000"/>
              </a:lnSpc>
            </a:pPr>
            <a:r>
              <a:rPr lang="en-US" b="1"/>
              <a:t>Permeability = 120 mD</a:t>
            </a:r>
          </a:p>
          <a:p>
            <a:pPr>
              <a:lnSpc>
                <a:spcPct val="150000"/>
              </a:lnSpc>
            </a:pPr>
            <a:r>
              <a:rPr lang="en-US" b="1"/>
              <a:t>Pore Volume = 41.9 ml</a:t>
            </a:r>
          </a:p>
          <a:p>
            <a:pPr>
              <a:lnSpc>
                <a:spcPct val="150000"/>
              </a:lnSpc>
            </a:pPr>
            <a:r>
              <a:rPr lang="en-US" b="1"/>
              <a:t>55 ml/hr ~ 9.5 ft/day</a:t>
            </a:r>
          </a:p>
          <a:p>
            <a:pPr>
              <a:lnSpc>
                <a:spcPct val="150000"/>
              </a:lnSpc>
            </a:pPr>
            <a:r>
              <a:rPr lang="en-US" b="1"/>
              <a:t>6.4 ml/hr ~ 1.1 ft/day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04800" y="4860925"/>
            <a:ext cx="4343400" cy="1616075"/>
            <a:chOff x="1752600" y="5268885"/>
            <a:chExt cx="3583305" cy="1616339"/>
          </a:xfrm>
        </p:grpSpPr>
        <p:sp>
          <p:nvSpPr>
            <p:cNvPr id="24583" name="TextBox 16"/>
            <p:cNvSpPr txBox="1">
              <a:spLocks noChangeArrowheads="1"/>
            </p:cNvSpPr>
            <p:nvPr/>
          </p:nvSpPr>
          <p:spPr bwMode="auto">
            <a:xfrm>
              <a:off x="1752600" y="5284764"/>
              <a:ext cx="2209800" cy="1338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b="1"/>
                <a:t>f = 0.5 </a:t>
              </a:r>
            </a:p>
            <a:p>
              <a:pPr>
                <a:lnSpc>
                  <a:spcPct val="150000"/>
                </a:lnSpc>
              </a:pPr>
              <a:r>
                <a:rPr lang="en-US" b="1"/>
                <a:t>N</a:t>
              </a:r>
              <a:r>
                <a:rPr lang="en-US" b="1" baseline="-25000"/>
                <a:t>K</a:t>
              </a:r>
              <a:r>
                <a:rPr lang="en-US" b="1"/>
                <a:t> = 0.235</a:t>
              </a:r>
            </a:p>
            <a:p>
              <a:pPr>
                <a:lnSpc>
                  <a:spcPct val="150000"/>
                </a:lnSpc>
              </a:pPr>
              <a:r>
                <a:rPr lang="en-US" b="1"/>
                <a:t>N</a:t>
              </a:r>
              <a:r>
                <a:rPr lang="en-US" b="1" baseline="-25000"/>
                <a:t>M</a:t>
              </a:r>
              <a:r>
                <a:rPr lang="en-US" b="1"/>
                <a:t> = 0.42</a:t>
              </a:r>
            </a:p>
          </p:txBody>
        </p:sp>
        <p:sp>
          <p:nvSpPr>
            <p:cNvPr id="24584" name="TextBox 17"/>
            <p:cNvSpPr txBox="1">
              <a:spLocks noChangeArrowheads="1"/>
            </p:cNvSpPr>
            <p:nvPr/>
          </p:nvSpPr>
          <p:spPr bwMode="auto">
            <a:xfrm>
              <a:off x="2758440" y="5268885"/>
              <a:ext cx="2577465" cy="1616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b="1" dirty="0"/>
                <a:t>Flowing Fraction (f) : </a:t>
              </a:r>
              <a:r>
                <a:rPr lang="en-US" b="1" dirty="0" smtClean="0"/>
                <a:t>0.5</a:t>
              </a:r>
              <a:endParaRPr lang="en-US" b="1" dirty="0"/>
            </a:p>
            <a:p>
              <a:pPr>
                <a:lnSpc>
                  <a:spcPct val="150000"/>
                </a:lnSpc>
              </a:pPr>
              <a:r>
                <a:rPr lang="en-US" b="1" dirty="0" err="1"/>
                <a:t>Dispersivity</a:t>
              </a:r>
              <a:r>
                <a:rPr lang="en-US" b="1" dirty="0"/>
                <a:t> (</a:t>
              </a:r>
              <a:r>
                <a:rPr lang="el-GR" b="1" dirty="0"/>
                <a:t>α</a:t>
              </a:r>
              <a:r>
                <a:rPr lang="en-US" b="1" dirty="0"/>
                <a:t>) = 2.2 cm</a:t>
              </a:r>
            </a:p>
            <a:p>
              <a:pPr>
                <a:lnSpc>
                  <a:spcPct val="150000"/>
                </a:lnSpc>
              </a:pPr>
              <a:r>
                <a:rPr lang="en-US" b="1" dirty="0"/>
                <a:t>1/M  = 0.656 day</a:t>
              </a:r>
              <a:endParaRPr lang="en-US" b="1" baseline="30000" dirty="0"/>
            </a:p>
            <a:p>
              <a:pPr>
                <a:lnSpc>
                  <a:spcPct val="150000"/>
                </a:lnSpc>
              </a:pPr>
              <a:endParaRPr lang="en-US" b="1" baseline="30000" dirty="0"/>
            </a:p>
          </p:txBody>
        </p:sp>
      </p:grpSp>
      <p:sp>
        <p:nvSpPr>
          <p:cNvPr id="10" name="Title 5"/>
          <p:cNvSpPr txBox="1">
            <a:spLocks/>
          </p:cNvSpPr>
          <p:nvPr/>
        </p:nvSpPr>
        <p:spPr bwMode="auto">
          <a:xfrm>
            <a:off x="914400" y="-762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Tracer Analysis for 3.5 inch diameter sample </a:t>
            </a:r>
            <a:endParaRPr lang="en-US" sz="2600" b="1" kern="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2458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9225" y="685800"/>
            <a:ext cx="57943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BD10219_"/>
          <p:cNvPicPr>
            <a:picLocks noChangeArrowheads="1"/>
          </p:cNvPicPr>
          <p:nvPr/>
        </p:nvPicPr>
        <p:blipFill>
          <a:blip r:embed="rId4" cstate="print">
            <a:lum bright="40000" contrast="16000"/>
          </a:blip>
          <a:srcRect/>
          <a:stretch>
            <a:fillRect/>
          </a:stretch>
        </p:blipFill>
        <p:spPr bwMode="auto">
          <a:xfrm>
            <a:off x="0" y="639762"/>
            <a:ext cx="9144000" cy="46038"/>
          </a:xfrm>
          <a:prstGeom prst="rect">
            <a:avLst/>
          </a:prstGeom>
          <a:solidFill>
            <a:schemeClr val="bg2">
              <a:alpha val="5882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17"/>
          <p:cNvSpPr txBox="1">
            <a:spLocks noChangeArrowheads="1"/>
          </p:cNvSpPr>
          <p:nvPr/>
        </p:nvSpPr>
        <p:spPr bwMode="auto">
          <a:xfrm>
            <a:off x="6019800" y="990600"/>
            <a:ext cx="3048000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Diameter </a:t>
            </a:r>
            <a:r>
              <a:rPr lang="en-US" b="1" dirty="0"/>
              <a:t>: 3.5 inch</a:t>
            </a:r>
          </a:p>
          <a:p>
            <a:pPr>
              <a:lnSpc>
                <a:spcPct val="150000"/>
              </a:lnSpc>
            </a:pPr>
            <a:r>
              <a:rPr lang="en-US" b="1" dirty="0"/>
              <a:t>Length = 3.75 inch</a:t>
            </a:r>
          </a:p>
          <a:p>
            <a:pPr>
              <a:lnSpc>
                <a:spcPct val="150000"/>
              </a:lnSpc>
            </a:pPr>
            <a:r>
              <a:rPr lang="en-US" b="1" dirty="0"/>
              <a:t>Porosity = 7 %</a:t>
            </a:r>
          </a:p>
          <a:p>
            <a:pPr>
              <a:lnSpc>
                <a:spcPct val="150000"/>
              </a:lnSpc>
            </a:pPr>
            <a:r>
              <a:rPr lang="en-US" b="1" dirty="0"/>
              <a:t>Permeability = 317 </a:t>
            </a:r>
            <a:r>
              <a:rPr lang="en-US" b="1" dirty="0" err="1"/>
              <a:t>mD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en-US" b="1" dirty="0"/>
              <a:t>Pore Volume = 41 </a:t>
            </a:r>
            <a:r>
              <a:rPr lang="en-US" b="1" dirty="0" smtClean="0"/>
              <a:t>ml</a:t>
            </a:r>
          </a:p>
          <a:p>
            <a:pPr marL="0" lvl="1">
              <a:lnSpc>
                <a:spcPct val="150000"/>
              </a:lnSpc>
            </a:pPr>
            <a:r>
              <a:rPr lang="en-US" b="1" dirty="0" smtClean="0"/>
              <a:t>       115.2 ml/hr ~ 21 ft/day</a:t>
            </a:r>
            <a:endParaRPr lang="en-US" b="1" dirty="0"/>
          </a:p>
          <a:p>
            <a:pPr lvl="1">
              <a:lnSpc>
                <a:spcPct val="150000"/>
              </a:lnSpc>
            </a:pPr>
            <a:r>
              <a:rPr lang="en-US" b="1" dirty="0" smtClean="0"/>
              <a:t>10 </a:t>
            </a:r>
            <a:r>
              <a:rPr lang="en-US" b="1" dirty="0"/>
              <a:t>ml/hr ~ 1.8 </a:t>
            </a:r>
            <a:r>
              <a:rPr lang="en-US" b="1" dirty="0" smtClean="0"/>
              <a:t>ft/day</a:t>
            </a:r>
          </a:p>
          <a:p>
            <a:pPr lvl="1">
              <a:lnSpc>
                <a:spcPct val="150000"/>
              </a:lnSpc>
            </a:pPr>
            <a:r>
              <a:rPr lang="en-US" b="1" dirty="0" smtClean="0"/>
              <a:t>2 ml/hr ~ 0.36 ft/day</a:t>
            </a:r>
          </a:p>
          <a:p>
            <a:pPr lvl="1">
              <a:lnSpc>
                <a:spcPct val="150000"/>
              </a:lnSpc>
            </a:pPr>
            <a:endParaRPr lang="en-US" b="1" dirty="0"/>
          </a:p>
        </p:txBody>
      </p:sp>
      <p:sp>
        <p:nvSpPr>
          <p:cNvPr id="4" name="Title 5"/>
          <p:cNvSpPr txBox="1">
            <a:spLocks/>
          </p:cNvSpPr>
          <p:nvPr/>
        </p:nvSpPr>
        <p:spPr bwMode="auto">
          <a:xfrm>
            <a:off x="762000" y="152400"/>
            <a:ext cx="731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Arial" pitchFamily="34" charset="0"/>
              </a:rPr>
              <a:t>Tracer displacement at different rates</a:t>
            </a:r>
            <a:endParaRPr lang="en-US" sz="2600" b="1" kern="0" dirty="0">
              <a:solidFill>
                <a:schemeClr val="accent1">
                  <a:lumMod val="75000"/>
                </a:schemeClr>
              </a:solidFill>
              <a:ea typeface="+mj-ea"/>
              <a:cs typeface="Arial" pitchFamily="34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62000" y="5257800"/>
            <a:ext cx="9144000" cy="1616075"/>
            <a:chOff x="1752600" y="5360988"/>
            <a:chExt cx="7543800" cy="1616587"/>
          </a:xfrm>
        </p:grpSpPr>
        <p:sp>
          <p:nvSpPr>
            <p:cNvPr id="22534" name="TextBox 16"/>
            <p:cNvSpPr txBox="1">
              <a:spLocks noChangeArrowheads="1"/>
            </p:cNvSpPr>
            <p:nvPr/>
          </p:nvSpPr>
          <p:spPr bwMode="auto">
            <a:xfrm>
              <a:off x="1752600" y="5380038"/>
              <a:ext cx="2209800" cy="1338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b="1" dirty="0"/>
                <a:t>f = 0.47 </a:t>
              </a:r>
            </a:p>
            <a:p>
              <a:pPr>
                <a:lnSpc>
                  <a:spcPct val="150000"/>
                </a:lnSpc>
              </a:pPr>
              <a:r>
                <a:rPr lang="en-US" b="1" dirty="0"/>
                <a:t>N</a:t>
              </a:r>
              <a:r>
                <a:rPr lang="en-US" b="1" baseline="-25000" dirty="0"/>
                <a:t>K</a:t>
              </a:r>
              <a:r>
                <a:rPr lang="en-US" b="1" dirty="0"/>
                <a:t> = 0.183</a:t>
              </a:r>
            </a:p>
            <a:p>
              <a:pPr>
                <a:lnSpc>
                  <a:spcPct val="150000"/>
                </a:lnSpc>
              </a:pPr>
              <a:r>
                <a:rPr lang="en-US" b="1" dirty="0"/>
                <a:t>N</a:t>
              </a:r>
              <a:r>
                <a:rPr lang="en-US" b="1" baseline="-25000" dirty="0"/>
                <a:t>M</a:t>
              </a:r>
              <a:r>
                <a:rPr lang="en-US" b="1" dirty="0"/>
                <a:t> = 0.34</a:t>
              </a:r>
            </a:p>
          </p:txBody>
        </p:sp>
        <p:sp>
          <p:nvSpPr>
            <p:cNvPr id="22535" name="TextBox 17"/>
            <p:cNvSpPr txBox="1">
              <a:spLocks noChangeArrowheads="1"/>
            </p:cNvSpPr>
            <p:nvPr/>
          </p:nvSpPr>
          <p:spPr bwMode="auto">
            <a:xfrm>
              <a:off x="3429000" y="5360988"/>
              <a:ext cx="5867400" cy="1616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b="1"/>
                <a:t>Flowing Fraction (f) : 0.47</a:t>
              </a:r>
            </a:p>
            <a:p>
              <a:pPr>
                <a:lnSpc>
                  <a:spcPct val="150000"/>
                </a:lnSpc>
              </a:pPr>
              <a:r>
                <a:rPr lang="en-US" b="1"/>
                <a:t>Dispersivity (</a:t>
              </a:r>
              <a:r>
                <a:rPr lang="el-GR" b="1"/>
                <a:t>α</a:t>
              </a:r>
              <a:r>
                <a:rPr lang="en-US" b="1"/>
                <a:t>) = 1.7 cm</a:t>
              </a:r>
            </a:p>
            <a:p>
              <a:pPr>
                <a:lnSpc>
                  <a:spcPct val="150000"/>
                </a:lnSpc>
              </a:pPr>
              <a:r>
                <a:rPr lang="en-US" b="1"/>
                <a:t>1/M  = 2.45 day</a:t>
              </a:r>
              <a:endParaRPr lang="en-US" b="1" baseline="30000"/>
            </a:p>
            <a:p>
              <a:pPr>
                <a:lnSpc>
                  <a:spcPct val="150000"/>
                </a:lnSpc>
              </a:pPr>
              <a:endParaRPr lang="en-US" b="1" baseline="30000"/>
            </a:p>
          </p:txBody>
        </p:sp>
      </p:grpSp>
      <p:pic>
        <p:nvPicPr>
          <p:cNvPr id="8" name="Picture 3" descr="BD10219_"/>
          <p:cNvPicPr>
            <a:picLocks noChangeArrowheads="1"/>
          </p:cNvPicPr>
          <p:nvPr/>
        </p:nvPicPr>
        <p:blipFill>
          <a:blip r:embed="rId2" cstate="print">
            <a:lum bright="40000" contrast="16000"/>
          </a:blip>
          <a:srcRect/>
          <a:stretch>
            <a:fillRect/>
          </a:stretch>
        </p:blipFill>
        <p:spPr bwMode="auto">
          <a:xfrm>
            <a:off x="0" y="944562"/>
            <a:ext cx="9144000" cy="46038"/>
          </a:xfrm>
          <a:prstGeom prst="rect">
            <a:avLst/>
          </a:prstGeom>
          <a:solidFill>
            <a:schemeClr val="bg2">
              <a:alpha val="5882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324600" y="4572000"/>
            <a:ext cx="2819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b="1" dirty="0"/>
              <a:t> Mass transfer is slow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b="1" dirty="0" smtClean="0"/>
              <a:t> Mobility </a:t>
            </a:r>
            <a:r>
              <a:rPr lang="en-US" b="1" dirty="0"/>
              <a:t>Ratio = 1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0" y="1048643"/>
            <a:ext cx="5867400" cy="4209157"/>
            <a:chOff x="0" y="1067753"/>
            <a:chExt cx="5867400" cy="4209157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1067753"/>
              <a:ext cx="5867400" cy="4190047"/>
              <a:chOff x="0" y="1067753"/>
              <a:chExt cx="5867400" cy="4190047"/>
            </a:xfrm>
          </p:grpSpPr>
          <p:pic>
            <p:nvPicPr>
              <p:cNvPr id="9" name="Picture 8" descr="Rec_Effi_PV_Larger_Diameter.T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3345" y="1067753"/>
                <a:ext cx="5774055" cy="4113847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3048000" y="4876800"/>
                <a:ext cx="457200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0" y="1905000"/>
                <a:ext cx="457200" cy="2286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 rot="-5400000">
              <a:off x="-1400144" y="2771745"/>
              <a:ext cx="3352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C*, Recovery Efficiency</a:t>
              </a:r>
              <a:endParaRPr lang="en-US" sz="20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48000" y="487680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PV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 bwMode="auto">
          <a:xfrm>
            <a:off x="762000" y="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>
                <a:solidFill>
                  <a:schemeClr val="accent1">
                    <a:lumMod val="75000"/>
                  </a:schemeClr>
                </a:solidFill>
                <a:ea typeface="+mj-ea"/>
                <a:cs typeface="Arial" pitchFamily="34" charset="0"/>
              </a:rPr>
              <a:t>Dependence of Recovery Efficiency</a:t>
            </a:r>
            <a:r>
              <a:rPr lang="en-US" sz="2600" b="1" kern="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on flow rate</a:t>
            </a:r>
            <a:endParaRPr lang="en-US" sz="2600" b="1" kern="0" dirty="0">
              <a:solidFill>
                <a:schemeClr val="accent1">
                  <a:lumMod val="75000"/>
                </a:schemeClr>
              </a:solidFill>
              <a:ea typeface="+mj-ea"/>
              <a:cs typeface="Arial" pitchFamily="34" charset="0"/>
            </a:endParaRP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70961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BD10219_"/>
          <p:cNvPicPr>
            <a:picLocks noChangeArrowheads="1"/>
          </p:cNvPicPr>
          <p:nvPr/>
        </p:nvPicPr>
        <p:blipFill>
          <a:blip r:embed="rId3" cstate="print">
            <a:lum bright="40000" contrast="16000"/>
          </a:blip>
          <a:srcRect/>
          <a:stretch>
            <a:fillRect/>
          </a:stretch>
        </p:blipFill>
        <p:spPr bwMode="auto">
          <a:xfrm>
            <a:off x="0" y="639762"/>
            <a:ext cx="9144000" cy="46038"/>
          </a:xfrm>
          <a:prstGeom prst="rect">
            <a:avLst/>
          </a:prstGeom>
          <a:solidFill>
            <a:schemeClr val="bg2">
              <a:alpha val="5882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16"/>
          <p:cNvSpPr txBox="1">
            <a:spLocks noChangeArrowheads="1"/>
          </p:cNvSpPr>
          <p:nvPr/>
        </p:nvSpPr>
        <p:spPr bwMode="auto">
          <a:xfrm>
            <a:off x="6705600" y="2360474"/>
            <a:ext cx="267854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Parameters used: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f </a:t>
            </a:r>
            <a:r>
              <a:rPr lang="en-US" b="1" dirty="0"/>
              <a:t>= </a:t>
            </a:r>
            <a:r>
              <a:rPr lang="en-US" b="1" dirty="0" smtClean="0"/>
              <a:t>0.47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en-US" b="1" dirty="0"/>
              <a:t>N</a:t>
            </a:r>
            <a:r>
              <a:rPr lang="en-US" b="1" baseline="-25000" dirty="0"/>
              <a:t>K</a:t>
            </a:r>
            <a:r>
              <a:rPr lang="en-US" b="1" dirty="0"/>
              <a:t> = 0.183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1/M = 2.45 days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41437"/>
            <a:ext cx="8305800" cy="4525963"/>
          </a:xfrm>
        </p:spPr>
        <p:txBody>
          <a:bodyPr/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Focus of this work is on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Brecciated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and Fractured rocks.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Poor core recovery: ~ 30 %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Distribution of porosity between micro and macro pores: NMR T2 measurements 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Connectivity of the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vug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/matrix system: Tracer Analysis (Flowing fraction, dispersion and Mass transfer)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FDDD02-78B2-485E-9ED5-17EF6CEC6F4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3" descr="BD10219_"/>
          <p:cNvPicPr>
            <a:picLocks noChangeArrowheads="1"/>
          </p:cNvPicPr>
          <p:nvPr/>
        </p:nvPicPr>
        <p:blipFill>
          <a:blip r:embed="rId2" cstate="print">
            <a:lum bright="40000" contrast="16000"/>
          </a:blip>
          <a:srcRect/>
          <a:stretch>
            <a:fillRect/>
          </a:stretch>
        </p:blipFill>
        <p:spPr bwMode="auto">
          <a:xfrm>
            <a:off x="0" y="628650"/>
            <a:ext cx="9144000" cy="46038"/>
          </a:xfrm>
          <a:prstGeom prst="rect">
            <a:avLst/>
          </a:prstGeom>
          <a:solidFill>
            <a:schemeClr val="bg2">
              <a:alpha val="5882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57200" y="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Problem Statement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 txBox="1">
            <a:spLocks/>
          </p:cNvSpPr>
          <p:nvPr/>
        </p:nvSpPr>
        <p:spPr bwMode="auto">
          <a:xfrm>
            <a:off x="2209800" y="0"/>
            <a:ext cx="510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accent1">
                    <a:lumMod val="75000"/>
                  </a:schemeClr>
                </a:solidFill>
              </a:rPr>
              <a:t>Permeability and Sample size</a:t>
            </a:r>
            <a:endParaRPr lang="en-US" sz="2600" b="1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BD10219_"/>
          <p:cNvPicPr>
            <a:picLocks noChangeArrowheads="1"/>
          </p:cNvPicPr>
          <p:nvPr/>
        </p:nvPicPr>
        <p:blipFill>
          <a:blip r:embed="rId2" cstate="print">
            <a:lum bright="40000" contrast="16000"/>
          </a:blip>
          <a:srcRect/>
          <a:stretch>
            <a:fillRect/>
          </a:stretch>
        </p:blipFill>
        <p:spPr bwMode="auto">
          <a:xfrm>
            <a:off x="0" y="868362"/>
            <a:ext cx="9144000" cy="46038"/>
          </a:xfrm>
          <a:prstGeom prst="rect">
            <a:avLst/>
          </a:prstGeom>
          <a:solidFill>
            <a:schemeClr val="bg2">
              <a:alpha val="5882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066800" y="1219200"/>
            <a:ext cx="70104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en-US" sz="2000" b="1" dirty="0" smtClean="0">
                <a:latin typeface="Calibri" pitchFamily="34" charset="0"/>
              </a:rPr>
              <a:t>  </a:t>
            </a:r>
            <a:r>
              <a:rPr lang="en-US" sz="2400" b="1" dirty="0" smtClean="0">
                <a:latin typeface="Calibri" pitchFamily="34" charset="0"/>
              </a:rPr>
              <a:t>Permeability range for  1.0 inch diameter plugs is 0.01-5 </a:t>
            </a:r>
            <a:r>
              <a:rPr lang="en-US" sz="2400" b="1" dirty="0" err="1" smtClean="0">
                <a:latin typeface="Calibri" pitchFamily="34" charset="0"/>
              </a:rPr>
              <a:t>mD</a:t>
            </a:r>
            <a:r>
              <a:rPr lang="en-US" sz="2400" b="1" dirty="0" smtClean="0">
                <a:latin typeface="Calibri" pitchFamily="34" charset="0"/>
              </a:rPr>
              <a:t>  (about 15 samples)</a:t>
            </a:r>
          </a:p>
          <a:p>
            <a:pPr eaLnBrk="0" hangingPunct="0"/>
            <a:r>
              <a:rPr lang="en-US" sz="2400" b="1" dirty="0" smtClean="0">
                <a:latin typeface="Calibri" pitchFamily="34" charset="0"/>
              </a:rPr>
              <a:t> 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en-US" sz="2400" b="1" dirty="0" smtClean="0">
                <a:latin typeface="Calibri" pitchFamily="34" charset="0"/>
              </a:rPr>
              <a:t>  Permeability range for 1.5 inch diameter plugs is 1-6 </a:t>
            </a:r>
            <a:r>
              <a:rPr lang="en-US" sz="2400" b="1" dirty="0" err="1" smtClean="0">
                <a:latin typeface="Calibri" pitchFamily="34" charset="0"/>
              </a:rPr>
              <a:t>mD</a:t>
            </a:r>
            <a:r>
              <a:rPr lang="en-US" sz="2400" b="1" dirty="0" smtClean="0">
                <a:latin typeface="Calibri" pitchFamily="34" charset="0"/>
              </a:rPr>
              <a:t> (except for one sample with permeability of 45 </a:t>
            </a:r>
            <a:r>
              <a:rPr lang="en-US" sz="2400" b="1" dirty="0" err="1" smtClean="0">
                <a:latin typeface="Calibri" pitchFamily="34" charset="0"/>
              </a:rPr>
              <a:t>mD</a:t>
            </a:r>
            <a:r>
              <a:rPr lang="en-US" sz="2400" b="1" dirty="0" smtClean="0">
                <a:latin typeface="Calibri" pitchFamily="34" charset="0"/>
              </a:rPr>
              <a:t>, about 12 samples)</a:t>
            </a:r>
          </a:p>
          <a:p>
            <a:pPr eaLnBrk="0" hangingPunct="0">
              <a:buFont typeface="Wingdings" pitchFamily="2" charset="2"/>
              <a:buChar char="Ø"/>
            </a:pPr>
            <a:endParaRPr lang="en-US" sz="2400" b="1" dirty="0" smtClean="0">
              <a:latin typeface="Calibri" pitchFamily="34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en-US" sz="2400" b="1" dirty="0" smtClean="0">
                <a:latin typeface="Calibri" pitchFamily="34" charset="0"/>
              </a:rPr>
              <a:t> Larger diameter cores (3.5 &amp; 4.0 inch) have permeability in the range of 65-310 </a:t>
            </a:r>
            <a:r>
              <a:rPr lang="en-US" sz="2400" b="1" dirty="0" err="1" smtClean="0">
                <a:latin typeface="Calibri" pitchFamily="34" charset="0"/>
              </a:rPr>
              <a:t>mD</a:t>
            </a:r>
            <a:r>
              <a:rPr lang="en-US" sz="2400" b="1" dirty="0" smtClean="0">
                <a:latin typeface="Calibri" pitchFamily="34" charset="0"/>
              </a:rPr>
              <a:t>. </a:t>
            </a:r>
          </a:p>
          <a:p>
            <a:pPr eaLnBrk="0" hangingPunct="0">
              <a:buFont typeface="Wingdings" pitchFamily="2" charset="2"/>
              <a:buChar char="Ø"/>
            </a:pPr>
            <a:endParaRPr lang="en-US" sz="2400" b="1" dirty="0" smtClean="0">
              <a:latin typeface="Calibri" pitchFamily="34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en-US" sz="2400" b="1" dirty="0" smtClean="0">
                <a:latin typeface="Calibri" pitchFamily="34" charset="0"/>
              </a:rPr>
              <a:t> Smaller plugs drilled from big cores have huge variability depending on the heterogeneity of the sample location.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1219200" y="0"/>
            <a:ext cx="655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chemeClr val="accent1">
                    <a:lumMod val="75000"/>
                  </a:schemeClr>
                </a:solidFill>
                <a:ea typeface="+mj-ea"/>
                <a:cs typeface="Arial" pitchFamily="34" charset="0"/>
              </a:rPr>
              <a:t>Conclusions</a:t>
            </a: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457200" y="1001554"/>
            <a:ext cx="77724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buFont typeface="Wingdings" pitchFamily="2" charset="2"/>
              <a:buChar char="Ø"/>
            </a:pPr>
            <a:r>
              <a:rPr lang="en-US" sz="2200" b="1" dirty="0">
                <a:latin typeface="Calibri" pitchFamily="34" charset="0"/>
              </a:rPr>
              <a:t>NMR measurements show that samples are very heterogeneous.  Samples taken within 3 inches of proximity  exhibit different T</a:t>
            </a:r>
            <a:r>
              <a:rPr lang="en-US" sz="2200" b="1" baseline="-25000" dirty="0">
                <a:latin typeface="Calibri" pitchFamily="34" charset="0"/>
              </a:rPr>
              <a:t>2</a:t>
            </a:r>
            <a:r>
              <a:rPr lang="en-US" sz="2200" b="1" dirty="0">
                <a:latin typeface="Calibri" pitchFamily="34" charset="0"/>
              </a:rPr>
              <a:t> relaxation spectrum. </a:t>
            </a:r>
            <a:endParaRPr lang="en-US" sz="2200" b="1" dirty="0" smtClean="0">
              <a:latin typeface="Calibri" pitchFamily="34" charset="0"/>
            </a:endParaRPr>
          </a:p>
          <a:p>
            <a:pPr marL="457200" indent="-457200" eaLnBrk="0" hangingPunct="0">
              <a:buFont typeface="Wingdings" pitchFamily="2" charset="2"/>
              <a:buChar char="Ø"/>
            </a:pPr>
            <a:endParaRPr lang="en-US" sz="2200" b="1" dirty="0" smtClean="0">
              <a:latin typeface="Calibri" pitchFamily="34" charset="0"/>
            </a:endParaRPr>
          </a:p>
          <a:p>
            <a:pPr marL="457200" indent="-457200" eaLnBrk="0" hangingPunct="0">
              <a:buFont typeface="Wingdings" pitchFamily="2" charset="2"/>
              <a:buChar char="Ø"/>
            </a:pPr>
            <a:r>
              <a:rPr lang="en-US" sz="2200" b="1" dirty="0" smtClean="0">
                <a:latin typeface="Calibri" pitchFamily="34" charset="0"/>
              </a:rPr>
              <a:t> Overlap of different relaxation times with that of the </a:t>
            </a:r>
            <a:r>
              <a:rPr lang="en-US" sz="2200" b="1" dirty="0" err="1" smtClean="0">
                <a:latin typeface="Calibri" pitchFamily="34" charset="0"/>
              </a:rPr>
              <a:t>vugs</a:t>
            </a:r>
            <a:r>
              <a:rPr lang="en-US" sz="2200" b="1" dirty="0" smtClean="0">
                <a:latin typeface="Calibri" pitchFamily="34" charset="0"/>
              </a:rPr>
              <a:t> may indicate possibility of connected pore network channels but it should be confirmed with other independent analysis.</a:t>
            </a:r>
            <a:endParaRPr lang="en-US" sz="2200" b="1" dirty="0">
              <a:latin typeface="Calibri" pitchFamily="34" charset="0"/>
            </a:endParaRPr>
          </a:p>
          <a:p>
            <a:pPr marL="457200" indent="-457200" eaLnBrk="0" hangingPunct="0">
              <a:buFont typeface="Wingdings" pitchFamily="2" charset="2"/>
              <a:buChar char="Ø"/>
            </a:pPr>
            <a:endParaRPr lang="en-US" sz="2200" b="1" dirty="0">
              <a:latin typeface="Calibri" pitchFamily="34" charset="0"/>
            </a:endParaRPr>
          </a:p>
          <a:p>
            <a:pPr marL="457200" indent="-457200" eaLnBrk="0" hangingPunct="0">
              <a:buFont typeface="Wingdings" pitchFamily="2" charset="2"/>
              <a:buChar char="Ø"/>
            </a:pPr>
            <a:r>
              <a:rPr lang="en-US" sz="2200" b="1" dirty="0">
                <a:latin typeface="Calibri" pitchFamily="34" charset="0"/>
              </a:rPr>
              <a:t>Permeability is about two orders of magnitude higher for larger diameter (3.5 </a:t>
            </a:r>
            <a:r>
              <a:rPr lang="en-US" sz="2200" b="1" dirty="0" smtClean="0">
                <a:latin typeface="Calibri" pitchFamily="34" charset="0"/>
              </a:rPr>
              <a:t>inch/4.0 inch) </a:t>
            </a:r>
            <a:r>
              <a:rPr lang="en-US" sz="2200" b="1" dirty="0">
                <a:latin typeface="Calibri" pitchFamily="34" charset="0"/>
              </a:rPr>
              <a:t>diameter samples</a:t>
            </a:r>
          </a:p>
          <a:p>
            <a:pPr marL="457200" indent="-457200" eaLnBrk="0" hangingPunct="0">
              <a:buFont typeface="Wingdings" pitchFamily="2" charset="2"/>
              <a:buChar char="Ø"/>
            </a:pPr>
            <a:endParaRPr lang="en-US" sz="2200" b="1" dirty="0">
              <a:latin typeface="Calibri" pitchFamily="34" charset="0"/>
            </a:endParaRPr>
          </a:p>
          <a:p>
            <a:pPr marL="457200" indent="-457200" eaLnBrk="0" hangingPunct="0">
              <a:buFont typeface="Wingdings" pitchFamily="2" charset="2"/>
              <a:buChar char="Ø"/>
            </a:pPr>
            <a:r>
              <a:rPr lang="en-US" sz="2200" b="1" dirty="0">
                <a:latin typeface="Calibri" pitchFamily="34" charset="0"/>
              </a:rPr>
              <a:t>Flow experiments on 1.5 inch diameter cores do not suggest the connectivity of </a:t>
            </a:r>
            <a:r>
              <a:rPr lang="en-US" sz="2200" b="1" dirty="0" err="1" smtClean="0">
                <a:latin typeface="Calibri" pitchFamily="34" charset="0"/>
              </a:rPr>
              <a:t>vugs</a:t>
            </a:r>
            <a:r>
              <a:rPr lang="en-US" sz="2200" b="1" dirty="0" smtClean="0">
                <a:latin typeface="Calibri" pitchFamily="34" charset="0"/>
              </a:rPr>
              <a:t> and smaller diameter samples (1.5 inch) are not representative element volume</a:t>
            </a:r>
            <a:endParaRPr lang="en-US" sz="2200" b="1" dirty="0">
              <a:latin typeface="Calibri" pitchFamily="34" charset="0"/>
            </a:endParaRPr>
          </a:p>
          <a:p>
            <a:pPr marL="457200" indent="-457200" eaLnBrk="0" hangingPunct="0">
              <a:buFont typeface="Wingdings" pitchFamily="2" charset="2"/>
              <a:buChar char="Ø"/>
            </a:pPr>
            <a:endParaRPr lang="en-US" sz="2200" b="1" dirty="0">
              <a:latin typeface="Calibri" pitchFamily="34" charset="0"/>
            </a:endParaRPr>
          </a:p>
        </p:txBody>
      </p:sp>
      <p:pic>
        <p:nvPicPr>
          <p:cNvPr id="5" name="Picture 3" descr="BD10219_"/>
          <p:cNvPicPr>
            <a:picLocks noChangeArrowheads="1"/>
          </p:cNvPicPr>
          <p:nvPr/>
        </p:nvPicPr>
        <p:blipFill>
          <a:blip r:embed="rId2" cstate="print">
            <a:lum bright="40000" contrast="16000"/>
          </a:blip>
          <a:srcRect/>
          <a:stretch>
            <a:fillRect/>
          </a:stretch>
        </p:blipFill>
        <p:spPr bwMode="auto">
          <a:xfrm>
            <a:off x="0" y="639762"/>
            <a:ext cx="9144000" cy="46038"/>
          </a:xfrm>
          <a:prstGeom prst="rect">
            <a:avLst/>
          </a:prstGeom>
          <a:solidFill>
            <a:schemeClr val="bg2">
              <a:alpha val="5882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1219200" y="0"/>
            <a:ext cx="655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chemeClr val="accent1">
                    <a:lumMod val="75000"/>
                  </a:schemeClr>
                </a:solidFill>
                <a:ea typeface="+mj-ea"/>
                <a:cs typeface="Arial" pitchFamily="34" charset="0"/>
              </a:rPr>
              <a:t>Conclusions</a:t>
            </a: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457200" y="609600"/>
            <a:ext cx="77724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buFont typeface="Wingdings" pitchFamily="2" charset="2"/>
              <a:buChar char="Ø"/>
            </a:pPr>
            <a:endParaRPr lang="en-US" sz="2200" b="1" dirty="0">
              <a:latin typeface="Calibri" pitchFamily="34" charset="0"/>
            </a:endParaRPr>
          </a:p>
          <a:p>
            <a:pPr marL="457200" indent="-457200" eaLnBrk="0" hangingPunct="0">
              <a:buFont typeface="Wingdings" pitchFamily="2" charset="2"/>
              <a:buChar char="Ø"/>
            </a:pPr>
            <a:r>
              <a:rPr lang="en-US" sz="2200" b="1" dirty="0">
                <a:latin typeface="Calibri" pitchFamily="34" charset="0"/>
              </a:rPr>
              <a:t>Flowing fraction is </a:t>
            </a:r>
            <a:r>
              <a:rPr lang="en-US" sz="2200" b="1" dirty="0" smtClean="0">
                <a:latin typeface="Calibri" pitchFamily="34" charset="0"/>
              </a:rPr>
              <a:t>in the range of 0.4-0.7 for larger diameter samples</a:t>
            </a:r>
            <a:endParaRPr lang="en-US" sz="2200" b="1" dirty="0">
              <a:latin typeface="Calibri" pitchFamily="34" charset="0"/>
            </a:endParaRPr>
          </a:p>
          <a:p>
            <a:pPr marL="457200" indent="-457200" eaLnBrk="0" hangingPunct="0">
              <a:buFont typeface="Wingdings" pitchFamily="2" charset="2"/>
              <a:buChar char="Ø"/>
            </a:pPr>
            <a:endParaRPr lang="en-US" sz="2200" b="1" dirty="0">
              <a:latin typeface="Calibri" pitchFamily="34" charset="0"/>
            </a:endParaRPr>
          </a:p>
          <a:p>
            <a:pPr marL="457200" indent="-457200" eaLnBrk="0" hangingPunct="0">
              <a:buFont typeface="Wingdings" pitchFamily="2" charset="2"/>
              <a:buChar char="Ø"/>
            </a:pPr>
            <a:r>
              <a:rPr lang="en-US" sz="2200" b="1" dirty="0">
                <a:latin typeface="Calibri" pitchFamily="34" charset="0"/>
              </a:rPr>
              <a:t>Small flow rates are necessary to ensure mass transfer between flowing and stationary  streams for displacement of residual </a:t>
            </a:r>
            <a:r>
              <a:rPr lang="en-US" sz="2200" b="1" dirty="0" smtClean="0">
                <a:latin typeface="Calibri" pitchFamily="34" charset="0"/>
              </a:rPr>
              <a:t>tracer fluid </a:t>
            </a:r>
            <a:r>
              <a:rPr lang="en-US" sz="2200" b="1" dirty="0">
                <a:latin typeface="Calibri" pitchFamily="34" charset="0"/>
              </a:rPr>
              <a:t>in </a:t>
            </a:r>
            <a:r>
              <a:rPr lang="en-US" sz="2200" b="1" dirty="0" smtClean="0">
                <a:latin typeface="Calibri" pitchFamily="34" charset="0"/>
              </a:rPr>
              <a:t>matrix</a:t>
            </a:r>
          </a:p>
          <a:p>
            <a:pPr marL="457200" indent="-457200" eaLnBrk="0" hangingPunct="0">
              <a:buFont typeface="Wingdings" pitchFamily="2" charset="2"/>
              <a:buChar char="Ø"/>
            </a:pPr>
            <a:endParaRPr lang="en-US" sz="2200" b="1" dirty="0" smtClean="0">
              <a:latin typeface="Calibri" pitchFamily="34" charset="0"/>
            </a:endParaRPr>
          </a:p>
          <a:p>
            <a:pPr marL="457200" indent="-457200" eaLnBrk="0" hangingPunct="0">
              <a:buFont typeface="Wingdings" pitchFamily="2" charset="2"/>
              <a:buChar char="Ø"/>
            </a:pPr>
            <a:r>
              <a:rPr lang="en-US" sz="2200" b="1" dirty="0" smtClean="0">
                <a:latin typeface="Calibri" pitchFamily="34" charset="0"/>
              </a:rPr>
              <a:t> At small </a:t>
            </a:r>
            <a:r>
              <a:rPr lang="en-US" sz="2200" b="1" dirty="0" err="1" smtClean="0">
                <a:latin typeface="Calibri" pitchFamily="34" charset="0"/>
              </a:rPr>
              <a:t>flowrates</a:t>
            </a:r>
            <a:r>
              <a:rPr lang="en-US" sz="2200" b="1" dirty="0" smtClean="0">
                <a:latin typeface="Calibri" pitchFamily="34" charset="0"/>
              </a:rPr>
              <a:t> (high residence time), the Dynamic adsorption can be significant and needs to be examined more closely.</a:t>
            </a:r>
            <a:endParaRPr lang="en-US" sz="2200" b="1" dirty="0">
              <a:latin typeface="Calibri" pitchFamily="34" charset="0"/>
            </a:endParaRPr>
          </a:p>
          <a:p>
            <a:pPr marL="457200" indent="-457200" eaLnBrk="0" hangingPunct="0"/>
            <a:endParaRPr lang="en-US" sz="2200" b="1" dirty="0">
              <a:latin typeface="Calibri" pitchFamily="34" charset="0"/>
            </a:endParaRPr>
          </a:p>
          <a:p>
            <a:pPr marL="457200" indent="-457200" eaLnBrk="0" hangingPunct="0"/>
            <a:endParaRPr lang="en-US" sz="2200" b="1" dirty="0">
              <a:latin typeface="Calibri" pitchFamily="34" charset="0"/>
            </a:endParaRPr>
          </a:p>
        </p:txBody>
      </p:sp>
      <p:pic>
        <p:nvPicPr>
          <p:cNvPr id="5" name="Picture 3" descr="BD10219_"/>
          <p:cNvPicPr>
            <a:picLocks noChangeArrowheads="1"/>
          </p:cNvPicPr>
          <p:nvPr/>
        </p:nvPicPr>
        <p:blipFill>
          <a:blip r:embed="rId2" cstate="print">
            <a:lum bright="40000" contrast="16000"/>
          </a:blip>
          <a:srcRect/>
          <a:stretch>
            <a:fillRect/>
          </a:stretch>
        </p:blipFill>
        <p:spPr bwMode="auto">
          <a:xfrm>
            <a:off x="0" y="639762"/>
            <a:ext cx="9144000" cy="46038"/>
          </a:xfrm>
          <a:prstGeom prst="rect">
            <a:avLst/>
          </a:prstGeom>
          <a:solidFill>
            <a:schemeClr val="bg2">
              <a:alpha val="5882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1219200" y="381000"/>
            <a:ext cx="655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Acknowledgements</a:t>
            </a: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457200" y="2454275"/>
            <a:ext cx="77724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buFont typeface="Wingdings" pitchFamily="2" charset="2"/>
              <a:buChar char="Ø"/>
            </a:pPr>
            <a:r>
              <a:rPr lang="en-US" sz="2400" b="1" dirty="0" err="1"/>
              <a:t>Petróleos</a:t>
            </a:r>
            <a:r>
              <a:rPr lang="en-US" sz="2400" b="1" dirty="0"/>
              <a:t> </a:t>
            </a:r>
            <a:r>
              <a:rPr lang="en-US" sz="2400" b="1" dirty="0" err="1"/>
              <a:t>Mexicanos</a:t>
            </a:r>
            <a:r>
              <a:rPr lang="en-US" sz="2400" b="1" dirty="0"/>
              <a:t> (PEMEX)</a:t>
            </a:r>
          </a:p>
          <a:p>
            <a:pPr marL="457200" indent="-457200" eaLnBrk="0" hangingPunct="0">
              <a:buFont typeface="Wingdings" pitchFamily="2" charset="2"/>
              <a:buChar char="Ø"/>
            </a:pPr>
            <a:endParaRPr lang="en-US" sz="2200" b="1" dirty="0">
              <a:latin typeface="Calibri" pitchFamily="34" charset="0"/>
            </a:endParaRPr>
          </a:p>
          <a:p>
            <a:pPr marL="457200" indent="-457200" eaLnBrk="0" hangingPunct="0">
              <a:buFont typeface="Wingdings" pitchFamily="2" charset="2"/>
              <a:buChar char="Ø"/>
            </a:pPr>
            <a:r>
              <a:rPr lang="en-US" sz="2400" b="1" dirty="0"/>
              <a:t>Consortium for processes in porous </a:t>
            </a:r>
            <a:r>
              <a:rPr lang="en-US" sz="2400" b="1" dirty="0" smtClean="0"/>
              <a:t>media at  </a:t>
            </a:r>
          </a:p>
          <a:p>
            <a:pPr marL="457200" indent="-457200" eaLnBrk="0" hangingPunct="0"/>
            <a:r>
              <a:rPr lang="en-US" sz="2400" b="1" dirty="0" smtClean="0"/>
              <a:t>      Rice University, Houston, TX</a:t>
            </a:r>
            <a:endParaRPr lang="en-US" sz="2400" b="1" dirty="0"/>
          </a:p>
          <a:p>
            <a:pPr marL="457200" indent="-457200" eaLnBrk="0" hangingPunct="0"/>
            <a:endParaRPr lang="en-US" sz="22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 bwMode="auto">
          <a:xfrm>
            <a:off x="381000" y="76200"/>
            <a:ext cx="8458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Arial" pitchFamily="34" charset="0"/>
              </a:rPr>
              <a:t>Effect of mass transfer on effluent concentration</a:t>
            </a:r>
            <a:endParaRPr lang="en-US" sz="2800" b="1" kern="0" dirty="0">
              <a:solidFill>
                <a:schemeClr val="accent1">
                  <a:lumMod val="75000"/>
                </a:schemeClr>
              </a:solidFill>
              <a:ea typeface="+mj-ea"/>
              <a:cs typeface="Arial" pitchFamily="34" charset="0"/>
            </a:endParaRPr>
          </a:p>
        </p:txBody>
      </p:sp>
      <p:pic>
        <p:nvPicPr>
          <p:cNvPr id="10" name="Picture 9" descr="C_PV_Several_Cas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984" y="1824037"/>
            <a:ext cx="5632016" cy="4271963"/>
          </a:xfrm>
          <a:prstGeom prst="rect">
            <a:avLst/>
          </a:prstGeom>
        </p:spPr>
      </p:pic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5638800" y="1219200"/>
            <a:ext cx="33528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en-US" sz="2000" b="1" dirty="0">
              <a:latin typeface="Calibri" pitchFamily="34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 Small flowing fraction results in early breakthrough</a:t>
            </a:r>
            <a:endParaRPr lang="en-US" sz="2000" b="1" dirty="0">
              <a:latin typeface="Calibri" pitchFamily="34" charset="0"/>
            </a:endParaRPr>
          </a:p>
          <a:p>
            <a:pPr eaLnBrk="0" hangingPunct="0">
              <a:buFont typeface="Arial" charset="0"/>
              <a:buChar char="•"/>
            </a:pPr>
            <a:endParaRPr lang="en-US" sz="2000" b="1" dirty="0">
              <a:latin typeface="Calibri" pitchFamily="34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en-US" sz="2000" b="1" dirty="0" smtClean="0">
                <a:latin typeface="Calibri" pitchFamily="34" charset="0"/>
              </a:rPr>
              <a:t>  Mass transfer between flowing/stagnant streams can play a significant role for small flowing fraction systems</a:t>
            </a:r>
          </a:p>
          <a:p>
            <a:pPr eaLnBrk="0" hangingPunct="0">
              <a:buFont typeface="Arial" charset="0"/>
              <a:buChar char="•"/>
            </a:pPr>
            <a:endParaRPr lang="en-US" sz="2000" b="1" dirty="0" smtClean="0">
              <a:latin typeface="Calibri" pitchFamily="34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en-US" sz="2000" b="1" dirty="0" smtClean="0">
                <a:latin typeface="Calibri" pitchFamily="34" charset="0"/>
              </a:rPr>
              <a:t> Strong mass transfer makes effluent concentration  curve look if it represents a system with higher flowing fraction and dispersion </a:t>
            </a:r>
            <a:endParaRPr lang="en-US" sz="2000" b="1" dirty="0">
              <a:latin typeface="Calibri" pitchFamily="34" charset="0"/>
            </a:endParaRPr>
          </a:p>
        </p:txBody>
      </p:sp>
      <p:pic>
        <p:nvPicPr>
          <p:cNvPr id="12" name="Picture 3" descr="BD10219_"/>
          <p:cNvPicPr>
            <a:picLocks noChangeArrowheads="1"/>
          </p:cNvPicPr>
          <p:nvPr/>
        </p:nvPicPr>
        <p:blipFill>
          <a:blip r:embed="rId3" cstate="print">
            <a:lum bright="40000" contrast="16000"/>
          </a:blip>
          <a:srcRect/>
          <a:stretch>
            <a:fillRect/>
          </a:stretch>
        </p:blipFill>
        <p:spPr bwMode="auto">
          <a:xfrm>
            <a:off x="0" y="1020762"/>
            <a:ext cx="9144000" cy="46038"/>
          </a:xfrm>
          <a:prstGeom prst="rect">
            <a:avLst/>
          </a:prstGeom>
          <a:solidFill>
            <a:schemeClr val="bg2">
              <a:alpha val="5882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Box 17"/>
          <p:cNvSpPr txBox="1">
            <a:spLocks noChangeArrowheads="1"/>
          </p:cNvSpPr>
          <p:nvPr/>
        </p:nvSpPr>
        <p:spPr bwMode="auto">
          <a:xfrm>
            <a:off x="5410200" y="1371600"/>
            <a:ext cx="2895600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Diameter </a:t>
            </a:r>
            <a:r>
              <a:rPr lang="en-US" b="1" dirty="0"/>
              <a:t>: 4.0 inch</a:t>
            </a:r>
          </a:p>
          <a:p>
            <a:pPr>
              <a:lnSpc>
                <a:spcPct val="150000"/>
              </a:lnSpc>
            </a:pPr>
            <a:r>
              <a:rPr lang="en-US" b="1" dirty="0"/>
              <a:t>Length = 7.5 inch</a:t>
            </a:r>
          </a:p>
          <a:p>
            <a:pPr>
              <a:lnSpc>
                <a:spcPct val="150000"/>
              </a:lnSpc>
            </a:pPr>
            <a:r>
              <a:rPr lang="en-US" b="1" dirty="0"/>
              <a:t>Porosity = 13 %</a:t>
            </a:r>
          </a:p>
          <a:p>
            <a:pPr>
              <a:lnSpc>
                <a:spcPct val="150000"/>
              </a:lnSpc>
            </a:pPr>
            <a:r>
              <a:rPr lang="en-US" b="1" dirty="0"/>
              <a:t>Permeability = 65 </a:t>
            </a:r>
            <a:r>
              <a:rPr lang="en-US" b="1" dirty="0" err="1"/>
              <a:t>mD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en-US" b="1" dirty="0"/>
              <a:t>Pore Volume = 204 ml</a:t>
            </a:r>
          </a:p>
          <a:p>
            <a:pPr>
              <a:lnSpc>
                <a:spcPct val="150000"/>
              </a:lnSpc>
            </a:pPr>
            <a:endParaRPr lang="en-US" b="1" baseline="30000" dirty="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81000" y="5246688"/>
            <a:ext cx="8534400" cy="1357312"/>
            <a:chOff x="1752600" y="5360989"/>
            <a:chExt cx="7543800" cy="1357949"/>
          </a:xfrm>
        </p:grpSpPr>
        <p:sp>
          <p:nvSpPr>
            <p:cNvPr id="26630" name="TextBox 16"/>
            <p:cNvSpPr txBox="1">
              <a:spLocks noChangeArrowheads="1"/>
            </p:cNvSpPr>
            <p:nvPr/>
          </p:nvSpPr>
          <p:spPr bwMode="auto">
            <a:xfrm>
              <a:off x="1752600" y="5380038"/>
              <a:ext cx="2209800" cy="1338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b="1"/>
                <a:t>f = 0.65 </a:t>
              </a:r>
            </a:p>
            <a:p>
              <a:pPr>
                <a:lnSpc>
                  <a:spcPct val="150000"/>
                </a:lnSpc>
              </a:pPr>
              <a:r>
                <a:rPr lang="en-US" b="1"/>
                <a:t>N</a:t>
              </a:r>
              <a:r>
                <a:rPr lang="en-US" b="1" baseline="-25000"/>
                <a:t>K</a:t>
              </a:r>
              <a:r>
                <a:rPr lang="en-US" b="1"/>
                <a:t> = 0.23</a:t>
              </a:r>
            </a:p>
            <a:p>
              <a:pPr>
                <a:lnSpc>
                  <a:spcPct val="150000"/>
                </a:lnSpc>
              </a:pPr>
              <a:r>
                <a:rPr lang="en-US" b="1"/>
                <a:t>N</a:t>
              </a:r>
              <a:r>
                <a:rPr lang="en-US" b="1" baseline="-25000"/>
                <a:t>M</a:t>
              </a:r>
              <a:r>
                <a:rPr lang="en-US" b="1"/>
                <a:t> = 0.05</a:t>
              </a:r>
            </a:p>
          </p:txBody>
        </p:sp>
        <p:sp>
          <p:nvSpPr>
            <p:cNvPr id="26631" name="TextBox 17"/>
            <p:cNvSpPr txBox="1">
              <a:spLocks noChangeArrowheads="1"/>
            </p:cNvSpPr>
            <p:nvPr/>
          </p:nvSpPr>
          <p:spPr bwMode="auto">
            <a:xfrm>
              <a:off x="2971800" y="5360989"/>
              <a:ext cx="6324600" cy="1339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b="1"/>
                <a:t>Flowing Fraction (f) : 0.412</a:t>
              </a:r>
            </a:p>
            <a:p>
              <a:pPr>
                <a:lnSpc>
                  <a:spcPct val="150000"/>
                </a:lnSpc>
              </a:pPr>
              <a:r>
                <a:rPr lang="en-US" b="1"/>
                <a:t>Dispersivity (</a:t>
              </a:r>
              <a:r>
                <a:rPr lang="el-GR" b="1"/>
                <a:t>α</a:t>
              </a:r>
              <a:r>
                <a:rPr lang="en-US" b="1"/>
                <a:t>) = 2.2 cm</a:t>
              </a:r>
            </a:p>
            <a:p>
              <a:pPr>
                <a:lnSpc>
                  <a:spcPct val="150000"/>
                </a:lnSpc>
              </a:pPr>
              <a:r>
                <a:rPr lang="en-US" b="1"/>
                <a:t>1/M  = 2.54 day</a:t>
              </a:r>
              <a:endParaRPr lang="en-US" b="1" baseline="30000"/>
            </a:p>
          </p:txBody>
        </p:sp>
      </p:grp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990600"/>
            <a:ext cx="555783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5"/>
          <p:cNvSpPr txBox="1">
            <a:spLocks/>
          </p:cNvSpPr>
          <p:nvPr/>
        </p:nvSpPr>
        <p:spPr bwMode="auto">
          <a:xfrm>
            <a:off x="914400" y="-762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Tracer Analysis for 4.0 inch diameter sample </a:t>
            </a:r>
            <a:endParaRPr lang="en-US" sz="2600" b="1" kern="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9" name="Picture 3" descr="BD10219_"/>
          <p:cNvPicPr>
            <a:picLocks noChangeArrowheads="1"/>
          </p:cNvPicPr>
          <p:nvPr/>
        </p:nvPicPr>
        <p:blipFill>
          <a:blip r:embed="rId3" cstate="print">
            <a:lum bright="40000" contrast="16000"/>
          </a:blip>
          <a:srcRect/>
          <a:stretch>
            <a:fillRect/>
          </a:stretch>
        </p:blipFill>
        <p:spPr bwMode="auto">
          <a:xfrm>
            <a:off x="0" y="639762"/>
            <a:ext cx="9144000" cy="46038"/>
          </a:xfrm>
          <a:prstGeom prst="rect">
            <a:avLst/>
          </a:prstGeom>
          <a:solidFill>
            <a:schemeClr val="bg2">
              <a:alpha val="5882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676400"/>
          <a:ext cx="8763001" cy="4876800"/>
        </p:xfrm>
        <a:graphic>
          <a:graphicData uri="http://schemas.openxmlformats.org/drawingml/2006/table">
            <a:tbl>
              <a:tblPr/>
              <a:tblGrid>
                <a:gridCol w="2331441"/>
                <a:gridCol w="1215490"/>
                <a:gridCol w="765022"/>
                <a:gridCol w="695477"/>
                <a:gridCol w="904118"/>
                <a:gridCol w="904118"/>
                <a:gridCol w="904118"/>
                <a:gridCol w="1043217"/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Sample (ID)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Diameter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(inch)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f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N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N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K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ft/day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α=K/v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cm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1/M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Day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6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3V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1.5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0.5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0.01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0.31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1.0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0.17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6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1H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1.5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0.2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5.3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0.14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1.7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0.8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0.02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6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3.5_A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3.5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0.39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0.05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0.23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3.1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2.2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2.54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6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3.5_B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3.5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0.47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0.34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0.18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0.36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1.7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2.45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6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3.5_C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3.5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0.71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0.13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0.19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0.4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1.8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6.03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6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4.0_A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4.0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0.65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0.48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0.12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1.1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2.3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0.17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itle 5"/>
          <p:cNvSpPr txBox="1">
            <a:spLocks/>
          </p:cNvSpPr>
          <p:nvPr/>
        </p:nvSpPr>
        <p:spPr bwMode="auto">
          <a:xfrm>
            <a:off x="457200" y="-762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Table of estimated model parameters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554288" y="652463"/>
          <a:ext cx="3770312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987" name="Equation" r:id="rId3" imgW="1866600" imgH="393480" progId="">
                  <p:embed/>
                </p:oleObj>
              </mc:Choice>
              <mc:Fallback>
                <p:oleObj name="Equation" r:id="rId3" imgW="1866600" imgH="3934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4288" y="652463"/>
                        <a:ext cx="3770312" cy="795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3" descr="BD10219_"/>
          <p:cNvPicPr>
            <a:picLocks noChangeArrowheads="1"/>
          </p:cNvPicPr>
          <p:nvPr/>
        </p:nvPicPr>
        <p:blipFill>
          <a:blip r:embed="rId5" cstate="print">
            <a:lum bright="40000" contrast="16000"/>
          </a:blip>
          <a:srcRect/>
          <a:stretch>
            <a:fillRect/>
          </a:stretch>
        </p:blipFill>
        <p:spPr bwMode="auto">
          <a:xfrm>
            <a:off x="0" y="639762"/>
            <a:ext cx="9144000" cy="46038"/>
          </a:xfrm>
          <a:prstGeom prst="rect">
            <a:avLst/>
          </a:prstGeom>
          <a:solidFill>
            <a:schemeClr val="bg2">
              <a:alpha val="5882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617904" y="1295400"/>
          <a:ext cx="6087696" cy="4822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7938" y="3048000"/>
            <a:ext cx="7620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2800" b="1">
                <a:latin typeface="Calibri" pitchFamily="34" charset="0"/>
                <a:ea typeface="Arial" charset="0"/>
                <a:cs typeface="Tunga" pitchFamily="2"/>
              </a:rPr>
              <a:t>C*</a:t>
            </a:r>
            <a:endParaRPr lang="en-US" sz="2000" b="1">
              <a:ea typeface="Arial" charset="0"/>
              <a:cs typeface="Tunga" pitchFamily="2"/>
            </a:endParaRP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3208338" y="6146800"/>
            <a:ext cx="2247900" cy="4826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2800" b="1">
                <a:latin typeface="Calibri" pitchFamily="34" charset="0"/>
                <a:ea typeface="Arial" charset="0"/>
                <a:cs typeface="Tunga" pitchFamily="2"/>
              </a:rPr>
              <a:t>C* (Actual)</a:t>
            </a:r>
            <a:endParaRPr lang="en-US" sz="2000" b="1">
              <a:ea typeface="Arial" charset="0"/>
              <a:cs typeface="Tunga" pitchFamily="2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455738" y="1676400"/>
          <a:ext cx="26257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11" name="Equation" r:id="rId4" imgW="1079280" imgH="469800" progId="">
                  <p:embed/>
                </p:oleObj>
              </mc:Choice>
              <mc:Fallback>
                <p:oleObj name="Equation" r:id="rId4" imgW="1079280" imgH="4698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738" y="1676400"/>
                        <a:ext cx="262572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5"/>
          <p:cNvSpPr txBox="1">
            <a:spLocks/>
          </p:cNvSpPr>
          <p:nvPr/>
        </p:nvSpPr>
        <p:spPr bwMode="auto">
          <a:xfrm>
            <a:off x="1295400" y="304800"/>
            <a:ext cx="655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rgbClr val="7030A0"/>
                </a:solidFill>
                <a:latin typeface="+mn-lt"/>
                <a:ea typeface="+mj-ea"/>
                <a:cs typeface="+mj-cs"/>
              </a:rPr>
              <a:t>Bromide Electrode Calibration</a:t>
            </a:r>
          </a:p>
        </p:txBody>
      </p:sp>
      <p:sp>
        <p:nvSpPr>
          <p:cNvPr id="8199" name="Text Box 2"/>
          <p:cNvSpPr txBox="1">
            <a:spLocks noChangeArrowheads="1"/>
          </p:cNvSpPr>
          <p:nvPr/>
        </p:nvSpPr>
        <p:spPr bwMode="auto">
          <a:xfrm>
            <a:off x="6477000" y="1828800"/>
            <a:ext cx="2743200" cy="3124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buFont typeface="Arial" charset="0"/>
              <a:buChar char="•"/>
            </a:pPr>
            <a:r>
              <a:rPr lang="en-US" sz="2000" b="1"/>
              <a:t> Slope from Nernst  equation = 57 ± 3 mV</a:t>
            </a:r>
          </a:p>
          <a:p>
            <a:pPr>
              <a:spcAft>
                <a:spcPts val="1000"/>
              </a:spcAft>
              <a:buFont typeface="Arial" charset="0"/>
              <a:buChar char="•"/>
            </a:pPr>
            <a:r>
              <a:rPr lang="en-US" sz="2000" b="1"/>
              <a:t> Two point calibration works very well even for intermediate concentrations</a:t>
            </a:r>
          </a:p>
          <a:p>
            <a:pPr>
              <a:spcAft>
                <a:spcPts val="1000"/>
              </a:spcAft>
              <a:buFont typeface="Arial" charset="0"/>
              <a:buChar char="•"/>
            </a:pPr>
            <a:r>
              <a:rPr lang="en-US" sz="2000" b="1"/>
              <a:t> C</a:t>
            </a:r>
            <a:r>
              <a:rPr lang="en-US" sz="2000" b="1" baseline="-25000"/>
              <a:t>BC</a:t>
            </a:r>
            <a:r>
              <a:rPr lang="en-US" sz="2000" b="1"/>
              <a:t> = 10,000 ppm</a:t>
            </a:r>
          </a:p>
          <a:p>
            <a:pPr>
              <a:spcAft>
                <a:spcPts val="1000"/>
              </a:spcAft>
              <a:buFont typeface="Arial" charset="0"/>
              <a:buChar char="•"/>
            </a:pPr>
            <a:r>
              <a:rPr lang="en-US" sz="2000" b="1"/>
              <a:t> C</a:t>
            </a:r>
            <a:r>
              <a:rPr lang="en-US" sz="2000" b="1" baseline="-25000"/>
              <a:t>IC</a:t>
            </a:r>
            <a:r>
              <a:rPr lang="en-US" sz="2000" b="1"/>
              <a:t> = 100 ppm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 bwMode="auto">
          <a:xfrm>
            <a:off x="-152400" y="76200"/>
            <a:ext cx="929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rgbClr val="7030A0"/>
                </a:solidFill>
                <a:latin typeface="+mn-lt"/>
                <a:ea typeface="+mj-ea"/>
                <a:cs typeface="+mj-cs"/>
              </a:rPr>
              <a:t>Procedure to obtain reduced concentration</a:t>
            </a:r>
          </a:p>
        </p:txBody>
      </p:sp>
      <p:sp>
        <p:nvSpPr>
          <p:cNvPr id="9221" name="TextBox 2"/>
          <p:cNvSpPr txBox="1">
            <a:spLocks noChangeArrowheads="1"/>
          </p:cNvSpPr>
          <p:nvPr/>
        </p:nvSpPr>
        <p:spPr bwMode="auto">
          <a:xfrm>
            <a:off x="457200" y="1144588"/>
            <a:ext cx="77724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buFont typeface="Wingdings" pitchFamily="2" charset="2"/>
              <a:buChar char="Ø"/>
            </a:pPr>
            <a:r>
              <a:rPr lang="en-US" sz="2200" b="1" dirty="0">
                <a:latin typeface="Calibri" pitchFamily="34" charset="0"/>
              </a:rPr>
              <a:t> E = E</a:t>
            </a:r>
            <a:r>
              <a:rPr lang="en-US" sz="2200" b="1" baseline="-25000" dirty="0">
                <a:latin typeface="Calibri" pitchFamily="34" charset="0"/>
              </a:rPr>
              <a:t>0</a:t>
            </a:r>
            <a:r>
              <a:rPr lang="en-US" sz="2200" b="1" dirty="0">
                <a:latin typeface="Calibri" pitchFamily="34" charset="0"/>
              </a:rPr>
              <a:t> + Slope*Log(C)</a:t>
            </a:r>
          </a:p>
          <a:p>
            <a:pPr marL="457200" indent="-457200" eaLnBrk="0" hangingPunct="0">
              <a:buFont typeface="Wingdings" pitchFamily="2" charset="2"/>
              <a:buChar char="Ø"/>
            </a:pPr>
            <a:endParaRPr lang="en-US" sz="2200" b="1" dirty="0">
              <a:latin typeface="Calibri" pitchFamily="34" charset="0"/>
            </a:endParaRPr>
          </a:p>
          <a:p>
            <a:pPr marL="457200" indent="-457200" eaLnBrk="0" hangingPunct="0">
              <a:buFont typeface="Wingdings" pitchFamily="2" charset="2"/>
              <a:buChar char="Ø"/>
            </a:pPr>
            <a:r>
              <a:rPr lang="en-US" sz="2200" b="1" dirty="0">
                <a:latin typeface="Calibri" pitchFamily="34" charset="0"/>
              </a:rPr>
              <a:t> Slope is consistent across measurements, however intercept (E</a:t>
            </a:r>
            <a:r>
              <a:rPr lang="en-US" sz="2200" b="1" baseline="-25000" dirty="0">
                <a:latin typeface="Calibri" pitchFamily="34" charset="0"/>
              </a:rPr>
              <a:t>0</a:t>
            </a:r>
            <a:r>
              <a:rPr lang="en-US" sz="2200" b="1" dirty="0">
                <a:latin typeface="Calibri" pitchFamily="34" charset="0"/>
              </a:rPr>
              <a:t>) changes from day to day. </a:t>
            </a:r>
          </a:p>
          <a:p>
            <a:pPr marL="457200" indent="-457200" eaLnBrk="0" hangingPunct="0">
              <a:buFont typeface="Wingdings" pitchFamily="2" charset="2"/>
              <a:buChar char="Ø"/>
            </a:pPr>
            <a:endParaRPr lang="en-US" sz="2200" b="1" dirty="0">
              <a:latin typeface="Calibri" pitchFamily="34" charset="0"/>
            </a:endParaRPr>
          </a:p>
          <a:p>
            <a:pPr marL="457200" indent="-457200" eaLnBrk="0" hangingPunct="0">
              <a:buFont typeface="Wingdings" pitchFamily="2" charset="2"/>
              <a:buChar char="Ø"/>
            </a:pPr>
            <a:r>
              <a:rPr lang="en-US" sz="2200" b="1" dirty="0">
                <a:latin typeface="Calibri" pitchFamily="34" charset="0"/>
              </a:rPr>
              <a:t> C = C</a:t>
            </a:r>
            <a:r>
              <a:rPr lang="en-US" sz="2200" b="1" baseline="-25000" dirty="0">
                <a:latin typeface="Calibri" pitchFamily="34" charset="0"/>
              </a:rPr>
              <a:t>0</a:t>
            </a:r>
            <a:r>
              <a:rPr lang="en-US" sz="2200" b="1" dirty="0">
                <a:latin typeface="Calibri" pitchFamily="34" charset="0"/>
              </a:rPr>
              <a:t> exp (2.303*E/Slope)</a:t>
            </a:r>
          </a:p>
          <a:p>
            <a:pPr marL="457200" indent="-457200" eaLnBrk="0" hangingPunct="0">
              <a:buFont typeface="Wingdings" pitchFamily="2" charset="2"/>
              <a:buChar char="Ø"/>
            </a:pPr>
            <a:endParaRPr lang="en-US" sz="2200" b="1" dirty="0">
              <a:latin typeface="Calibri" pitchFamily="34" charset="0"/>
            </a:endParaRPr>
          </a:p>
          <a:p>
            <a:pPr marL="457200" indent="-457200" eaLnBrk="0" hangingPunct="0">
              <a:buFont typeface="Wingdings" pitchFamily="2" charset="2"/>
              <a:buChar char="Ø"/>
            </a:pPr>
            <a:r>
              <a:rPr lang="en-US" sz="2200" b="1" dirty="0">
                <a:latin typeface="Calibri" pitchFamily="34" charset="0"/>
              </a:rPr>
              <a:t>Reduced Concentration</a:t>
            </a:r>
          </a:p>
          <a:p>
            <a:pPr marL="457200" indent="-457200" eaLnBrk="0" hangingPunct="0">
              <a:buFont typeface="Wingdings" pitchFamily="2" charset="2"/>
              <a:buChar char="Ø"/>
            </a:pPr>
            <a:endParaRPr lang="en-US" sz="2200" b="1" dirty="0">
              <a:latin typeface="Calibri" pitchFamily="34" charset="0"/>
            </a:endParaRPr>
          </a:p>
          <a:p>
            <a:pPr marL="457200" indent="-457200" eaLnBrk="0" hangingPunct="0">
              <a:buFont typeface="Wingdings" pitchFamily="2" charset="2"/>
              <a:buChar char="Ø"/>
            </a:pPr>
            <a:endParaRPr lang="en-US" sz="2200" b="1" dirty="0">
              <a:latin typeface="Calibri" pitchFamily="34" charset="0"/>
            </a:endParaRPr>
          </a:p>
          <a:p>
            <a:pPr marL="457200" indent="-457200" eaLnBrk="0" hangingPunct="0">
              <a:buFont typeface="Wingdings" pitchFamily="2" charset="2"/>
              <a:buChar char="Ø"/>
            </a:pPr>
            <a:endParaRPr lang="en-US" sz="2200" b="1" dirty="0">
              <a:latin typeface="Calibri" pitchFamily="34" charset="0"/>
            </a:endParaRPr>
          </a:p>
          <a:p>
            <a:pPr marL="457200" indent="-457200" eaLnBrk="0" hangingPunct="0">
              <a:buFont typeface="Wingdings" pitchFamily="2" charset="2"/>
              <a:buChar char="Ø"/>
            </a:pPr>
            <a:endParaRPr lang="en-US" sz="2200" b="1" dirty="0">
              <a:latin typeface="Calibri" pitchFamily="34" charset="0"/>
            </a:endParaRPr>
          </a:p>
          <a:p>
            <a:pPr marL="457200" indent="-457200" eaLnBrk="0" hangingPunct="0">
              <a:buFont typeface="Wingdings" pitchFamily="2" charset="2"/>
              <a:buChar char="Ø"/>
            </a:pPr>
            <a:endParaRPr lang="en-US" sz="2200" b="1" dirty="0">
              <a:latin typeface="Calibri" pitchFamily="34" charset="0"/>
            </a:endParaRPr>
          </a:p>
          <a:p>
            <a:pPr marL="457200" indent="-457200" eaLnBrk="0" hangingPunct="0">
              <a:buFont typeface="Wingdings" pitchFamily="2" charset="2"/>
              <a:buChar char="Ø"/>
            </a:pPr>
            <a:r>
              <a:rPr lang="en-US" sz="2200" b="1" dirty="0">
                <a:latin typeface="Calibri" pitchFamily="34" charset="0"/>
              </a:rPr>
              <a:t>E</a:t>
            </a:r>
            <a:r>
              <a:rPr lang="en-US" sz="2200" b="1" baseline="-25000" dirty="0">
                <a:latin typeface="Calibri" pitchFamily="34" charset="0"/>
              </a:rPr>
              <a:t>IC</a:t>
            </a:r>
            <a:r>
              <a:rPr lang="en-US" sz="2200" b="1" dirty="0">
                <a:latin typeface="Calibri" pitchFamily="34" charset="0"/>
              </a:rPr>
              <a:t> is measured at the beginning of the experiment and E</a:t>
            </a:r>
            <a:r>
              <a:rPr lang="en-US" sz="2200" b="1" baseline="-25000" dirty="0">
                <a:latin typeface="Calibri" pitchFamily="34" charset="0"/>
              </a:rPr>
              <a:t>BC</a:t>
            </a:r>
            <a:r>
              <a:rPr lang="en-US" sz="2200" b="1" dirty="0">
                <a:latin typeface="Calibri" pitchFamily="34" charset="0"/>
              </a:rPr>
              <a:t> is measured at the end of tracer flow experiment</a:t>
            </a:r>
          </a:p>
          <a:p>
            <a:pPr marL="457200" indent="-457200" eaLnBrk="0" hangingPunct="0">
              <a:buFont typeface="Wingdings" pitchFamily="2" charset="2"/>
              <a:buChar char="Ø"/>
            </a:pPr>
            <a:endParaRPr lang="en-US" sz="2200" b="1" dirty="0">
              <a:latin typeface="Calibri" pitchFamily="34" charset="0"/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4305300" y="3314700"/>
          <a:ext cx="213360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36" name="Equation" r:id="rId3" imgW="1079280" imgH="469800" progId="">
                  <p:embed/>
                </p:oleObj>
              </mc:Choice>
              <mc:Fallback>
                <p:oleObj name="Equation" r:id="rId3" imgW="1079280" imgH="4698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3314700"/>
                        <a:ext cx="2133600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892175" y="4343400"/>
          <a:ext cx="649922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37" name="Equation" r:id="rId5" imgW="3288960" imgH="469800" progId="">
                  <p:embed/>
                </p:oleObj>
              </mc:Choice>
              <mc:Fallback>
                <p:oleObj name="Equation" r:id="rId5" imgW="3288960" imgH="4698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175" y="4343400"/>
                        <a:ext cx="6499225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8001000" cy="5334000"/>
          </a:xfrm>
        </p:spPr>
        <p:txBody>
          <a:bodyPr/>
          <a:lstStyle/>
          <a:p>
            <a:r>
              <a:rPr lang="en-US" dirty="0" smtClean="0"/>
              <a:t>Characterization of the pore structure with respect to pore level heterogeneity</a:t>
            </a:r>
          </a:p>
          <a:p>
            <a:pPr lvl="1"/>
            <a:r>
              <a:rPr lang="en-US" dirty="0" smtClean="0"/>
              <a:t> Connectivity of the </a:t>
            </a:r>
            <a:r>
              <a:rPr lang="en-US" dirty="0" err="1" smtClean="0"/>
              <a:t>vuggy</a:t>
            </a:r>
            <a:r>
              <a:rPr lang="en-US" dirty="0" smtClean="0"/>
              <a:t>/fracture system</a:t>
            </a:r>
          </a:p>
          <a:p>
            <a:pPr lvl="1"/>
            <a:r>
              <a:rPr lang="en-US" dirty="0" smtClean="0"/>
              <a:t> Permeability of the sample as a marker?</a:t>
            </a:r>
          </a:p>
          <a:p>
            <a:pPr lvl="1"/>
            <a:r>
              <a:rPr lang="en-US" dirty="0" smtClean="0"/>
              <a:t> Suitable Representative Element Volume (REV)</a:t>
            </a:r>
          </a:p>
          <a:p>
            <a:r>
              <a:rPr lang="en-US" dirty="0" smtClean="0"/>
              <a:t>Effect of heterogeneity on transport processes relevant to EOR  </a:t>
            </a:r>
          </a:p>
          <a:p>
            <a:pPr lvl="1"/>
            <a:r>
              <a:rPr lang="en-US" dirty="0" smtClean="0"/>
              <a:t> Suitable displacement rate for optimum recovery</a:t>
            </a:r>
          </a:p>
          <a:p>
            <a:pPr lvl="1"/>
            <a:r>
              <a:rPr lang="en-US" dirty="0" smtClean="0"/>
              <a:t> Loss of Surfactant as Dynamic adsorption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FDDD02-78B2-485E-9ED5-17EF6CEC6F4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3" descr="BD10219_"/>
          <p:cNvPicPr>
            <a:picLocks noChangeArrowheads="1"/>
          </p:cNvPicPr>
          <p:nvPr/>
        </p:nvPicPr>
        <p:blipFill>
          <a:blip r:embed="rId2" cstate="print">
            <a:lum bright="40000" contrast="16000"/>
          </a:blip>
          <a:srcRect/>
          <a:stretch>
            <a:fillRect/>
          </a:stretch>
        </p:blipFill>
        <p:spPr bwMode="auto">
          <a:xfrm>
            <a:off x="0" y="628650"/>
            <a:ext cx="9144000" cy="46038"/>
          </a:xfrm>
          <a:prstGeom prst="rect">
            <a:avLst/>
          </a:prstGeom>
          <a:solidFill>
            <a:schemeClr val="bg2">
              <a:alpha val="5882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57200" y="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Problem Statement (contd.)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B6E5E-2975-4A33-A9B4-58513B12F7B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9" name="Picture 3" descr="BD10219_"/>
          <p:cNvPicPr>
            <a:picLocks noChangeArrowheads="1"/>
          </p:cNvPicPr>
          <p:nvPr/>
        </p:nvPicPr>
        <p:blipFill>
          <a:blip r:embed="rId3" cstate="print">
            <a:lum bright="40000" contrast="16000"/>
          </a:blip>
          <a:srcRect/>
          <a:stretch>
            <a:fillRect/>
          </a:stretch>
        </p:blipFill>
        <p:spPr bwMode="auto">
          <a:xfrm>
            <a:off x="0" y="628650"/>
            <a:ext cx="9144000" cy="46038"/>
          </a:xfrm>
          <a:prstGeom prst="rect">
            <a:avLst/>
          </a:prstGeom>
          <a:solidFill>
            <a:schemeClr val="bg2">
              <a:alpha val="5882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457200" y="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Outline of the presentation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09600" y="762000"/>
            <a:ext cx="76962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en-US" sz="2400" b="1" dirty="0" smtClean="0">
                <a:latin typeface="Calibri" pitchFamily="34" charset="0"/>
              </a:rPr>
              <a:t> NMR and Permeability studies </a:t>
            </a:r>
            <a:endParaRPr lang="en-US" sz="2400" b="1" dirty="0">
              <a:latin typeface="Calibri" pitchFamily="34" charset="0"/>
            </a:endParaRPr>
          </a:p>
          <a:p>
            <a:pPr eaLnBrk="0" hangingPunct="0">
              <a:buFont typeface="Wingdings" pitchFamily="2" charset="2"/>
              <a:buChar char="Ø"/>
            </a:pPr>
            <a:endParaRPr lang="en-US" sz="2400" b="1" dirty="0">
              <a:latin typeface="Calibri" pitchFamily="34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en-US" sz="2400" b="1" dirty="0">
                <a:latin typeface="Calibri" pitchFamily="34" charset="0"/>
              </a:rPr>
              <a:t> Tracer </a:t>
            </a:r>
            <a:r>
              <a:rPr lang="en-US" sz="2400" b="1" dirty="0" smtClean="0">
                <a:latin typeface="Calibri" pitchFamily="34" charset="0"/>
              </a:rPr>
              <a:t>Flow Experiments</a:t>
            </a:r>
            <a:endParaRPr lang="en-US" sz="2400" b="1" dirty="0">
              <a:latin typeface="Calibri" pitchFamily="34" charset="0"/>
            </a:endParaRPr>
          </a:p>
          <a:p>
            <a:pPr lvl="1" eaLnBrk="0" hangingPunct="0">
              <a:buFont typeface="Wingdings" pitchFamily="2" charset="2"/>
              <a:buChar char="Ø"/>
            </a:pPr>
            <a:r>
              <a:rPr lang="en-US" sz="2400" b="1" dirty="0">
                <a:latin typeface="Calibri" pitchFamily="34" charset="0"/>
              </a:rPr>
              <a:t> Theory</a:t>
            </a:r>
          </a:p>
          <a:p>
            <a:pPr lvl="1" eaLnBrk="0" hangingPunct="0">
              <a:buFont typeface="Wingdings" pitchFamily="2" charset="2"/>
              <a:buChar char="Ø"/>
            </a:pPr>
            <a:r>
              <a:rPr lang="en-US" sz="2400" b="1" dirty="0">
                <a:latin typeface="Calibri" pitchFamily="34" charset="0"/>
              </a:rPr>
              <a:t> Procedure</a:t>
            </a:r>
          </a:p>
          <a:p>
            <a:pPr eaLnBrk="0" hangingPunct="0">
              <a:buFont typeface="Wingdings" pitchFamily="2" charset="2"/>
              <a:buChar char="Ø"/>
            </a:pPr>
            <a:endParaRPr lang="en-US" sz="2400" b="1" dirty="0">
              <a:latin typeface="Calibri" pitchFamily="34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smtClean="0">
                <a:latin typeface="Calibri" pitchFamily="34" charset="0"/>
              </a:rPr>
              <a:t>Benchmark </a:t>
            </a:r>
            <a:r>
              <a:rPr lang="en-US" sz="2400" b="1" dirty="0" err="1" smtClean="0">
                <a:latin typeface="Calibri" pitchFamily="34" charset="0"/>
              </a:rPr>
              <a:t>sandpack</a:t>
            </a:r>
            <a:r>
              <a:rPr lang="en-US" sz="2400" b="1" dirty="0" smtClean="0">
                <a:latin typeface="Calibri" pitchFamily="34" charset="0"/>
              </a:rPr>
              <a:t> experiments</a:t>
            </a:r>
          </a:p>
          <a:p>
            <a:pPr eaLnBrk="0" hangingPunct="0">
              <a:buFont typeface="Wingdings" pitchFamily="2" charset="2"/>
              <a:buChar char="Ø"/>
            </a:pPr>
            <a:endParaRPr lang="en-US" sz="2400" b="1" dirty="0">
              <a:latin typeface="Calibri" pitchFamily="34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en-US" sz="2400" b="1" dirty="0" smtClean="0">
                <a:latin typeface="Calibri" pitchFamily="34" charset="0"/>
              </a:rPr>
              <a:t> Full Cores versus small plugs for tracer experiments</a:t>
            </a:r>
            <a:endParaRPr lang="en-US" sz="2400" b="1" dirty="0">
              <a:latin typeface="Calibri" pitchFamily="34" charset="0"/>
            </a:endParaRPr>
          </a:p>
          <a:p>
            <a:pPr eaLnBrk="0" hangingPunct="0"/>
            <a:r>
              <a:rPr lang="en-US" sz="2400" b="1" dirty="0">
                <a:latin typeface="Calibri" pitchFamily="34" charset="0"/>
              </a:rPr>
              <a:t> </a:t>
            </a:r>
            <a:endParaRPr lang="en-US" sz="2400" b="1" dirty="0" smtClean="0">
              <a:latin typeface="Calibri" pitchFamily="34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en-US" sz="2400" b="1" dirty="0" smtClean="0">
                <a:latin typeface="Calibri" pitchFamily="34" charset="0"/>
              </a:rPr>
              <a:t> Flow </a:t>
            </a:r>
            <a:r>
              <a:rPr lang="en-US" sz="2400" b="1" dirty="0">
                <a:latin typeface="Calibri" pitchFamily="34" charset="0"/>
              </a:rPr>
              <a:t>rate and Mass </a:t>
            </a:r>
            <a:r>
              <a:rPr lang="en-US" sz="2400" b="1" dirty="0" smtClean="0">
                <a:latin typeface="Calibri" pitchFamily="34" charset="0"/>
              </a:rPr>
              <a:t>Transfer</a:t>
            </a:r>
          </a:p>
          <a:p>
            <a:pPr eaLnBrk="0" hangingPunct="0">
              <a:buFont typeface="Wingdings" pitchFamily="2" charset="2"/>
              <a:buChar char="Ø"/>
            </a:pPr>
            <a:endParaRPr lang="en-US" sz="2400" b="1" dirty="0" smtClean="0">
              <a:latin typeface="Calibri" pitchFamily="34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en-US" sz="2400" b="1" smtClean="0">
                <a:latin typeface="Calibri" pitchFamily="34" charset="0"/>
              </a:rPr>
              <a:t> </a:t>
            </a:r>
            <a:r>
              <a:rPr lang="en-US" sz="2400" b="1" smtClean="0">
                <a:latin typeface="Calibri" pitchFamily="34" charset="0"/>
              </a:rPr>
              <a:t>Conclusions</a:t>
            </a:r>
            <a:endParaRPr lang="en-US" sz="2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 bwMode="auto">
          <a:xfrm>
            <a:off x="914400" y="2286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 smtClean="0">
                <a:solidFill>
                  <a:srgbClr val="003399"/>
                </a:solidFill>
                <a:latin typeface="+mn-lt"/>
                <a:ea typeface="+mj-ea"/>
                <a:cs typeface="+mj-cs"/>
              </a:rPr>
              <a:t>Sample preparation for </a:t>
            </a:r>
            <a:r>
              <a:rPr lang="en-US" sz="3200" b="1" kern="0" dirty="0">
                <a:solidFill>
                  <a:srgbClr val="003399"/>
                </a:solidFill>
                <a:latin typeface="+mn-lt"/>
                <a:ea typeface="+mj-ea"/>
                <a:cs typeface="+mj-cs"/>
              </a:rPr>
              <a:t>NMR experiments</a:t>
            </a: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457200" y="1263650"/>
            <a:ext cx="8229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buFontTx/>
              <a:buAutoNum type="arabicParenR"/>
            </a:pPr>
            <a:r>
              <a:rPr lang="en-US" sz="2400" b="1" dirty="0">
                <a:latin typeface="Calibri" pitchFamily="34" charset="0"/>
              </a:rPr>
              <a:t>Drilling mud and other solid particles from </a:t>
            </a:r>
            <a:r>
              <a:rPr lang="en-US" sz="2400" b="1" dirty="0" err="1">
                <a:latin typeface="Calibri" pitchFamily="34" charset="0"/>
              </a:rPr>
              <a:t>vugs</a:t>
            </a:r>
            <a:r>
              <a:rPr lang="en-US" sz="2400" b="1" dirty="0">
                <a:latin typeface="Calibri" pitchFamily="34" charset="0"/>
              </a:rPr>
              <a:t> were removed using a water </a:t>
            </a:r>
            <a:r>
              <a:rPr lang="en-US" sz="2400" b="1" dirty="0" err="1">
                <a:latin typeface="Calibri" pitchFamily="34" charset="0"/>
              </a:rPr>
              <a:t>pik</a:t>
            </a:r>
            <a:endParaRPr lang="en-US" sz="2400" b="1" dirty="0">
              <a:latin typeface="Calibri" pitchFamily="34" charset="0"/>
            </a:endParaRPr>
          </a:p>
          <a:p>
            <a:pPr marL="457200" indent="-457200" eaLnBrk="0" hangingPunct="0">
              <a:buFontTx/>
              <a:buAutoNum type="arabicParenR"/>
            </a:pPr>
            <a:endParaRPr lang="en-US" sz="2400" b="1" dirty="0">
              <a:latin typeface="Calibri" pitchFamily="34" charset="0"/>
            </a:endParaRPr>
          </a:p>
          <a:p>
            <a:pPr marL="457200" indent="-457200" eaLnBrk="0" hangingPunct="0">
              <a:buFontTx/>
              <a:buAutoNum type="arabicParenR"/>
            </a:pPr>
            <a:r>
              <a:rPr lang="en-US" sz="2400" b="1" dirty="0">
                <a:latin typeface="Calibri" pitchFamily="34" charset="0"/>
              </a:rPr>
              <a:t>Core-plugs were first cleaned using a bath of </a:t>
            </a:r>
            <a:r>
              <a:rPr lang="en-US" sz="2400" b="1" dirty="0" err="1">
                <a:latin typeface="Calibri" pitchFamily="34" charset="0"/>
              </a:rPr>
              <a:t>tetrahydrofuran</a:t>
            </a:r>
            <a:r>
              <a:rPr lang="en-US" sz="2400" b="1" dirty="0">
                <a:latin typeface="Calibri" pitchFamily="34" charset="0"/>
              </a:rPr>
              <a:t> (THF) followed by chloroform and methanol </a:t>
            </a:r>
          </a:p>
          <a:p>
            <a:pPr marL="457200" indent="-457200" eaLnBrk="0" hangingPunct="0">
              <a:buFontTx/>
              <a:buAutoNum type="arabicParenR"/>
            </a:pPr>
            <a:endParaRPr lang="en-US" sz="2400" b="1" dirty="0">
              <a:latin typeface="Calibri" pitchFamily="34" charset="0"/>
            </a:endParaRPr>
          </a:p>
          <a:p>
            <a:pPr marL="457200" indent="-457200" eaLnBrk="0" hangingPunct="0">
              <a:buFontTx/>
              <a:buAutoNum type="arabicParenR"/>
            </a:pPr>
            <a:r>
              <a:rPr lang="en-US" sz="2400" b="1" dirty="0">
                <a:latin typeface="Calibri" pitchFamily="34" charset="0"/>
              </a:rPr>
              <a:t> Core-plugs were dried overnight in the oven at 80</a:t>
            </a:r>
            <a:r>
              <a:rPr lang="en-US" sz="2400" b="1" baseline="30000" dirty="0">
                <a:latin typeface="Calibri" pitchFamily="34" charset="0"/>
              </a:rPr>
              <a:t>0</a:t>
            </a:r>
            <a:r>
              <a:rPr lang="en-US" sz="2400" b="1" dirty="0">
                <a:latin typeface="Calibri" pitchFamily="34" charset="0"/>
              </a:rPr>
              <a:t>C</a:t>
            </a:r>
          </a:p>
          <a:p>
            <a:pPr marL="457200" indent="-457200" eaLnBrk="0" hangingPunct="0">
              <a:buFontTx/>
              <a:buAutoNum type="arabicParenR"/>
            </a:pPr>
            <a:endParaRPr lang="en-US" sz="2400" b="1" dirty="0">
              <a:latin typeface="Calibri" pitchFamily="34" charset="0"/>
            </a:endParaRPr>
          </a:p>
          <a:p>
            <a:pPr marL="457200" indent="-457200" eaLnBrk="0" hangingPunct="0">
              <a:buFontTx/>
              <a:buAutoNum type="arabicParenR"/>
            </a:pPr>
            <a:r>
              <a:rPr lang="en-US" sz="2400" b="1" dirty="0">
                <a:latin typeface="Calibri" pitchFamily="34" charset="0"/>
              </a:rPr>
              <a:t> Core-plugs were saturated with 1% </a:t>
            </a:r>
            <a:r>
              <a:rPr lang="en-US" sz="2400" b="1" dirty="0" err="1">
                <a:latin typeface="Calibri" pitchFamily="34" charset="0"/>
              </a:rPr>
              <a:t>NaCl</a:t>
            </a:r>
            <a:r>
              <a:rPr lang="en-US" sz="2400" b="1" dirty="0">
                <a:latin typeface="Calibri" pitchFamily="34" charset="0"/>
              </a:rPr>
              <a:t> brine solution using vacuum saturation followed by pressure saturation at 1000 psi.</a:t>
            </a:r>
          </a:p>
        </p:txBody>
      </p:sp>
      <p:pic>
        <p:nvPicPr>
          <p:cNvPr id="4" name="Picture 3" descr="BD10219_"/>
          <p:cNvPicPr>
            <a:picLocks noChangeArrowheads="1"/>
          </p:cNvPicPr>
          <p:nvPr/>
        </p:nvPicPr>
        <p:blipFill>
          <a:blip r:embed="rId2" cstate="print">
            <a:lum bright="40000" contrast="16000"/>
          </a:blip>
          <a:srcRect/>
          <a:stretch>
            <a:fillRect/>
          </a:stretch>
        </p:blipFill>
        <p:spPr bwMode="auto">
          <a:xfrm>
            <a:off x="0" y="1096962"/>
            <a:ext cx="9144000" cy="46038"/>
          </a:xfrm>
          <a:prstGeom prst="rect">
            <a:avLst/>
          </a:prstGeom>
          <a:solidFill>
            <a:schemeClr val="bg2">
              <a:alpha val="5882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 bwMode="auto">
          <a:xfrm>
            <a:off x="304800" y="7620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>
                <a:solidFill>
                  <a:schemeClr val="accent1">
                    <a:lumMod val="75000"/>
                  </a:schemeClr>
                </a:solidFill>
                <a:ea typeface="+mj-ea"/>
                <a:cs typeface="Arial" pitchFamily="34" charset="0"/>
              </a:rPr>
              <a:t>T</a:t>
            </a:r>
            <a:r>
              <a:rPr lang="en-US" sz="2600" b="1" kern="0" baseline="-25000" dirty="0">
                <a:solidFill>
                  <a:schemeClr val="accent1">
                    <a:lumMod val="75000"/>
                  </a:schemeClr>
                </a:solidFill>
                <a:ea typeface="+mj-ea"/>
                <a:cs typeface="Arial" pitchFamily="34" charset="0"/>
              </a:rPr>
              <a:t>2</a:t>
            </a:r>
            <a:r>
              <a:rPr lang="en-US" sz="2600" b="1" kern="0" dirty="0">
                <a:solidFill>
                  <a:schemeClr val="accent1">
                    <a:lumMod val="75000"/>
                  </a:schemeClr>
                </a:solidFill>
                <a:ea typeface="+mj-ea"/>
                <a:cs typeface="Arial" pitchFamily="34" charset="0"/>
              </a:rPr>
              <a:t> Relaxation time spectrum for core-plug saturated with 1% brine </a:t>
            </a:r>
          </a:p>
        </p:txBody>
      </p:sp>
      <p:pic>
        <p:nvPicPr>
          <p:cNvPr id="11" name="Picture 10" descr="3V_Repor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034" y="1157764"/>
            <a:ext cx="7197566" cy="2728436"/>
          </a:xfrm>
          <a:prstGeom prst="rect">
            <a:avLst/>
          </a:prstGeom>
        </p:spPr>
      </p:pic>
      <p:pic>
        <p:nvPicPr>
          <p:cNvPr id="12" name="Picture 3" descr="BD10219_"/>
          <p:cNvPicPr>
            <a:picLocks noChangeArrowheads="1"/>
          </p:cNvPicPr>
          <p:nvPr/>
        </p:nvPicPr>
        <p:blipFill>
          <a:blip r:embed="rId3" cstate="print">
            <a:lum bright="40000" contrast="16000"/>
          </a:blip>
          <a:srcRect/>
          <a:stretch>
            <a:fillRect/>
          </a:stretch>
        </p:blipFill>
        <p:spPr bwMode="auto">
          <a:xfrm>
            <a:off x="0" y="914400"/>
            <a:ext cx="9144000" cy="46038"/>
          </a:xfrm>
          <a:prstGeom prst="rect">
            <a:avLst/>
          </a:prstGeom>
          <a:solidFill>
            <a:schemeClr val="bg2">
              <a:alpha val="5882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29200" y="20236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 Cut-off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 bwMode="auto">
          <a:xfrm>
            <a:off x="304800" y="7620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>
                <a:solidFill>
                  <a:schemeClr val="accent1">
                    <a:lumMod val="75000"/>
                  </a:schemeClr>
                </a:solidFill>
                <a:ea typeface="+mj-ea"/>
                <a:cs typeface="Arial" pitchFamily="34" charset="0"/>
              </a:rPr>
              <a:t>T</a:t>
            </a:r>
            <a:r>
              <a:rPr lang="en-US" sz="2600" b="1" kern="0" baseline="-25000" dirty="0">
                <a:solidFill>
                  <a:schemeClr val="accent1">
                    <a:lumMod val="75000"/>
                  </a:schemeClr>
                </a:solidFill>
                <a:ea typeface="+mj-ea"/>
                <a:cs typeface="Arial" pitchFamily="34" charset="0"/>
              </a:rPr>
              <a:t>2</a:t>
            </a:r>
            <a:r>
              <a:rPr lang="en-US" sz="2600" b="1" kern="0" dirty="0">
                <a:solidFill>
                  <a:schemeClr val="accent1">
                    <a:lumMod val="75000"/>
                  </a:schemeClr>
                </a:solidFill>
                <a:ea typeface="+mj-ea"/>
                <a:cs typeface="Arial" pitchFamily="34" charset="0"/>
              </a:rPr>
              <a:t> Relaxation time spectrum for core-plug saturated with 1% brine </a:t>
            </a:r>
          </a:p>
        </p:txBody>
      </p:sp>
      <p:pic>
        <p:nvPicPr>
          <p:cNvPr id="11" name="Picture 10" descr="3V_Repor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034" y="1157764"/>
            <a:ext cx="7197566" cy="2728436"/>
          </a:xfrm>
          <a:prstGeom prst="rect">
            <a:avLst/>
          </a:prstGeom>
        </p:spPr>
      </p:pic>
      <p:pic>
        <p:nvPicPr>
          <p:cNvPr id="12" name="Picture 3" descr="BD10219_"/>
          <p:cNvPicPr>
            <a:picLocks noChangeArrowheads="1"/>
          </p:cNvPicPr>
          <p:nvPr/>
        </p:nvPicPr>
        <p:blipFill>
          <a:blip r:embed="rId3" cstate="print">
            <a:lum bright="40000" contrast="16000"/>
          </a:blip>
          <a:srcRect/>
          <a:stretch>
            <a:fillRect/>
          </a:stretch>
        </p:blipFill>
        <p:spPr bwMode="auto">
          <a:xfrm>
            <a:off x="0" y="914400"/>
            <a:ext cx="9144000" cy="46038"/>
          </a:xfrm>
          <a:prstGeom prst="rect">
            <a:avLst/>
          </a:prstGeom>
          <a:solidFill>
            <a:schemeClr val="bg2">
              <a:alpha val="5882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6" descr="Core_D_SCA_1_5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4012025"/>
            <a:ext cx="7915847" cy="2769775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7175" y="5877580"/>
            <a:ext cx="228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cs typeface="Arial" pitchFamily="34" charset="0"/>
              </a:rPr>
              <a:t>Sample: 10 V Permeability</a:t>
            </a:r>
            <a:r>
              <a:rPr lang="en-US" sz="1400" b="1" dirty="0">
                <a:cs typeface="Arial" pitchFamily="34" charset="0"/>
              </a:rPr>
              <a:t>: </a:t>
            </a:r>
            <a:r>
              <a:rPr lang="en-US" sz="1400" b="1" dirty="0" smtClean="0">
                <a:cs typeface="Arial" pitchFamily="34" charset="0"/>
              </a:rPr>
              <a:t>46 </a:t>
            </a:r>
            <a:r>
              <a:rPr lang="en-US" sz="1400" b="1" dirty="0" err="1">
                <a:cs typeface="Arial" pitchFamily="34" charset="0"/>
              </a:rPr>
              <a:t>mD</a:t>
            </a:r>
            <a:endParaRPr lang="en-US" sz="1400" b="1" dirty="0"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20236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 Cut-off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6906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 Cut-off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H_Repor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387" y="1285875"/>
            <a:ext cx="8277225" cy="2676525"/>
          </a:xfrm>
          <a:prstGeom prst="rect">
            <a:avLst/>
          </a:prstGeom>
        </p:spPr>
      </p:pic>
      <p:sp>
        <p:nvSpPr>
          <p:cNvPr id="13" name="Title 5"/>
          <p:cNvSpPr txBox="1">
            <a:spLocks/>
          </p:cNvSpPr>
          <p:nvPr/>
        </p:nvSpPr>
        <p:spPr bwMode="auto">
          <a:xfrm>
            <a:off x="304800" y="7620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>
                <a:solidFill>
                  <a:schemeClr val="accent1">
                    <a:lumMod val="75000"/>
                  </a:schemeClr>
                </a:solidFill>
                <a:ea typeface="+mj-ea"/>
                <a:cs typeface="Arial" pitchFamily="34" charset="0"/>
              </a:rPr>
              <a:t>T</a:t>
            </a:r>
            <a:r>
              <a:rPr lang="en-US" sz="2600" b="1" kern="0" baseline="-25000" dirty="0">
                <a:solidFill>
                  <a:schemeClr val="accent1">
                    <a:lumMod val="75000"/>
                  </a:schemeClr>
                </a:solidFill>
                <a:ea typeface="+mj-ea"/>
                <a:cs typeface="Arial" pitchFamily="34" charset="0"/>
              </a:rPr>
              <a:t>2</a:t>
            </a:r>
            <a:r>
              <a:rPr lang="en-US" sz="2600" b="1" kern="0" dirty="0">
                <a:solidFill>
                  <a:schemeClr val="accent1">
                    <a:lumMod val="75000"/>
                  </a:schemeClr>
                </a:solidFill>
                <a:ea typeface="+mj-ea"/>
                <a:cs typeface="Arial" pitchFamily="34" charset="0"/>
              </a:rPr>
              <a:t> Relaxation time spectrum for core-plug saturated with 1% brine </a:t>
            </a:r>
          </a:p>
        </p:txBody>
      </p:sp>
      <p:pic>
        <p:nvPicPr>
          <p:cNvPr id="14" name="Picture 3" descr="BD10219_"/>
          <p:cNvPicPr>
            <a:picLocks noChangeArrowheads="1"/>
          </p:cNvPicPr>
          <p:nvPr/>
        </p:nvPicPr>
        <p:blipFill>
          <a:blip r:embed="rId3" cstate="print">
            <a:lum bright="40000" contrast="16000"/>
          </a:blip>
          <a:srcRect/>
          <a:stretch>
            <a:fillRect/>
          </a:stretch>
        </p:blipFill>
        <p:spPr bwMode="auto">
          <a:xfrm>
            <a:off x="0" y="914400"/>
            <a:ext cx="9144000" cy="46038"/>
          </a:xfrm>
          <a:prstGeom prst="rect">
            <a:avLst/>
          </a:prstGeom>
          <a:solidFill>
            <a:schemeClr val="bg2">
              <a:alpha val="5882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86400" y="20236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 Cut-off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33465</TotalTime>
  <Words>1691</Words>
  <Application>Microsoft Office PowerPoint</Application>
  <PresentationFormat>On-screen Show (4:3)</PresentationFormat>
  <Paragraphs>379</Paragraphs>
  <Slides>38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Office Theme</vt:lpstr>
      <vt:lpstr>Custom Design</vt:lpstr>
      <vt:lpstr>Equation</vt:lpstr>
      <vt:lpstr>  Pore Structure of Vuggy Carbonates and Rate Dependent Displacement in Carbonate Rocks   Neeraj Rohilla, Dr. George J. Hirasaki  Rice University, Houston, Texas, USA   April 23, 2012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approach for parameter estimation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2-D Heterogeneous Gas Hydrate Systems</dc:title>
  <dc:creator>sc8</dc:creator>
  <cp:lastModifiedBy>Sumedh Warudkar</cp:lastModifiedBy>
  <cp:revision>2029</cp:revision>
  <dcterms:created xsi:type="dcterms:W3CDTF">2011-04-01T04:32:43Z</dcterms:created>
  <dcterms:modified xsi:type="dcterms:W3CDTF">2012-04-23T17:46:37Z</dcterms:modified>
</cp:coreProperties>
</file>