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279" r:id="rId2"/>
    <p:sldId id="257" r:id="rId3"/>
    <p:sldId id="258" r:id="rId4"/>
    <p:sldId id="259" r:id="rId5"/>
    <p:sldId id="260" r:id="rId6"/>
    <p:sldId id="292" r:id="rId7"/>
    <p:sldId id="261" r:id="rId8"/>
    <p:sldId id="262" r:id="rId9"/>
    <p:sldId id="281" r:id="rId10"/>
    <p:sldId id="264" r:id="rId11"/>
    <p:sldId id="300" r:id="rId12"/>
    <p:sldId id="310" r:id="rId13"/>
    <p:sldId id="311" r:id="rId14"/>
    <p:sldId id="294" r:id="rId15"/>
    <p:sldId id="269" r:id="rId16"/>
    <p:sldId id="295" r:id="rId17"/>
    <p:sldId id="299" r:id="rId18"/>
    <p:sldId id="312" r:id="rId19"/>
    <p:sldId id="313" r:id="rId20"/>
    <p:sldId id="305" r:id="rId21"/>
    <p:sldId id="298" r:id="rId22"/>
    <p:sldId id="308" r:id="rId23"/>
    <p:sldId id="309" r:id="rId24"/>
    <p:sldId id="314" r:id="rId25"/>
    <p:sldId id="270" r:id="rId26"/>
    <p:sldId id="287" r:id="rId27"/>
    <p:sldId id="315" r:id="rId28"/>
    <p:sldId id="280" r:id="rId29"/>
  </p:sldIdLst>
  <p:sldSz cx="9144000" cy="6858000" type="screen4x3"/>
  <p:notesSz cx="6670675" cy="99298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59" autoAdjust="0"/>
    <p:restoredTop sz="89319" autoAdjust="0"/>
  </p:normalViewPr>
  <p:slideViewPr>
    <p:cSldViewPr>
      <p:cViewPr varScale="1">
        <p:scale>
          <a:sx n="63" d="100"/>
          <a:sy n="63" d="100"/>
        </p:scale>
        <p:origin x="-143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626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778505" y="0"/>
            <a:ext cx="2890626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8D798D-E6EB-4EFF-9787-070019FEA535}" type="datetimeFigureOut">
              <a:rPr lang="zh-CN" altLang="en-US" smtClean="0"/>
              <a:t>2013/4/25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31599"/>
            <a:ext cx="2890626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778505" y="9431599"/>
            <a:ext cx="2890626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0D1ED7-E62B-4168-9919-5078E97619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1296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626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778505" y="0"/>
            <a:ext cx="2890626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CB38EE-1D0E-4667-A524-DD97BABF5D1D}" type="datetimeFigureOut">
              <a:rPr lang="zh-CN" altLang="en-US" smtClean="0"/>
              <a:t>2013/4/25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67068" y="4716661"/>
            <a:ext cx="533654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890626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778505" y="9431599"/>
            <a:ext cx="2890626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36317-ACD0-4581-90D7-CBEE6A3FC5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978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36317-ACD0-4581-90D7-CBEE6A3FC53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99912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36317-ACD0-4581-90D7-CBEE6A3FC53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35989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36317-ACD0-4581-90D7-CBEE6A3FC53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190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In the future</a:t>
            </a:r>
            <a:r>
              <a:rPr lang="en-US" altLang="zh-CN" baseline="0" dirty="0" smtClean="0"/>
              <a:t> we can do…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36317-ACD0-4581-90D7-CBEE6A3FC53F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6813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36317-ACD0-4581-90D7-CBEE6A3FC53F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439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36317-ACD0-4581-90D7-CBEE6A3FC53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5545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36317-ACD0-4581-90D7-CBEE6A3FC53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865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36317-ACD0-4581-90D7-CBEE6A3FC53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891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36317-ACD0-4581-90D7-CBEE6A3FC53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422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36317-ACD0-4581-90D7-CBEE6A3FC53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308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36317-ACD0-4581-90D7-CBEE6A3FC53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685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36317-ACD0-4581-90D7-CBEE6A3FC53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26316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This</a:t>
            </a:r>
            <a:r>
              <a:rPr lang="en-US" altLang="zh-CN" baseline="0" dirty="0" smtClean="0"/>
              <a:t> cartoon shows how the pressure profile changes with time.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36317-ACD0-4581-90D7-CBEE6A3FC53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665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4A565-960F-43ED-A210-A2A7A70BC5D1}" type="datetime1">
              <a:rPr lang="zh-CN" altLang="en-US" smtClean="0"/>
              <a:t>2013/4/25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75B0-49FA-4177-AE7D-678D05CA9F5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Picture 2" descr="RicePP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"/>
            <a:ext cx="8229600" cy="100584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BCBF-0947-4180-B9A5-92C506D7595B}" type="datetime1">
              <a:rPr lang="zh-CN" altLang="en-US" smtClean="0"/>
              <a:t>2013/4/25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75B0-49FA-4177-AE7D-678D05CA9F5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2" descr="RicePP-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3" b="84765"/>
          <a:stretch/>
        </p:blipFill>
        <p:spPr bwMode="auto">
          <a:xfrm>
            <a:off x="0" y="961900"/>
            <a:ext cx="9145588" cy="8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AB1A6-6155-4DE4-B8C3-4C8E2B4F5D75}" type="datetime1">
              <a:rPr lang="zh-CN" altLang="en-US" smtClean="0"/>
              <a:t>2013/4/25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75B0-49FA-4177-AE7D-678D05CA9F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"/>
            <a:ext cx="8229600" cy="100584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F654F-2A47-4D2E-A157-0C8F6473C51A}" type="datetime1">
              <a:rPr lang="zh-CN" altLang="en-US" smtClean="0"/>
              <a:t>2013/4/25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75B0-49FA-4177-AE7D-678D05CA9F5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2" descr="RicePP-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3" b="84765"/>
          <a:stretch/>
        </p:blipFill>
        <p:spPr bwMode="auto">
          <a:xfrm>
            <a:off x="0" y="961900"/>
            <a:ext cx="9145588" cy="8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BDCAC-9924-40E1-ACED-3CB28F191711}" type="datetime1">
              <a:rPr lang="zh-CN" altLang="en-US" smtClean="0"/>
              <a:t>2013/4/25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75B0-49FA-4177-AE7D-678D05CA9F5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2" descr="RicePP-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3" b="84765"/>
          <a:stretch/>
        </p:blipFill>
        <p:spPr bwMode="auto">
          <a:xfrm>
            <a:off x="0" y="961900"/>
            <a:ext cx="9145588" cy="8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"/>
            <a:ext cx="8229600" cy="100584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8D04C-9DA5-461D-8D62-0069B3E45511}" type="datetime1">
              <a:rPr lang="zh-CN" altLang="en-US" smtClean="0"/>
              <a:t>2013/4/25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75B0-49FA-4177-AE7D-678D05CA9F5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2" descr="RicePP-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3" b="84765"/>
          <a:stretch/>
        </p:blipFill>
        <p:spPr bwMode="auto">
          <a:xfrm>
            <a:off x="0" y="961900"/>
            <a:ext cx="9145588" cy="8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"/>
            <a:ext cx="8229600" cy="100584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8943F-B83E-467A-8F23-92881F176C1E}" type="datetime1">
              <a:rPr lang="zh-CN" altLang="en-US" smtClean="0"/>
              <a:t>2013/4/25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75B0-49FA-4177-AE7D-678D05CA9F5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2" descr="RicePP-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3" b="84765"/>
          <a:stretch/>
        </p:blipFill>
        <p:spPr bwMode="auto">
          <a:xfrm>
            <a:off x="0" y="961900"/>
            <a:ext cx="9145588" cy="8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"/>
            <a:ext cx="8229600" cy="100584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1068F-B289-45D5-9429-7FEFE0DF61F8}" type="datetime1">
              <a:rPr lang="zh-CN" altLang="en-US" smtClean="0"/>
              <a:t>2013/4/25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75B0-49FA-4177-AE7D-678D05CA9F5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2" descr="RicePP-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3" b="84765"/>
          <a:stretch/>
        </p:blipFill>
        <p:spPr bwMode="auto">
          <a:xfrm>
            <a:off x="0" y="961900"/>
            <a:ext cx="9145588" cy="8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7D200-A5B1-4270-B721-630272FCB67D}" type="datetime1">
              <a:rPr lang="zh-CN" altLang="en-US" smtClean="0"/>
              <a:t>2013/4/25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75B0-49FA-4177-AE7D-678D05CA9F5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2" descr="RicePP-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3" b="84765"/>
          <a:stretch/>
        </p:blipFill>
        <p:spPr bwMode="auto">
          <a:xfrm>
            <a:off x="0" y="961900"/>
            <a:ext cx="9145588" cy="8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B0B6-3357-4E4A-B8F9-EBAB7038A850}" type="datetime1">
              <a:rPr lang="zh-CN" altLang="en-US" smtClean="0"/>
              <a:t>2013/4/25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75B0-49FA-4177-AE7D-678D05CA9F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5A34A-C9B4-423D-B4F2-67448408C17E}" type="datetime1">
              <a:rPr lang="zh-CN" altLang="en-US" smtClean="0"/>
              <a:t>2013/4/25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75B0-49FA-4177-AE7D-678D05CA9F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63003A7-755C-48DC-ADFE-99C6E5987DF3}" type="datetime1">
              <a:rPr lang="zh-CN" altLang="en-US" smtClean="0"/>
              <a:t>2013/4/25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9A775B0-49FA-4177-AE7D-678D05CA9F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1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video" Target="../media/media1.avi"/><Relationship Id="rId7" Type="http://schemas.openxmlformats.org/officeDocument/2006/relationships/oleObject" Target="../embeddings/oleObject13.bin"/><Relationship Id="rId2" Type="http://schemas.microsoft.com/office/2007/relationships/media" Target="../media/media1.avi"/><Relationship Id="rId1" Type="http://schemas.openxmlformats.org/officeDocument/2006/relationships/vmlDrawing" Target="../drawings/vmlDrawing9.v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3.avi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video" Target="../media/media4.avi"/><Relationship Id="rId5" Type="http://schemas.microsoft.com/office/2007/relationships/media" Target="../media/media4.avi"/><Relationship Id="rId10" Type="http://schemas.openxmlformats.org/officeDocument/2006/relationships/image" Target="../media/image20.png"/><Relationship Id="rId4" Type="http://schemas.openxmlformats.org/officeDocument/2006/relationships/video" Target="../media/media3.avi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22.png"/><Relationship Id="rId4" Type="http://schemas.openxmlformats.org/officeDocument/2006/relationships/image" Target="../media/image21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23.png"/><Relationship Id="rId4" Type="http://schemas.openxmlformats.org/officeDocument/2006/relationships/image" Target="../media/image21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24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avi"/><Relationship Id="rId7" Type="http://schemas.openxmlformats.org/officeDocument/2006/relationships/image" Target="../media/image26.wmf"/><Relationship Id="rId2" Type="http://schemas.microsoft.com/office/2007/relationships/media" Target="../media/media5.avi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7.avi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6" Type="http://schemas.openxmlformats.org/officeDocument/2006/relationships/video" Target="../media/media8.avi"/><Relationship Id="rId5" Type="http://schemas.microsoft.com/office/2007/relationships/media" Target="../media/media8.avi"/><Relationship Id="rId10" Type="http://schemas.openxmlformats.org/officeDocument/2006/relationships/image" Target="../media/image20.png"/><Relationship Id="rId4" Type="http://schemas.openxmlformats.org/officeDocument/2006/relationships/video" Target="../media/media7.avi"/><Relationship Id="rId9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29.png"/><Relationship Id="rId4" Type="http://schemas.openxmlformats.org/officeDocument/2006/relationships/image" Target="../media/image28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30.png"/><Relationship Id="rId4" Type="http://schemas.openxmlformats.org/officeDocument/2006/relationships/image" Target="../media/image28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33.png"/><Relationship Id="rId4" Type="http://schemas.openxmlformats.org/officeDocument/2006/relationships/image" Target="../media/image32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5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png"/><Relationship Id="rId5" Type="http://schemas.openxmlformats.org/officeDocument/2006/relationships/image" Target="../media/image6.wmf"/><Relationship Id="rId4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9.png"/><Relationship Id="rId4" Type="http://schemas.openxmlformats.org/officeDocument/2006/relationships/image" Target="../media/image8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7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9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0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47800"/>
            <a:ext cx="9036496" cy="1909192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b="1" dirty="0"/>
              <a:t>The Effect of Surfactant </a:t>
            </a:r>
            <a:r>
              <a:rPr lang="en-US" altLang="zh-CN" b="1" dirty="0" smtClean="0"/>
              <a:t>Partitioning  and </a:t>
            </a:r>
            <a:r>
              <a:rPr lang="en-US" altLang="zh-CN" b="1" i="1" dirty="0" err="1" smtClean="0"/>
              <a:t>fmsurf</a:t>
            </a:r>
            <a:r>
              <a:rPr lang="en-US" altLang="zh-CN" b="1" dirty="0" smtClean="0"/>
              <a:t> on Foam Transport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Yongchao Zeng, Kun 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07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69160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I.C.</a:t>
            </a:r>
          </a:p>
          <a:p>
            <a:pPr marL="0" indent="0">
              <a:buNone/>
            </a:pPr>
            <a:r>
              <a:rPr lang="en-US" altLang="zh-CN" dirty="0" smtClean="0"/>
              <a:t>     1-D formation core saturated with water</a:t>
            </a:r>
          </a:p>
          <a:p>
            <a:r>
              <a:rPr lang="en-US" altLang="zh-CN" dirty="0" smtClean="0"/>
              <a:t>B.C.</a:t>
            </a:r>
          </a:p>
          <a:p>
            <a:endParaRPr lang="en-US" altLang="zh-CN" dirty="0"/>
          </a:p>
          <a:p>
            <a:pPr marL="0" indent="0">
              <a:buNone/>
            </a:pPr>
            <a:endParaRPr lang="en-US" altLang="zh-CN" dirty="0" smtClean="0"/>
          </a:p>
          <a:p>
            <a:r>
              <a:rPr lang="en-US" altLang="zh-CN" dirty="0" smtClean="0"/>
              <a:t>Parameter</a:t>
            </a:r>
          </a:p>
          <a:p>
            <a:pPr marL="0" indent="0">
              <a:buNone/>
            </a:pPr>
            <a:r>
              <a:rPr lang="en-US" altLang="zh-CN" dirty="0" smtClean="0"/>
              <a:t>      </a:t>
            </a:r>
            <a:endParaRPr lang="en-US" altLang="zh-CN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15240"/>
            <a:ext cx="9144000" cy="100584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Single Slug of Gas Followed by Water</a:t>
            </a:r>
            <a:endParaRPr lang="zh-CN" altLang="en-US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75B0-49FA-4177-AE7D-678D05CA9F53}" type="slidenum">
              <a:rPr lang="zh-CN" altLang="en-US" smtClean="0"/>
              <a:t>10</a:t>
            </a:fld>
            <a:endParaRPr lang="zh-CN" altLang="en-US"/>
          </a:p>
        </p:txBody>
      </p:sp>
      <p:graphicFrame>
        <p:nvGraphicFramePr>
          <p:cNvPr id="8" name="对象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0152779"/>
              </p:ext>
            </p:extLst>
          </p:nvPr>
        </p:nvGraphicFramePr>
        <p:xfrm>
          <a:off x="1000025" y="2996952"/>
          <a:ext cx="5444183" cy="1224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9" name="Equation" r:id="rId4" imgW="2145960" imgH="482400" progId="Equation.DSMT4">
                  <p:embed/>
                </p:oleObj>
              </mc:Choice>
              <mc:Fallback>
                <p:oleObj name="Equation" r:id="rId4" imgW="214596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0025" y="2996952"/>
                        <a:ext cx="5444183" cy="12241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1237743"/>
              </p:ext>
            </p:extLst>
          </p:nvPr>
        </p:nvGraphicFramePr>
        <p:xfrm>
          <a:off x="971600" y="4869160"/>
          <a:ext cx="4284476" cy="1224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0" name="Equation" r:id="rId6" imgW="1600200" imgH="457200" progId="Equation.DSMT4">
                  <p:embed/>
                </p:oleObj>
              </mc:Choice>
              <mc:Fallback>
                <p:oleObj name="Equation" r:id="rId6" imgW="16002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71600" y="4869160"/>
                        <a:ext cx="4284476" cy="12241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矩形 9"/>
          <p:cNvSpPr/>
          <p:nvPr/>
        </p:nvSpPr>
        <p:spPr>
          <a:xfrm>
            <a:off x="827584" y="2996952"/>
            <a:ext cx="5904656" cy="1224136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3219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ressure_profile_Plot(0419(single_Slug))_baofeng.avi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20688"/>
            <a:ext cx="9144000" cy="6408712"/>
          </a:xfr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75B0-49FA-4177-AE7D-678D05CA9F53}" type="slidenum">
              <a:rPr lang="zh-CN" altLang="en-US" smtClean="0"/>
              <a:t>11</a:t>
            </a:fld>
            <a:endParaRPr lang="zh-CN" altLang="en-US"/>
          </a:p>
        </p:txBody>
      </p:sp>
      <p:graphicFrame>
        <p:nvGraphicFramePr>
          <p:cNvPr id="3" name="对象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876552"/>
              </p:ext>
            </p:extLst>
          </p:nvPr>
        </p:nvGraphicFramePr>
        <p:xfrm>
          <a:off x="11967" y="0"/>
          <a:ext cx="9067659" cy="548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0" name="Equation" r:id="rId7" imgW="3987720" imgH="241200" progId="Equation.DSMT4">
                  <p:embed/>
                </p:oleObj>
              </mc:Choice>
              <mc:Fallback>
                <p:oleObj name="Equation" r:id="rId7" imgW="398772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967" y="0"/>
                        <a:ext cx="9067659" cy="548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602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as_Saturation_profile_Plot(0423(Single_slug))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36" y="6504"/>
            <a:ext cx="9144000" cy="2414384"/>
          </a:xfr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75B0-49FA-4177-AE7D-678D05CA9F53}" type="slidenum">
              <a:rPr lang="zh-CN" altLang="en-US" smtClean="0"/>
              <a:t>12</a:t>
            </a:fld>
            <a:endParaRPr lang="zh-CN" altLang="en-US"/>
          </a:p>
        </p:txBody>
      </p:sp>
      <p:pic>
        <p:nvPicPr>
          <p:cNvPr id="8" name="Surfactant Concentration in Aqueous Phase Profile(0423(Single_slug))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7072" y="2272680"/>
            <a:ext cx="9144000" cy="2520280"/>
          </a:xfrm>
          <a:prstGeom prst="rect">
            <a:avLst/>
          </a:prstGeom>
        </p:spPr>
      </p:pic>
      <p:pic>
        <p:nvPicPr>
          <p:cNvPr id="9" name="Apparent_Visocity_profile_Plot((0423(Single_slug)))~1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80" y="4656308"/>
            <a:ext cx="9144000" cy="220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53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6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6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75B0-49FA-4177-AE7D-678D05CA9F53}" type="slidenum">
              <a:rPr lang="zh-CN" altLang="en-US" smtClean="0"/>
              <a:t>13</a:t>
            </a:fld>
            <a:endParaRPr lang="zh-CN" altLang="en-US"/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876552"/>
              </p:ext>
            </p:extLst>
          </p:nvPr>
        </p:nvGraphicFramePr>
        <p:xfrm>
          <a:off x="12700" y="0"/>
          <a:ext cx="9066213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17" name="Equation" r:id="rId3" imgW="3987800" imgH="241300" progId="Equation.DSMT4">
                  <p:embed/>
                </p:oleObj>
              </mc:Choice>
              <mc:Fallback>
                <p:oleObj name="Equation" r:id="rId3" imgW="3987800" imgH="241300" progId="Equation.DSMT4">
                  <p:embed/>
                  <p:pic>
                    <p:nvPicPr>
                      <p:cNvPr id="0" name="对象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00" y="0"/>
                        <a:ext cx="9066213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900" name="Picture 6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7" y="548681"/>
            <a:ext cx="10009112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748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75B0-49FA-4177-AE7D-678D05CA9F53}" type="slidenum">
              <a:rPr lang="zh-CN" altLang="en-US" smtClean="0"/>
              <a:t>14</a:t>
            </a:fld>
            <a:endParaRPr lang="zh-CN" altLang="en-US"/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876552"/>
              </p:ext>
            </p:extLst>
          </p:nvPr>
        </p:nvGraphicFramePr>
        <p:xfrm>
          <a:off x="12700" y="0"/>
          <a:ext cx="9066213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4" name="Equation" r:id="rId3" imgW="3987720" imgH="241200" progId="Equation.DSMT4">
                  <p:embed/>
                </p:oleObj>
              </mc:Choice>
              <mc:Fallback>
                <p:oleObj name="Equation" r:id="rId3" imgW="3987720" imgH="241200" progId="Equation.DSMT4">
                  <p:embed/>
                  <p:pic>
                    <p:nvPicPr>
                      <p:cNvPr id="0" name="对象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00" y="0"/>
                        <a:ext cx="9066213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650" name="Picture 7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4000" cy="623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186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Effect of Partition </a:t>
            </a:r>
            <a:r>
              <a:rPr lang="en-US" altLang="zh-CN" dirty="0" smtClean="0"/>
              <a:t>Coefficient</a:t>
            </a:r>
            <a:br>
              <a:rPr lang="en-US" altLang="zh-CN" dirty="0" smtClean="0"/>
            </a:br>
            <a:r>
              <a:rPr lang="en-US" altLang="zh-CN" sz="3600" dirty="0" smtClean="0"/>
              <a:t>(Surfactant injected in gas phase)</a:t>
            </a:r>
            <a:endParaRPr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-36512" y="1124744"/>
            <a:ext cx="9073008" cy="583264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altLang="zh-CN" dirty="0" smtClean="0"/>
              <a:t>Small partition coefficient will keep the surfactant concentrated in a small region. It will result in an early gas breakthrough however a slower foam propagation velocity.</a:t>
            </a:r>
          </a:p>
          <a:p>
            <a:pPr marL="0" indent="0" algn="just">
              <a:buNone/>
            </a:pPr>
            <a:endParaRPr lang="en-US" altLang="zh-CN" sz="1400" dirty="0"/>
          </a:p>
          <a:p>
            <a:pPr algn="just"/>
            <a:r>
              <a:rPr lang="en-US" altLang="zh-CN" dirty="0" smtClean="0"/>
              <a:t>Large partition coefficient will spread out the surfactant concentration thus elongating the foam </a:t>
            </a:r>
            <a:r>
              <a:rPr lang="en-US" altLang="zh-CN" dirty="0"/>
              <a:t>bank</a:t>
            </a:r>
            <a:r>
              <a:rPr lang="en-US" altLang="zh-CN" dirty="0" smtClean="0"/>
              <a:t>. It will accelerate foam propagation speed.</a:t>
            </a:r>
            <a:r>
              <a:rPr lang="en-US" altLang="zh-CN" dirty="0"/>
              <a:t> </a:t>
            </a:r>
            <a:r>
              <a:rPr lang="en-US" altLang="zh-CN" dirty="0" smtClean="0"/>
              <a:t>However when </a:t>
            </a:r>
            <a:r>
              <a:rPr lang="en-US" altLang="zh-CN" i="1" dirty="0" err="1" smtClean="0"/>
              <a:t>C</a:t>
            </a:r>
            <a:r>
              <a:rPr lang="en-US" altLang="zh-CN" i="1" kern="100" baseline="-25000" dirty="0" err="1"/>
              <a:t>sw</a:t>
            </a:r>
            <a:r>
              <a:rPr lang="en-US" altLang="zh-CN" dirty="0" smtClean="0"/>
              <a:t> drops below </a:t>
            </a:r>
            <a:r>
              <a:rPr lang="en-US" altLang="zh-CN" i="1" dirty="0" err="1" smtClean="0"/>
              <a:t>fmsurf</a:t>
            </a:r>
            <a:r>
              <a:rPr lang="en-US" altLang="zh-CN" dirty="0" smtClean="0"/>
              <a:t>, foam strength will decrease sharply.</a:t>
            </a:r>
          </a:p>
          <a:p>
            <a:pPr algn="just"/>
            <a:endParaRPr lang="en-US" altLang="zh-CN" sz="1400" dirty="0" smtClean="0"/>
          </a:p>
          <a:p>
            <a:pPr algn="just"/>
            <a:r>
              <a:rPr lang="en-US" altLang="zh-CN" dirty="0" smtClean="0"/>
              <a:t>Unity partition coefficient will distribute surfactant in a relatively large region and keep the surfactant concentrated at around </a:t>
            </a:r>
            <a:r>
              <a:rPr lang="en-US" altLang="zh-CN" i="1" dirty="0" err="1" smtClean="0"/>
              <a:t>fmsurf</a:t>
            </a:r>
            <a:r>
              <a:rPr lang="en-US" altLang="zh-CN" dirty="0" smtClean="0"/>
              <a:t>. Foam travels at a moderate speed thus largest apparent viscosity can be expected.</a:t>
            </a:r>
            <a:endParaRPr lang="zh-CN" altLang="en-US" i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75B0-49FA-4177-AE7D-678D05CA9F5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72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216024" y="-15240"/>
            <a:ext cx="9612560" cy="1005840"/>
          </a:xfrm>
        </p:spPr>
        <p:txBody>
          <a:bodyPr>
            <a:noAutofit/>
          </a:bodyPr>
          <a:lstStyle/>
          <a:p>
            <a:r>
              <a:rPr lang="en-US" altLang="zh-CN" sz="3800" dirty="0" smtClean="0"/>
              <a:t>WAG—surfactant injected in CO</a:t>
            </a:r>
            <a:r>
              <a:rPr lang="en-US" altLang="zh-CN" sz="3200" i="1" kern="100" baseline="-25000" dirty="0">
                <a:ea typeface="+mn-ea"/>
              </a:rPr>
              <a:t>2</a:t>
            </a:r>
            <a:r>
              <a:rPr lang="en-US" altLang="zh-CN" sz="3800" dirty="0" smtClean="0"/>
              <a:t> Phase</a:t>
            </a:r>
            <a:endParaRPr lang="zh-CN" altLang="en-US" sz="3800" dirty="0"/>
          </a:p>
        </p:txBody>
      </p:sp>
      <p:sp>
        <p:nvSpPr>
          <p:cNvPr id="6" name="内容占位符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00600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I.C.</a:t>
            </a:r>
          </a:p>
          <a:p>
            <a:pPr marL="0" indent="0">
              <a:buNone/>
            </a:pPr>
            <a:r>
              <a:rPr lang="en-US" altLang="zh-CN" dirty="0" smtClean="0"/>
              <a:t>     1-D formation core saturated with water</a:t>
            </a:r>
          </a:p>
          <a:p>
            <a:r>
              <a:rPr lang="en-US" altLang="zh-CN" dirty="0" smtClean="0"/>
              <a:t>B.C.</a:t>
            </a:r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/>
          </a:p>
          <a:p>
            <a:pPr marL="0" indent="0">
              <a:buNone/>
            </a:pPr>
            <a:endParaRPr lang="en-US" altLang="zh-CN" dirty="0" smtClean="0"/>
          </a:p>
          <a:p>
            <a:r>
              <a:rPr lang="en-US" altLang="zh-CN" dirty="0" smtClean="0"/>
              <a:t>Parameter</a:t>
            </a:r>
          </a:p>
          <a:p>
            <a:pPr marL="0" indent="0">
              <a:buNone/>
            </a:pPr>
            <a:r>
              <a:rPr lang="en-US" altLang="zh-CN" dirty="0" smtClean="0"/>
              <a:t>      </a:t>
            </a:r>
            <a:endParaRPr lang="en-US" altLang="zh-CN" dirty="0"/>
          </a:p>
        </p:txBody>
      </p:sp>
      <p:sp>
        <p:nvSpPr>
          <p:cNvPr id="11" name="矩形 10"/>
          <p:cNvSpPr/>
          <p:nvPr/>
        </p:nvSpPr>
        <p:spPr>
          <a:xfrm>
            <a:off x="611560" y="2996952"/>
            <a:ext cx="7776864" cy="216024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75B0-49FA-4177-AE7D-678D05CA9F53}" type="slidenum">
              <a:rPr lang="zh-CN" altLang="en-US" smtClean="0"/>
              <a:t>16</a:t>
            </a:fld>
            <a:endParaRPr lang="zh-CN" altLang="en-US"/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263460"/>
              </p:ext>
            </p:extLst>
          </p:nvPr>
        </p:nvGraphicFramePr>
        <p:xfrm>
          <a:off x="1043608" y="3140968"/>
          <a:ext cx="6768752" cy="1953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90" name="Equation" r:id="rId3" imgW="2552400" imgH="736560" progId="Equation.DSMT4">
                  <p:embed/>
                </p:oleObj>
              </mc:Choice>
              <mc:Fallback>
                <p:oleObj name="Equation" r:id="rId3" imgW="2552400" imgH="736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43608" y="3140968"/>
                        <a:ext cx="6768752" cy="19531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9258206"/>
              </p:ext>
            </p:extLst>
          </p:nvPr>
        </p:nvGraphicFramePr>
        <p:xfrm>
          <a:off x="932248" y="5976508"/>
          <a:ext cx="7744208" cy="620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91" name="Equation" r:id="rId5" imgW="3009600" imgH="241200" progId="Equation.DSMT4">
                  <p:embed/>
                </p:oleObj>
              </mc:Choice>
              <mc:Fallback>
                <p:oleObj name="Equation" r:id="rId5" imgW="30096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32248" y="5976508"/>
                        <a:ext cx="7744208" cy="6208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6788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ressure_profile_Plot(0419(WAG))_baofeng.avi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92696"/>
            <a:ext cx="9144000" cy="6165304"/>
          </a:xfr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75B0-49FA-4177-AE7D-678D05CA9F53}" type="slidenum">
              <a:rPr lang="zh-CN" altLang="en-US" smtClean="0"/>
              <a:t>17</a:t>
            </a:fld>
            <a:endParaRPr lang="zh-CN" altLang="en-US"/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8872815"/>
              </p:ext>
            </p:extLst>
          </p:nvPr>
        </p:nvGraphicFramePr>
        <p:xfrm>
          <a:off x="9735" y="5070"/>
          <a:ext cx="9134265" cy="6156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49" name="Equation" r:id="rId6" imgW="4101840" imgH="241200" progId="Equation.DSMT4">
                  <p:embed/>
                </p:oleObj>
              </mc:Choice>
              <mc:Fallback>
                <p:oleObj name="Equation" r:id="rId6" imgW="410184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735" y="5070"/>
                        <a:ext cx="9134265" cy="6156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704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as_Saturation_profile_Plot(0423(WAG))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8519"/>
            <a:ext cx="9144000" cy="2340361"/>
          </a:xfr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75B0-49FA-4177-AE7D-678D05CA9F53}" type="slidenum">
              <a:rPr lang="zh-CN" altLang="en-US" smtClean="0"/>
              <a:t>18</a:t>
            </a:fld>
            <a:endParaRPr lang="zh-CN" altLang="en-US"/>
          </a:p>
        </p:txBody>
      </p:sp>
      <p:pic>
        <p:nvPicPr>
          <p:cNvPr id="7" name="Surfactant Concentration in Aqueous Phase Profile(0423(WAG))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933" y="2204864"/>
            <a:ext cx="9144000" cy="2520280"/>
          </a:xfrm>
          <a:prstGeom prst="rect">
            <a:avLst/>
          </a:prstGeom>
        </p:spPr>
      </p:pic>
      <p:pic>
        <p:nvPicPr>
          <p:cNvPr id="9" name="Apparent_Visocity_profile_Plot((0423(WAG)))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933" y="4581128"/>
            <a:ext cx="9144000" cy="227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2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6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6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75B0-49FA-4177-AE7D-678D05CA9F53}" type="slidenum">
              <a:rPr lang="zh-CN" altLang="en-US" smtClean="0"/>
              <a:t>19</a:t>
            </a:fld>
            <a:endParaRPr lang="zh-CN" altLang="en-US"/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8872815"/>
              </p:ext>
            </p:extLst>
          </p:nvPr>
        </p:nvGraphicFramePr>
        <p:xfrm>
          <a:off x="9525" y="4763"/>
          <a:ext cx="9134475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64" name="Equation" r:id="rId3" imgW="4102100" imgH="241300" progId="Equation.DSMT4">
                  <p:embed/>
                </p:oleObj>
              </mc:Choice>
              <mc:Fallback>
                <p:oleObj name="Equation" r:id="rId3" imgW="4102100" imgH="241300" progId="Equation.DSMT4">
                  <p:embed/>
                  <p:pic>
                    <p:nvPicPr>
                      <p:cNvPr id="0" name="对象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" y="4763"/>
                        <a:ext cx="9134475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946" name="Picture 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620686"/>
            <a:ext cx="10441160" cy="623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955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Surfactant for Foam </a:t>
            </a:r>
            <a:r>
              <a:rPr lang="en-US" altLang="zh-CN" dirty="0"/>
              <a:t>F</a:t>
            </a:r>
            <a:r>
              <a:rPr lang="en-US" altLang="zh-CN" dirty="0" smtClean="0"/>
              <a:t>looding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Anionic surfactants 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 smtClean="0"/>
              <a:t>          do not partition into the gas phase</a:t>
            </a:r>
            <a:endParaRPr lang="en-US" altLang="zh-CN" dirty="0"/>
          </a:p>
          <a:p>
            <a:r>
              <a:rPr lang="en-US" altLang="zh-CN" dirty="0" smtClean="0"/>
              <a:t>Non-ionic surfactants</a:t>
            </a:r>
          </a:p>
          <a:p>
            <a:pPr marL="0" indent="0">
              <a:buNone/>
            </a:pPr>
            <a:r>
              <a:rPr lang="en-US" altLang="zh-CN" dirty="0"/>
              <a:t> </a:t>
            </a:r>
            <a:r>
              <a:rPr lang="en-US" altLang="zh-CN" dirty="0" smtClean="0"/>
              <a:t>         CO</a:t>
            </a:r>
            <a:r>
              <a:rPr lang="en-US" altLang="zh-CN" baseline="-25000" dirty="0" smtClean="0"/>
              <a:t>2</a:t>
            </a:r>
            <a:r>
              <a:rPr lang="en-US" altLang="zh-CN" dirty="0" smtClean="0"/>
              <a:t> soluble</a:t>
            </a:r>
          </a:p>
          <a:p>
            <a:pPr marL="0" indent="0">
              <a:buNone/>
            </a:pPr>
            <a:r>
              <a:rPr lang="en-US" altLang="zh-CN" dirty="0"/>
              <a:t> </a:t>
            </a:r>
            <a:r>
              <a:rPr lang="en-US" altLang="zh-CN" dirty="0" smtClean="0"/>
              <a:t>         can partition into the CO</a:t>
            </a:r>
            <a:r>
              <a:rPr lang="en-US" altLang="zh-CN" baseline="-25000" dirty="0" smtClean="0"/>
              <a:t>2 </a:t>
            </a:r>
            <a:r>
              <a:rPr lang="en-US" altLang="zh-CN" dirty="0" smtClean="0"/>
              <a:t>phase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en-US" altLang="zh-CN" dirty="0" smtClean="0"/>
              <a:t>          </a:t>
            </a:r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0552900"/>
              </p:ext>
            </p:extLst>
          </p:nvPr>
        </p:nvGraphicFramePr>
        <p:xfrm>
          <a:off x="1619672" y="4653136"/>
          <a:ext cx="1944216" cy="1272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" name="Equation" r:id="rId4" imgW="698400" imgH="457200" progId="Equation.DSMT4">
                  <p:embed/>
                </p:oleObj>
              </mc:Choice>
              <mc:Fallback>
                <p:oleObj name="Equation" r:id="rId4" imgW="6984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19672" y="4653136"/>
                        <a:ext cx="1944216" cy="12725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75B0-49FA-4177-AE7D-678D05CA9F5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095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75B0-49FA-4177-AE7D-678D05CA9F53}" type="slidenum">
              <a:rPr lang="zh-CN" altLang="en-US" smtClean="0"/>
              <a:t>20</a:t>
            </a:fld>
            <a:endParaRPr lang="zh-CN" altLang="en-US"/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8872815"/>
              </p:ext>
            </p:extLst>
          </p:nvPr>
        </p:nvGraphicFramePr>
        <p:xfrm>
          <a:off x="9525" y="4763"/>
          <a:ext cx="9134475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01" name="Equation" r:id="rId3" imgW="4101840" imgH="241200" progId="Equation.DSMT4">
                  <p:embed/>
                </p:oleObj>
              </mc:Choice>
              <mc:Fallback>
                <p:oleObj name="Equation" r:id="rId3" imgW="4101840" imgH="241200" progId="Equation.DSMT4">
                  <p:embed/>
                  <p:pic>
                    <p:nvPicPr>
                      <p:cNvPr id="0" name="对象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" y="4763"/>
                        <a:ext cx="9134475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9778" name="Picture 8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4000" cy="609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941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15240"/>
            <a:ext cx="9144000" cy="1005840"/>
          </a:xfrm>
        </p:spPr>
        <p:txBody>
          <a:bodyPr>
            <a:normAutofit/>
          </a:bodyPr>
          <a:lstStyle/>
          <a:p>
            <a:r>
              <a:rPr lang="en-US" altLang="zh-CN" dirty="0"/>
              <a:t>Effect of </a:t>
            </a:r>
            <a:r>
              <a:rPr lang="en-US" altLang="zh-CN" i="1" kern="100" dirty="0" err="1"/>
              <a:t>K</a:t>
            </a:r>
            <a:r>
              <a:rPr lang="en-US" altLang="zh-CN" i="1" kern="100" baseline="-25000" dirty="0" err="1"/>
              <a:t>sgw</a:t>
            </a:r>
            <a:r>
              <a:rPr lang="en-US" altLang="zh-CN" i="1" kern="100" baseline="-25000" dirty="0"/>
              <a:t> </a:t>
            </a:r>
            <a:r>
              <a:rPr lang="en-US" altLang="zh-CN" dirty="0" smtClean="0"/>
              <a:t>and </a:t>
            </a:r>
            <a:r>
              <a:rPr lang="en-US" altLang="zh-CN" i="1" dirty="0" err="1" smtClean="0"/>
              <a:t>fmsurf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75B0-49FA-4177-AE7D-678D05CA9F53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4525963"/>
          </a:xfrm>
        </p:spPr>
        <p:txBody>
          <a:bodyPr>
            <a:normAutofit/>
          </a:bodyPr>
          <a:lstStyle/>
          <a:p>
            <a:r>
              <a:rPr lang="en-US" altLang="zh-CN" sz="2400" dirty="0" smtClean="0"/>
              <a:t>Given surfactant injection concentration (2.5 g/L in Gas Phase)</a:t>
            </a:r>
          </a:p>
          <a:p>
            <a:r>
              <a:rPr lang="en-US" altLang="zh-CN" sz="2400" dirty="0" smtClean="0"/>
              <a:t>Given foam quality (</a:t>
            </a:r>
            <a:r>
              <a:rPr lang="en-US" altLang="zh-CN" sz="2400" dirty="0" err="1" smtClean="0"/>
              <a:t>f</a:t>
            </a:r>
            <a:r>
              <a:rPr lang="en-US" altLang="zh-CN" sz="2400" baseline="-25000" dirty="0" err="1" smtClean="0"/>
              <a:t>g,avg</a:t>
            </a:r>
            <a:r>
              <a:rPr lang="en-US" altLang="zh-CN" sz="2400" dirty="0" smtClean="0"/>
              <a:t>=0.8)</a:t>
            </a:r>
            <a:endParaRPr lang="zh-CN" altLang="en-US" sz="2400" dirty="0"/>
          </a:p>
        </p:txBody>
      </p:sp>
      <p:pic>
        <p:nvPicPr>
          <p:cNvPr id="32792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88840"/>
            <a:ext cx="8208912" cy="486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470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WAG Cycle Size  </a:t>
            </a:r>
            <a:r>
              <a:rPr lang="en-US" altLang="zh-CN" dirty="0" err="1" smtClean="0"/>
              <a:t>v.s</a:t>
            </a:r>
            <a:r>
              <a:rPr lang="en-US" altLang="zh-CN" dirty="0" smtClean="0"/>
              <a:t>. Co-Injection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75B0-49FA-4177-AE7D-678D05CA9F53}" type="slidenum">
              <a:rPr lang="zh-CN" altLang="en-US" smtClean="0"/>
              <a:t>22</a:t>
            </a:fld>
            <a:endParaRPr lang="zh-CN" altLang="en-US"/>
          </a:p>
        </p:txBody>
      </p:sp>
      <p:graphicFrame>
        <p:nvGraphicFramePr>
          <p:cNvPr id="3" name="对象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6737468"/>
              </p:ext>
            </p:extLst>
          </p:nvPr>
        </p:nvGraphicFramePr>
        <p:xfrm>
          <a:off x="990549" y="836712"/>
          <a:ext cx="7162901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73" name="Equation" r:id="rId3" imgW="4000320" imgH="241200" progId="Equation.DSMT4">
                  <p:embed/>
                </p:oleObj>
              </mc:Choice>
              <mc:Fallback>
                <p:oleObj name="Equation" r:id="rId3" imgW="400032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90549" y="836712"/>
                        <a:ext cx="7162901" cy="43204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850" name="Picture 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29" y="1340769"/>
            <a:ext cx="9159729" cy="5616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936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Conclusion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75B0-49FA-4177-AE7D-678D05CA9F53}" type="slidenum">
              <a:rPr lang="zh-CN" altLang="en-US" smtClean="0"/>
              <a:t>23</a:t>
            </a:fld>
            <a:endParaRPr lang="zh-CN" altLang="en-US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7823696"/>
              </p:ext>
            </p:extLst>
          </p:nvPr>
        </p:nvGraphicFramePr>
        <p:xfrm>
          <a:off x="144016" y="1556792"/>
          <a:ext cx="8892480" cy="42046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3361"/>
                <a:gridCol w="3014400"/>
                <a:gridCol w="2034719"/>
              </a:tblGrid>
              <a:tr h="7778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3600" kern="100" dirty="0" err="1" smtClean="0">
                          <a:effectLst/>
                        </a:rPr>
                        <a:t>K</a:t>
                      </a:r>
                      <a:r>
                        <a:rPr lang="en-US" altLang="zh-CN" sz="3600" kern="100" baseline="-25000" dirty="0" err="1" smtClean="0">
                          <a:effectLst/>
                        </a:rPr>
                        <a:t>sgw</a:t>
                      </a:r>
                      <a:endParaRPr lang="zh-CN" altLang="zh-CN" sz="3600" kern="100" dirty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 smtClean="0"/>
                        <a:t>Small</a:t>
                      </a:r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 smtClean="0"/>
                        <a:t>Large</a:t>
                      </a:r>
                      <a:endParaRPr lang="zh-CN" altLang="en-US" sz="3600" dirty="0"/>
                    </a:p>
                  </a:txBody>
                  <a:tcPr/>
                </a:tc>
              </a:tr>
              <a:tr h="85671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 smtClean="0"/>
                        <a:t>Gas Breakthrough</a:t>
                      </a:r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 smtClean="0"/>
                        <a:t>Early</a:t>
                      </a:r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 smtClean="0"/>
                        <a:t>Late</a:t>
                      </a:r>
                      <a:endParaRPr lang="zh-CN" altLang="en-US" sz="3600" dirty="0"/>
                    </a:p>
                  </a:txBody>
                  <a:tcPr/>
                </a:tc>
              </a:tr>
              <a:tr h="85671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 smtClean="0"/>
                        <a:t>Foam Propagation </a:t>
                      </a:r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 smtClean="0"/>
                        <a:t>Slow</a:t>
                      </a:r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 smtClean="0"/>
                        <a:t>Fast</a:t>
                      </a:r>
                      <a:endParaRPr lang="zh-CN" altLang="en-US" sz="3600" dirty="0"/>
                    </a:p>
                  </a:txBody>
                  <a:tcPr/>
                </a:tc>
              </a:tr>
              <a:tr h="85671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 smtClean="0"/>
                        <a:t>Surfactant </a:t>
                      </a:r>
                      <a:r>
                        <a:rPr lang="en-US" altLang="zh-CN" sz="3600" baseline="0" dirty="0" smtClean="0"/>
                        <a:t>Con.</a:t>
                      </a:r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 smtClean="0"/>
                        <a:t>Concentrated</a:t>
                      </a:r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 smtClean="0"/>
                        <a:t>Diluted</a:t>
                      </a:r>
                      <a:endParaRPr lang="zh-CN" altLang="en-US" sz="3600" dirty="0"/>
                    </a:p>
                  </a:txBody>
                  <a:tcPr/>
                </a:tc>
              </a:tr>
              <a:tr h="85671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 smtClean="0"/>
                        <a:t>Foam Bank</a:t>
                      </a:r>
                      <a:r>
                        <a:rPr lang="en-US" altLang="zh-CN" sz="3600" baseline="0" dirty="0" smtClean="0"/>
                        <a:t> Size</a:t>
                      </a:r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 smtClean="0"/>
                        <a:t>Short</a:t>
                      </a:r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 smtClean="0"/>
                        <a:t>Long</a:t>
                      </a:r>
                      <a:endParaRPr lang="zh-CN" altLang="en-US" sz="3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84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9512" y="1412776"/>
            <a:ext cx="8748464" cy="4525963"/>
          </a:xfrm>
        </p:spPr>
        <p:txBody>
          <a:bodyPr/>
          <a:lstStyle/>
          <a:p>
            <a:pPr algn="just"/>
            <a:r>
              <a:rPr lang="en-US" altLang="zh-CN" dirty="0" smtClean="0"/>
              <a:t>For a certain injection strategy and surfactant concentration, a smaller </a:t>
            </a:r>
            <a:r>
              <a:rPr lang="en-US" altLang="zh-CN" i="1" dirty="0" err="1" smtClean="0"/>
              <a:t>fmsurf</a:t>
            </a:r>
            <a:r>
              <a:rPr lang="en-US" altLang="zh-CN" dirty="0" smtClean="0"/>
              <a:t> will help to generate stronger foam (larger apparent viscosity).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Smaller cycle size will enhance foam strength. When cycle size is small enough, it will approach co-injection foam strength.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75B0-49FA-4177-AE7D-678D05CA9F53}" type="slidenum">
              <a:rPr lang="zh-CN" altLang="en-US" smtClean="0"/>
              <a:t>24</a:t>
            </a:fld>
            <a:endParaRPr lang="zh-CN" altLang="en-US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Conclusion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3699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Future Work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528" y="1196752"/>
            <a:ext cx="843528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CN" dirty="0" smtClean="0"/>
          </a:p>
          <a:p>
            <a:pPr algn="just">
              <a:spcAft>
                <a:spcPts val="0"/>
              </a:spcAft>
            </a:pPr>
            <a:r>
              <a:rPr lang="en-US" altLang="zh-CN" dirty="0" smtClean="0"/>
              <a:t>The influence of surfactant partitioning and </a:t>
            </a:r>
            <a:r>
              <a:rPr lang="en-US" altLang="zh-CN" i="1" dirty="0" err="1" smtClean="0"/>
              <a:t>fmsurf</a:t>
            </a:r>
            <a:r>
              <a:rPr lang="en-US" altLang="zh-CN" dirty="0" smtClean="0"/>
              <a:t> in a 2-D or 3-D heterogeneous  system  with the presence of gravity segregation and fractures.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75B0-49FA-4177-AE7D-678D05CA9F5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23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References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US" altLang="zh-CN" sz="1800" dirty="0" err="1">
                <a:solidFill>
                  <a:prstClr val="black"/>
                </a:solidFill>
                <a:latin typeface="Calibri"/>
                <a:cs typeface="+mn-cs"/>
              </a:rPr>
              <a:t>Ren</a:t>
            </a:r>
            <a:r>
              <a:rPr lang="en-US" altLang="zh-CN" sz="1800" dirty="0">
                <a:solidFill>
                  <a:prstClr val="black"/>
                </a:solidFill>
                <a:latin typeface="Calibri"/>
                <a:cs typeface="+mn-cs"/>
              </a:rPr>
              <a:t>, G. (2011)  SPE Enhanced Oil Recovery  Conference  19-21 July 2011,Kuala  </a:t>
            </a:r>
            <a:r>
              <a:rPr lang="en-US" altLang="zh-CN" sz="1800" dirty="0" err="1">
                <a:solidFill>
                  <a:prstClr val="black"/>
                </a:solidFill>
                <a:latin typeface="Calibri"/>
                <a:cs typeface="+mn-cs"/>
              </a:rPr>
              <a:t>Lumper</a:t>
            </a:r>
            <a:r>
              <a:rPr lang="en-US" altLang="zh-CN" sz="1800" dirty="0">
                <a:solidFill>
                  <a:prstClr val="black"/>
                </a:solidFill>
                <a:latin typeface="Calibri"/>
                <a:cs typeface="+mn-cs"/>
              </a:rPr>
              <a:t>, </a:t>
            </a:r>
            <a:r>
              <a:rPr lang="en-US" altLang="zh-CN" sz="1800" dirty="0" smtClean="0">
                <a:solidFill>
                  <a:prstClr val="black"/>
                </a:solidFill>
                <a:latin typeface="Calibri"/>
                <a:cs typeface="+mn-cs"/>
              </a:rPr>
              <a:t>Malaysia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altLang="zh-CN" sz="180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0" lvl="0" indent="0">
              <a:spcBef>
                <a:spcPts val="0"/>
              </a:spcBef>
              <a:buNone/>
            </a:pPr>
            <a:endParaRPr lang="en-US" altLang="zh-CN" sz="1800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0" lvl="0" indent="0">
              <a:spcBef>
                <a:spcPts val="0"/>
              </a:spcBef>
              <a:buNone/>
            </a:pPr>
            <a:endParaRPr lang="en-US" altLang="zh-CN" sz="180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0" lvl="0" indent="0">
              <a:spcBef>
                <a:spcPts val="0"/>
              </a:spcBef>
              <a:buNone/>
            </a:pPr>
            <a:endParaRPr lang="zh-CN" altLang="en-US" sz="1800" dirty="0">
              <a:solidFill>
                <a:prstClr val="black"/>
              </a:solidFill>
              <a:latin typeface="Calibri"/>
              <a:cs typeface="+mn-cs"/>
            </a:endParaRPr>
          </a:p>
          <a:p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41783" y="2501009"/>
            <a:ext cx="8726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Ma K . (2012)  </a:t>
            </a:r>
            <a:r>
              <a:rPr lang="en-US" altLang="zh-CN" dirty="0" err="1" smtClean="0"/>
              <a:t>AlchE</a:t>
            </a:r>
            <a:r>
              <a:rPr lang="en-US" altLang="zh-CN" dirty="0" smtClean="0"/>
              <a:t> Spring Meeting &amp; 8</a:t>
            </a:r>
            <a:r>
              <a:rPr lang="en-US" altLang="zh-CN" baseline="30000" dirty="0" smtClean="0"/>
              <a:t>th</a:t>
            </a:r>
            <a:r>
              <a:rPr lang="en-US" altLang="zh-CN" dirty="0" smtClean="0"/>
              <a:t>  Global Congress on Process Safety,  1-5 April 2012, Houston, TX</a:t>
            </a:r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1783" y="3573016"/>
            <a:ext cx="8726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Ma K . (2013) </a:t>
            </a:r>
            <a:r>
              <a:rPr lang="en-US" altLang="zh-CN" dirty="0"/>
              <a:t>Transport of Surfactant and Foam in Porous Media for Enhanced Oil Recovery </a:t>
            </a:r>
            <a:r>
              <a:rPr lang="en-US" altLang="zh-CN" dirty="0" smtClean="0"/>
              <a:t>Processes, PhD Dissertation, Rice University.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75B0-49FA-4177-AE7D-678D05CA9F53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23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Acknowledgement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9512" y="1600200"/>
            <a:ext cx="864096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/>
              <a:t>This work was financially supported </a:t>
            </a:r>
            <a:r>
              <a:rPr lang="en-US" altLang="zh-CN" dirty="0" smtClean="0"/>
              <a:t>by </a:t>
            </a:r>
          </a:p>
          <a:p>
            <a:pPr marL="0" indent="0">
              <a:buNone/>
            </a:pPr>
            <a:endParaRPr lang="en-US" altLang="zh-CN" dirty="0" smtClean="0"/>
          </a:p>
          <a:p>
            <a:pPr marL="0" indent="0" algn="ctr">
              <a:buNone/>
            </a:pPr>
            <a:r>
              <a:rPr lang="en-US" altLang="zh-CN" b="1" dirty="0" smtClean="0"/>
              <a:t>Rice University's </a:t>
            </a:r>
          </a:p>
          <a:p>
            <a:pPr marL="0" indent="0" algn="ctr">
              <a:buNone/>
            </a:pPr>
            <a:r>
              <a:rPr lang="en-US" altLang="zh-CN" b="1" dirty="0" smtClean="0"/>
              <a:t>Consortium </a:t>
            </a:r>
            <a:r>
              <a:rPr lang="en-US" altLang="zh-CN" b="1" dirty="0"/>
              <a:t>for Processes in Porous Media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75B0-49FA-4177-AE7D-678D05CA9F53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811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3143240"/>
            <a:ext cx="8229600" cy="1005840"/>
          </a:xfrm>
        </p:spPr>
        <p:txBody>
          <a:bodyPr/>
          <a:lstStyle/>
          <a:p>
            <a:r>
              <a:rPr lang="en-US" altLang="zh-CN" dirty="0" smtClean="0"/>
              <a:t>Thank you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75B0-49FA-4177-AE7D-678D05CA9F53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04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 Non-Ionic CO</a:t>
            </a:r>
            <a:r>
              <a:rPr lang="en-US" altLang="zh-CN" baseline="-25000" dirty="0" smtClean="0"/>
              <a:t>2</a:t>
            </a:r>
            <a:r>
              <a:rPr lang="en-US" altLang="zh-CN" dirty="0" smtClean="0"/>
              <a:t> Soluble Surfactant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6264696"/>
          </a:xfrm>
        </p:spPr>
        <p:txBody>
          <a:bodyPr>
            <a:normAutofit/>
          </a:bodyPr>
          <a:lstStyle/>
          <a:p>
            <a:endParaRPr lang="en-US" altLang="zh-CN" dirty="0" smtClean="0"/>
          </a:p>
          <a:p>
            <a:r>
              <a:rPr lang="en-US" altLang="zh-CN" dirty="0" smtClean="0"/>
              <a:t>Lower adsorption on carbonate formation</a:t>
            </a:r>
          </a:p>
          <a:p>
            <a:pPr marL="0" indent="0">
              <a:buNone/>
            </a:pPr>
            <a:endParaRPr lang="en-US" altLang="zh-CN" dirty="0"/>
          </a:p>
          <a:p>
            <a:r>
              <a:rPr lang="en-US" altLang="zh-CN" dirty="0" smtClean="0"/>
              <a:t>More in-depth robust foam 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 smtClean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en-US" altLang="zh-CN" dirty="0" smtClean="0"/>
              <a:t>  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 </a:t>
            </a:r>
            <a:r>
              <a:rPr lang="en-US" altLang="zh-CN" dirty="0" smtClean="0"/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906" y="6151304"/>
            <a:ext cx="8726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Ren</a:t>
            </a:r>
            <a:r>
              <a:rPr lang="en-US" altLang="zh-CN" dirty="0" smtClean="0"/>
              <a:t>, G. (2011)  SPE Enhanced Oil Recovery  Conference  19-21 July 2011,Kuala  </a:t>
            </a:r>
            <a:r>
              <a:rPr lang="en-US" altLang="zh-CN" dirty="0" err="1" smtClean="0"/>
              <a:t>Lumper</a:t>
            </a:r>
            <a:r>
              <a:rPr lang="en-US" altLang="zh-CN" dirty="0" smtClean="0"/>
              <a:t>, Malaysia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75B0-49FA-4177-AE7D-678D05CA9F5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812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STARS Foam Model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997152"/>
          </a:xfrm>
        </p:spPr>
        <p:txBody>
          <a:bodyPr>
            <a:normAutofit fontScale="92500"/>
          </a:bodyPr>
          <a:lstStyle/>
          <a:p>
            <a:r>
              <a:rPr lang="en-US" altLang="zh-CN" dirty="0"/>
              <a:t>T</a:t>
            </a:r>
            <a:r>
              <a:rPr lang="en-US" altLang="zh-CN" dirty="0" smtClean="0"/>
              <a:t>he STARS Model</a:t>
            </a:r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r>
              <a:rPr lang="en-US" altLang="zh-CN" dirty="0" smtClean="0"/>
              <a:t>                  reference mobility reduction factor</a:t>
            </a:r>
          </a:p>
          <a:p>
            <a:pPr marL="0" indent="0">
              <a:buNone/>
            </a:pPr>
            <a:r>
              <a:rPr lang="en-US" altLang="zh-CN" dirty="0"/>
              <a:t> </a:t>
            </a:r>
            <a:r>
              <a:rPr lang="en-US" altLang="zh-CN" dirty="0" smtClean="0"/>
              <a:t>                 </a:t>
            </a:r>
          </a:p>
          <a:p>
            <a:r>
              <a:rPr lang="en-US" altLang="zh-CN" dirty="0"/>
              <a:t> </a:t>
            </a:r>
            <a:r>
              <a:rPr lang="en-US" altLang="zh-CN" dirty="0" smtClean="0"/>
              <a:t>                 contribution of different factors on</a:t>
            </a:r>
          </a:p>
          <a:p>
            <a:pPr marL="0" indent="0">
              <a:buNone/>
            </a:pPr>
            <a:r>
              <a:rPr lang="en-US" altLang="zh-CN" dirty="0" smtClean="0"/>
              <a:t>                      foam strength </a:t>
            </a:r>
            <a:endParaRPr lang="en-US" altLang="zh-CN" dirty="0"/>
          </a:p>
          <a:p>
            <a:endParaRPr lang="zh-CN" altLang="en-US" dirty="0"/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0631187"/>
              </p:ext>
            </p:extLst>
          </p:nvPr>
        </p:nvGraphicFramePr>
        <p:xfrm>
          <a:off x="755576" y="1628800"/>
          <a:ext cx="7020780" cy="18722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9" name="Equation" r:id="rId4" imgW="2666880" imgH="711000" progId="Equation.DSMT4">
                  <p:embed/>
                </p:oleObj>
              </mc:Choice>
              <mc:Fallback>
                <p:oleObj name="Equation" r:id="rId4" imgW="2666880" imgH="711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55576" y="1628800"/>
                        <a:ext cx="7020780" cy="18722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3649419"/>
              </p:ext>
            </p:extLst>
          </p:nvPr>
        </p:nvGraphicFramePr>
        <p:xfrm>
          <a:off x="971600" y="3789040"/>
          <a:ext cx="1512168" cy="620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0" name="Equation" r:id="rId6" imgW="495000" imgH="203040" progId="Equation.DSMT4">
                  <p:embed/>
                </p:oleObj>
              </mc:Choice>
              <mc:Fallback>
                <p:oleObj name="Equation" r:id="rId6" imgW="4950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71600" y="3789040"/>
                        <a:ext cx="1512168" cy="6203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8525735"/>
              </p:ext>
            </p:extLst>
          </p:nvPr>
        </p:nvGraphicFramePr>
        <p:xfrm>
          <a:off x="1043608" y="4797152"/>
          <a:ext cx="1296144" cy="630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" name="Equation" r:id="rId8" imgW="469800" imgH="228600" progId="Equation.DSMT4">
                  <p:embed/>
                </p:oleObj>
              </mc:Choice>
              <mc:Fallback>
                <p:oleObj name="Equation" r:id="rId8" imgW="4698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43608" y="4797152"/>
                        <a:ext cx="1296144" cy="6305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1906" y="6151304"/>
            <a:ext cx="8726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Ren</a:t>
            </a:r>
            <a:r>
              <a:rPr lang="en-US" altLang="zh-CN" dirty="0" smtClean="0"/>
              <a:t>, G. (2011)  SPE Enhanced Oil Recovery  Conference  19-21 July 2011,Kuala  </a:t>
            </a:r>
            <a:r>
              <a:rPr lang="en-US" altLang="zh-CN" dirty="0" err="1" smtClean="0"/>
              <a:t>Lumper</a:t>
            </a:r>
            <a:r>
              <a:rPr lang="en-US" altLang="zh-CN" dirty="0" smtClean="0"/>
              <a:t>, Malaysia</a:t>
            </a: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75B0-49FA-4177-AE7D-678D05CA9F5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595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468560" y="0"/>
            <a:ext cx="10153128" cy="1005840"/>
          </a:xfrm>
        </p:spPr>
        <p:txBody>
          <a:bodyPr>
            <a:normAutofit/>
          </a:bodyPr>
          <a:lstStyle/>
          <a:p>
            <a:r>
              <a:rPr lang="en-US" altLang="zh-CN" sz="3600" dirty="0" smtClean="0"/>
              <a:t>Surfactant-Concentration-Dependent </a:t>
            </a:r>
            <a:r>
              <a:rPr lang="en-US" altLang="zh-CN" sz="3600" dirty="0"/>
              <a:t>function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857403"/>
          </a:xfrm>
        </p:spPr>
        <p:txBody>
          <a:bodyPr>
            <a:normAutofit/>
          </a:bodyPr>
          <a:lstStyle/>
          <a:p>
            <a:endParaRPr lang="en-US" altLang="zh-CN" dirty="0"/>
          </a:p>
          <a:p>
            <a:endParaRPr lang="en-US" altLang="zh-CN" dirty="0" smtClean="0"/>
          </a:p>
          <a:p>
            <a:pPr marL="0" indent="0">
              <a:buNone/>
            </a:pPr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zh-CN" altLang="en-US" dirty="0"/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2790167"/>
              </p:ext>
            </p:extLst>
          </p:nvPr>
        </p:nvGraphicFramePr>
        <p:xfrm>
          <a:off x="1268845" y="1700808"/>
          <a:ext cx="6195355" cy="1656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0" name="Equation" r:id="rId4" imgW="2565360" imgH="685800" progId="Equation.DSMT4">
                  <p:embed/>
                </p:oleObj>
              </mc:Choice>
              <mc:Fallback>
                <p:oleObj name="Equation" r:id="rId4" imgW="2565360" imgH="685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68845" y="1700808"/>
                        <a:ext cx="6195355" cy="16561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244" y="6211669"/>
            <a:ext cx="8726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Ren</a:t>
            </a:r>
            <a:r>
              <a:rPr lang="en-US" altLang="zh-CN" dirty="0" smtClean="0"/>
              <a:t>, G. (2011)  SPE Enhanced Oil Recovery  Conference  19-21 July 2011,Kuala  </a:t>
            </a:r>
            <a:r>
              <a:rPr lang="en-US" altLang="zh-CN" dirty="0" err="1" smtClean="0"/>
              <a:t>Lumper</a:t>
            </a:r>
            <a:r>
              <a:rPr lang="en-US" altLang="zh-CN" dirty="0" smtClean="0"/>
              <a:t>, Malaysia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75B0-49FA-4177-AE7D-678D05CA9F53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4382" name="Picture 28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" y="0"/>
            <a:ext cx="91407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497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15240"/>
            <a:ext cx="9144000" cy="100584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Water-Saturation-Dependent Function</a:t>
            </a:r>
            <a:endParaRPr lang="zh-CN" altLang="en-US" dirty="0"/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5513075"/>
              </p:ext>
            </p:extLst>
          </p:nvPr>
        </p:nvGraphicFramePr>
        <p:xfrm>
          <a:off x="1403648" y="1556792"/>
          <a:ext cx="5886450" cy="100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72" name="Equation" r:id="rId3" imgW="2298600" imgH="393480" progId="Equation.DSMT4">
                  <p:embed/>
                </p:oleObj>
              </mc:Choice>
              <mc:Fallback>
                <p:oleObj name="Equation" r:id="rId3" imgW="2298600" imgH="393480" progId="Equation.DSMT4">
                  <p:embed/>
                  <p:pic>
                    <p:nvPicPr>
                      <p:cNvPr id="0" name="对象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648" y="1556792"/>
                        <a:ext cx="5886450" cy="1008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906" y="6151304"/>
            <a:ext cx="8726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Ren</a:t>
            </a:r>
            <a:r>
              <a:rPr lang="en-US" altLang="zh-CN" dirty="0" smtClean="0"/>
              <a:t>, G. (2011)  SPE Enhanced Oil Recovery  Conference  19-21 July 2011,Kuala  </a:t>
            </a:r>
            <a:r>
              <a:rPr lang="en-US" altLang="zh-CN" dirty="0" err="1" smtClean="0"/>
              <a:t>Lumper</a:t>
            </a:r>
            <a:r>
              <a:rPr lang="en-US" altLang="zh-CN" dirty="0" smtClean="0"/>
              <a:t>, Malaysia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75B0-49FA-4177-AE7D-678D05CA9F53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19545" name="Picture 8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0"/>
            <a:ext cx="1029714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878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1-D Foam Simulator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256584"/>
          </a:xfrm>
        </p:spPr>
        <p:txBody>
          <a:bodyPr/>
          <a:lstStyle/>
          <a:p>
            <a:r>
              <a:rPr lang="en-US" altLang="zh-CN" dirty="0" smtClean="0"/>
              <a:t>Conservation of Mass</a:t>
            </a:r>
          </a:p>
          <a:p>
            <a:endParaRPr lang="en-US" altLang="zh-CN" dirty="0"/>
          </a:p>
          <a:p>
            <a:endParaRPr lang="en-US" altLang="zh-CN" dirty="0" smtClean="0"/>
          </a:p>
          <a:p>
            <a:pPr marL="0" indent="0">
              <a:buNone/>
            </a:pPr>
            <a:endParaRPr lang="en-US" altLang="zh-CN" dirty="0"/>
          </a:p>
          <a:p>
            <a:r>
              <a:rPr lang="en-US" altLang="zh-CN" dirty="0" smtClean="0"/>
              <a:t>Conservation of Momentum: Darcy’s Law</a:t>
            </a:r>
          </a:p>
          <a:p>
            <a:endParaRPr lang="en-US" altLang="zh-CN" dirty="0" smtClean="0"/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7906205"/>
              </p:ext>
            </p:extLst>
          </p:nvPr>
        </p:nvGraphicFramePr>
        <p:xfrm>
          <a:off x="827584" y="1628800"/>
          <a:ext cx="2448272" cy="2019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6" name="Equation" r:id="rId4" imgW="1015920" imgH="838080" progId="Equation.DSMT4">
                  <p:embed/>
                </p:oleObj>
              </mc:Choice>
              <mc:Fallback>
                <p:oleObj name="Equation" r:id="rId4" imgW="101592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27584" y="1628800"/>
                        <a:ext cx="2448272" cy="20198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0095410"/>
              </p:ext>
            </p:extLst>
          </p:nvPr>
        </p:nvGraphicFramePr>
        <p:xfrm>
          <a:off x="899592" y="4149080"/>
          <a:ext cx="2376264" cy="2254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7" name="Equation" r:id="rId6" imgW="990360" imgH="939600" progId="Equation.DSMT4">
                  <p:embed/>
                </p:oleObj>
              </mc:Choice>
              <mc:Fallback>
                <p:oleObj name="Equation" r:id="rId6" imgW="990360" imgH="939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99592" y="4149080"/>
                        <a:ext cx="2376264" cy="22544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6240469"/>
            <a:ext cx="8726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Ma K . (2013) </a:t>
            </a:r>
            <a:r>
              <a:rPr lang="en-US" altLang="zh-CN" dirty="0"/>
              <a:t>Transport of Surfactant and Foam in Porous Media for Enhanced Oil Recovery </a:t>
            </a:r>
            <a:r>
              <a:rPr lang="en-US" altLang="zh-CN" dirty="0" smtClean="0"/>
              <a:t>Processes, PhD Dissertation, Rice University. 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75B0-49FA-4177-AE7D-678D05CA9F5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598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1-D Foam Simulator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Surfactant Partitioning</a:t>
            </a:r>
          </a:p>
          <a:p>
            <a:endParaRPr lang="en-US" altLang="zh-CN" dirty="0" smtClean="0"/>
          </a:p>
          <a:p>
            <a:endParaRPr lang="en-US" altLang="zh-CN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240469"/>
            <a:ext cx="8726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Ma K . (2013) </a:t>
            </a:r>
            <a:r>
              <a:rPr lang="en-US" altLang="zh-CN" dirty="0"/>
              <a:t>Transport of Surfactant and Foam in Porous Media for Enhanced Oil Recovery </a:t>
            </a:r>
            <a:r>
              <a:rPr lang="en-US" altLang="zh-CN" dirty="0" smtClean="0"/>
              <a:t>Processes, PhD Dissertation, Rice University. 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75B0-49FA-4177-AE7D-678D05CA9F53}" type="slidenum">
              <a:rPr lang="zh-CN" altLang="en-US" smtClean="0"/>
              <a:t>8</a:t>
            </a:fld>
            <a:endParaRPr lang="zh-CN" altLang="en-US"/>
          </a:p>
        </p:txBody>
      </p:sp>
      <p:graphicFrame>
        <p:nvGraphicFramePr>
          <p:cNvPr id="7" name="对象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1763777"/>
              </p:ext>
            </p:extLst>
          </p:nvPr>
        </p:nvGraphicFramePr>
        <p:xfrm>
          <a:off x="501219" y="2420888"/>
          <a:ext cx="8167850" cy="3240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8" name="Equation" r:id="rId4" imgW="3873240" imgH="1536480" progId="Equation.DSMT4">
                  <p:embed/>
                </p:oleObj>
              </mc:Choice>
              <mc:Fallback>
                <p:oleObj name="Equation" r:id="rId4" imgW="3873240" imgH="1536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1219" y="2420888"/>
                        <a:ext cx="8167850" cy="32403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678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Important Parameters</a:t>
            </a:r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240469"/>
            <a:ext cx="8726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Ma K . (2013) </a:t>
            </a:r>
            <a:r>
              <a:rPr lang="en-US" altLang="zh-CN" dirty="0"/>
              <a:t>Transport of Surfactant and Foam in Porous Media for Enhanced Oil Recovery </a:t>
            </a:r>
            <a:r>
              <a:rPr lang="en-US" altLang="zh-CN" dirty="0" smtClean="0"/>
              <a:t>Processes, PhD Dissertation, Rice University. </a:t>
            </a:r>
            <a:endParaRPr lang="zh-CN" altLang="en-US" dirty="0"/>
          </a:p>
        </p:txBody>
      </p:sp>
      <p:graphicFrame>
        <p:nvGraphicFramePr>
          <p:cNvPr id="7" name="对象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8811061"/>
              </p:ext>
            </p:extLst>
          </p:nvPr>
        </p:nvGraphicFramePr>
        <p:xfrm>
          <a:off x="539552" y="1412776"/>
          <a:ext cx="7974324" cy="4536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26" name="Equation" r:id="rId4" imgW="2857320" imgH="1625400" progId="Equation.DSMT4">
                  <p:embed/>
                </p:oleObj>
              </mc:Choice>
              <mc:Fallback>
                <p:oleObj name="Equation" r:id="rId4" imgW="2857320" imgH="1625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9552" y="1412776"/>
                        <a:ext cx="7974324" cy="45365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矩形 2"/>
          <p:cNvSpPr/>
          <p:nvPr/>
        </p:nvSpPr>
        <p:spPr>
          <a:xfrm>
            <a:off x="4644008" y="1340768"/>
            <a:ext cx="3888432" cy="72008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07504" y="5229200"/>
            <a:ext cx="3888432" cy="72008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75B0-49FA-4177-AE7D-678D05CA9F5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613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Porous-Media-Consortium-Template</Template>
  <TotalTime>3343</TotalTime>
  <Words>646</Words>
  <Application>Microsoft Office PowerPoint</Application>
  <PresentationFormat>全屏显示(4:3)</PresentationFormat>
  <Paragraphs>159</Paragraphs>
  <Slides>28</Slides>
  <Notes>13</Notes>
  <HiddenSlides>0</HiddenSlides>
  <MMClips>8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0" baseType="lpstr">
      <vt:lpstr>Office 主题​​</vt:lpstr>
      <vt:lpstr>Equation</vt:lpstr>
      <vt:lpstr> The Effect of Surfactant Partitioning  and fmsurf on Foam Transport</vt:lpstr>
      <vt:lpstr>Surfactant for Foam Flooding </vt:lpstr>
      <vt:lpstr> Non-Ionic CO2 Soluble Surfactant </vt:lpstr>
      <vt:lpstr>STARS Foam Model</vt:lpstr>
      <vt:lpstr>Surfactant-Concentration-Dependent function</vt:lpstr>
      <vt:lpstr>Water-Saturation-Dependent Function</vt:lpstr>
      <vt:lpstr>1-D Foam Simulator</vt:lpstr>
      <vt:lpstr>1-D Foam Simulator</vt:lpstr>
      <vt:lpstr>Important Parameters</vt:lpstr>
      <vt:lpstr>Single Slug of Gas Followed by Water</vt:lpstr>
      <vt:lpstr>PowerPoint 演示文稿</vt:lpstr>
      <vt:lpstr>PowerPoint 演示文稿</vt:lpstr>
      <vt:lpstr>PowerPoint 演示文稿</vt:lpstr>
      <vt:lpstr>PowerPoint 演示文稿</vt:lpstr>
      <vt:lpstr>Effect of Partition Coefficient (Surfactant injected in gas phase)</vt:lpstr>
      <vt:lpstr>WAG—surfactant injected in CO2 Phase</vt:lpstr>
      <vt:lpstr>PowerPoint 演示文稿</vt:lpstr>
      <vt:lpstr>PowerPoint 演示文稿</vt:lpstr>
      <vt:lpstr>PowerPoint 演示文稿</vt:lpstr>
      <vt:lpstr>PowerPoint 演示文稿</vt:lpstr>
      <vt:lpstr>Effect of Ksgw and fmsurf</vt:lpstr>
      <vt:lpstr>WAG Cycle Size  v.s. Co-Injection</vt:lpstr>
      <vt:lpstr>Conclusion</vt:lpstr>
      <vt:lpstr>Conclusion</vt:lpstr>
      <vt:lpstr>Future Work </vt:lpstr>
      <vt:lpstr>References</vt:lpstr>
      <vt:lpstr>Acknowledgement</vt:lpstr>
      <vt:lpstr>Thank you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effect of surfactant distribution in 1D foam flooding system</dc:title>
  <dc:creator>ALIENWARE</dc:creator>
  <cp:lastModifiedBy>ALIENWARE</cp:lastModifiedBy>
  <cp:revision>176</cp:revision>
  <cp:lastPrinted>2013-04-24T15:55:23Z</cp:lastPrinted>
  <dcterms:created xsi:type="dcterms:W3CDTF">2013-03-19T15:51:28Z</dcterms:created>
  <dcterms:modified xsi:type="dcterms:W3CDTF">2013-04-26T02:57:19Z</dcterms:modified>
</cp:coreProperties>
</file>