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487" r:id="rId2"/>
    <p:sldId id="497" r:id="rId3"/>
    <p:sldId id="507" r:id="rId4"/>
    <p:sldId id="488" r:id="rId5"/>
    <p:sldId id="490" r:id="rId6"/>
    <p:sldId id="491" r:id="rId7"/>
    <p:sldId id="506" r:id="rId8"/>
    <p:sldId id="516" r:id="rId9"/>
    <p:sldId id="482" r:id="rId10"/>
    <p:sldId id="466" r:id="rId11"/>
    <p:sldId id="461" r:id="rId12"/>
    <p:sldId id="463" r:id="rId13"/>
    <p:sldId id="460" r:id="rId14"/>
    <p:sldId id="518" r:id="rId15"/>
    <p:sldId id="499" r:id="rId16"/>
    <p:sldId id="472" r:id="rId17"/>
    <p:sldId id="473" r:id="rId18"/>
    <p:sldId id="475" r:id="rId19"/>
    <p:sldId id="519" r:id="rId20"/>
    <p:sldId id="520" r:id="rId21"/>
    <p:sldId id="509" r:id="rId22"/>
    <p:sldId id="514" r:id="rId23"/>
    <p:sldId id="508" r:id="rId24"/>
    <p:sldId id="522" r:id="rId25"/>
    <p:sldId id="495" r:id="rId26"/>
    <p:sldId id="494" r:id="rId27"/>
    <p:sldId id="505" r:id="rId28"/>
    <p:sldId id="510" r:id="rId29"/>
    <p:sldId id="511" r:id="rId30"/>
    <p:sldId id="52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di Shamji Jazey" initials="HSJ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277"/>
    <a:srgbClr val="000099"/>
    <a:srgbClr val="3399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2" autoAdjust="0"/>
    <p:restoredTop sz="92960" autoAdjust="0"/>
  </p:normalViewPr>
  <p:slideViewPr>
    <p:cSldViewPr>
      <p:cViewPr>
        <p:scale>
          <a:sx n="75" d="100"/>
          <a:sy n="75" d="100"/>
        </p:scale>
        <p:origin x="-4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C4D8C-5C22-4561-8E19-F979B06B5FD8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1A9D5-63A4-4D9A-86EC-A8B55C20E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0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1A9D5-63A4-4D9A-86EC-A8B55C20E57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TitleSlide_riceu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692140"/>
            <a:ext cx="9144000" cy="1165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4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6CC567F-FF00-4816-AA44-3F43BBFCD796}" type="datetime1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90B8769-38B0-4967-8330-68C0A04367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header_riceU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165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B8E3B-8454-45BE-8E44-4561F4C6F850}" type="datetime1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90B8769-38B0-4967-8330-68C0A04367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header_riceU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165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9634-8AD8-4DDC-879A-7C6A0048B9BA}" type="datetime1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90B8769-38B0-4967-8330-68C0A0436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6324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691B2FD-9BB9-4D3A-B628-88079C25A158}" type="datetime1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90B8769-38B0-4967-8330-68C0A04367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1371600"/>
            <a:ext cx="8991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Nanoparticle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Interactions with Surfactant Micro-emulsions</a:t>
            </a:r>
          </a:p>
        </p:txBody>
      </p:sp>
      <p:sp>
        <p:nvSpPr>
          <p:cNvPr id="7" name="矩形 6"/>
          <p:cNvSpPr/>
          <p:nvPr/>
        </p:nvSpPr>
        <p:spPr>
          <a:xfrm>
            <a:off x="533400" y="52578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en-US" altLang="zh-CN" dirty="0" smtClean="0">
                <a:latin typeface="Arial" pitchFamily="34" charset="0"/>
                <a:cs typeface="Arial" pitchFamily="34" charset="0"/>
              </a:rPr>
              <a:t>19</a:t>
            </a:r>
            <a:r>
              <a:rPr lang="en-US" altLang="zh-CN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 Annual Meeting of </a:t>
            </a:r>
          </a:p>
          <a:p>
            <a:pPr algn="ctr" hangingPunct="0"/>
            <a:r>
              <a:rPr lang="en-US" altLang="zh-CN" dirty="0" smtClean="0">
                <a:latin typeface="Arial" pitchFamily="34" charset="0"/>
                <a:cs typeface="Arial" pitchFamily="34" charset="0"/>
              </a:rPr>
              <a:t>Rice University Consortium for Process in Porous Media</a:t>
            </a:r>
          </a:p>
          <a:p>
            <a:pPr algn="ctr" hangingPunct="0"/>
            <a:endParaRPr lang="en-US" altLang="zh-CN" dirty="0" smtClean="0">
              <a:latin typeface="Arial" pitchFamily="34" charset="0"/>
              <a:cs typeface="Arial" pitchFamily="34" charset="0"/>
            </a:endParaRPr>
          </a:p>
          <a:p>
            <a:pPr algn="ctr" hangingPunct="0"/>
            <a:r>
              <a:rPr lang="en-US" altLang="zh-CN" dirty="0" smtClean="0">
                <a:latin typeface="Arial" pitchFamily="34" charset="0"/>
                <a:cs typeface="Arial" pitchFamily="34" charset="0"/>
              </a:rPr>
              <a:t>April 22, 2015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28600" y="2971800"/>
            <a:ext cx="868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u="sng" dirty="0" err="1" smtClean="0"/>
              <a:t>Luqing</a:t>
            </a:r>
            <a:r>
              <a:rPr lang="en-US" altLang="zh-CN" sz="2000" b="1" u="sng" dirty="0" smtClean="0"/>
              <a:t> Qi</a:t>
            </a:r>
            <a:r>
              <a:rPr lang="en-US" altLang="zh-CN" sz="2000" b="1" dirty="0" smtClean="0"/>
              <a:t>,</a:t>
            </a:r>
            <a:r>
              <a:rPr lang="en-US" altLang="zh-CN" sz="2000" b="1" baseline="30000" dirty="0" smtClean="0"/>
              <a:t>1</a:t>
            </a:r>
            <a:r>
              <a:rPr lang="en-US" altLang="zh-CN" sz="2000" b="1" dirty="0" smtClean="0"/>
              <a:t> </a:t>
            </a:r>
            <a:r>
              <a:rPr lang="en-US" altLang="zh-CN" sz="2000" b="1" dirty="0" err="1" smtClean="0"/>
              <a:t>Hadi</a:t>
            </a:r>
            <a:r>
              <a:rPr lang="en-US" altLang="zh-CN" sz="2000" b="1" dirty="0" smtClean="0"/>
              <a:t> ShamsiJazeyi,</a:t>
            </a:r>
            <a:r>
              <a:rPr lang="en-US" altLang="zh-CN" sz="2000" b="1" baseline="30000" dirty="0" smtClean="0"/>
              <a:t>1</a:t>
            </a:r>
            <a:r>
              <a:rPr lang="en-US" altLang="zh-CN" sz="2000" b="1" dirty="0" smtClean="0"/>
              <a:t> Jason Mann,</a:t>
            </a:r>
            <a:r>
              <a:rPr lang="en-US" altLang="zh-CN" sz="2000" b="1" baseline="30000" dirty="0" smtClean="0"/>
              <a:t>2</a:t>
            </a:r>
            <a:r>
              <a:rPr lang="en-US" altLang="zh-CN" sz="2000" b="1" dirty="0" smtClean="0"/>
              <a:t> Maura Puerto,</a:t>
            </a:r>
            <a:r>
              <a:rPr lang="en-US" altLang="zh-CN" sz="2000" b="1" baseline="30000" dirty="0" smtClean="0"/>
              <a:t>1</a:t>
            </a:r>
            <a:r>
              <a:rPr lang="en-US" altLang="zh-CN" sz="2000" b="1" dirty="0" smtClean="0"/>
              <a:t> James M. Tour,</a:t>
            </a:r>
            <a:r>
              <a:rPr lang="en-US" altLang="zh-CN" sz="2000" b="1" baseline="30000" dirty="0" smtClean="0"/>
              <a:t>2</a:t>
            </a:r>
            <a:r>
              <a:rPr lang="en-US" altLang="zh-CN" sz="2000" b="1" dirty="0" smtClean="0"/>
              <a:t> Rafael Verduzco,</a:t>
            </a:r>
            <a:r>
              <a:rPr lang="en-US" altLang="zh-CN" sz="2000" b="1" baseline="30000" dirty="0" smtClean="0"/>
              <a:t>1</a:t>
            </a:r>
            <a:r>
              <a:rPr lang="en-US" altLang="zh-CN" sz="2000" b="1" dirty="0" smtClean="0"/>
              <a:t> George J. Hirasaki</a:t>
            </a:r>
            <a:r>
              <a:rPr lang="en-US" altLang="zh-CN" sz="2000" b="1" baseline="30000" dirty="0" smtClean="0"/>
              <a:t>1</a:t>
            </a:r>
            <a:r>
              <a:rPr lang="en-US" altLang="zh-CN" sz="2000" b="1" dirty="0" smtClean="0"/>
              <a:t> </a:t>
            </a:r>
          </a:p>
          <a:p>
            <a:pPr lvl="0" algn="ctr" eaLnBrk="0" hangingPunct="0">
              <a:spcBef>
                <a:spcPct val="20000"/>
              </a:spcBef>
              <a:spcAft>
                <a:spcPct val="0"/>
              </a:spcAft>
            </a:pPr>
            <a:endParaRPr lang="en-US" altLang="zh-CN" sz="2000" b="1" dirty="0" smtClean="0"/>
          </a:p>
          <a:p>
            <a:pPr lvl="0" algn="ctr" eaLnBrk="0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b="1" baseline="30000" dirty="0" smtClean="0"/>
              <a:t>1</a:t>
            </a:r>
            <a:r>
              <a:rPr lang="en-US" altLang="zh-CN" sz="2000" b="1" dirty="0" smtClean="0"/>
              <a:t>Department of Chemical and </a:t>
            </a:r>
            <a:r>
              <a:rPr lang="en-US" altLang="zh-CN" sz="2000" b="1" dirty="0" err="1" smtClean="0"/>
              <a:t>Biomolecular</a:t>
            </a:r>
            <a:r>
              <a:rPr lang="en-US" altLang="zh-CN" sz="2000" b="1" dirty="0" smtClean="0"/>
              <a:t> Engineering</a:t>
            </a:r>
          </a:p>
          <a:p>
            <a:pPr algn="ctr" eaLnBrk="0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b="1" baseline="30000" dirty="0" smtClean="0"/>
              <a:t>2</a:t>
            </a:r>
            <a:r>
              <a:rPr lang="en-US" altLang="zh-CN" sz="2000" b="1" dirty="0" smtClean="0"/>
              <a:t>Department of Chemistry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 smtClean="0"/>
              <a:t>Salinity scan for S13B surfactant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0"/>
            <a:ext cx="6324600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1981200"/>
            <a:ext cx="773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Salinity %    3.0       3.5       4.0      4.5      5.0      5.5      6.0     6.5    7.0     7.5    8.0     </a:t>
            </a:r>
            <a:endParaRPr lang="zh-CN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1cc Aqueous: S13B 2wt%,  SBA 2.5wt%</a:t>
            </a:r>
          </a:p>
          <a:p>
            <a:r>
              <a:rPr lang="en-US" altLang="zh-CN" dirty="0" smtClean="0"/>
              <a:t>1cc oil: octane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667000" y="3429000"/>
            <a:ext cx="1219200" cy="2590800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>
            <a:stCxn id="7" idx="0"/>
          </p:cNvCxnSpPr>
          <p:nvPr/>
        </p:nvCxnSpPr>
        <p:spPr>
          <a:xfrm flipV="1">
            <a:off x="3276600" y="1752600"/>
            <a:ext cx="1447800" cy="1676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24400" y="1447800"/>
            <a:ext cx="3908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the optimal salinity between 4.0~4.5% 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 smtClean="0"/>
              <a:t>PVA-OCB does not penetrate into </a:t>
            </a:r>
            <a:r>
              <a:rPr lang="en-US" altLang="zh-CN" sz="2800" b="1" dirty="0" err="1" smtClean="0"/>
              <a:t>microemulsion</a:t>
            </a:r>
            <a:r>
              <a:rPr lang="en-US" altLang="zh-CN" sz="2800" b="1" dirty="0" smtClean="0"/>
              <a:t> phase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682490"/>
            <a:ext cx="7122052" cy="409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1295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1cc Aqueous: S13B 2wt%</a:t>
            </a:r>
            <a:r>
              <a:rPr lang="en-US" altLang="zh-CN" dirty="0" smtClean="0">
                <a:solidFill>
                  <a:srgbClr val="FF0000"/>
                </a:solidFill>
              </a:rPr>
              <a:t>,  </a:t>
            </a:r>
            <a:r>
              <a:rPr lang="en-US" altLang="zh-CN" dirty="0" err="1" smtClean="0">
                <a:solidFill>
                  <a:srgbClr val="FF0000"/>
                </a:solidFill>
              </a:rPr>
              <a:t>Nacl</a:t>
            </a:r>
            <a:r>
              <a:rPr lang="en-US" altLang="zh-CN" dirty="0" smtClean="0">
                <a:solidFill>
                  <a:srgbClr val="FF0000"/>
                </a:solidFill>
              </a:rPr>
              <a:t> 4.3wt%, PVA-OCB 0.2wt%</a:t>
            </a:r>
          </a:p>
          <a:p>
            <a:r>
              <a:rPr lang="en-US" altLang="zh-CN" dirty="0" smtClean="0"/>
              <a:t>1cc oil: octane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2373868"/>
            <a:ext cx="788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SBA %          3.0       3.5       4.0       4.5       5.0       2.5      3.0      3.5      4.0     4.5      5.0</a:t>
            </a:r>
            <a:endParaRPr lang="zh-CN" altLang="en-US" b="1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819400" y="838200"/>
            <a:ext cx="304800" cy="30480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左大括号 8"/>
          <p:cNvSpPr/>
          <p:nvPr/>
        </p:nvSpPr>
        <p:spPr>
          <a:xfrm rot="5400000">
            <a:off x="6286500" y="647700"/>
            <a:ext cx="304800" cy="34290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209800" y="19050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without OCB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1905000"/>
            <a:ext cx="1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with PVA-OCB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0"/>
            <a:ext cx="6324600" cy="1143000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 smtClean="0"/>
              <a:t>C</a:t>
            </a:r>
            <a:r>
              <a:rPr lang="en-US" altLang="zh-CN" sz="2800" b="1" baseline="-25000" dirty="0" smtClean="0"/>
              <a:t>16</a:t>
            </a:r>
            <a:r>
              <a:rPr lang="en-US" altLang="zh-CN" sz="2800" b="1" dirty="0" smtClean="0"/>
              <a:t>sPVA-OCB disperses in </a:t>
            </a:r>
            <a:r>
              <a:rPr lang="en-US" altLang="zh-CN" sz="2800" b="1" dirty="0" err="1" smtClean="0"/>
              <a:t>microemulsion</a:t>
            </a:r>
            <a:r>
              <a:rPr lang="en-US" altLang="zh-CN" sz="2800" b="1" dirty="0" smtClean="0"/>
              <a:t>, but aggregate with time 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438400"/>
            <a:ext cx="6248400" cy="42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1219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1cc Aqueous: S13B 2wt%, </a:t>
            </a:r>
            <a:r>
              <a:rPr lang="en-US" altLang="zh-CN" dirty="0" err="1" smtClean="0"/>
              <a:t>Nacl</a:t>
            </a:r>
            <a:r>
              <a:rPr lang="en-US" altLang="zh-CN" dirty="0" smtClean="0"/>
              <a:t> 4.3wt%, OCB 2wt%</a:t>
            </a:r>
          </a:p>
          <a:p>
            <a:r>
              <a:rPr lang="en-US" altLang="zh-CN" dirty="0" smtClean="0"/>
              <a:t>1cc oil: octane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1828800"/>
            <a:ext cx="576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FF0000"/>
                </a:solidFill>
              </a:rPr>
              <a:t>sPVA</a:t>
            </a:r>
            <a:r>
              <a:rPr lang="en-US" altLang="zh-CN" b="1" dirty="0" smtClean="0">
                <a:solidFill>
                  <a:srgbClr val="FF0000"/>
                </a:solidFill>
              </a:rPr>
              <a:t>-OCB                       C</a:t>
            </a:r>
            <a:r>
              <a:rPr lang="en-US" altLang="zh-CN" b="1" baseline="-25000" dirty="0" smtClean="0">
                <a:solidFill>
                  <a:srgbClr val="FF0000"/>
                </a:solidFill>
              </a:rPr>
              <a:t>16</a:t>
            </a:r>
            <a:r>
              <a:rPr lang="en-US" altLang="zh-CN" b="1" dirty="0" smtClean="0">
                <a:solidFill>
                  <a:srgbClr val="FF0000"/>
                </a:solidFill>
              </a:rPr>
              <a:t>PVA-OCB                    C</a:t>
            </a:r>
            <a:r>
              <a:rPr lang="en-US" altLang="zh-CN" b="1" baseline="-25000" dirty="0" smtClean="0">
                <a:solidFill>
                  <a:srgbClr val="FF0000"/>
                </a:solidFill>
              </a:rPr>
              <a:t>16</a:t>
            </a:r>
            <a:r>
              <a:rPr lang="en-US" altLang="zh-CN" b="1" dirty="0" smtClean="0">
                <a:solidFill>
                  <a:srgbClr val="FF0000"/>
                </a:solidFill>
              </a:rPr>
              <a:t>sPVA-OCB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133600"/>
            <a:ext cx="664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SBA%       3.0         5.0                         3.0       5.0                        3.0       5.0</a:t>
            </a:r>
            <a:endParaRPr lang="zh-CN" altLang="en-US" b="1" dirty="0"/>
          </a:p>
        </p:txBody>
      </p:sp>
      <p:sp>
        <p:nvSpPr>
          <p:cNvPr id="9" name="矩形 8"/>
          <p:cNvSpPr/>
          <p:nvPr/>
        </p:nvSpPr>
        <p:spPr>
          <a:xfrm>
            <a:off x="6858000" y="3962400"/>
            <a:ext cx="685800" cy="1752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7162800" y="2286000"/>
            <a:ext cx="762000" cy="1676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00" y="1762780"/>
            <a:ext cx="1436355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Aggregate after </a:t>
            </a:r>
          </a:p>
          <a:p>
            <a:r>
              <a:rPr lang="en-US" altLang="zh-CN" sz="1400" b="1" dirty="0" smtClean="0"/>
              <a:t>a few days </a:t>
            </a:r>
            <a:endParaRPr lang="zh-CN" alt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0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 smtClean="0"/>
              <a:t>Highly sulfated C</a:t>
            </a:r>
            <a:r>
              <a:rPr lang="en-US" altLang="zh-CN" sz="2800" b="1" baseline="-25000" dirty="0" smtClean="0"/>
              <a:t>16</a:t>
            </a:r>
            <a:r>
              <a:rPr lang="en-US" altLang="zh-CN" sz="2800" b="1" dirty="0" smtClean="0"/>
              <a:t>ssPVA-OCB NPs are stable in </a:t>
            </a:r>
            <a:r>
              <a:rPr lang="en-US" altLang="zh-CN" sz="2800" b="1" dirty="0" err="1" smtClean="0"/>
              <a:t>microemulsion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867" y="2590800"/>
            <a:ext cx="427633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590800"/>
            <a:ext cx="4038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1219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1cc Aqueous:</a:t>
            </a:r>
            <a:r>
              <a:rPr lang="en-US" altLang="zh-CN" dirty="0" smtClean="0">
                <a:solidFill>
                  <a:srgbClr val="FF0000"/>
                </a:solidFill>
              </a:rPr>
              <a:t>C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16</a:t>
            </a:r>
            <a:r>
              <a:rPr lang="en-US" altLang="zh-CN" dirty="0" smtClean="0">
                <a:solidFill>
                  <a:srgbClr val="FF0000"/>
                </a:solidFill>
              </a:rPr>
              <a:t>ssPVA-OCB</a:t>
            </a: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0.2wt%</a:t>
            </a:r>
            <a:r>
              <a:rPr lang="en-US" altLang="zh-CN" dirty="0" smtClean="0"/>
              <a:t>,  S13B 2wt%,  SBA 5wt%</a:t>
            </a:r>
          </a:p>
          <a:p>
            <a:r>
              <a:rPr lang="en-US" altLang="zh-CN" dirty="0" smtClean="0"/>
              <a:t>1cc oil: octane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141" y="2286000"/>
            <a:ext cx="968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Salinity %    3.3     3.5    3.7     3.9     4.1   4.3     4.5               3.3     3.5    3.7     3.9     4.1    4.3     4.5          </a:t>
            </a:r>
            <a:endParaRPr lang="zh-CN" altLang="en-US" b="1" dirty="0"/>
          </a:p>
        </p:txBody>
      </p:sp>
      <p:sp>
        <p:nvSpPr>
          <p:cNvPr id="10" name="矩形 9"/>
          <p:cNvSpPr/>
          <p:nvPr/>
        </p:nvSpPr>
        <p:spPr>
          <a:xfrm>
            <a:off x="1676400" y="4191000"/>
            <a:ext cx="16002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>
            <a:stCxn id="10" idx="0"/>
          </p:cNvCxnSpPr>
          <p:nvPr/>
        </p:nvCxnSpPr>
        <p:spPr>
          <a:xfrm flipV="1">
            <a:off x="2476500" y="2209800"/>
            <a:ext cx="2095500" cy="1981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867400" y="3886200"/>
            <a:ext cx="1600200" cy="1143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4953000" y="2209800"/>
            <a:ext cx="1981200" cy="1676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58555" y="1840468"/>
            <a:ext cx="256724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Homogeneous dispersion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6172200" y="1219200"/>
            <a:ext cx="3067852" cy="369332"/>
            <a:chOff x="6172200" y="1219200"/>
            <a:chExt cx="3067852" cy="369332"/>
          </a:xfrm>
        </p:grpSpPr>
        <p:pic>
          <p:nvPicPr>
            <p:cNvPr id="16" name="图片 15" descr="对号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39697" y="1219200"/>
              <a:ext cx="2700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S13B 4.3% optimal salinity 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0"/>
            <a:ext cx="6324600" cy="1143000"/>
          </a:xfrm>
        </p:spPr>
        <p:txBody>
          <a:bodyPr>
            <a:noAutofit/>
          </a:bodyPr>
          <a:lstStyle/>
          <a:p>
            <a:r>
              <a:rPr lang="en-US" altLang="zh-CN" sz="2400" b="1" dirty="0" smtClean="0"/>
              <a:t>Highly sulfated NPs are stable in </a:t>
            </a:r>
            <a:r>
              <a:rPr lang="en-US" altLang="zh-CN" sz="2400" b="1" dirty="0" err="1" smtClean="0"/>
              <a:t>microemulsions</a:t>
            </a:r>
            <a:r>
              <a:rPr lang="en-US" altLang="zh-CN" sz="2400" b="1" dirty="0" smtClean="0"/>
              <a:t> at various salinities:</a:t>
            </a:r>
            <a:br>
              <a:rPr lang="en-US" altLang="zh-CN" sz="2400" b="1" dirty="0" smtClean="0"/>
            </a:br>
            <a:r>
              <a:rPr lang="en-US" altLang="zh-CN" sz="2400" b="1" dirty="0" smtClean="0"/>
              <a:t>OXS surfactant + NP</a:t>
            </a:r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/>
          <a:srcRect l="7137" t="8028" r="2161" b="5070"/>
          <a:stretch>
            <a:fillRect/>
          </a:stretch>
        </p:blipFill>
        <p:spPr bwMode="auto">
          <a:xfrm>
            <a:off x="152400" y="2514600"/>
            <a:ext cx="426720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914400" y="2895600"/>
            <a:ext cx="1447800" cy="2057400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stCxn id="8" idx="0"/>
          </p:cNvCxnSpPr>
          <p:nvPr/>
        </p:nvCxnSpPr>
        <p:spPr>
          <a:xfrm flipV="1">
            <a:off x="1638300" y="2057400"/>
            <a:ext cx="3429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6172200" y="1600200"/>
            <a:ext cx="3067852" cy="369332"/>
            <a:chOff x="6172200" y="1219200"/>
            <a:chExt cx="3067852" cy="369332"/>
          </a:xfrm>
        </p:grpSpPr>
        <p:pic>
          <p:nvPicPr>
            <p:cNvPr id="12" name="图片 11" descr="对号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39697" y="1219200"/>
              <a:ext cx="2700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S13B 4.3% optimal salinity </a:t>
              </a:r>
              <a:endParaRPr lang="zh-CN" altLang="en-US" dirty="0"/>
            </a:p>
          </p:txBody>
        </p:sp>
      </p:grp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28600" y="1828800"/>
            <a:ext cx="464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800" b="1" dirty="0" smtClean="0">
                <a:solidFill>
                  <a:schemeClr val="tx1"/>
                </a:solidFill>
              </a:rPr>
              <a:t>Salinity %    </a:t>
            </a:r>
          </a:p>
          <a:p>
            <a:pPr eaLnBrk="1" hangingPunct="1"/>
            <a:r>
              <a:rPr lang="en-US" altLang="en-US" sz="1800" b="1" dirty="0" smtClean="0"/>
              <a:t>1.5         1.6        </a:t>
            </a:r>
            <a:r>
              <a:rPr lang="en-US" altLang="en-US" sz="1800" b="1" dirty="0"/>
              <a:t>1.7  </a:t>
            </a:r>
            <a:r>
              <a:rPr lang="en-US" altLang="en-US" sz="1800" b="1" dirty="0" smtClean="0"/>
              <a:t>     </a:t>
            </a:r>
            <a:r>
              <a:rPr lang="en-US" altLang="en-US" sz="1800" b="1" dirty="0"/>
              <a:t>1.8    </a:t>
            </a:r>
            <a:r>
              <a:rPr lang="en-US" altLang="en-US" b="1" dirty="0" smtClean="0"/>
              <a:t> </a:t>
            </a:r>
            <a:r>
              <a:rPr lang="en-US" altLang="en-US" sz="1800" b="1" dirty="0" smtClean="0"/>
              <a:t>   </a:t>
            </a:r>
            <a:r>
              <a:rPr lang="en-US" altLang="en-US" sz="1800" b="1" dirty="0"/>
              <a:t>1.9   </a:t>
            </a:r>
            <a:r>
              <a:rPr lang="en-US" altLang="en-US" sz="1800" b="1" dirty="0" smtClean="0"/>
              <a:t>    2.0</a:t>
            </a:r>
            <a:endParaRPr lang="en-US" altLang="en-US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1752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optimal salinity ~1.6% </a:t>
            </a:r>
            <a:endParaRPr lang="zh-CN" altLang="en-US" b="1" dirty="0"/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14600"/>
            <a:ext cx="419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4495800" y="2133600"/>
            <a:ext cx="72151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 dirty="0">
                <a:solidFill>
                  <a:schemeClr val="tx1"/>
                </a:solidFill>
              </a:rPr>
              <a:t> 1.4   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  </a:t>
            </a:r>
            <a:r>
              <a:rPr lang="en-US" altLang="en-US" sz="1600" b="1" dirty="0">
                <a:solidFill>
                  <a:schemeClr val="tx1"/>
                </a:solidFill>
              </a:rPr>
              <a:t>1.6 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  </a:t>
            </a:r>
            <a:r>
              <a:rPr lang="en-US" altLang="en-US" sz="1600" b="1" dirty="0">
                <a:solidFill>
                  <a:srgbClr val="0066FF"/>
                </a:solidFill>
              </a:rPr>
              <a:t>1.7  </a:t>
            </a:r>
            <a:r>
              <a:rPr lang="en-US" altLang="en-US" sz="1600" b="1" dirty="0" smtClean="0">
                <a:solidFill>
                  <a:srgbClr val="0066FF"/>
                </a:solidFill>
              </a:rPr>
              <a:t> 1.8    </a:t>
            </a:r>
            <a:r>
              <a:rPr lang="en-US" altLang="en-US" sz="1600" b="1" dirty="0">
                <a:solidFill>
                  <a:srgbClr val="0066FF"/>
                </a:solidFill>
              </a:rPr>
              <a:t>1.9  </a:t>
            </a:r>
            <a:r>
              <a:rPr lang="en-US" altLang="en-US" sz="1600" b="1" dirty="0" smtClean="0">
                <a:solidFill>
                  <a:srgbClr val="0066FF"/>
                </a:solidFill>
              </a:rPr>
              <a:t> </a:t>
            </a:r>
            <a:r>
              <a:rPr lang="en-US" altLang="en-US" sz="1600" b="1" dirty="0">
                <a:solidFill>
                  <a:srgbClr val="0066FF"/>
                </a:solidFill>
              </a:rPr>
              <a:t>2.0   </a:t>
            </a:r>
            <a:r>
              <a:rPr lang="en-US" altLang="en-US" sz="1600" b="1" dirty="0" smtClean="0">
                <a:solidFill>
                  <a:srgbClr val="0066FF"/>
                </a:solidFill>
              </a:rPr>
              <a:t>2.1    2.2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    2.3   2.4     </a:t>
            </a:r>
            <a:endParaRPr lang="en-US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172200" y="1219200"/>
            <a:ext cx="2971800" cy="369332"/>
            <a:chOff x="6172200" y="1219200"/>
            <a:chExt cx="2971800" cy="369332"/>
          </a:xfrm>
        </p:grpSpPr>
        <p:pic>
          <p:nvPicPr>
            <p:cNvPr id="27" name="图片 26" descr="对号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539697" y="1219200"/>
              <a:ext cx="2604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OXS 1.6% optimal salinity </a:t>
              </a:r>
              <a:endParaRPr lang="zh-CN" alt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200" y="11824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1cc Aqueous:  </a:t>
            </a:r>
            <a:r>
              <a:rPr lang="en-US" altLang="zh-CN" dirty="0" smtClean="0">
                <a:solidFill>
                  <a:srgbClr val="FF0000"/>
                </a:solidFill>
              </a:rPr>
              <a:t>OXS 2wt%,  </a:t>
            </a:r>
            <a:r>
              <a:rPr lang="en-US" altLang="zh-CN" dirty="0" smtClean="0"/>
              <a:t>SBA 2.5wt%, C</a:t>
            </a:r>
            <a:r>
              <a:rPr lang="en-US" altLang="zh-CN" baseline="-25000" dirty="0" smtClean="0"/>
              <a:t>16</a:t>
            </a:r>
            <a:r>
              <a:rPr lang="en-US" altLang="zh-CN" dirty="0" smtClean="0"/>
              <a:t>ssPVA-OCB 0.2wt%,  </a:t>
            </a:r>
          </a:p>
          <a:p>
            <a:r>
              <a:rPr lang="en-US" altLang="zh-CN" dirty="0" smtClean="0"/>
              <a:t>1cc oil: octane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0"/>
            <a:ext cx="6248400" cy="1143000"/>
          </a:xfrm>
        </p:spPr>
        <p:txBody>
          <a:bodyPr>
            <a:noAutofit/>
          </a:bodyPr>
          <a:lstStyle/>
          <a:p>
            <a:r>
              <a:rPr lang="en-US" altLang="zh-CN" sz="2400" b="1" dirty="0"/>
              <a:t>Highly sulfated NPs are stable in </a:t>
            </a:r>
            <a:r>
              <a:rPr lang="en-US" altLang="zh-CN" sz="2400" b="1" dirty="0" err="1"/>
              <a:t>microemulsions</a:t>
            </a:r>
            <a:r>
              <a:rPr lang="en-US" altLang="zh-CN" sz="2400" b="1" dirty="0"/>
              <a:t> at various </a:t>
            </a:r>
            <a:r>
              <a:rPr lang="en-US" altLang="zh-CN" sz="2400" b="1" dirty="0" smtClean="0"/>
              <a:t>salinities: </a:t>
            </a:r>
            <a:br>
              <a:rPr lang="en-US" altLang="zh-CN" sz="2400" b="1" dirty="0" smtClean="0"/>
            </a:br>
            <a:r>
              <a:rPr lang="en-US" altLang="zh-CN" sz="2400" b="1" dirty="0" smtClean="0"/>
              <a:t>AF-K3-4 surfactant + NP</a:t>
            </a:r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819400"/>
            <a:ext cx="419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2015.2.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4648200" cy="381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2307848"/>
            <a:ext cx="9982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Salinity % </a:t>
            </a:r>
          </a:p>
          <a:p>
            <a:r>
              <a:rPr lang="en-US" altLang="zh-CN" sz="1400" b="1" dirty="0" smtClean="0"/>
              <a:t>  9.5     9.7     9.9    10.1   10.3  10.5   11.0   11.5  12.0  12.5  13.0      11.0  11.2  11.4  11.6  11.8  12.0 12.2  12.4  12.6  12.8  13.0</a:t>
            </a:r>
            <a:endParaRPr lang="zh-CN" altLang="en-US" sz="1400" b="1" dirty="0" smtClean="0"/>
          </a:p>
          <a:p>
            <a:endParaRPr lang="zh-CN" alt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141106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1cc Aqueous:  </a:t>
            </a:r>
            <a:r>
              <a:rPr lang="en-US" altLang="zh-CN" dirty="0" smtClean="0">
                <a:solidFill>
                  <a:srgbClr val="FF0000"/>
                </a:solidFill>
              </a:rPr>
              <a:t>AF K3-4 1S 4wt%,  </a:t>
            </a:r>
            <a:r>
              <a:rPr lang="en-US" altLang="zh-CN" dirty="0" smtClean="0"/>
              <a:t>SBA 2.5wt%, C</a:t>
            </a:r>
            <a:r>
              <a:rPr lang="en-US" altLang="zh-CN" baseline="-25000" dirty="0" smtClean="0"/>
              <a:t>16</a:t>
            </a:r>
            <a:r>
              <a:rPr lang="en-US" altLang="zh-CN" dirty="0" smtClean="0"/>
              <a:t>ssPVA-OCB 2%</a:t>
            </a:r>
          </a:p>
          <a:p>
            <a:r>
              <a:rPr lang="en-US" altLang="zh-CN" dirty="0" smtClean="0"/>
              <a:t>1cc oil: octane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400800" y="4267200"/>
            <a:ext cx="1143000" cy="1524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77000" y="2590800"/>
            <a:ext cx="1143000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172200" y="1600200"/>
            <a:ext cx="3067852" cy="369332"/>
            <a:chOff x="6172200" y="1219200"/>
            <a:chExt cx="3067852" cy="369332"/>
          </a:xfrm>
        </p:grpSpPr>
        <p:pic>
          <p:nvPicPr>
            <p:cNvPr id="15" name="图片 14" descr="对号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539697" y="1219200"/>
              <a:ext cx="2700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S13B 4.3% optimal salinity </a:t>
              </a:r>
              <a:endParaRPr lang="zh-CN" altLang="en-US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72200" y="1219200"/>
            <a:ext cx="2971800" cy="369332"/>
            <a:chOff x="6172200" y="1219200"/>
            <a:chExt cx="2971800" cy="369332"/>
          </a:xfrm>
        </p:grpSpPr>
        <p:pic>
          <p:nvPicPr>
            <p:cNvPr id="18" name="图片 17" descr="对号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539697" y="1219200"/>
              <a:ext cx="2604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OXS 1.6% optimal salinity </a:t>
              </a:r>
              <a:endParaRPr lang="zh-CN" altLang="en-US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72200" y="1981200"/>
            <a:ext cx="2881045" cy="381000"/>
            <a:chOff x="6172200" y="1219200"/>
            <a:chExt cx="2957245" cy="369332"/>
          </a:xfrm>
        </p:grpSpPr>
        <p:pic>
          <p:nvPicPr>
            <p:cNvPr id="21" name="图片 20" descr="对号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539697" y="1219200"/>
              <a:ext cx="2589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K3 11.9% optimal salinity 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 err="1" smtClean="0"/>
              <a:t>Alfoterra</a:t>
            </a:r>
            <a:r>
              <a:rPr lang="en-US" altLang="zh-CN" sz="2800" b="1" dirty="0" smtClean="0"/>
              <a:t> K2-15 surfactant exhibits an optimal salinity near 15 %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124200"/>
            <a:ext cx="446683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124200"/>
            <a:ext cx="420721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2514600"/>
            <a:ext cx="866455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Salinity % </a:t>
            </a:r>
          </a:p>
          <a:p>
            <a:r>
              <a:rPr lang="en-US" altLang="zh-CN" sz="1300" b="1" dirty="0" smtClean="0"/>
              <a:t>14.0  14.2  14.4  14.6  14.8  15.0  15.2  15.4  15.6  15.8 16.0      14.0  14.2  14.4   14.6   14.8   15.0   15.2  15.4   15.6  15.8  16.0 </a:t>
            </a:r>
            <a:endParaRPr lang="zh-CN" altLang="en-US" sz="1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3716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1cc Aqueous:  </a:t>
            </a:r>
            <a:r>
              <a:rPr lang="en-US" altLang="zh-CN" dirty="0" smtClean="0">
                <a:solidFill>
                  <a:srgbClr val="FF0000"/>
                </a:solidFill>
              </a:rPr>
              <a:t>AF K2-4 1S 4wt%,  </a:t>
            </a:r>
            <a:r>
              <a:rPr lang="en-US" altLang="zh-CN" dirty="0" smtClean="0"/>
              <a:t>SBA 2.5wt% </a:t>
            </a:r>
          </a:p>
          <a:p>
            <a:r>
              <a:rPr lang="en-US" altLang="zh-CN" dirty="0" smtClean="0"/>
              <a:t>1cc oil: octane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781800" y="4419600"/>
            <a:ext cx="8382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endCxn id="10" idx="2"/>
          </p:cNvCxnSpPr>
          <p:nvPr/>
        </p:nvCxnSpPr>
        <p:spPr>
          <a:xfrm flipH="1" flipV="1">
            <a:off x="4779288" y="2627531"/>
            <a:ext cx="2002512" cy="17920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81400" y="1981200"/>
            <a:ext cx="2395776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Optimal salinity between 15.2~15.4 %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6172200" y="1600200"/>
            <a:ext cx="3067852" cy="369332"/>
            <a:chOff x="6172200" y="1219200"/>
            <a:chExt cx="3067852" cy="369332"/>
          </a:xfrm>
        </p:grpSpPr>
        <p:pic>
          <p:nvPicPr>
            <p:cNvPr id="21" name="图片 20" descr="对号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539697" y="1219200"/>
              <a:ext cx="2700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S13B 4.3% optimal salinity </a:t>
              </a:r>
              <a:endParaRPr lang="zh-CN" altLang="en-US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172200" y="1219200"/>
            <a:ext cx="2971800" cy="369332"/>
            <a:chOff x="6172200" y="1219200"/>
            <a:chExt cx="2971800" cy="369332"/>
          </a:xfrm>
        </p:grpSpPr>
        <p:pic>
          <p:nvPicPr>
            <p:cNvPr id="24" name="图片 23" descr="对号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539697" y="1219200"/>
              <a:ext cx="2604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OXS 1.6% optimal salinity </a:t>
              </a:r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72200" y="1981200"/>
            <a:ext cx="2881045" cy="381000"/>
            <a:chOff x="6172200" y="1219200"/>
            <a:chExt cx="2957245" cy="369332"/>
          </a:xfrm>
        </p:grpSpPr>
        <p:pic>
          <p:nvPicPr>
            <p:cNvPr id="27" name="图片 26" descr="对号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539697" y="1219200"/>
              <a:ext cx="2589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K3 11.9% optimal salinity 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172200" y="1230868"/>
            <a:ext cx="2971800" cy="369332"/>
            <a:chOff x="6172200" y="1219200"/>
            <a:chExt cx="2971800" cy="369332"/>
          </a:xfrm>
        </p:grpSpPr>
        <p:pic>
          <p:nvPicPr>
            <p:cNvPr id="16" name="图片 15" descr="对号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39697" y="1219200"/>
              <a:ext cx="2604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OXS 1.6% optimal salinity 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172200" y="1524000"/>
            <a:ext cx="3067852" cy="369332"/>
            <a:chOff x="6172200" y="1219200"/>
            <a:chExt cx="3067852" cy="369332"/>
          </a:xfrm>
        </p:grpSpPr>
        <p:pic>
          <p:nvPicPr>
            <p:cNvPr id="13" name="图片 12" descr="对号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39697" y="1219200"/>
              <a:ext cx="2700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S13B 4.3% optimal salinity </a:t>
              </a:r>
              <a:endParaRPr lang="zh-CN" alt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72200" y="1828800"/>
            <a:ext cx="2881045" cy="381000"/>
            <a:chOff x="6172200" y="1219200"/>
            <a:chExt cx="2957245" cy="369332"/>
          </a:xfrm>
        </p:grpSpPr>
        <p:pic>
          <p:nvPicPr>
            <p:cNvPr id="19" name="图片 18" descr="对号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539697" y="1219200"/>
              <a:ext cx="2589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K3 11.9% optimal salinity </a:t>
              </a:r>
              <a:endParaRPr lang="zh-CN" altLang="en-US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0"/>
            <a:ext cx="6096000" cy="11430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C</a:t>
            </a:r>
            <a:r>
              <a:rPr lang="en-US" altLang="zh-CN" sz="2800" b="1" baseline="-25000" dirty="0" smtClean="0"/>
              <a:t>16</a:t>
            </a:r>
            <a:r>
              <a:rPr lang="en-US" altLang="zh-CN" sz="2800" b="1" dirty="0" smtClean="0"/>
              <a:t>ssPVA-OCB disperses in K2 </a:t>
            </a:r>
            <a:r>
              <a:rPr lang="en-US" altLang="zh-CN" sz="2800" b="1" dirty="0" err="1" smtClean="0"/>
              <a:t>microemulsion</a:t>
            </a:r>
            <a:r>
              <a:rPr lang="en-US" altLang="zh-CN" sz="2800" b="1" dirty="0" smtClean="0"/>
              <a:t> at 15 % salinities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971800"/>
            <a:ext cx="4343400" cy="369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14110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1cc Aqueous:  </a:t>
            </a:r>
            <a:r>
              <a:rPr lang="en-US" altLang="zh-CN" dirty="0" smtClean="0">
                <a:solidFill>
                  <a:srgbClr val="FF0000"/>
                </a:solidFill>
              </a:rPr>
              <a:t>AF K2-4 1S 4wt%,  </a:t>
            </a:r>
            <a:r>
              <a:rPr lang="en-US" altLang="zh-CN" dirty="0" smtClean="0"/>
              <a:t>SBA 2.5wt%, C</a:t>
            </a:r>
            <a:r>
              <a:rPr lang="en-US" altLang="zh-CN" baseline="-25000" dirty="0" smtClean="0"/>
              <a:t>16</a:t>
            </a:r>
            <a:r>
              <a:rPr lang="en-US" altLang="zh-CN" dirty="0" smtClean="0"/>
              <a:t>ssPVA-OCB 2%</a:t>
            </a:r>
          </a:p>
          <a:p>
            <a:r>
              <a:rPr lang="en-US" altLang="zh-CN" dirty="0" smtClean="0"/>
              <a:t>1cc oil: octane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728" y="2286000"/>
            <a:ext cx="904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Salinity % </a:t>
            </a:r>
          </a:p>
          <a:p>
            <a:r>
              <a:rPr lang="en-US" altLang="zh-CN" b="1" dirty="0" smtClean="0"/>
              <a:t> </a:t>
            </a:r>
            <a:r>
              <a:rPr lang="en-US" altLang="zh-CN" sz="1400" b="1" dirty="0" smtClean="0"/>
              <a:t>14.0   14.2  14.4  14.6  14.8  15.0  15.2 15.4  15.6  15.8 16.0    14.0  14.2  14.4  14.6  14.8  15.0  15.2  15.4  15.6  15.8  16.0 </a:t>
            </a:r>
            <a:endParaRPr lang="zh-CN" altLang="en-US" sz="1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971800"/>
            <a:ext cx="44958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048000" y="4876800"/>
            <a:ext cx="1143000" cy="1219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048000" y="2514600"/>
            <a:ext cx="1143000" cy="381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6172200" y="2133600"/>
            <a:ext cx="2947776" cy="369332"/>
            <a:chOff x="6172200" y="1219199"/>
            <a:chExt cx="3025741" cy="358021"/>
          </a:xfrm>
        </p:grpSpPr>
        <p:pic>
          <p:nvPicPr>
            <p:cNvPr id="22" name="图片 21" descr="对号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539697" y="1219199"/>
              <a:ext cx="2658244" cy="358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K2 15.2% optimal salinity 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6400800" cy="1143000"/>
          </a:xfrm>
        </p:spPr>
        <p:txBody>
          <a:bodyPr>
            <a:noAutofit/>
          </a:bodyPr>
          <a:lstStyle/>
          <a:p>
            <a:r>
              <a:rPr lang="en-US" altLang="zh-CN" sz="2800" b="1" dirty="0" smtClean="0"/>
              <a:t>C</a:t>
            </a:r>
            <a:r>
              <a:rPr lang="en-US" altLang="zh-CN" sz="2800" b="1" baseline="-25000" dirty="0" smtClean="0"/>
              <a:t>16</a:t>
            </a:r>
            <a:r>
              <a:rPr lang="en-US" altLang="zh-CN" sz="2800" b="1" dirty="0" smtClean="0"/>
              <a:t>ssPVA-OCB stays stable at high salinity </a:t>
            </a:r>
            <a:r>
              <a:rPr lang="en-US" altLang="zh-CN" sz="2800" b="1" dirty="0" err="1" smtClean="0"/>
              <a:t>microemulsions</a:t>
            </a:r>
            <a:r>
              <a:rPr lang="en-US" altLang="zh-CN" sz="2800" b="1" dirty="0" smtClean="0"/>
              <a:t> after a week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97180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4419600" cy="37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0852" y="2362200"/>
            <a:ext cx="9089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Salinity % </a:t>
            </a:r>
          </a:p>
          <a:p>
            <a:r>
              <a:rPr lang="en-US" altLang="zh-CN" b="1" dirty="0" smtClean="0"/>
              <a:t> </a:t>
            </a:r>
            <a:r>
              <a:rPr lang="en-US" altLang="zh-CN" sz="1400" b="1" dirty="0" smtClean="0"/>
              <a:t>14.0   14.2  14.4  14.6  14.8  15.0  15.2 15.4  15.6 15.8 16.0     14.0  14.2  14.4  14.6  14.8  15.0  15.2  15.4 15.6  15.8  16.0 </a:t>
            </a:r>
            <a:endParaRPr lang="zh-CN" alt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295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1cc Aqueous:  </a:t>
            </a:r>
            <a:r>
              <a:rPr lang="en-US" altLang="zh-CN" dirty="0" smtClean="0">
                <a:solidFill>
                  <a:srgbClr val="FF0000"/>
                </a:solidFill>
              </a:rPr>
              <a:t>AF K2-4 1S 4wt%,  </a:t>
            </a:r>
            <a:r>
              <a:rPr lang="en-US" altLang="zh-CN" dirty="0" smtClean="0"/>
              <a:t>SBA 2.5wt%, C</a:t>
            </a:r>
            <a:r>
              <a:rPr lang="en-US" altLang="zh-CN" baseline="-25000" dirty="0" smtClean="0"/>
              <a:t>16</a:t>
            </a:r>
            <a:r>
              <a:rPr lang="en-US" altLang="zh-CN" dirty="0" smtClean="0"/>
              <a:t>ssPVA-OCB 2%</a:t>
            </a:r>
          </a:p>
          <a:p>
            <a:r>
              <a:rPr lang="en-US" altLang="zh-CN" dirty="0" smtClean="0"/>
              <a:t>1cc oil: octane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7400" y="1743670"/>
            <a:ext cx="7086600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After a week, 15.0~15.2% stays stable, 15.4~16.0% precipitates severely.  i.e. at salinity a little higher than optimal, less water in </a:t>
            </a:r>
            <a:r>
              <a:rPr lang="en-US" altLang="zh-CN" dirty="0" err="1" smtClean="0"/>
              <a:t>microemulsion</a:t>
            </a:r>
            <a:r>
              <a:rPr lang="en-US" altLang="zh-CN" dirty="0" smtClean="0"/>
              <a:t>, and  C</a:t>
            </a:r>
            <a:r>
              <a:rPr lang="en-US" altLang="zh-CN" baseline="-25000" dirty="0" smtClean="0"/>
              <a:t>16</a:t>
            </a:r>
            <a:r>
              <a:rPr lang="en-US" altLang="zh-CN" dirty="0" smtClean="0"/>
              <a:t>ssPVA-OCB more easily precipitates out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286000" y="4343400"/>
            <a:ext cx="22098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705600" y="4267200"/>
            <a:ext cx="22860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3581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ssPVA</a:t>
            </a:r>
            <a:r>
              <a:rPr lang="en-US" b="1" dirty="0" smtClean="0">
                <a:solidFill>
                  <a:srgbClr val="FF0000"/>
                </a:solidFill>
              </a:rPr>
              <a:t>--most Hydrophilic chain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4267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</a:t>
            </a:r>
            <a:r>
              <a:rPr lang="en-US" b="1" baseline="-25000" dirty="0" smtClean="0">
                <a:solidFill>
                  <a:schemeClr val="tx2"/>
                </a:solidFill>
              </a:rPr>
              <a:t>16</a:t>
            </a:r>
            <a:r>
              <a:rPr lang="en-US" b="1" dirty="0" smtClean="0">
                <a:solidFill>
                  <a:schemeClr val="tx2"/>
                </a:solidFill>
              </a:rPr>
              <a:t>--Hydrophobic chain</a:t>
            </a:r>
            <a:endParaRPr lang="en-US" b="1" dirty="0">
              <a:solidFill>
                <a:schemeClr val="tx2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743700" y="1295400"/>
            <a:ext cx="2400300" cy="2384834"/>
            <a:chOff x="4038600" y="2957513"/>
            <a:chExt cx="3009900" cy="3070634"/>
          </a:xfrm>
        </p:grpSpPr>
        <p:pic>
          <p:nvPicPr>
            <p:cNvPr id="14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389052">
              <a:off x="4672107" y="5242334"/>
              <a:ext cx="125730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91200" y="4343400"/>
              <a:ext cx="125730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7013828">
              <a:off x="4876800" y="3429000"/>
              <a:ext cx="125730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1361703">
              <a:off x="4275474" y="4837543"/>
              <a:ext cx="10763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3474486">
              <a:off x="5503560" y="5039393"/>
              <a:ext cx="10763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7265143">
              <a:off x="5420581" y="3746877"/>
              <a:ext cx="10763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38600" y="4419600"/>
              <a:ext cx="1257300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3474486">
              <a:off x="4284359" y="3896394"/>
              <a:ext cx="10763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椭圆 8"/>
            <p:cNvSpPr/>
            <p:nvPr/>
          </p:nvSpPr>
          <p:spPr>
            <a:xfrm>
              <a:off x="5105400" y="4191000"/>
              <a:ext cx="838200" cy="76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3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733800"/>
            <a:ext cx="1257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267200"/>
            <a:ext cx="1076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57200" y="1219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</a:t>
            </a:r>
            <a:r>
              <a:rPr lang="en-US" altLang="zh-CN" dirty="0" err="1" smtClean="0"/>
              <a:t>amphiphilic</a:t>
            </a:r>
            <a:r>
              <a:rPr lang="en-US" altLang="zh-CN" dirty="0" smtClean="0"/>
              <a:t> C16ssPVA-OCB disperses and stay stable in </a:t>
            </a:r>
            <a:r>
              <a:rPr lang="en-US" altLang="zh-CN" dirty="0" err="1" smtClean="0"/>
              <a:t>microemulsion</a:t>
            </a:r>
            <a:r>
              <a:rPr lang="en-US" altLang="zh-CN" dirty="0" smtClean="0"/>
              <a:t> from low salinity to ultra high salinity</a:t>
            </a:r>
            <a:endParaRPr lang="zh-CN" alt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505200"/>
            <a:ext cx="3048000" cy="13716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3048000" y="5562600"/>
            <a:ext cx="3644331" cy="92333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C</a:t>
            </a:r>
            <a:r>
              <a:rPr lang="en-US" altLang="zh-CN" baseline="-25000" dirty="0" err="1" smtClean="0"/>
              <a:t>n</a:t>
            </a:r>
            <a:r>
              <a:rPr lang="en-US" altLang="zh-CN" dirty="0" smtClean="0"/>
              <a:t>(n&lt;14) </a:t>
            </a:r>
            <a:r>
              <a:rPr lang="en-US" altLang="zh-CN" dirty="0" err="1" smtClean="0"/>
              <a:t>propoxy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ethoxy</a:t>
            </a:r>
            <a:r>
              <a:rPr lang="en-US" altLang="zh-CN" dirty="0" smtClean="0"/>
              <a:t> sulfates</a:t>
            </a:r>
          </a:p>
          <a:p>
            <a:r>
              <a:rPr lang="en-US" altLang="zh-CN" dirty="0" smtClean="0"/>
              <a:t>K2 and K3 have same PO,EO number,</a:t>
            </a:r>
          </a:p>
          <a:p>
            <a:r>
              <a:rPr lang="en-US" altLang="zh-CN" dirty="0" smtClean="0"/>
              <a:t>K3 has long </a:t>
            </a:r>
            <a:r>
              <a:rPr lang="en-US" altLang="zh-CN" dirty="0" err="1" smtClean="0"/>
              <a:t>hydrophobe</a:t>
            </a:r>
            <a:r>
              <a:rPr lang="en-US" altLang="zh-CN" dirty="0" smtClean="0"/>
              <a:t> part</a:t>
            </a:r>
            <a:endParaRPr lang="zh-CN" altLang="en-US" dirty="0"/>
          </a:p>
        </p:txBody>
      </p:sp>
      <p:pic>
        <p:nvPicPr>
          <p:cNvPr id="25" name="Picture 90" descr="C:\Users\Austin\Desktop\surfactant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2971800" cy="12954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组合 27"/>
          <p:cNvGrpSpPr/>
          <p:nvPr/>
        </p:nvGrpSpPr>
        <p:grpSpPr>
          <a:xfrm>
            <a:off x="76200" y="2438400"/>
            <a:ext cx="2971800" cy="369332"/>
            <a:chOff x="6172200" y="1219200"/>
            <a:chExt cx="2971800" cy="369332"/>
          </a:xfrm>
        </p:grpSpPr>
        <p:pic>
          <p:nvPicPr>
            <p:cNvPr id="29" name="图片 28" descr="对号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39697" y="1219200"/>
              <a:ext cx="2604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OXS 1.6% optimal salinity </a:t>
              </a:r>
              <a:endParaRPr lang="zh-CN" altLang="en-US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6348" y="3962400"/>
            <a:ext cx="3067852" cy="369332"/>
            <a:chOff x="6172200" y="1219200"/>
            <a:chExt cx="3067852" cy="369332"/>
          </a:xfrm>
        </p:grpSpPr>
        <p:pic>
          <p:nvPicPr>
            <p:cNvPr id="32" name="图片 31" descr="对号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539697" y="1219200"/>
              <a:ext cx="2700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S13B 4.3% optimal salinity </a:t>
              </a:r>
              <a:endParaRPr lang="zh-CN" altLang="en-US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0755" y="5334000"/>
            <a:ext cx="2881045" cy="381000"/>
            <a:chOff x="6172200" y="1219200"/>
            <a:chExt cx="2957245" cy="369332"/>
          </a:xfrm>
        </p:grpSpPr>
        <p:pic>
          <p:nvPicPr>
            <p:cNvPr id="35" name="图片 34" descr="对号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539697" y="1219200"/>
              <a:ext cx="2589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K3 11.9% optimal salinity </a:t>
              </a:r>
              <a:endParaRPr lang="zh-CN" altLang="en-US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200" y="6172200"/>
            <a:ext cx="2947776" cy="369332"/>
            <a:chOff x="6172200" y="1219199"/>
            <a:chExt cx="3025741" cy="358021"/>
          </a:xfrm>
        </p:grpSpPr>
        <p:pic>
          <p:nvPicPr>
            <p:cNvPr id="38" name="图片 37" descr="对号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2200" y="1219200"/>
              <a:ext cx="523286" cy="30480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9697" y="1219199"/>
              <a:ext cx="2658244" cy="358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K2 15.2% optimal salinity </a:t>
              </a:r>
              <a:endParaRPr lang="zh-CN" altLang="en-US" dirty="0"/>
            </a:p>
          </p:txBody>
        </p:sp>
      </p:grpSp>
      <p:sp>
        <p:nvSpPr>
          <p:cNvPr id="41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6400800" cy="1143000"/>
          </a:xfrm>
        </p:spPr>
        <p:txBody>
          <a:bodyPr>
            <a:noAutofit/>
          </a:bodyPr>
          <a:lstStyle/>
          <a:p>
            <a:r>
              <a:rPr lang="en-US" altLang="zh-CN" sz="2800" b="1" dirty="0" smtClean="0"/>
              <a:t>NPs disperse in surfactant </a:t>
            </a:r>
            <a:r>
              <a:rPr lang="en-US" altLang="zh-CN" sz="2800" b="1" dirty="0" err="1" smtClean="0"/>
              <a:t>microemulsion</a:t>
            </a:r>
            <a:r>
              <a:rPr lang="en-US" altLang="zh-CN" sz="2800" b="1" dirty="0" smtClean="0"/>
              <a:t> at all salinities tested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Goal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676400"/>
            <a:ext cx="8915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● </a:t>
            </a:r>
            <a:r>
              <a:rPr lang="en-US" altLang="zh-CN" sz="3200" b="1" dirty="0" smtClean="0"/>
              <a:t>Prepare and characterize </a:t>
            </a:r>
            <a:r>
              <a:rPr lang="en-US" altLang="zh-CN" sz="3200" b="1" dirty="0" err="1" smtClean="0">
                <a:solidFill>
                  <a:srgbClr val="FF0000"/>
                </a:solidFill>
              </a:rPr>
              <a:t>nanoparticles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 (NPs)</a:t>
            </a:r>
            <a:r>
              <a:rPr lang="en-US" altLang="zh-CN" sz="3200" b="1" dirty="0" smtClean="0"/>
              <a:t> that can segregate to the middle phase </a:t>
            </a:r>
            <a:r>
              <a:rPr lang="en-US" altLang="zh-CN" sz="3200" b="1" dirty="0" err="1" smtClean="0">
                <a:solidFill>
                  <a:srgbClr val="FF0000"/>
                </a:solidFill>
              </a:rPr>
              <a:t>microemulsion</a:t>
            </a:r>
            <a:r>
              <a:rPr lang="en-US" altLang="zh-CN" sz="3200" b="1" dirty="0" smtClean="0"/>
              <a:t> at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high salinities </a:t>
            </a:r>
            <a:r>
              <a:rPr lang="en-US" altLang="zh-CN" sz="3200" b="1" dirty="0" smtClean="0"/>
              <a:t>and penetrate porous media</a:t>
            </a:r>
          </a:p>
          <a:p>
            <a:endParaRPr lang="en-US" altLang="zh-CN" sz="3200" b="1" dirty="0" smtClean="0"/>
          </a:p>
          <a:p>
            <a:endParaRPr lang="en-US" altLang="zh-CN" sz="3200" b="1" dirty="0" smtClean="0"/>
          </a:p>
          <a:p>
            <a:r>
              <a:rPr lang="en-US" altLang="zh-CN" sz="2000" b="1" dirty="0" smtClean="0"/>
              <a:t>●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3200" b="1" dirty="0" smtClean="0"/>
              <a:t>Investigate the interaction of </a:t>
            </a:r>
            <a:r>
              <a:rPr lang="en-US" altLang="zh-CN" sz="3200" b="1" dirty="0" err="1" smtClean="0"/>
              <a:t>nanoparticles</a:t>
            </a:r>
            <a:r>
              <a:rPr lang="en-US" altLang="zh-CN" sz="3200" b="1" dirty="0" smtClean="0"/>
              <a:t> with surfactants towards an approach to prepare blends with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low interfacial tension (IFT) </a:t>
            </a:r>
            <a:r>
              <a:rPr lang="en-US" altLang="zh-CN" sz="3200" b="1" dirty="0" smtClean="0"/>
              <a:t>and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low adsorption</a:t>
            </a:r>
          </a:p>
          <a:p>
            <a:endParaRPr lang="en-US" altLang="zh-CN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553200" cy="1143000"/>
          </a:xfrm>
        </p:spPr>
        <p:txBody>
          <a:bodyPr>
            <a:noAutofit/>
          </a:bodyPr>
          <a:lstStyle/>
          <a:p>
            <a:r>
              <a:rPr lang="en-US" altLang="zh-CN" sz="2800" b="1" dirty="0" smtClean="0"/>
              <a:t>Small-angle X-ray scattering(SAXS) provides measure of domain size</a:t>
            </a:r>
            <a:r>
              <a:rPr lang="zh-CN" altLang="en-US" sz="2600" b="1" dirty="0" smtClean="0"/>
              <a:t/>
            </a:r>
            <a:br>
              <a:rPr lang="zh-CN" altLang="en-US" sz="2600" b="1" dirty="0" smtClean="0"/>
            </a:br>
            <a:endParaRPr lang="zh-CN" altLang="en-US" sz="26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77143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81000" y="1295400"/>
            <a:ext cx="2895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smtClean="0"/>
              <a:t>https://www.sni-portal.de/kfs/Methoden/smallanglescattering.php</a:t>
            </a:r>
            <a:endParaRPr lang="zh-CN" altLang="en-US" sz="1400" i="1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710" y="1143000"/>
            <a:ext cx="420329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5715000" y="5562600"/>
            <a:ext cx="3204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smtClean="0"/>
              <a:t>T. </a:t>
            </a:r>
            <a:r>
              <a:rPr lang="en-US" altLang="zh-CN" sz="1600" i="1" dirty="0" err="1" smtClean="0"/>
              <a:t>Sottmann</a:t>
            </a:r>
            <a:r>
              <a:rPr lang="en-US" altLang="zh-CN" sz="1600" i="1" dirty="0" smtClean="0"/>
              <a:t>, R. </a:t>
            </a:r>
            <a:r>
              <a:rPr lang="en-US" altLang="zh-CN" sz="1600" i="1" dirty="0" err="1" smtClean="0"/>
              <a:t>Strey</a:t>
            </a:r>
            <a:r>
              <a:rPr lang="en-US" altLang="zh-CN" sz="1600" i="1" dirty="0" smtClean="0"/>
              <a:t>, and S.-H. Chen</a:t>
            </a:r>
          </a:p>
          <a:p>
            <a:r>
              <a:rPr lang="en-US" altLang="zh-CN" sz="1600" i="1" dirty="0" smtClean="0"/>
              <a:t>J. Chem. Phys. 106, 6483 (1997)</a:t>
            </a:r>
            <a:endParaRPr lang="zh-CN" altLang="en-US" sz="1600" i="1" dirty="0"/>
          </a:p>
        </p:txBody>
      </p:sp>
      <p:pic>
        <p:nvPicPr>
          <p:cNvPr id="14" name="图片 13" descr="Untit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733800"/>
            <a:ext cx="3468829" cy="2992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6858000" cy="464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0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 </a:t>
            </a:r>
            <a:r>
              <a:rPr lang="en-US" altLang="zh-CN" sz="2800" b="1" dirty="0" smtClean="0"/>
              <a:t>SAXS measurement reveals a small increase in domain size with NPs present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矩形 11"/>
          <p:cNvSpPr/>
          <p:nvPr/>
        </p:nvSpPr>
        <p:spPr>
          <a:xfrm>
            <a:off x="5109882" y="6248400"/>
            <a:ext cx="407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Experiment done in </a:t>
            </a:r>
            <a:r>
              <a:rPr lang="en-US" altLang="zh-CN" b="1" dirty="0" smtClean="0"/>
              <a:t>Argonne national lab</a:t>
            </a:r>
            <a:endParaRPr lang="zh-CN" altLang="en-US" b="1" dirty="0"/>
          </a:p>
        </p:txBody>
      </p:sp>
      <p:sp>
        <p:nvSpPr>
          <p:cNvPr id="13" name="矩形 12"/>
          <p:cNvSpPr/>
          <p:nvPr/>
        </p:nvSpPr>
        <p:spPr>
          <a:xfrm>
            <a:off x="189226" y="1182469"/>
            <a:ext cx="3696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K3: </a:t>
            </a:r>
            <a:r>
              <a:rPr lang="en-US" altLang="zh-CN" b="1" dirty="0" err="1" smtClean="0"/>
              <a:t>C</a:t>
            </a:r>
            <a:r>
              <a:rPr lang="en-US" altLang="zh-CN" b="1" baseline="-25000" dirty="0" err="1" smtClean="0"/>
              <a:t>n</a:t>
            </a:r>
            <a:r>
              <a:rPr lang="en-US" altLang="zh-CN" b="1" dirty="0" smtClean="0"/>
              <a:t>(n&lt;14) </a:t>
            </a:r>
            <a:r>
              <a:rPr lang="en-US" altLang="zh-CN" b="1" dirty="0" err="1" smtClean="0"/>
              <a:t>propoxy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ethoxy</a:t>
            </a:r>
            <a:r>
              <a:rPr lang="en-US" altLang="zh-CN" b="1" dirty="0" smtClean="0"/>
              <a:t> sulfates</a:t>
            </a:r>
          </a:p>
          <a:p>
            <a:r>
              <a:rPr lang="en-US" altLang="zh-CN" b="1" dirty="0" err="1" smtClean="0"/>
              <a:t>Nanoparticle</a:t>
            </a:r>
            <a:r>
              <a:rPr lang="en-US" altLang="zh-CN" b="1" dirty="0" smtClean="0"/>
              <a:t>: C</a:t>
            </a:r>
            <a:r>
              <a:rPr lang="en-US" altLang="zh-CN" b="1" baseline="-25000" dirty="0" smtClean="0"/>
              <a:t>16</a:t>
            </a:r>
            <a:r>
              <a:rPr lang="en-US" altLang="zh-CN" b="1" dirty="0" smtClean="0"/>
              <a:t>ssPVA-OCB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6200" y="6096000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q(Å)</a:t>
            </a:r>
            <a:endParaRPr lang="zh-CN" alt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3048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Domain size ≈44nm</a:t>
            </a:r>
            <a:endParaRPr lang="zh-CN" altLang="zh-CN" b="1" dirty="0" smtClean="0"/>
          </a:p>
          <a:p>
            <a:endParaRPr lang="zh-CN" altLang="en-US" b="1" dirty="0"/>
          </a:p>
        </p:txBody>
      </p:sp>
      <p:cxnSp>
        <p:nvCxnSpPr>
          <p:cNvPr id="18" name="直接连接符 17"/>
          <p:cNvCxnSpPr/>
          <p:nvPr/>
        </p:nvCxnSpPr>
        <p:spPr>
          <a:xfrm>
            <a:off x="4800600" y="3352800"/>
            <a:ext cx="0" cy="2438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495800" y="2286000"/>
            <a:ext cx="0" cy="3505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24400" y="217306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Domain size ≈48nm</a:t>
            </a:r>
            <a:endParaRPr lang="zh-CN" altLang="zh-CN" b="1" dirty="0" smtClean="0"/>
          </a:p>
          <a:p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200" b="1" dirty="0" smtClean="0"/>
              <a:t>SAXS measurements show a small decrease in domain size for K2 </a:t>
            </a:r>
            <a:r>
              <a:rPr lang="en-US" altLang="zh-CN" sz="2200" b="1" dirty="0" err="1" smtClean="0"/>
              <a:t>microemulsion</a:t>
            </a:r>
            <a:endParaRPr lang="zh-CN" altLang="en-US" sz="22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7273062" cy="460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89226" y="1143000"/>
            <a:ext cx="3696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K2: </a:t>
            </a:r>
            <a:r>
              <a:rPr lang="en-US" altLang="zh-CN" b="1" dirty="0" err="1" smtClean="0"/>
              <a:t>C</a:t>
            </a:r>
            <a:r>
              <a:rPr lang="en-US" altLang="zh-CN" b="1" baseline="-25000" dirty="0" err="1" smtClean="0"/>
              <a:t>n</a:t>
            </a:r>
            <a:r>
              <a:rPr lang="en-US" altLang="zh-CN" b="1" dirty="0" smtClean="0"/>
              <a:t>(n&lt;14) </a:t>
            </a:r>
            <a:r>
              <a:rPr lang="en-US" altLang="zh-CN" b="1" dirty="0" err="1" smtClean="0"/>
              <a:t>propoxy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ethoxy</a:t>
            </a:r>
            <a:r>
              <a:rPr lang="en-US" altLang="zh-CN" b="1" dirty="0" smtClean="0"/>
              <a:t> sulfates</a:t>
            </a:r>
          </a:p>
          <a:p>
            <a:r>
              <a:rPr lang="en-US" altLang="zh-CN" b="1" dirty="0" err="1" smtClean="0"/>
              <a:t>Nanoparticle</a:t>
            </a:r>
            <a:r>
              <a:rPr lang="en-US" altLang="zh-CN" b="1" dirty="0" smtClean="0"/>
              <a:t>: C</a:t>
            </a:r>
            <a:r>
              <a:rPr lang="en-US" altLang="zh-CN" b="1" baseline="-25000" dirty="0" smtClean="0"/>
              <a:t>16</a:t>
            </a:r>
            <a:r>
              <a:rPr lang="en-US" altLang="zh-CN" b="1" dirty="0" smtClean="0"/>
              <a:t>ssPVA-OCB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6248400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q(Å)</a:t>
            </a:r>
            <a:endParaRPr lang="zh-CN" altLang="en-US" sz="2000" b="1" dirty="0"/>
          </a:p>
        </p:txBody>
      </p:sp>
      <p:sp>
        <p:nvSpPr>
          <p:cNvPr id="8" name="矩形 7"/>
          <p:cNvSpPr/>
          <p:nvPr/>
        </p:nvSpPr>
        <p:spPr>
          <a:xfrm>
            <a:off x="5109882" y="6248400"/>
            <a:ext cx="4034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Experiment done in Argonne national lab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3124200" y="2133600"/>
            <a:ext cx="0" cy="3733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352800" y="3657600"/>
            <a:ext cx="0" cy="2209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60962" y="28194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0.02Å</a:t>
            </a:r>
            <a:endParaRPr lang="zh-CN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62400" y="2514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Domain size ≈31nm</a:t>
            </a:r>
            <a:endParaRPr lang="zh-CN" altLang="zh-CN" b="1" dirty="0" smtClean="0"/>
          </a:p>
          <a:p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0"/>
            <a:ext cx="6705600" cy="11430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Domain size is relatively insensitive to the presence of NPs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762000"/>
            <a:ext cx="8991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 smtClean="0"/>
          </a:p>
          <a:p>
            <a:r>
              <a:rPr lang="en-US" altLang="zh-CN" sz="2400" dirty="0" smtClean="0"/>
              <a:t>Domain size of octane-water-surfactant </a:t>
            </a:r>
            <a:r>
              <a:rPr lang="en-US" altLang="zh-CN" sz="2400" dirty="0" err="1" smtClean="0"/>
              <a:t>microemulsion</a:t>
            </a:r>
            <a:r>
              <a:rPr lang="en-US" altLang="zh-CN" sz="2400" dirty="0" smtClean="0"/>
              <a:t> is comparable with the size of NPs ( diameter is </a:t>
            </a:r>
            <a:r>
              <a:rPr lang="en-US" altLang="zh-CN" sz="2400" dirty="0" err="1" smtClean="0"/>
              <a:t>roufhly</a:t>
            </a:r>
            <a:r>
              <a:rPr lang="en-US" altLang="zh-CN" sz="2400" dirty="0" smtClean="0"/>
              <a:t> 50 - 100nm)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With addition of NPs, no significant change in domain size</a:t>
            </a:r>
          </a:p>
          <a:p>
            <a:endParaRPr lang="en-US" altLang="zh-CN" dirty="0" smtClean="0"/>
          </a:p>
        </p:txBody>
      </p:sp>
      <p:grpSp>
        <p:nvGrpSpPr>
          <p:cNvPr id="14" name="组合 13"/>
          <p:cNvGrpSpPr/>
          <p:nvPr/>
        </p:nvGrpSpPr>
        <p:grpSpPr>
          <a:xfrm>
            <a:off x="1310803" y="3301276"/>
            <a:ext cx="6918797" cy="3175724"/>
            <a:chOff x="2389945" y="2362200"/>
            <a:chExt cx="6918797" cy="3175724"/>
          </a:xfrm>
        </p:grpSpPr>
        <p:pic>
          <p:nvPicPr>
            <p:cNvPr id="6" name="Picture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545" y="2362200"/>
              <a:ext cx="1877255" cy="2046262"/>
            </a:xfrm>
            <a:prstGeom prst="rect">
              <a:avLst/>
            </a:prstGeom>
          </p:spPr>
        </p:pic>
        <p:pic>
          <p:nvPicPr>
            <p:cNvPr id="7" name="图片 6" descr="bicontiou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9945" y="2667000"/>
              <a:ext cx="2870924" cy="2870924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 flipV="1">
              <a:off x="5056945" y="3657600"/>
              <a:ext cx="1066800" cy="60960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4371145" y="3886200"/>
              <a:ext cx="685800" cy="6858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右大括号 11"/>
            <p:cNvSpPr/>
            <p:nvPr/>
          </p:nvSpPr>
          <p:spPr>
            <a:xfrm rot="415024">
              <a:off x="7811099" y="3378799"/>
              <a:ext cx="467686" cy="594503"/>
            </a:xfrm>
            <a:prstGeom prst="rightBrac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29600" y="3505200"/>
              <a:ext cx="107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30~50nm</a:t>
              </a:r>
              <a:endParaRPr lang="zh-CN" alt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6324600" cy="1143000"/>
          </a:xfrm>
        </p:spPr>
        <p:txBody>
          <a:bodyPr>
            <a:normAutofit fontScale="90000"/>
          </a:bodyPr>
          <a:lstStyle/>
          <a:p>
            <a:r>
              <a:rPr lang="en-US" kern="0" dirty="0" smtClean="0"/>
              <a:t>Breakthrough Studies in Sandstone Column</a:t>
            </a:r>
            <a:br>
              <a:rPr lang="en-US" kern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1541462"/>
            <a:ext cx="9144000" cy="64293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l" eaLnBrk="0" hangingPunct="0"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3200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76200" y="5410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25475" indent="-168275" algn="l">
              <a:spcAft>
                <a:spcPct val="0"/>
              </a:spcAft>
              <a:buClr>
                <a:srgbClr val="FFC000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CC"/>
                </a:solidFill>
              </a:rPr>
              <a:t>  </a:t>
            </a:r>
            <a:r>
              <a:rPr lang="en-US" altLang="zh-CN" b="1" dirty="0"/>
              <a:t>More than 95% of </a:t>
            </a:r>
            <a:r>
              <a:rPr lang="en-US" altLang="zh-CN" b="1" dirty="0" err="1"/>
              <a:t>LsPVA</a:t>
            </a:r>
            <a:r>
              <a:rPr lang="en-US" altLang="zh-CN" b="1" dirty="0"/>
              <a:t>-OCB can flow through sandstone column at 70 </a:t>
            </a:r>
            <a:r>
              <a:rPr lang="en-US" altLang="zh-CN" b="1" dirty="0" smtClean="0"/>
              <a:t>ºc in API brine</a:t>
            </a:r>
          </a:p>
          <a:p>
            <a:pPr marL="625475" indent="-168275" algn="l">
              <a:spcAft>
                <a:spcPct val="0"/>
              </a:spcAft>
              <a:buClr>
                <a:srgbClr val="FFC000"/>
              </a:buClr>
              <a:buFont typeface="Wingdings" pitchFamily="2" charset="2"/>
              <a:buChar char="Ø"/>
            </a:pPr>
            <a:r>
              <a:rPr lang="en-US" altLang="zh-CN" b="1" dirty="0" smtClean="0"/>
              <a:t> </a:t>
            </a:r>
            <a:r>
              <a:rPr lang="en-US" altLang="zh-CN" b="1" dirty="0" err="1"/>
              <a:t>sPVA</a:t>
            </a:r>
            <a:r>
              <a:rPr lang="en-US" altLang="zh-CN" b="1" dirty="0"/>
              <a:t>(50 K)-OCB was dispersed in API brine (8 wt% </a:t>
            </a:r>
            <a:r>
              <a:rPr lang="en-US" altLang="zh-CN" b="1" dirty="0" err="1"/>
              <a:t>NaCl</a:t>
            </a:r>
            <a:r>
              <a:rPr lang="en-US" altLang="zh-CN" b="1" dirty="0"/>
              <a:t>, 2 wt% CaCl2)</a:t>
            </a:r>
          </a:p>
          <a:p>
            <a:pPr marL="625475" indent="-168275" algn="l">
              <a:spcAft>
                <a:spcPct val="0"/>
              </a:spcAft>
              <a:buClr>
                <a:srgbClr val="FFC000"/>
              </a:buClr>
              <a:buFont typeface="Wingdings" pitchFamily="2" charset="2"/>
              <a:buChar char="Ø"/>
            </a:pPr>
            <a:r>
              <a:rPr lang="en-US" altLang="zh-CN" b="1" dirty="0"/>
              <a:t> The concentration of nanoparticles was 20 mg/L</a:t>
            </a:r>
          </a:p>
          <a:p>
            <a:pPr marL="625475" indent="-168275" algn="l">
              <a:spcAft>
                <a:spcPct val="0"/>
              </a:spcAft>
              <a:buClr>
                <a:srgbClr val="FFC000"/>
              </a:buClr>
              <a:buFont typeface="Wingdings" pitchFamily="2" charset="2"/>
              <a:buChar char="Ø"/>
            </a:pPr>
            <a:r>
              <a:rPr lang="en-US" altLang="zh-CN" b="1" dirty="0"/>
              <a:t> Flow rate is 8 </a:t>
            </a:r>
            <a:r>
              <a:rPr lang="en-US" altLang="zh-CN" b="1" dirty="0" err="1"/>
              <a:t>mL</a:t>
            </a:r>
            <a:r>
              <a:rPr lang="en-US" altLang="zh-CN" b="1" dirty="0"/>
              <a:t>/h (linear velocity 12.2 m/d)</a:t>
            </a:r>
          </a:p>
        </p:txBody>
      </p:sp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1066800" y="762000"/>
          <a:ext cx="6553200" cy="4601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Graph" r:id="rId4" imgW="4132800" imgH="2901600" progId="Origin50.Graph">
                  <p:embed/>
                </p:oleObj>
              </mc:Choice>
              <mc:Fallback>
                <p:oleObj name="Graph" r:id="rId4" imgW="4132800" imgH="2901600" progId="Origin50.Graph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2000"/>
                        <a:ext cx="6553200" cy="46019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work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143000"/>
            <a:ext cx="891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2400" b="1" dirty="0" smtClean="0"/>
              <a:t>Inject the NPs and surfactant blend into core (epoxy sealed Berea core ready), and test the adsorption of surfactant w/o </a:t>
            </a:r>
            <a:r>
              <a:rPr lang="en-US" altLang="zh-CN" sz="2400" b="1" dirty="0" err="1" smtClean="0"/>
              <a:t>Nps</a:t>
            </a:r>
            <a:r>
              <a:rPr lang="en-US" altLang="zh-CN" sz="2400" b="1" dirty="0" smtClean="0"/>
              <a:t> </a:t>
            </a:r>
          </a:p>
          <a:p>
            <a:pPr marL="342900" indent="-342900">
              <a:buAutoNum type="arabicPeriod"/>
            </a:pPr>
            <a:endParaRPr lang="en-US" altLang="zh-CN" sz="2400" b="1" dirty="0" smtClean="0"/>
          </a:p>
          <a:p>
            <a:pPr marL="342900" indent="-342900"/>
            <a:endParaRPr lang="en-US" altLang="zh-CN" sz="2400" b="1" dirty="0" smtClean="0"/>
          </a:p>
          <a:p>
            <a:pPr marL="342900" indent="-342900"/>
            <a:endParaRPr lang="en-US" altLang="zh-CN" sz="2400" b="1" dirty="0" smtClean="0">
              <a:solidFill>
                <a:srgbClr val="FF0000"/>
              </a:solidFill>
            </a:endParaRPr>
          </a:p>
          <a:p>
            <a:pPr marL="342900" indent="-342900"/>
            <a:endParaRPr lang="en-US" altLang="zh-CN" sz="2400" b="1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n-US" altLang="zh-CN" sz="2400" b="1" dirty="0" smtClean="0"/>
          </a:p>
          <a:p>
            <a:pPr marL="342900" indent="-342900">
              <a:buAutoNum type="arabicPeriod"/>
            </a:pPr>
            <a:endParaRPr lang="en-US" altLang="zh-CN" sz="2400" b="1" dirty="0" smtClean="0"/>
          </a:p>
          <a:p>
            <a:pPr marL="342900" indent="-342900">
              <a:buAutoNum type="arabicPeriod"/>
            </a:pPr>
            <a:endParaRPr lang="en-US" altLang="zh-CN" sz="2400" b="1" dirty="0" smtClean="0"/>
          </a:p>
          <a:p>
            <a:pPr marL="342900" indent="-342900"/>
            <a:endParaRPr lang="en-US" altLang="zh-CN" sz="2400" b="1" dirty="0" smtClean="0"/>
          </a:p>
          <a:p>
            <a:pPr marL="342900" indent="-342900"/>
            <a:endParaRPr lang="en-US" altLang="zh-CN" sz="2400" b="1" dirty="0" smtClean="0"/>
          </a:p>
          <a:p>
            <a:pPr marL="342900" indent="-342900"/>
            <a:endParaRPr lang="en-US" altLang="zh-CN" sz="2400" b="1" dirty="0" smtClean="0"/>
          </a:p>
          <a:p>
            <a:pPr marL="342900" indent="-342900"/>
            <a:endParaRPr lang="en-US" altLang="zh-CN" sz="2400" b="1" dirty="0" smtClean="0"/>
          </a:p>
          <a:p>
            <a:pPr marL="342900" indent="-342900"/>
            <a:r>
              <a:rPr lang="en-US" altLang="zh-CN" sz="2400" b="1" dirty="0" smtClean="0"/>
              <a:t>2. Analyze the micro-structure of NPs-surfactant </a:t>
            </a:r>
            <a:r>
              <a:rPr lang="en-US" altLang="zh-CN" sz="2400" b="1" dirty="0" err="1" smtClean="0"/>
              <a:t>microemulsion</a:t>
            </a:r>
            <a:r>
              <a:rPr lang="en-US" altLang="zh-CN" sz="2400" b="1" dirty="0" smtClean="0"/>
              <a:t> by </a:t>
            </a:r>
            <a:r>
              <a:rPr lang="en-US" altLang="zh-CN" sz="2400" b="1" dirty="0" err="1" smtClean="0"/>
              <a:t>cryo</a:t>
            </a:r>
            <a:r>
              <a:rPr lang="en-US" altLang="zh-CN" sz="2400" b="1" dirty="0" smtClean="0"/>
              <a:t>-TEM  measurements</a:t>
            </a:r>
            <a:endParaRPr lang="zh-CN" altLang="en-US" sz="2400" b="1" dirty="0" smtClean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05000"/>
            <a:ext cx="3312797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024721" y="5344180"/>
            <a:ext cx="3509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 smtClean="0"/>
              <a:t>Y. Y. Won, A.K. Brannan, H. T. Davis, F. S. Bates</a:t>
            </a:r>
          </a:p>
          <a:p>
            <a:r>
              <a:rPr lang="en-US" altLang="zh-CN" sz="1400" i="1" dirty="0" smtClean="0"/>
              <a:t>J. Phys. Chem. B 2002, 106, 3354-3364</a:t>
            </a:r>
            <a:endParaRPr lang="zh-CN" alt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1" y="1524000"/>
            <a:ext cx="899159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2400" b="1" dirty="0" smtClean="0"/>
              <a:t>We can prepare </a:t>
            </a:r>
            <a:r>
              <a:rPr lang="en-US" altLang="zh-CN" sz="2400" b="1" dirty="0" err="1" smtClean="0"/>
              <a:t>amphiphilic</a:t>
            </a:r>
            <a:r>
              <a:rPr lang="en-US" altLang="zh-CN" sz="2400" b="1" dirty="0" smtClean="0"/>
              <a:t> nanoparticles through </a:t>
            </a:r>
            <a:r>
              <a:rPr lang="en-US" altLang="zh-CN" sz="2400" b="1" dirty="0" err="1" smtClean="0"/>
              <a:t>modificaiton</a:t>
            </a:r>
            <a:r>
              <a:rPr lang="en-US" altLang="zh-CN" sz="2400" b="1" dirty="0" smtClean="0"/>
              <a:t> of oxidized carbon black</a:t>
            </a:r>
          </a:p>
          <a:p>
            <a:endParaRPr lang="en-US" altLang="zh-CN" sz="2400" b="1" dirty="0" smtClean="0"/>
          </a:p>
          <a:p>
            <a:pPr marL="342900" indent="-342900">
              <a:buFont typeface="Arial"/>
              <a:buChar char="•"/>
            </a:pPr>
            <a:r>
              <a:rPr lang="en-US" altLang="zh-CN" sz="2400" b="1" dirty="0" smtClean="0"/>
              <a:t>The </a:t>
            </a:r>
            <a:r>
              <a:rPr lang="en-US" altLang="zh-CN" sz="2400" b="1" dirty="0" err="1" smtClean="0"/>
              <a:t>amphiphilicity</a:t>
            </a:r>
            <a:r>
              <a:rPr lang="en-US" altLang="zh-CN" sz="2400" b="1" dirty="0" smtClean="0"/>
              <a:t> of the nanoparticle can be adjusted by the composition of the polymers attached to the surface. </a:t>
            </a:r>
          </a:p>
          <a:p>
            <a:pPr marL="342900" indent="-342900">
              <a:buFont typeface="Arial"/>
              <a:buChar char="•"/>
            </a:pPr>
            <a:endParaRPr lang="en-US" altLang="zh-CN" sz="2400" b="1" dirty="0"/>
          </a:p>
          <a:p>
            <a:pPr marL="342900" indent="-342900">
              <a:buFont typeface="Arial"/>
              <a:buChar char="•"/>
            </a:pPr>
            <a:r>
              <a:rPr lang="en-US" altLang="zh-CN" sz="2400" b="1" dirty="0" smtClean="0"/>
              <a:t>Highly sulfated nanoparticles are found to be most stable and able to penetrate </a:t>
            </a:r>
            <a:r>
              <a:rPr lang="en-US" altLang="zh-CN" sz="2400" b="1" dirty="0" err="1" smtClean="0"/>
              <a:t>bicontinuous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microemulsion</a:t>
            </a:r>
            <a:r>
              <a:rPr lang="en-US" altLang="zh-CN" sz="2400" b="1" dirty="0" smtClean="0"/>
              <a:t> phases. </a:t>
            </a:r>
          </a:p>
          <a:p>
            <a:pPr marL="342900" indent="-342900">
              <a:buFont typeface="Arial"/>
              <a:buChar char="•"/>
            </a:pPr>
            <a:endParaRPr lang="en-US" altLang="zh-CN" sz="2400" b="1" dirty="0"/>
          </a:p>
          <a:p>
            <a:pPr marL="342900" indent="-342900">
              <a:buFont typeface="Arial"/>
              <a:buChar char="•"/>
            </a:pPr>
            <a:r>
              <a:rPr lang="en-US" altLang="zh-CN" sz="2400" b="1" dirty="0" smtClean="0"/>
              <a:t>SAXS measurements show that the NPs do not significantly change the domain size for the </a:t>
            </a:r>
            <a:r>
              <a:rPr lang="en-US" altLang="zh-CN" sz="2400" b="1" dirty="0" err="1" smtClean="0"/>
              <a:t>bicontinuous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microemulsion</a:t>
            </a:r>
            <a:r>
              <a:rPr lang="en-US" altLang="zh-CN" sz="2400" b="1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A20BC1A-C4A3-4E26-BCA9-8161142DB84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" y="1447800"/>
            <a:ext cx="92202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600" b="1" dirty="0">
                <a:latin typeface="Arial Narrow" pitchFamily="34" charset="0"/>
                <a:ea typeface="宋体" pitchFamily="2" charset="-122"/>
              </a:rPr>
              <a:t>The authors acknowledge the financial support from Rice University Consortium for Processes in Porous </a:t>
            </a:r>
            <a:r>
              <a:rPr lang="en-US" altLang="zh-CN" sz="2600" b="1" dirty="0" smtClean="0">
                <a:latin typeface="Arial Narrow" pitchFamily="34" charset="0"/>
                <a:ea typeface="宋体" pitchFamily="2" charset="-122"/>
              </a:rPr>
              <a:t>Media and Advanced Energy Consortium(AEC).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600" b="1" dirty="0" smtClean="0">
              <a:latin typeface="Arial Narrow" pitchFamily="34" charset="0"/>
              <a:ea typeface="宋体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600" b="1" dirty="0">
                <a:latin typeface="Arial Narrow" pitchFamily="34" charset="0"/>
                <a:ea typeface="宋体" pitchFamily="2" charset="-122"/>
              </a:rPr>
              <a:t>This research used resources of the Advanced Photon Source, a U.S. Department of Energy (DOE) Office of Science User Facility operated for the DOE Office of Science by Argonne National Laboratory under Contract No. DE-AC02-06CH11357.</a:t>
            </a:r>
            <a:endParaRPr lang="zh-CN" altLang="en-US" sz="2600" b="1" dirty="0">
              <a:latin typeface="Arial Narrow" pitchFamily="34" charset="0"/>
              <a:ea typeface="宋体" pitchFamily="2" charset="-122"/>
            </a:endParaRPr>
          </a:p>
        </p:txBody>
      </p:sp>
      <p:pic>
        <p:nvPicPr>
          <p:cNvPr id="5" name="图片 4" descr="hdr_ms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5653050"/>
            <a:ext cx="2867025" cy="1128750"/>
          </a:xfrm>
          <a:prstGeom prst="rect">
            <a:avLst/>
          </a:prstGeom>
        </p:spPr>
      </p:pic>
      <p:pic>
        <p:nvPicPr>
          <p:cNvPr id="7" name="图片 6" descr="RiceLogoUW_TMCMYK300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5574632"/>
            <a:ext cx="3048000" cy="128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Backup slides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391334"/>
              </p:ext>
            </p:extLst>
          </p:nvPr>
        </p:nvGraphicFramePr>
        <p:xfrm>
          <a:off x="381000" y="1676400"/>
          <a:ext cx="7848600" cy="4870917"/>
        </p:xfrm>
        <a:graphic>
          <a:graphicData uri="http://schemas.openxmlformats.org/drawingml/2006/table">
            <a:tbl>
              <a:tblPr/>
              <a:tblGrid>
                <a:gridCol w="4236855"/>
                <a:gridCol w="3611745"/>
              </a:tblGrid>
              <a:tr h="60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latin typeface="Arial"/>
                          <a:ea typeface="宋体"/>
                          <a:cs typeface="Times New Roman"/>
                        </a:rPr>
                        <a:t>Sample Name</a:t>
                      </a:r>
                      <a:endParaRPr lang="zh-CN" sz="20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latin typeface="Arial"/>
                          <a:ea typeface="宋体"/>
                          <a:cs typeface="Times New Roman"/>
                        </a:rPr>
                        <a:t>Average Diameter (nm)</a:t>
                      </a:r>
                      <a:endParaRPr lang="zh-CN" sz="20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latin typeface="Arial"/>
                          <a:ea typeface="宋体"/>
                          <a:cs typeface="Times New Roman"/>
                        </a:rPr>
                        <a:t>PVA_OCB_10k 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61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latin typeface="Arial"/>
                          <a:ea typeface="宋体"/>
                          <a:cs typeface="Times New Roman"/>
                        </a:rPr>
                        <a:t>PVA_OCB_10ks 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38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latin typeface="Arial"/>
                          <a:ea typeface="宋体"/>
                          <a:cs typeface="Times New Roman"/>
                        </a:rPr>
                        <a:t>PVA_OCB_10kss 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215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endParaRPr lang="zh-CN" sz="2000" b="0" kern="100">
                        <a:latin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2000" b="0" kern="100" dirty="0">
                        <a:latin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latin typeface="Arial"/>
                          <a:ea typeface="宋体"/>
                          <a:cs typeface="Times New Roman"/>
                        </a:rPr>
                        <a:t>PVA_OCB_6k 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43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latin typeface="Arial"/>
                          <a:ea typeface="宋体"/>
                          <a:cs typeface="Times New Roman"/>
                        </a:rPr>
                        <a:t>PVA_OCB_6ks 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63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>
                          <a:latin typeface="Arial"/>
                          <a:ea typeface="宋体"/>
                          <a:cs typeface="Times New Roman"/>
                        </a:rPr>
                        <a:t>PVA_OCB_6kss </a:t>
                      </a:r>
                      <a:endParaRPr lang="zh-CN" sz="2000" b="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240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endParaRPr lang="zh-CN" sz="2000" b="0" kern="100">
                        <a:latin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2000" b="0" kern="100" dirty="0">
                        <a:latin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>
                          <a:latin typeface="Arial"/>
                          <a:ea typeface="宋体"/>
                          <a:cs typeface="Times New Roman"/>
                        </a:rPr>
                        <a:t>PVA_OCB_2k </a:t>
                      </a:r>
                      <a:endParaRPr lang="zh-CN" sz="2000" b="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54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>
                          <a:latin typeface="Arial"/>
                          <a:ea typeface="宋体"/>
                          <a:cs typeface="Times New Roman"/>
                        </a:rPr>
                        <a:t>PVA_OCB_2ks </a:t>
                      </a:r>
                      <a:endParaRPr lang="zh-CN" sz="2000" b="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170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endParaRPr lang="zh-CN" sz="2000" b="0" kern="100">
                        <a:latin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2000" b="0" kern="100" dirty="0">
                        <a:latin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>
                          <a:latin typeface="Arial"/>
                          <a:ea typeface="宋体"/>
                          <a:cs typeface="Times New Roman"/>
                        </a:rPr>
                        <a:t>C16PVA_OCB_2k </a:t>
                      </a:r>
                      <a:endParaRPr lang="zh-CN" sz="2000" b="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72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>
                          <a:latin typeface="Arial"/>
                          <a:ea typeface="宋体"/>
                          <a:cs typeface="Times New Roman"/>
                        </a:rPr>
                        <a:t>C16PVA_OCB_2ks </a:t>
                      </a:r>
                      <a:endParaRPr lang="zh-CN" sz="2000" b="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151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latin typeface="Arial"/>
                          <a:ea typeface="宋体"/>
                          <a:cs typeface="Times New Roman"/>
                        </a:rPr>
                        <a:t>C16PVA_OCB_2kss 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0" dirty="0" smtClean="0">
                          <a:latin typeface="Arial"/>
                          <a:ea typeface="宋体"/>
                          <a:cs typeface="Times New Roman"/>
                        </a:rPr>
                        <a:t>123</a:t>
                      </a:r>
                      <a:endParaRPr lang="zh-CN" sz="2000" b="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33600" y="1066800"/>
            <a:ext cx="5305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/>
              <a:t>Dynamic light </a:t>
            </a:r>
            <a:r>
              <a:rPr lang="en-US" altLang="zh-CN" sz="3200" b="1" dirty="0" err="1" smtClean="0"/>
              <a:t>scatterring</a:t>
            </a:r>
            <a:r>
              <a:rPr lang="en-US" altLang="zh-CN" sz="3200" b="1" dirty="0" smtClean="0"/>
              <a:t>(DLS)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Backup slides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1066800"/>
            <a:ext cx="6063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 smtClean="0"/>
              <a:t>Thermogravimetric</a:t>
            </a:r>
            <a:r>
              <a:rPr lang="en-US" altLang="zh-CN" sz="3200" b="1" dirty="0" smtClean="0"/>
              <a:t> Analysis (TGA) </a:t>
            </a:r>
            <a:endParaRPr lang="zh-CN" altLang="en-US" sz="3200" b="1" dirty="0" smtClean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81000" y="1752600"/>
          <a:ext cx="8534400" cy="4673918"/>
        </p:xfrm>
        <a:graphic>
          <a:graphicData uri="http://schemas.openxmlformats.org/drawingml/2006/table">
            <a:tbl>
              <a:tblPr/>
              <a:tblGrid>
                <a:gridCol w="1290505"/>
                <a:gridCol w="1832891"/>
                <a:gridCol w="1637679"/>
                <a:gridCol w="1350121"/>
                <a:gridCol w="1350121"/>
                <a:gridCol w="1073083"/>
              </a:tblGrid>
              <a:tr h="711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Calibri"/>
                          <a:ea typeface="宋体"/>
                          <a:cs typeface="Times New Roman"/>
                        </a:rPr>
                        <a:t>number</a:t>
                      </a:r>
                      <a:endParaRPr lang="zh-CN" sz="20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Calibri"/>
                          <a:ea typeface="宋体"/>
                          <a:cs typeface="Times New Roman"/>
                        </a:rPr>
                        <a:t>type</a:t>
                      </a:r>
                      <a:endParaRPr lang="zh-CN" sz="20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Weight added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At 200</a:t>
                      </a:r>
                      <a:r>
                        <a:rPr lang="zh-CN" sz="2000" b="1" kern="100">
                          <a:latin typeface="Calibri"/>
                          <a:ea typeface="宋体"/>
                          <a:cs typeface="Times New Roman"/>
                        </a:rPr>
                        <a:t>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At 600</a:t>
                      </a:r>
                      <a:r>
                        <a:rPr lang="zh-CN" sz="2000" b="1" kern="100">
                          <a:latin typeface="Calibri"/>
                          <a:ea typeface="宋体"/>
                          <a:cs typeface="Times New Roman"/>
                        </a:rPr>
                        <a:t>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Polymer fraction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2k 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14.4280mg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86.0%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89.53%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sPVA-OCB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12.5300mg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79.5%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17.5%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77.99%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C</a:t>
                      </a:r>
                      <a:r>
                        <a:rPr lang="en-US" sz="2000" b="1" kern="100" baseline="-25000">
                          <a:latin typeface="Calibri"/>
                          <a:ea typeface="宋体"/>
                          <a:cs typeface="Times New Roman"/>
                        </a:rPr>
                        <a:t>16</a:t>
                      </a: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-PVA-OCB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Calibri"/>
                          <a:ea typeface="宋体"/>
                          <a:cs typeface="Times New Roman"/>
                        </a:rPr>
                        <a:t>14.9840mg</a:t>
                      </a:r>
                      <a:endParaRPr lang="zh-CN" sz="20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96.0%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90.63%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4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16k sPVA-OCB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15.4390mg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94.0%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5.7%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93.94%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C</a:t>
                      </a:r>
                      <a:r>
                        <a:rPr lang="en-US" sz="2000" b="1" kern="100" baseline="-25000">
                          <a:latin typeface="Calibri"/>
                          <a:ea typeface="宋体"/>
                          <a:cs typeface="Times New Roman"/>
                        </a:rPr>
                        <a:t>16</a:t>
                      </a: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-ssPVA-OCB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14.2190mg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83.0%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24.5%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70.48%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6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6k sPVA-OCB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8.0760mg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95.0%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12.0%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87.37%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7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6k 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18.7910mg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64.0%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2.5%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96.09%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8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C</a:t>
                      </a:r>
                      <a:r>
                        <a:rPr lang="en-US" sz="2000" b="1" kern="100" baseline="-25000">
                          <a:latin typeface="Calibri"/>
                          <a:ea typeface="宋体"/>
                          <a:cs typeface="Times New Roman"/>
                        </a:rPr>
                        <a:t>16</a:t>
                      </a: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-sPVA-OCB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9.3870mg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96.0%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2.6%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97.29%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10k 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23.5380mg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43.7%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2.0%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95.42%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10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10k ssPVA-OCB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2.1390mg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80.0%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50.5%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36.88%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11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10k ssPVA-OCB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12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6k ssPVA-OCB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10.6790mg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72.5%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14.9%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79.45%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Calibri"/>
                          <a:ea typeface="宋体"/>
                          <a:cs typeface="Times New Roman"/>
                        </a:rPr>
                        <a:t>13</a:t>
                      </a:r>
                      <a:endParaRPr lang="zh-CN" sz="20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Calibri"/>
                          <a:ea typeface="宋体"/>
                          <a:cs typeface="Times New Roman"/>
                        </a:rPr>
                        <a:t>6k </a:t>
                      </a:r>
                      <a:r>
                        <a:rPr lang="en-US" sz="2000" b="1" kern="100" dirty="0" err="1">
                          <a:latin typeface="Calibri"/>
                          <a:ea typeface="宋体"/>
                          <a:cs typeface="Times New Roman"/>
                        </a:rPr>
                        <a:t>ssPVA</a:t>
                      </a:r>
                      <a:r>
                        <a:rPr lang="en-US" sz="2000" b="1" kern="100" dirty="0">
                          <a:latin typeface="Calibri"/>
                          <a:ea typeface="宋体"/>
                          <a:cs typeface="Times New Roman"/>
                        </a:rPr>
                        <a:t>-OCB</a:t>
                      </a:r>
                      <a:endParaRPr lang="zh-CN" sz="20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1.4610mg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79.9%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Calibri"/>
                          <a:ea typeface="宋体"/>
                          <a:cs typeface="Times New Roman"/>
                        </a:rPr>
                        <a:t>2.5%</a:t>
                      </a:r>
                      <a:endParaRPr lang="zh-CN" sz="2000" b="1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Calibri"/>
                          <a:ea typeface="宋体"/>
                          <a:cs typeface="Times New Roman"/>
                        </a:rPr>
                        <a:t>96.87%</a:t>
                      </a:r>
                      <a:endParaRPr lang="zh-CN" sz="20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324600" cy="1143000"/>
          </a:xfrm>
        </p:spPr>
        <p:txBody>
          <a:bodyPr>
            <a:noAutofit/>
          </a:bodyPr>
          <a:lstStyle/>
          <a:p>
            <a:r>
              <a:rPr lang="en-US" altLang="zh-CN" sz="2800" b="1" dirty="0" smtClean="0"/>
              <a:t>Prior studies have shown NPs stabilize macro-emulsions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endParaRPr lang="zh-CN" altLang="en-US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152400" y="685800"/>
            <a:ext cx="830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800" dirty="0" smtClean="0"/>
          </a:p>
          <a:p>
            <a:r>
              <a:rPr lang="en-US" altLang="zh-CN" sz="2800" dirty="0" smtClean="0"/>
              <a:t>“unmodified </a:t>
            </a:r>
            <a:r>
              <a:rPr lang="en-US" altLang="zh-CN" sz="2800" dirty="0" err="1" smtClean="0"/>
              <a:t>nanoparticles</a:t>
            </a:r>
            <a:r>
              <a:rPr lang="en-US" altLang="zh-CN" sz="2800" dirty="0" smtClean="0"/>
              <a:t> …..show </a:t>
            </a:r>
            <a:r>
              <a:rPr lang="en-US" altLang="zh-CN" sz="2800" b="1" dirty="0" smtClean="0"/>
              <a:t>improved stability </a:t>
            </a:r>
            <a:r>
              <a:rPr lang="en-US" altLang="zh-CN" sz="2800" dirty="0" smtClean="0"/>
              <a:t>of large emulsion droplets”</a:t>
            </a:r>
            <a:r>
              <a:rPr lang="en-US" altLang="zh-CN" sz="2800" baseline="30000" dirty="0" smtClean="0"/>
              <a:t>1</a:t>
            </a:r>
          </a:p>
          <a:p>
            <a:endParaRPr lang="en-US" altLang="zh-CN" sz="2800" dirty="0" smtClean="0"/>
          </a:p>
          <a:p>
            <a:endParaRPr lang="en-US" altLang="zh-CN" sz="2800" b="1" i="1" dirty="0" smtClean="0"/>
          </a:p>
          <a:p>
            <a:endParaRPr lang="zh-CN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152400" y="4942344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“</a:t>
            </a:r>
            <a:r>
              <a:rPr lang="en-US" altLang="zh-CN" sz="2800" b="1" dirty="0" smtClean="0"/>
              <a:t>Emulsions have been stabilized </a:t>
            </a:r>
            <a:r>
              <a:rPr lang="en-US" altLang="zh-CN" sz="2800" dirty="0" smtClean="0"/>
              <a:t>by carbon </a:t>
            </a:r>
            <a:r>
              <a:rPr lang="en-US" altLang="zh-CN" sz="2800" dirty="0" err="1" smtClean="0"/>
              <a:t>nanotube</a:t>
            </a:r>
            <a:r>
              <a:rPr lang="en-US" altLang="zh-CN" sz="2800" dirty="0" smtClean="0"/>
              <a:t>-silica </a:t>
            </a:r>
            <a:r>
              <a:rPr lang="en-US" altLang="zh-CN" sz="2800" dirty="0" err="1" smtClean="0"/>
              <a:t>nanohybrids</a:t>
            </a:r>
            <a:r>
              <a:rPr lang="en-US" altLang="zh-CN" sz="2800" dirty="0" smtClean="0"/>
              <a:t>. “</a:t>
            </a:r>
          </a:p>
          <a:p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zh-CN" altLang="en-US" sz="28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452186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767358"/>
            <a:ext cx="3048000" cy="249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495800"/>
            <a:ext cx="2371725" cy="215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0" y="6172200"/>
            <a:ext cx="739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smtClean="0"/>
              <a:t> 1. B. P. </a:t>
            </a:r>
            <a:r>
              <a:rPr lang="en-US" altLang="zh-CN" i="1" dirty="0" err="1" smtClean="0"/>
              <a:t>Binks</a:t>
            </a:r>
            <a:r>
              <a:rPr lang="en-US" altLang="zh-CN" i="1" dirty="0" smtClean="0"/>
              <a:t>, </a:t>
            </a:r>
            <a:r>
              <a:rPr lang="en-US" altLang="zh-CN" i="1" dirty="0" err="1" smtClean="0"/>
              <a:t>Curr</a:t>
            </a:r>
            <a:r>
              <a:rPr lang="en-US" altLang="zh-CN" i="1" dirty="0" smtClean="0"/>
              <a:t>. </a:t>
            </a:r>
            <a:r>
              <a:rPr lang="en-US" altLang="zh-CN" i="1" dirty="0" err="1" smtClean="0"/>
              <a:t>Opin</a:t>
            </a:r>
            <a:r>
              <a:rPr lang="en-US" altLang="zh-CN" i="1" dirty="0" smtClean="0"/>
              <a:t>. Colloid Interface Sci., 2002, 7, 21–41.</a:t>
            </a:r>
          </a:p>
          <a:p>
            <a:r>
              <a:rPr lang="en-US" altLang="zh-CN" i="1" dirty="0" smtClean="0"/>
              <a:t>2. M. </a:t>
            </a:r>
            <a:r>
              <a:rPr lang="en-US" altLang="zh-CN" i="1" dirty="0" err="1" smtClean="0"/>
              <a:t>Shen</a:t>
            </a:r>
            <a:r>
              <a:rPr lang="en-US" altLang="zh-CN" i="1" dirty="0" smtClean="0"/>
              <a:t>, D. E. </a:t>
            </a:r>
            <a:r>
              <a:rPr lang="en-US" altLang="zh-CN" i="1" dirty="0" err="1" smtClean="0"/>
              <a:t>Resasco</a:t>
            </a:r>
            <a:r>
              <a:rPr lang="en-US" altLang="zh-CN" i="1" dirty="0" smtClean="0"/>
              <a:t>, Langmuir 2009, 25(18), 10843–10851</a:t>
            </a:r>
            <a:endParaRPr lang="zh-CN" altLang="en-US" i="1" dirty="0" smtClean="0"/>
          </a:p>
          <a:p>
            <a:endParaRPr lang="en-US" altLang="zh-CN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295400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TGA curve</a:t>
            </a:r>
          </a:p>
          <a:p>
            <a:pPr>
              <a:buNone/>
            </a:pPr>
            <a:r>
              <a:rPr lang="en-US" altLang="zh-CN" sz="1800" b="1" dirty="0" smtClean="0"/>
              <a:t>      C</a:t>
            </a:r>
            <a:r>
              <a:rPr lang="en-US" altLang="zh-CN" sz="1800" b="1" baseline="-25000" dirty="0" smtClean="0"/>
              <a:t>16</a:t>
            </a:r>
            <a:r>
              <a:rPr lang="en-US" altLang="zh-CN" sz="1800" b="1" dirty="0" smtClean="0"/>
              <a:t>PVA-OCB</a:t>
            </a:r>
            <a:endParaRPr lang="zh-CN" altLang="en-US" sz="1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447800"/>
            <a:ext cx="6248400" cy="489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0"/>
            <a:ext cx="6477000" cy="1143000"/>
          </a:xfrm>
        </p:spPr>
        <p:txBody>
          <a:bodyPr>
            <a:noAutofit/>
          </a:bodyPr>
          <a:lstStyle/>
          <a:p>
            <a:r>
              <a:rPr lang="en-US" altLang="zh-CN" sz="2200" b="1" dirty="0" smtClean="0"/>
              <a:t>Nanoparticles that stabilize </a:t>
            </a:r>
            <a:r>
              <a:rPr lang="en-US" altLang="zh-CN" sz="2200" b="1" dirty="0" err="1" smtClean="0"/>
              <a:t>bicontinuous</a:t>
            </a:r>
            <a:r>
              <a:rPr lang="en-US" altLang="zh-CN" sz="2200" b="1" dirty="0" smtClean="0"/>
              <a:t> </a:t>
            </a:r>
            <a:r>
              <a:rPr lang="en-US" altLang="zh-CN" sz="2200" b="1" dirty="0" err="1" smtClean="0"/>
              <a:t>microemulsions</a:t>
            </a:r>
            <a:r>
              <a:rPr lang="en-US" altLang="zh-CN" sz="2200" b="1" dirty="0" smtClean="0"/>
              <a:t> could be beneficial for EOR</a:t>
            </a:r>
            <a:endParaRPr lang="zh-CN" altLang="en-US" sz="22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953000" cy="27432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304800" y="3962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i="1" dirty="0"/>
              <a:t>Reed and </a:t>
            </a:r>
            <a:r>
              <a:rPr lang="en-US" altLang="zh-CN" sz="1200" b="1" i="1" dirty="0" err="1"/>
              <a:t>Healv</a:t>
            </a:r>
            <a:r>
              <a:rPr lang="en-US" altLang="zh-CN" sz="1200" b="1" i="1" dirty="0"/>
              <a:t> (1976, June 1). Multiphase </a:t>
            </a:r>
            <a:r>
              <a:rPr lang="en-US" altLang="zh-CN" sz="1200" b="1" i="1" dirty="0" err="1"/>
              <a:t>Microemulsion</a:t>
            </a:r>
            <a:r>
              <a:rPr lang="en-US" altLang="zh-CN" sz="1200" b="1" i="1" dirty="0"/>
              <a:t> Systems. SPE </a:t>
            </a:r>
            <a:r>
              <a:rPr lang="en-US" altLang="zh-CN" sz="1200" b="1" i="1" dirty="0" err="1"/>
              <a:t>jounals</a:t>
            </a:r>
            <a:r>
              <a:rPr lang="en-US" altLang="zh-CN" sz="1200" b="1" i="1" dirty="0"/>
              <a:t>.</a:t>
            </a:r>
            <a:endParaRPr lang="zh-CN" altLang="zh-CN" sz="1200" b="1" i="1" dirty="0"/>
          </a:p>
        </p:txBody>
      </p:sp>
      <p:pic>
        <p:nvPicPr>
          <p:cNvPr id="8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1600"/>
            <a:ext cx="1877255" cy="2046262"/>
          </a:xfrm>
          <a:prstGeom prst="rect">
            <a:avLst/>
          </a:prstGeom>
        </p:spPr>
      </p:pic>
      <p:pic>
        <p:nvPicPr>
          <p:cNvPr id="9" name="图片 8" descr="bicontio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3810000"/>
            <a:ext cx="2870924" cy="2870924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362200" y="2209800"/>
            <a:ext cx="5334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5638800" y="4953000"/>
            <a:ext cx="6858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4" name="直接箭头连接符 13"/>
          <p:cNvCxnSpPr>
            <a:stCxn id="10" idx="5"/>
          </p:cNvCxnSpPr>
          <p:nvPr/>
        </p:nvCxnSpPr>
        <p:spPr>
          <a:xfrm>
            <a:off x="2817485" y="2665085"/>
            <a:ext cx="2059315" cy="16021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6096000" y="2819400"/>
            <a:ext cx="990600" cy="21336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8600" y="4848761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As salinity increases, Winsor </a:t>
            </a:r>
            <a:r>
              <a:rPr lang="en-US" altLang="zh-CN" sz="2000" dirty="0" err="1" smtClean="0"/>
              <a:t>typeⅠ</a:t>
            </a:r>
            <a:r>
              <a:rPr lang="en-US" altLang="zh-CN" sz="2000" dirty="0" smtClean="0"/>
              <a:t> to</a:t>
            </a:r>
          </a:p>
          <a:p>
            <a:r>
              <a:rPr lang="en-US" altLang="zh-CN" sz="2000" dirty="0" smtClean="0"/>
              <a:t>Winsor type Ⅲ, then to Winsor type Ⅱ</a:t>
            </a:r>
          </a:p>
          <a:p>
            <a:endParaRPr lang="en-US" altLang="zh-CN" sz="2000" dirty="0" smtClean="0"/>
          </a:p>
          <a:p>
            <a:r>
              <a:rPr lang="en-US" altLang="zh-CN" sz="2000" dirty="0" err="1" smtClean="0"/>
              <a:t>Microemulsion</a:t>
            </a:r>
            <a:r>
              <a:rPr lang="en-US" altLang="zh-CN" sz="2000" dirty="0" smtClean="0"/>
              <a:t> is a </a:t>
            </a:r>
            <a:r>
              <a:rPr lang="en-US" altLang="zh-CN" sz="2000" dirty="0" err="1" smtClean="0"/>
              <a:t>bicontinuous</a:t>
            </a:r>
            <a:r>
              <a:rPr lang="en-US" altLang="zh-CN" sz="2000" dirty="0" smtClean="0"/>
              <a:t> phase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/>
              <a:t>Preparation of NPs: Surface modification of oxidized carbon black</a:t>
            </a:r>
            <a:endParaRPr lang="en-US" sz="28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752600"/>
            <a:ext cx="37433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6" name="Picture 3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650" y="1524000"/>
            <a:ext cx="37338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7" name="Picture 3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3505200"/>
            <a:ext cx="541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" name="Text Box 28"/>
          <p:cNvSpPr txBox="1">
            <a:spLocks noChangeArrowheads="1"/>
          </p:cNvSpPr>
          <p:nvPr/>
        </p:nvSpPr>
        <p:spPr bwMode="auto">
          <a:xfrm>
            <a:off x="4038600" y="2742788"/>
            <a:ext cx="2514600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buFont typeface="Times New Roman" pitchFamily="18" charset="0"/>
              <a:buNone/>
            </a:pPr>
            <a:r>
              <a:rPr lang="en-US" altLang="zh-CN" sz="1400" b="1" dirty="0" err="1">
                <a:solidFill>
                  <a:srgbClr val="000000"/>
                </a:solidFill>
              </a:rPr>
              <a:t>Oxided</a:t>
            </a:r>
            <a:r>
              <a:rPr lang="en-US" altLang="zh-CN" sz="1400" b="1" dirty="0">
                <a:solidFill>
                  <a:srgbClr val="000000"/>
                </a:solidFill>
              </a:rPr>
              <a:t> Carbon </a:t>
            </a:r>
            <a:r>
              <a:rPr lang="en-US" altLang="zh-CN" sz="1400" b="1" dirty="0" smtClean="0">
                <a:solidFill>
                  <a:srgbClr val="000000"/>
                </a:solidFill>
              </a:rPr>
              <a:t>black</a:t>
            </a:r>
            <a:endParaRPr lang="en-US" altLang="zh-CN" sz="1400" b="1" dirty="0">
              <a:solidFill>
                <a:srgbClr val="000000"/>
              </a:solidFill>
            </a:endParaRPr>
          </a:p>
        </p:txBody>
      </p:sp>
      <p:sp>
        <p:nvSpPr>
          <p:cNvPr id="336" name="文字方塊 7"/>
          <p:cNvSpPr txBox="1">
            <a:spLocks noChangeArrowheads="1"/>
          </p:cNvSpPr>
          <p:nvPr/>
        </p:nvSpPr>
        <p:spPr bwMode="auto">
          <a:xfrm>
            <a:off x="5200650" y="5486400"/>
            <a:ext cx="39433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5720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altLang="zh-TW" sz="2000" b="1" dirty="0" err="1" smtClean="0">
                <a:ea typeface="PMingLiU" pitchFamily="18" charset="-120"/>
              </a:rPr>
              <a:t>sPVA</a:t>
            </a:r>
            <a:r>
              <a:rPr lang="en-US" altLang="zh-TW" sz="2000" b="1" dirty="0">
                <a:ea typeface="PMingLiU" pitchFamily="18" charset="-120"/>
              </a:rPr>
              <a:t>: Lightly </a:t>
            </a:r>
            <a:r>
              <a:rPr lang="en-US" altLang="zh-TW" sz="2000" b="1" dirty="0" smtClean="0">
                <a:ea typeface="PMingLiU" pitchFamily="18" charset="-120"/>
              </a:rPr>
              <a:t>sulfated </a:t>
            </a:r>
            <a:r>
              <a:rPr lang="en-US" altLang="zh-TW" sz="2000" b="1" dirty="0">
                <a:ea typeface="PMingLiU" pitchFamily="18" charset="-120"/>
              </a:rPr>
              <a:t>PVA</a:t>
            </a:r>
          </a:p>
          <a:p>
            <a:pPr algn="l" defTabSz="457200"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lang="zh-TW" altLang="en-US" sz="2000" b="1" dirty="0">
                <a:ea typeface="PMingLiU" pitchFamily="18" charset="-120"/>
              </a:rPr>
              <a:t>               </a:t>
            </a:r>
            <a:endParaRPr lang="en-US" altLang="zh-TW" sz="2000" b="1" dirty="0"/>
          </a:p>
          <a:p>
            <a:pPr algn="l" defTabSz="45720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altLang="zh-TW" sz="2000" b="1" dirty="0">
                <a:latin typeface="Calibri" pitchFamily="34" charset="0"/>
                <a:ea typeface="PMingLiU" pitchFamily="18" charset="-120"/>
              </a:rPr>
              <a:t> </a:t>
            </a:r>
            <a:r>
              <a:rPr lang="en-US" altLang="zh-TW" sz="2000" b="1" dirty="0" err="1" smtClean="0">
                <a:ea typeface="PMingLiU" pitchFamily="18" charset="-120"/>
              </a:rPr>
              <a:t>ssPVA</a:t>
            </a:r>
            <a:r>
              <a:rPr lang="en-US" altLang="zh-TW" sz="2000" b="1" dirty="0">
                <a:ea typeface="PMingLiU" pitchFamily="18" charset="-120"/>
              </a:rPr>
              <a:t>: Highly </a:t>
            </a:r>
            <a:r>
              <a:rPr lang="en-US" altLang="zh-TW" sz="2000" b="1" dirty="0" smtClean="0">
                <a:ea typeface="PMingLiU" pitchFamily="18" charset="-120"/>
              </a:rPr>
              <a:t>sulfated PVA</a:t>
            </a:r>
            <a:endParaRPr lang="en-US" altLang="zh-TW" sz="2000" b="1" dirty="0">
              <a:ea typeface="PMingLiU" pitchFamily="18" charset="-120"/>
            </a:endParaRPr>
          </a:p>
        </p:txBody>
      </p:sp>
      <p:sp>
        <p:nvSpPr>
          <p:cNvPr id="341" name="Freeform 13"/>
          <p:cNvSpPr/>
          <p:nvPr/>
        </p:nvSpPr>
        <p:spPr>
          <a:xfrm>
            <a:off x="12649200" y="4114800"/>
            <a:ext cx="169979" cy="467833"/>
          </a:xfrm>
          <a:custGeom>
            <a:avLst/>
            <a:gdLst>
              <a:gd name="connsiteX0" fmla="*/ 159488 w 193158"/>
              <a:gd name="connsiteY0" fmla="*/ 531628 h 531628"/>
              <a:gd name="connsiteX1" fmla="*/ 10632 w 193158"/>
              <a:gd name="connsiteY1" fmla="*/ 350874 h 531628"/>
              <a:gd name="connsiteX2" fmla="*/ 191386 w 193158"/>
              <a:gd name="connsiteY2" fmla="*/ 116958 h 531628"/>
              <a:gd name="connsiteX3" fmla="*/ 0 w 193158"/>
              <a:gd name="connsiteY3" fmla="*/ 0 h 53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158" h="531628">
                <a:moveTo>
                  <a:pt x="159488" y="531628"/>
                </a:moveTo>
                <a:cubicBezTo>
                  <a:pt x="82402" y="475807"/>
                  <a:pt x="5316" y="419986"/>
                  <a:pt x="10632" y="350874"/>
                </a:cubicBezTo>
                <a:cubicBezTo>
                  <a:pt x="15948" y="281762"/>
                  <a:pt x="193158" y="175437"/>
                  <a:pt x="191386" y="116958"/>
                </a:cubicBezTo>
                <a:cubicBezTo>
                  <a:pt x="189614" y="58479"/>
                  <a:pt x="94807" y="29239"/>
                  <a:pt x="0" y="0"/>
                </a:cubicBezTo>
              </a:path>
            </a:pathLst>
          </a:cu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5200" y="1524000"/>
            <a:ext cx="138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hydrophobic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2286000"/>
            <a:ext cx="124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hydrophilic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/>
              <a:t>Library of NPs with </a:t>
            </a:r>
            <a:r>
              <a:rPr lang="en-US" altLang="zh-CN" sz="2400" b="1" dirty="0" err="1" smtClean="0"/>
              <a:t>amphiphilic</a:t>
            </a:r>
            <a:r>
              <a:rPr lang="en-US" altLang="zh-CN" sz="2400" b="1" dirty="0" smtClean="0"/>
              <a:t> polymer chains on the surface</a:t>
            </a:r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1828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sPVA</a:t>
            </a:r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—more Hydrophilic chain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24500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ssPVA</a:t>
            </a:r>
            <a:r>
              <a:rPr lang="en-US" b="1" dirty="0" smtClean="0">
                <a:solidFill>
                  <a:srgbClr val="FF0000"/>
                </a:solidFill>
              </a:rPr>
              <a:t>--most Hydrophilic chain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3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514600"/>
            <a:ext cx="1257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00400"/>
            <a:ext cx="1076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1333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62000" y="5486400"/>
            <a:ext cx="6967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 </a:t>
            </a:r>
            <a:r>
              <a:rPr lang="en-US" altLang="zh-CN" dirty="0" err="1" smtClean="0"/>
              <a:t>amphiphilicity</a:t>
            </a:r>
            <a:r>
              <a:rPr lang="en-US" altLang="zh-CN" dirty="0" smtClean="0"/>
              <a:t> is the balance between alkyl group and sulfate  group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degree of </a:t>
            </a:r>
            <a:r>
              <a:rPr lang="en-US" altLang="zh-CN" dirty="0" err="1" smtClean="0"/>
              <a:t>sulfation</a:t>
            </a:r>
            <a:r>
              <a:rPr lang="en-US" altLang="zh-CN" dirty="0" smtClean="0"/>
              <a:t> can be controlled </a:t>
            </a:r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71600" y="3124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</a:t>
            </a:r>
            <a:r>
              <a:rPr lang="en-US" b="1" baseline="-25000" dirty="0" smtClean="0">
                <a:solidFill>
                  <a:schemeClr val="tx2"/>
                </a:solidFill>
              </a:rPr>
              <a:t>16</a:t>
            </a:r>
            <a:r>
              <a:rPr lang="en-US" b="1" dirty="0" smtClean="0">
                <a:solidFill>
                  <a:schemeClr val="tx2"/>
                </a:solidFill>
              </a:rPr>
              <a:t>--Hydrophobic chain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295400"/>
            <a:ext cx="1304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371600" y="1219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PVA—more Hydrophilic chain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3" name="右大括号 22"/>
          <p:cNvSpPr/>
          <p:nvPr/>
        </p:nvSpPr>
        <p:spPr>
          <a:xfrm>
            <a:off x="4340352" y="1447800"/>
            <a:ext cx="307848" cy="29718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0" name="组合 69"/>
          <p:cNvGrpSpPr/>
          <p:nvPr/>
        </p:nvGrpSpPr>
        <p:grpSpPr>
          <a:xfrm>
            <a:off x="6553200" y="1981200"/>
            <a:ext cx="1066800" cy="1021315"/>
            <a:chOff x="6019800" y="2108070"/>
            <a:chExt cx="1600201" cy="1326115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8412804">
              <a:off x="6447077" y="3003382"/>
              <a:ext cx="643884" cy="217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761354">
              <a:off x="6732381" y="2881710"/>
              <a:ext cx="63743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1" y="2590800"/>
              <a:ext cx="7620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173995">
              <a:off x="6709626" y="2333631"/>
              <a:ext cx="71637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8141025">
              <a:off x="6120342" y="2784054"/>
              <a:ext cx="675351" cy="142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710685">
              <a:off x="6316704" y="2358222"/>
              <a:ext cx="634646" cy="134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9800" y="2628274"/>
              <a:ext cx="542924" cy="11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椭圆 23"/>
            <p:cNvSpPr/>
            <p:nvPr/>
          </p:nvSpPr>
          <p:spPr>
            <a:xfrm>
              <a:off x="6477000" y="2514600"/>
              <a:ext cx="6096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8001000" y="1371600"/>
            <a:ext cx="990600" cy="1066800"/>
            <a:chOff x="7290363" y="3345755"/>
            <a:chExt cx="1396437" cy="1531047"/>
          </a:xfrm>
        </p:grpSpPr>
        <p:pic>
          <p:nvPicPr>
            <p:cNvPr id="61" name="Picture 3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750628" y="4517573"/>
              <a:ext cx="571501" cy="146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3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4417862">
              <a:off x="7572944" y="3705364"/>
              <a:ext cx="968178" cy="248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3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1000" y="4167052"/>
              <a:ext cx="685800" cy="176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3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497166">
              <a:off x="7860628" y="3778498"/>
              <a:ext cx="800100" cy="20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3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8802475">
              <a:off x="7331704" y="4250948"/>
              <a:ext cx="553634" cy="142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3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40080">
              <a:off x="7290363" y="3841354"/>
              <a:ext cx="649674" cy="167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椭圆 38"/>
            <p:cNvSpPr/>
            <p:nvPr/>
          </p:nvSpPr>
          <p:spPr>
            <a:xfrm>
              <a:off x="7696200" y="3886200"/>
              <a:ext cx="6096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029200" y="1295400"/>
            <a:ext cx="1143000" cy="1002181"/>
            <a:chOff x="4267200" y="3828944"/>
            <a:chExt cx="1752600" cy="1459381"/>
          </a:xfrm>
        </p:grpSpPr>
        <p:pic>
          <p:nvPicPr>
            <p:cNvPr id="62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67200" y="4533900"/>
              <a:ext cx="800100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703360">
              <a:off x="4438031" y="4200419"/>
              <a:ext cx="99060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7808378">
              <a:off x="4340001" y="4726974"/>
              <a:ext cx="870992" cy="217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1600" y="4448175"/>
              <a:ext cx="83820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967475">
              <a:off x="5030336" y="4704620"/>
              <a:ext cx="832376" cy="208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3533275">
              <a:off x="4714243" y="4887402"/>
              <a:ext cx="641476" cy="16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9879096">
              <a:off x="4875657" y="4151631"/>
              <a:ext cx="842396" cy="21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椭圆 46"/>
            <p:cNvSpPr/>
            <p:nvPr/>
          </p:nvSpPr>
          <p:spPr>
            <a:xfrm>
              <a:off x="4788868" y="4297208"/>
              <a:ext cx="6096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848600" y="3505200"/>
            <a:ext cx="1066800" cy="621714"/>
            <a:chOff x="2971800" y="5307451"/>
            <a:chExt cx="1676400" cy="926514"/>
          </a:xfrm>
        </p:grpSpPr>
        <p:pic>
          <p:nvPicPr>
            <p:cNvPr id="81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9700913">
              <a:off x="3728317" y="5371221"/>
              <a:ext cx="779406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263398">
              <a:off x="3870616" y="6080139"/>
              <a:ext cx="599391" cy="153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9276569">
              <a:off x="3024896" y="6013000"/>
              <a:ext cx="779408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0" y="5743575"/>
              <a:ext cx="83820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983709">
              <a:off x="3113986" y="5307451"/>
              <a:ext cx="800100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3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5638800"/>
              <a:ext cx="723900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椭圆 78"/>
            <p:cNvSpPr/>
            <p:nvPr/>
          </p:nvSpPr>
          <p:spPr>
            <a:xfrm>
              <a:off x="3505200" y="5486400"/>
              <a:ext cx="6096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字方塊 7"/>
          <p:cNvSpPr txBox="1">
            <a:spLocks noChangeArrowheads="1"/>
          </p:cNvSpPr>
          <p:nvPr/>
        </p:nvSpPr>
        <p:spPr bwMode="auto">
          <a:xfrm>
            <a:off x="533400" y="4419600"/>
            <a:ext cx="39433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45720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altLang="zh-TW" sz="1300" b="1" dirty="0" err="1" smtClean="0">
                <a:ea typeface="PMingLiU" pitchFamily="18" charset="-120"/>
              </a:rPr>
              <a:t>sPVA</a:t>
            </a:r>
            <a:r>
              <a:rPr lang="en-US" altLang="zh-TW" sz="1300" b="1" dirty="0">
                <a:ea typeface="PMingLiU" pitchFamily="18" charset="-120"/>
              </a:rPr>
              <a:t>: Lightly </a:t>
            </a:r>
            <a:r>
              <a:rPr lang="en-US" altLang="zh-TW" sz="1300" b="1" dirty="0" err="1">
                <a:ea typeface="PMingLiU" pitchFamily="18" charset="-120"/>
              </a:rPr>
              <a:t>sulfonated</a:t>
            </a:r>
            <a:r>
              <a:rPr lang="en-US" altLang="zh-TW" sz="1300" b="1" dirty="0">
                <a:ea typeface="PMingLiU" pitchFamily="18" charset="-120"/>
              </a:rPr>
              <a:t> </a:t>
            </a:r>
            <a:r>
              <a:rPr lang="en-US" altLang="zh-TW" sz="1300" b="1" dirty="0" smtClean="0">
                <a:ea typeface="PMingLiU" pitchFamily="18" charset="-120"/>
              </a:rPr>
              <a:t>PVA</a:t>
            </a:r>
            <a:r>
              <a:rPr lang="zh-TW" altLang="en-US" sz="1300" b="1" dirty="0" smtClean="0">
                <a:ea typeface="PMingLiU" pitchFamily="18" charset="-120"/>
              </a:rPr>
              <a:t>     </a:t>
            </a:r>
            <a:endParaRPr lang="en-US" altLang="zh-TW" sz="1300" b="1" dirty="0"/>
          </a:p>
          <a:p>
            <a:pPr algn="l" defTabSz="457200"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en-US" altLang="zh-TW" sz="1300" b="1" dirty="0" err="1" smtClean="0">
                <a:ea typeface="PMingLiU" pitchFamily="18" charset="-120"/>
              </a:rPr>
              <a:t>ssPVA</a:t>
            </a:r>
            <a:r>
              <a:rPr lang="en-US" altLang="zh-TW" sz="1300" b="1" dirty="0">
                <a:ea typeface="PMingLiU" pitchFamily="18" charset="-120"/>
              </a:rPr>
              <a:t>: Highly </a:t>
            </a:r>
            <a:r>
              <a:rPr lang="en-US" altLang="zh-TW" sz="1300" b="1" dirty="0" err="1">
                <a:ea typeface="PMingLiU" pitchFamily="18" charset="-120"/>
              </a:rPr>
              <a:t>sulfonated</a:t>
            </a:r>
            <a:r>
              <a:rPr lang="en-US" altLang="zh-TW" sz="1300" b="1" dirty="0">
                <a:ea typeface="PMingLiU" pitchFamily="18" charset="-120"/>
              </a:rPr>
              <a:t> </a:t>
            </a:r>
            <a:r>
              <a:rPr lang="en-US" altLang="zh-TW" sz="1300" b="1" dirty="0" smtClean="0">
                <a:ea typeface="PMingLiU" pitchFamily="18" charset="-120"/>
              </a:rPr>
              <a:t>PVA</a:t>
            </a:r>
            <a:endParaRPr lang="en-US" altLang="zh-TW" sz="1300" b="1" dirty="0">
              <a:ea typeface="PMingLiU" pitchFamily="18" charset="-120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6477000" y="3657600"/>
            <a:ext cx="914400" cy="1066800"/>
            <a:chOff x="2895600" y="4876800"/>
            <a:chExt cx="1447800" cy="1399084"/>
          </a:xfrm>
        </p:grpSpPr>
        <p:pic>
          <p:nvPicPr>
            <p:cNvPr id="93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982033">
              <a:off x="3393174" y="5140223"/>
              <a:ext cx="708733" cy="181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5600" y="5596246"/>
              <a:ext cx="619125" cy="158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931228">
              <a:off x="3498252" y="5873420"/>
              <a:ext cx="514501" cy="13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3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3297224">
              <a:off x="2978856" y="5214050"/>
              <a:ext cx="860714" cy="22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3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7376148">
              <a:off x="3131334" y="5914846"/>
              <a:ext cx="574379" cy="147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3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1400" y="5473467"/>
              <a:ext cx="762000" cy="195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椭圆 54"/>
            <p:cNvSpPr/>
            <p:nvPr/>
          </p:nvSpPr>
          <p:spPr>
            <a:xfrm>
              <a:off x="3276600" y="5326511"/>
              <a:ext cx="6096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4800600" y="3200400"/>
            <a:ext cx="1177159" cy="810315"/>
            <a:chOff x="1295400" y="4378579"/>
            <a:chExt cx="1558159" cy="1115115"/>
          </a:xfrm>
        </p:grpSpPr>
        <p:pic>
          <p:nvPicPr>
            <p:cNvPr id="102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993007">
              <a:off x="1896310" y="5298137"/>
              <a:ext cx="762000" cy="195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4876800"/>
              <a:ext cx="779408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3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346145">
              <a:off x="1840514" y="4726516"/>
              <a:ext cx="909411" cy="233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5029201"/>
              <a:ext cx="719959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4764549">
              <a:off x="1626348" y="4635493"/>
              <a:ext cx="651799" cy="137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166141">
              <a:off x="1399293" y="5236214"/>
              <a:ext cx="944946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" name="椭圆 99"/>
            <p:cNvSpPr/>
            <p:nvPr/>
          </p:nvSpPr>
          <p:spPr>
            <a:xfrm>
              <a:off x="1752600" y="4800600"/>
              <a:ext cx="6096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8" name="椭圆 107"/>
          <p:cNvSpPr/>
          <p:nvPr/>
        </p:nvSpPr>
        <p:spPr>
          <a:xfrm>
            <a:off x="457200" y="3733800"/>
            <a:ext cx="609600" cy="533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/>
        </p:nvSpPr>
        <p:spPr>
          <a:xfrm>
            <a:off x="1371600" y="3810000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Times New Roman" pitchFamily="18" charset="0"/>
              <a:buNone/>
            </a:pPr>
            <a:r>
              <a:rPr lang="en-US" altLang="zh-CN" b="1" dirty="0" err="1" smtClean="0">
                <a:solidFill>
                  <a:srgbClr val="000000"/>
                </a:solidFill>
              </a:rPr>
              <a:t>Oxided</a:t>
            </a:r>
            <a:r>
              <a:rPr lang="en-US" altLang="zh-CN" b="1" dirty="0" smtClean="0">
                <a:solidFill>
                  <a:srgbClr val="000000"/>
                </a:solidFill>
              </a:rPr>
              <a:t> Carbon black</a:t>
            </a:r>
            <a:endParaRPr lang="en-US" altLang="zh-CN" b="1" dirty="0">
              <a:solidFill>
                <a:srgbClr val="00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800600" y="4191000"/>
            <a:ext cx="130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</a:t>
            </a:r>
            <a:r>
              <a:rPr lang="en-US" altLang="zh-CN" baseline="-25000" dirty="0" smtClean="0"/>
              <a:t>16</a:t>
            </a:r>
            <a:r>
              <a:rPr lang="en-US" altLang="zh-CN" dirty="0" smtClean="0"/>
              <a:t>PVA-OCB</a:t>
            </a:r>
            <a:endParaRPr lang="zh-CN" alt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6477000" y="4724400"/>
            <a:ext cx="139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</a:t>
            </a:r>
            <a:r>
              <a:rPr lang="en-US" altLang="zh-CN" baseline="-25000" dirty="0" smtClean="0"/>
              <a:t>16</a:t>
            </a:r>
            <a:r>
              <a:rPr lang="en-US" altLang="zh-CN" dirty="0" smtClean="0"/>
              <a:t>sPVA-OCB</a:t>
            </a:r>
            <a:endParaRPr lang="zh-CN" alt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7746630" y="4191000"/>
            <a:ext cx="148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</a:t>
            </a:r>
            <a:r>
              <a:rPr lang="en-US" altLang="zh-CN" baseline="-25000" dirty="0" smtClean="0"/>
              <a:t>16</a:t>
            </a:r>
            <a:r>
              <a:rPr lang="en-US" altLang="zh-CN" dirty="0" smtClean="0"/>
              <a:t>ssPVA-OCB</a:t>
            </a:r>
            <a:endParaRPr lang="zh-CN" alt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4953000" y="2286000"/>
            <a:ext cx="120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ssPVA</a:t>
            </a:r>
            <a:r>
              <a:rPr lang="en-US" altLang="zh-CN" dirty="0" smtClean="0"/>
              <a:t>-OCB</a:t>
            </a:r>
            <a:endParaRPr lang="zh-CN" alt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6705600" y="2895600"/>
            <a:ext cx="102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PVA-OCB</a:t>
            </a:r>
            <a:endParaRPr lang="zh-CN" alt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8027156" y="2362200"/>
            <a:ext cx="111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sPVA</a:t>
            </a:r>
            <a:r>
              <a:rPr lang="en-US" altLang="zh-CN" dirty="0" smtClean="0"/>
              <a:t>-OCB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sm_kruss_k100_detail_628x412_f2db8e6af4.jpg"/>
          <p:cNvPicPr>
            <a:picLocks noChangeAspect="1"/>
          </p:cNvPicPr>
          <p:nvPr/>
        </p:nvPicPr>
        <p:blipFill rotWithShape="1">
          <a:blip r:embed="rId2" cstate="print"/>
          <a:srcRect l="10123" r="8889"/>
          <a:stretch/>
        </p:blipFill>
        <p:spPr>
          <a:xfrm>
            <a:off x="6366933" y="2457450"/>
            <a:ext cx="2777068" cy="32575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 err="1" smtClean="0"/>
              <a:t>Amphiphilic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nanoparticles</a:t>
            </a:r>
            <a:r>
              <a:rPr lang="en-US" altLang="zh-CN" sz="2800" b="1" dirty="0" smtClean="0"/>
              <a:t> are surface active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221759" y="1219200"/>
            <a:ext cx="41216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/>
              <a:t>K3: </a:t>
            </a:r>
            <a:r>
              <a:rPr lang="en-US" altLang="zh-CN" sz="2000" b="1" dirty="0" err="1" smtClean="0"/>
              <a:t>C</a:t>
            </a:r>
            <a:r>
              <a:rPr lang="en-US" altLang="zh-CN" sz="2000" b="1" baseline="-25000" dirty="0" err="1" smtClean="0"/>
              <a:t>n</a:t>
            </a:r>
            <a:r>
              <a:rPr lang="en-US" altLang="zh-CN" sz="2000" b="1" dirty="0" smtClean="0"/>
              <a:t>(n&lt;14) </a:t>
            </a:r>
            <a:r>
              <a:rPr lang="en-US" altLang="zh-CN" sz="2000" b="1" dirty="0" err="1" smtClean="0"/>
              <a:t>propoxy</a:t>
            </a:r>
            <a:r>
              <a:rPr lang="en-US" altLang="zh-CN" sz="2000" b="1" dirty="0" smtClean="0"/>
              <a:t> </a:t>
            </a:r>
            <a:r>
              <a:rPr lang="en-US" altLang="zh-CN" sz="2000" b="1" dirty="0" err="1" smtClean="0"/>
              <a:t>ethoxy</a:t>
            </a:r>
            <a:r>
              <a:rPr lang="en-US" altLang="zh-CN" sz="2000" b="1" dirty="0" smtClean="0"/>
              <a:t> sulfates</a:t>
            </a:r>
          </a:p>
          <a:p>
            <a:r>
              <a:rPr lang="en-US" altLang="zh-CN" sz="2000" b="1" dirty="0" smtClean="0"/>
              <a:t>Nanoparticle: C</a:t>
            </a:r>
            <a:r>
              <a:rPr lang="en-US" altLang="zh-CN" sz="2000" b="1" baseline="-25000" dirty="0" smtClean="0"/>
              <a:t>16 </a:t>
            </a:r>
            <a:r>
              <a:rPr lang="en-US" altLang="zh-CN" sz="2000" b="1" dirty="0" err="1" smtClean="0"/>
              <a:t>sPVA</a:t>
            </a:r>
            <a:r>
              <a:rPr lang="en-US" altLang="zh-CN" sz="2000" b="1" dirty="0" smtClean="0"/>
              <a:t>-OCB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81200"/>
            <a:ext cx="6019800" cy="463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362200" y="5334000"/>
            <a:ext cx="2199577" cy="369332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CMC of K2 surfactant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1134070"/>
            <a:ext cx="518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/>
              <a:t>Measured using </a:t>
            </a:r>
            <a:r>
              <a:rPr lang="en-US" altLang="zh-CN" sz="2200" dirty="0" err="1" smtClean="0"/>
              <a:t>Wilhelmy</a:t>
            </a:r>
            <a:r>
              <a:rPr lang="en-US" altLang="zh-CN" sz="2200" dirty="0" smtClean="0"/>
              <a:t> plate method, </a:t>
            </a:r>
          </a:p>
          <a:p>
            <a:r>
              <a:rPr lang="en-US" altLang="zh-CN" sz="2200" b="1" dirty="0" err="1" smtClean="0"/>
              <a:t>Kruss</a:t>
            </a:r>
            <a:r>
              <a:rPr lang="en-US" altLang="zh-CN" sz="2200" b="1" dirty="0" smtClean="0"/>
              <a:t> K100 </a:t>
            </a:r>
            <a:r>
              <a:rPr lang="en-US" altLang="zh-CN" sz="2200" b="1" dirty="0" err="1" smtClean="0"/>
              <a:t>tensiometer</a:t>
            </a:r>
            <a:endParaRPr lang="zh-CN" alt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6553200" cy="11430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No </a:t>
            </a:r>
            <a:r>
              <a:rPr lang="en-US" altLang="zh-CN" sz="2800" b="1" dirty="0" err="1" smtClean="0"/>
              <a:t>microemulsion</a:t>
            </a:r>
            <a:r>
              <a:rPr lang="en-US" altLang="zh-CN" sz="2800" b="1" dirty="0" smtClean="0"/>
              <a:t> observed from salinity scan of </a:t>
            </a:r>
            <a:r>
              <a:rPr lang="en-US" altLang="zh-CN" sz="2800" b="1" dirty="0" err="1" smtClean="0"/>
              <a:t>nanoparticle</a:t>
            </a:r>
            <a:r>
              <a:rPr lang="en-US" altLang="zh-CN" sz="2800" b="1" dirty="0" smtClean="0"/>
              <a:t> </a:t>
            </a:r>
            <a:endParaRPr lang="zh-CN" altLang="en-US" sz="2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579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172200" y="1524000"/>
            <a:ext cx="2743200" cy="18034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dirty="0">
                <a:solidFill>
                  <a:schemeClr val="tx1"/>
                </a:solidFill>
              </a:rPr>
              <a:t>Oil phase: n-octane</a:t>
            </a: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</a:rPr>
              <a:t>No surfactant was used</a:t>
            </a:r>
          </a:p>
          <a:p>
            <a:pPr eaLnBrk="1" hangingPunct="1"/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1600" b="1" dirty="0">
                <a:solidFill>
                  <a:schemeClr val="tx1"/>
                </a:solidFill>
              </a:rPr>
              <a:t>NP: 2mg/g partially sulfated poly(vinyl alcohol)-OCB ("</a:t>
            </a:r>
            <a:r>
              <a:rPr lang="en-US" altLang="en-US" sz="1600" b="1" dirty="0" err="1">
                <a:solidFill>
                  <a:schemeClr val="tx1"/>
                </a:solidFill>
              </a:rPr>
              <a:t>sPVA</a:t>
            </a:r>
            <a:r>
              <a:rPr lang="en-US" altLang="en-US" sz="1600" b="1" dirty="0">
                <a:solidFill>
                  <a:schemeClr val="tx1"/>
                </a:solidFill>
              </a:rPr>
              <a:t>-OCB")</a:t>
            </a:r>
          </a:p>
        </p:txBody>
      </p:sp>
      <p:sp>
        <p:nvSpPr>
          <p:cNvPr id="7" name="矩形 8"/>
          <p:cNvSpPr>
            <a:spLocks noChangeArrowheads="1"/>
          </p:cNvSpPr>
          <p:nvPr/>
        </p:nvSpPr>
        <p:spPr bwMode="auto">
          <a:xfrm>
            <a:off x="6172200" y="4800600"/>
            <a:ext cx="2743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1600" b="1" dirty="0">
                <a:solidFill>
                  <a:schemeClr val="tx1"/>
                </a:solidFill>
                <a:ea typeface="宋体" pitchFamily="2" charset="-122"/>
              </a:rPr>
              <a:t>Pickering emulsion:</a:t>
            </a:r>
          </a:p>
          <a:p>
            <a:pPr algn="just" eaLnBrk="1" hangingPunct="1"/>
            <a:r>
              <a:rPr lang="en-US" altLang="en-US" sz="1600" dirty="0">
                <a:solidFill>
                  <a:schemeClr val="tx1"/>
                </a:solidFill>
                <a:ea typeface="宋体" pitchFamily="2" charset="-122"/>
              </a:rPr>
              <a:t>a macro-emulsion stabilized by solid particles adsorbed onto the interface between the two phases.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096000" y="3657600"/>
            <a:ext cx="281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1600" b="1" dirty="0">
                <a:solidFill>
                  <a:srgbClr val="FF0000"/>
                </a:solidFill>
                <a:ea typeface="宋体" pitchFamily="2" charset="-122"/>
              </a:rPr>
              <a:t>Pickering emulsion </a:t>
            </a:r>
            <a:r>
              <a:rPr lang="en-US" altLang="en-US" sz="1600" dirty="0">
                <a:solidFill>
                  <a:schemeClr val="tx1"/>
                </a:solidFill>
                <a:ea typeface="宋体" pitchFamily="2" charset="-122"/>
              </a:rPr>
              <a:t>observed in a salinity scan: flat interface, emulsion is kinetically stable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04800" y="1411069"/>
            <a:ext cx="609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800" b="1" dirty="0" smtClean="0">
                <a:solidFill>
                  <a:srgbClr val="000000"/>
                </a:solidFill>
                <a:ea typeface="宋体" pitchFamily="2" charset="-122"/>
              </a:rPr>
              <a:t>Salinity % </a:t>
            </a:r>
          </a:p>
          <a:p>
            <a:pPr eaLnBrk="1" hangingPunct="1"/>
            <a:r>
              <a:rPr lang="en-US" altLang="en-US" sz="1800" b="1" dirty="0" smtClean="0">
                <a:solidFill>
                  <a:srgbClr val="000000"/>
                </a:solidFill>
                <a:ea typeface="宋体" pitchFamily="2" charset="-122"/>
              </a:rPr>
              <a:t>  </a:t>
            </a:r>
            <a:r>
              <a:rPr lang="en-US" altLang="en-US" sz="1800" b="1" dirty="0">
                <a:solidFill>
                  <a:srgbClr val="000000"/>
                </a:solidFill>
                <a:ea typeface="宋体" pitchFamily="2" charset="-122"/>
              </a:rPr>
              <a:t>0.0     </a:t>
            </a:r>
            <a:r>
              <a:rPr lang="en-US" altLang="en-US" sz="1800" b="1" dirty="0" smtClean="0">
                <a:solidFill>
                  <a:srgbClr val="000000"/>
                </a:solidFill>
                <a:ea typeface="宋体" pitchFamily="2" charset="-122"/>
              </a:rPr>
              <a:t>  </a:t>
            </a:r>
            <a:r>
              <a:rPr lang="en-US" altLang="en-US" sz="1800" b="1" dirty="0">
                <a:solidFill>
                  <a:srgbClr val="000000"/>
                </a:solidFill>
                <a:ea typeface="宋体" pitchFamily="2" charset="-122"/>
              </a:rPr>
              <a:t>5.3    </a:t>
            </a:r>
            <a:r>
              <a:rPr lang="en-US" altLang="en-US" sz="1800" b="1" dirty="0" smtClean="0">
                <a:solidFill>
                  <a:srgbClr val="000000"/>
                </a:solidFill>
                <a:ea typeface="宋体" pitchFamily="2" charset="-122"/>
              </a:rPr>
              <a:t>   </a:t>
            </a:r>
            <a:r>
              <a:rPr lang="en-US" altLang="en-US" sz="1800" b="1" dirty="0">
                <a:solidFill>
                  <a:srgbClr val="000000"/>
                </a:solidFill>
                <a:ea typeface="宋体" pitchFamily="2" charset="-122"/>
              </a:rPr>
              <a:t>6.4  </a:t>
            </a:r>
            <a:r>
              <a:rPr lang="en-US" altLang="en-US" sz="1800" b="1" dirty="0" smtClean="0">
                <a:solidFill>
                  <a:srgbClr val="000000"/>
                </a:solidFill>
                <a:ea typeface="宋体" pitchFamily="2" charset="-122"/>
              </a:rPr>
              <a:t>    </a:t>
            </a:r>
            <a:r>
              <a:rPr lang="en-US" altLang="en-US" sz="1800" b="1" dirty="0">
                <a:solidFill>
                  <a:srgbClr val="000000"/>
                </a:solidFill>
                <a:ea typeface="宋体" pitchFamily="2" charset="-122"/>
              </a:rPr>
              <a:t>7.6   </a:t>
            </a:r>
            <a:r>
              <a:rPr lang="en-US" altLang="en-US" sz="1800" b="1" dirty="0" smtClean="0">
                <a:solidFill>
                  <a:srgbClr val="000000"/>
                </a:solidFill>
                <a:ea typeface="宋体" pitchFamily="2" charset="-122"/>
              </a:rPr>
              <a:t>   </a:t>
            </a:r>
            <a:r>
              <a:rPr lang="en-US" altLang="en-US" sz="1800" b="1" dirty="0">
                <a:solidFill>
                  <a:srgbClr val="000000"/>
                </a:solidFill>
                <a:ea typeface="宋体" pitchFamily="2" charset="-122"/>
              </a:rPr>
              <a:t>9.9    </a:t>
            </a:r>
            <a:r>
              <a:rPr lang="en-US" altLang="en-US" sz="1800" b="1" dirty="0" smtClean="0">
                <a:solidFill>
                  <a:srgbClr val="000000"/>
                </a:solidFill>
                <a:ea typeface="宋体" pitchFamily="2" charset="-122"/>
              </a:rPr>
              <a:t> 10.5    </a:t>
            </a:r>
            <a:r>
              <a:rPr lang="en-US" altLang="en-US" sz="1800" b="1" dirty="0">
                <a:solidFill>
                  <a:srgbClr val="000000"/>
                </a:solidFill>
                <a:ea typeface="宋体" pitchFamily="2" charset="-122"/>
              </a:rPr>
              <a:t>11.4  </a:t>
            </a:r>
            <a:r>
              <a:rPr lang="en-US" altLang="en-US" sz="1800" b="1" dirty="0" smtClean="0">
                <a:solidFill>
                  <a:srgbClr val="000000"/>
                </a:solidFill>
                <a:ea typeface="宋体" pitchFamily="2" charset="-122"/>
              </a:rPr>
              <a:t> 14.7    16.0</a:t>
            </a:r>
            <a:endParaRPr lang="en-US" altLang="en-US" sz="1800" b="1" dirty="0">
              <a:solidFill>
                <a:srgbClr val="000000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0"/>
            <a:ext cx="6248400" cy="114300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/>
              <a:t>Surfactant-Nanoparticle blends can </a:t>
            </a:r>
            <a:r>
              <a:rPr lang="en-US" altLang="zh-CN" sz="2400" b="1" dirty="0" err="1" smtClean="0"/>
              <a:t>potentiall</a:t>
            </a:r>
            <a:r>
              <a:rPr lang="en-US" altLang="zh-CN" sz="2400" b="1" dirty="0" smtClean="0"/>
              <a:t> produce stable </a:t>
            </a:r>
            <a:r>
              <a:rPr lang="en-US" altLang="zh-CN" sz="2400" b="1" dirty="0" err="1" smtClean="0"/>
              <a:t>microemulsions</a:t>
            </a:r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0B8769-38B0-4967-8330-68C0A04367B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784937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Arial" pitchFamily="34" charset="0"/>
                <a:ea typeface="Calibri"/>
                <a:cs typeface="Arial" pitchFamily="34" charset="0"/>
              </a:rPr>
              <a:t>S13B</a:t>
            </a:r>
          </a:p>
          <a:p>
            <a:r>
              <a:rPr lang="en-US" altLang="zh-CN" sz="2000" b="1" dirty="0" smtClean="0">
                <a:latin typeface="Arial" pitchFamily="34" charset="0"/>
                <a:ea typeface="Calibri"/>
                <a:cs typeface="Arial" pitchFamily="34" charset="0"/>
              </a:rPr>
              <a:t>From TIORCO</a:t>
            </a:r>
            <a:endParaRPr lang="zh-CN" altLang="en-US" sz="2000" dirty="0" smtClean="0"/>
          </a:p>
          <a:p>
            <a:endParaRPr lang="zh-CN" altLang="en-US" sz="2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581400"/>
            <a:ext cx="3429000" cy="154842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5537537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>
                <a:latin typeface="Arial" pitchFamily="34" charset="0"/>
                <a:ea typeface="Calibri"/>
                <a:cs typeface="Arial" pitchFamily="34" charset="0"/>
              </a:rPr>
              <a:t>Alfoterra</a:t>
            </a:r>
            <a:r>
              <a:rPr lang="en-US" altLang="zh-CN" sz="2000" b="1" dirty="0" smtClean="0">
                <a:latin typeface="Arial" pitchFamily="34" charset="0"/>
                <a:ea typeface="Calibri"/>
                <a:cs typeface="Arial" pitchFamily="34" charset="0"/>
              </a:rPr>
              <a:t> K2-4 1S and </a:t>
            </a:r>
            <a:r>
              <a:rPr lang="en-US" altLang="zh-CN" sz="2000" b="1" dirty="0" err="1" smtClean="0">
                <a:latin typeface="Arial" pitchFamily="34" charset="0"/>
                <a:ea typeface="Calibri"/>
                <a:cs typeface="Arial" pitchFamily="34" charset="0"/>
              </a:rPr>
              <a:t>Alfoterra</a:t>
            </a:r>
            <a:r>
              <a:rPr lang="en-US" altLang="zh-CN" sz="2000" b="1" dirty="0" smtClean="0">
                <a:latin typeface="Arial" pitchFamily="34" charset="0"/>
                <a:ea typeface="Calibri"/>
                <a:cs typeface="Arial" pitchFamily="34" charset="0"/>
              </a:rPr>
              <a:t> K3-4 1S</a:t>
            </a:r>
          </a:p>
          <a:p>
            <a:r>
              <a:rPr lang="en-US" altLang="zh-CN" sz="2000" b="1" dirty="0" smtClean="0">
                <a:latin typeface="Arial" pitchFamily="34" charset="0"/>
                <a:ea typeface="Calibri"/>
                <a:cs typeface="Arial" pitchFamily="34" charset="0"/>
              </a:rPr>
              <a:t>From Sasol</a:t>
            </a:r>
            <a:endParaRPr lang="zh-CN" altLang="en-US" sz="2000" b="1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08869" y="5654296"/>
            <a:ext cx="3644331" cy="92333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C</a:t>
            </a:r>
            <a:r>
              <a:rPr lang="en-US" altLang="zh-CN" baseline="-25000" dirty="0" err="1" smtClean="0"/>
              <a:t>n</a:t>
            </a:r>
            <a:r>
              <a:rPr lang="en-US" altLang="zh-CN" dirty="0" smtClean="0"/>
              <a:t>(n&lt;14) </a:t>
            </a:r>
            <a:r>
              <a:rPr lang="en-US" altLang="zh-CN" dirty="0" err="1" smtClean="0"/>
              <a:t>propoxy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ethoxy</a:t>
            </a:r>
            <a:r>
              <a:rPr lang="en-US" altLang="zh-CN" dirty="0" smtClean="0"/>
              <a:t> sulfates</a:t>
            </a:r>
          </a:p>
          <a:p>
            <a:r>
              <a:rPr lang="en-US" altLang="zh-CN" dirty="0" smtClean="0"/>
              <a:t>K2 and K3 have same PO,EO number,</a:t>
            </a:r>
          </a:p>
          <a:p>
            <a:r>
              <a:rPr lang="en-US" altLang="zh-CN" dirty="0" smtClean="0"/>
              <a:t>K3 has long </a:t>
            </a:r>
            <a:r>
              <a:rPr lang="en-US" altLang="zh-CN" dirty="0" err="1" smtClean="0"/>
              <a:t>hydrophobe</a:t>
            </a:r>
            <a:r>
              <a:rPr lang="en-US" altLang="zh-CN" dirty="0" smtClean="0"/>
              <a:t> part</a:t>
            </a:r>
            <a:endParaRPr lang="zh-CN" altLang="en-US" dirty="0"/>
          </a:p>
        </p:txBody>
      </p:sp>
      <p:pic>
        <p:nvPicPr>
          <p:cNvPr id="10" name="Picture 90" descr="C:\Users\Austin\Desktop\surfactant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15100"/>
            <a:ext cx="3429000" cy="1557326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1"/>
          <p:cNvSpPr txBox="1">
            <a:spLocks noChangeArrowheads="1"/>
          </p:cNvSpPr>
          <p:nvPr/>
        </p:nvSpPr>
        <p:spPr bwMode="auto">
          <a:xfrm>
            <a:off x="152400" y="1981200"/>
            <a:ext cx="297388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latin typeface="Arial" pitchFamily="34" charset="0"/>
                <a:ea typeface="Calibri"/>
                <a:cs typeface="Arial" pitchFamily="34" charset="0"/>
              </a:rPr>
              <a:t>OXS from Exxon</a:t>
            </a:r>
            <a:endParaRPr lang="zh-CN" altLang="en-US" sz="2000" b="1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2895600"/>
            <a:ext cx="220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Salinity scan of surfactant first, then surfactant&amp; NPs blend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10810</TotalTime>
  <Words>1649</Words>
  <Application>Microsoft Office PowerPoint</Application>
  <PresentationFormat>On-screen Show (4:3)</PresentationFormat>
  <Paragraphs>353</Paragraphs>
  <Slides>30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Graph</vt:lpstr>
      <vt:lpstr>PowerPoint Presentation</vt:lpstr>
      <vt:lpstr>Goal</vt:lpstr>
      <vt:lpstr>Prior studies have shown NPs stabilize macro-emulsions </vt:lpstr>
      <vt:lpstr>Nanoparticles that stabilize bicontinuous microemulsions could be beneficial for EOR</vt:lpstr>
      <vt:lpstr>Preparation of NPs: Surface modification of oxidized carbon black</vt:lpstr>
      <vt:lpstr>Library of NPs with amphiphilic polymer chains on the surface</vt:lpstr>
      <vt:lpstr>Amphiphilic nanoparticles are surface active</vt:lpstr>
      <vt:lpstr>No microemulsion observed from salinity scan of nanoparticle </vt:lpstr>
      <vt:lpstr>Surfactant-Nanoparticle blends can potentiall produce stable microemulsions</vt:lpstr>
      <vt:lpstr>Salinity scan for S13B surfactant</vt:lpstr>
      <vt:lpstr>PVA-OCB does not penetrate into microemulsion phase</vt:lpstr>
      <vt:lpstr>C16sPVA-OCB disperses in microemulsion, but aggregate with time </vt:lpstr>
      <vt:lpstr>Highly sulfated C16ssPVA-OCB NPs are stable in microemulsion</vt:lpstr>
      <vt:lpstr>Highly sulfated NPs are stable in microemulsions at various salinities: OXS surfactant + NP</vt:lpstr>
      <vt:lpstr>Highly sulfated NPs are stable in microemulsions at various salinities:  AF-K3-4 surfactant + NP</vt:lpstr>
      <vt:lpstr>Alfoterra K2-15 surfactant exhibits an optimal salinity near 15 %</vt:lpstr>
      <vt:lpstr>C16ssPVA-OCB disperses in K2 microemulsion at 15 % salinities</vt:lpstr>
      <vt:lpstr>C16ssPVA-OCB stays stable at high salinity microemulsions after a week</vt:lpstr>
      <vt:lpstr>NPs disperse in surfactant microemulsion at all salinities tested</vt:lpstr>
      <vt:lpstr>Small-angle X-ray scattering(SAXS) provides measure of domain size </vt:lpstr>
      <vt:lpstr> SAXS measurement reveals a small increase in domain size with NPs present</vt:lpstr>
      <vt:lpstr>SAXS measurements show a small decrease in domain size for K2 microemulsion</vt:lpstr>
      <vt:lpstr>Domain size is relatively insensitive to the presence of NPs</vt:lpstr>
      <vt:lpstr>Breakthrough Studies in Sandstone Column </vt:lpstr>
      <vt:lpstr>Future work</vt:lpstr>
      <vt:lpstr>Summary</vt:lpstr>
      <vt:lpstr>PowerPoint Presentation</vt:lpstr>
      <vt:lpstr>Backup slides</vt:lpstr>
      <vt:lpstr>Backup slides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A. Mann</dc:creator>
  <cp:lastModifiedBy>student</cp:lastModifiedBy>
  <cp:revision>1045</cp:revision>
  <dcterms:created xsi:type="dcterms:W3CDTF">2013-09-23T18:17:05Z</dcterms:created>
  <dcterms:modified xsi:type="dcterms:W3CDTF">2015-04-22T17:51:11Z</dcterms:modified>
</cp:coreProperties>
</file>