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5" r:id="rId9"/>
    <p:sldMasterId id="2147483752" r:id="rId10"/>
  </p:sldMasterIdLst>
  <p:notesMasterIdLst>
    <p:notesMasterId r:id="rId40"/>
  </p:notesMasterIdLst>
  <p:sldIdLst>
    <p:sldId id="294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88" r:id="rId33"/>
    <p:sldId id="289" r:id="rId34"/>
    <p:sldId id="290" r:id="rId35"/>
    <p:sldId id="291" r:id="rId36"/>
    <p:sldId id="292" r:id="rId37"/>
    <p:sldId id="293" r:id="rId38"/>
    <p:sldId id="256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3.emf"/><Relationship Id="rId1" Type="http://schemas.openxmlformats.org/officeDocument/2006/relationships/image" Target="../media/image4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131BC-2CA7-41DB-852F-A3D1FAEB556A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AF5BF-39A1-4999-B410-B789B09BCE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F5BF-39A1-4999-B410-B789B09BCE6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XLM: crosslinked micelle, it is named by Mike Wong</a:t>
            </a: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2ABFE-08B1-4C0A-B25C-19070A2B2F67}" type="slidenum">
              <a:rPr lang="en-US" altLang="zh-CN">
                <a:solidFill>
                  <a:srgbClr val="000000"/>
                </a:solidFill>
              </a:rPr>
              <a:pPr/>
              <a:t>10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9DC257-6517-428F-B0B5-5311D0A2EECF}" type="slidenum">
              <a:rPr lang="en-US" altLang="zh-CN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322064-021E-4092-BEBD-F0351D68C0D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597888-02E8-42A7-B671-0B8DEEEEE00C}" type="slidenum">
              <a:rPr lang="en-US" altLang="zh-CN">
                <a:solidFill>
                  <a:prstClr val="black"/>
                </a:solidFill>
              </a:rPr>
              <a:pPr/>
              <a:t>15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54CC8-4DA6-4905-A65D-D3E59EE05E7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41FCB0-2D22-4B1E-9F54-6E085D88A711}" type="slidenum">
              <a:rPr lang="en-US" altLang="zh-CN">
                <a:solidFill>
                  <a:prstClr val="black"/>
                </a:solidFill>
              </a:rPr>
              <a:pPr/>
              <a:t>17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54CC8-4DA6-4905-A65D-D3E59EE05E7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6D8A28-84C0-4FB0-A65B-F811075BD42E}" type="slidenum">
              <a:rPr lang="en-US" altLang="zh-CN">
                <a:solidFill>
                  <a:prstClr val="black"/>
                </a:solidFill>
              </a:rPr>
              <a:pPr/>
              <a:t>19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254CC8-4DA6-4905-A65D-D3E59EE05E77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00E3C6-DE32-48AC-A953-DB9E92F16E59}" type="slidenum">
              <a:rPr lang="en-US" altLang="zh-CN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38813-7E9A-40E4-AA66-40B5DEF9B328}" type="slidenum">
              <a:rPr lang="en-US" altLang="zh-CN">
                <a:solidFill>
                  <a:srgbClr val="000000"/>
                </a:solidFill>
              </a:rPr>
              <a:pPr/>
              <a:t>22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2AF0-0CDB-4A52-AAB5-B7F7B2FB5D6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183DA-9D30-4812-B18A-857C48B135B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C6DE9-5465-47DE-9A57-7A462B0240D0}" type="slidenum">
              <a:rPr lang="en-US" altLang="zh-CN">
                <a:solidFill>
                  <a:prstClr val="black"/>
                </a:solidFill>
              </a:rPr>
              <a:pPr/>
              <a:t>25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27914-A4DB-415C-B703-98A63B2DEBC9}" type="slidenum">
              <a:rPr lang="en-US" altLang="zh-CN">
                <a:solidFill>
                  <a:prstClr val="black"/>
                </a:solidFill>
              </a:rPr>
              <a:pPr/>
              <a:t>26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183DA-9D30-4812-B18A-857C48B135B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2183DA-9D30-4812-B18A-857C48B135B9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3ACC5A-6D15-4A54-ACA7-84545CF6BB7A}" type="slidenum">
              <a:rPr lang="en-US" altLang="zh-CN" smtClean="0">
                <a:solidFill>
                  <a:srgbClr val="000000"/>
                </a:solidFill>
              </a:rPr>
              <a:pPr/>
              <a:t>29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3296" y="8684298"/>
            <a:ext cx="2973149" cy="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6" rIns="90791" bIns="45396" anchor="b"/>
          <a:lstStyle/>
          <a:p>
            <a:pPr algn="r" defTabSz="908033" fontAlgn="base">
              <a:spcBef>
                <a:spcPct val="0"/>
              </a:spcBef>
              <a:spcAft>
                <a:spcPct val="0"/>
              </a:spcAft>
            </a:pPr>
            <a:fld id="{E0395D46-ABB6-48A9-8BB2-EC9C7BD52CF4}" type="slidenum">
              <a:rPr lang="en-US" altLang="zh-CN" sz="1200">
                <a:solidFill>
                  <a:prstClr val="black"/>
                </a:solidFill>
                <a:latin typeface="Arial" charset="0"/>
              </a:rPr>
              <a:pPr algn="r" defTabSz="90803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z="12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15" y="4343713"/>
            <a:ext cx="5028370" cy="4113862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31" tIns="45716" rIns="91431" bIns="45716"/>
          <a:lstStyle/>
          <a:p>
            <a:r>
              <a:rPr lang="en-US" altLang="zh-CN" smtClean="0">
                <a:latin typeface="Arial" charset="0"/>
              </a:rPr>
              <a:t>Early work on carbon black, now we are switching to magnetite as well.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6EE058-0879-4186-800D-F2A1CA0F60C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83296" y="8684298"/>
            <a:ext cx="2973149" cy="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37" tIns="45468" rIns="90937" bIns="45468" anchor="b"/>
          <a:lstStyle/>
          <a:p>
            <a:pPr algn="r" defTabSz="909594" fontAlgn="base">
              <a:spcBef>
                <a:spcPct val="0"/>
              </a:spcBef>
              <a:spcAft>
                <a:spcPct val="0"/>
              </a:spcAft>
            </a:pPr>
            <a:fld id="{C66E8E30-F383-4032-B276-A6D976F87A5D}" type="slidenum">
              <a:rPr lang="zh-CN" altLang="en-US" sz="1200">
                <a:solidFill>
                  <a:srgbClr val="000000"/>
                </a:solidFill>
                <a:latin typeface="Arial" pitchFamily="34" charset="0"/>
              </a:rPr>
              <a:pPr algn="r" defTabSz="909594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4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PVA(Mn=2000)-OCB (30-40nm core). The following slide explains how sulfonation works.  </a:t>
            </a:r>
          </a:p>
        </p:txBody>
      </p:sp>
      <p:sp>
        <p:nvSpPr>
          <p:cNvPr id="60421" name="Slide Number Placeholder 3"/>
          <p:cNvSpPr txBox="1">
            <a:spLocks noGrp="1"/>
          </p:cNvSpPr>
          <p:nvPr/>
        </p:nvSpPr>
        <p:spPr bwMode="auto">
          <a:xfrm>
            <a:off x="3883296" y="8684298"/>
            <a:ext cx="2973149" cy="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6" rIns="90791" bIns="45396" anchor="b"/>
          <a:lstStyle/>
          <a:p>
            <a:pPr algn="r" defTabSz="908033" fontAlgn="base">
              <a:spcBef>
                <a:spcPct val="0"/>
              </a:spcBef>
              <a:spcAft>
                <a:spcPct val="0"/>
              </a:spcAft>
            </a:pPr>
            <a:fld id="{F784C490-9B3B-4EF5-81C2-85BF3500998C}" type="slidenum">
              <a:rPr lang="en-US" altLang="zh-CN" sz="1200">
                <a:solidFill>
                  <a:srgbClr val="000000"/>
                </a:solidFill>
                <a:latin typeface="Arial" pitchFamily="34" charset="0"/>
              </a:rPr>
              <a:pPr algn="r" defTabSz="90803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CN" sz="12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3296" y="8684298"/>
            <a:ext cx="2973149" cy="45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91" tIns="45396" rIns="90791" bIns="45396" anchor="b"/>
          <a:lstStyle/>
          <a:p>
            <a:pPr algn="r" defTabSz="908033" fontAlgn="base">
              <a:spcBef>
                <a:spcPct val="0"/>
              </a:spcBef>
              <a:spcAft>
                <a:spcPct val="0"/>
              </a:spcAft>
            </a:pPr>
            <a:fld id="{FEB4F9AE-5035-4CBC-80E5-0C14A7A33558}" type="slidenum">
              <a:rPr lang="en-US" altLang="zh-CN" sz="1200">
                <a:solidFill>
                  <a:srgbClr val="000000"/>
                </a:solidFill>
                <a:latin typeface="Arial" charset="0"/>
              </a:rPr>
              <a:pPr algn="r" defTabSz="90803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 sz="12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C9618-6655-498D-ABB8-2CF27ECDB09A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F7300-97AB-4FD4-8817-F305AE1B43DF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16756-A86D-4FA6-AE6C-D8CF0125250A}" type="slidenum">
              <a:rPr lang="en-US" altLang="zh-CN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09196E38-EAA2-479D-BA8A-37D87085F1CC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5045BB7E-BBC3-4444-A4AD-02CE825D7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C906B68C-A2F6-4955-A72B-1F46DCAE4DB6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68A0B0B8-0C41-43DE-927E-8530AE560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14230319-82A4-4AC8-B4BF-9283A86C7228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CD54E2BB-19F3-43C2-A2B0-DF7B3DC2F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F8491163-B9D2-4F5B-82C3-54E42DA0ACCC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DC8D5833-C852-4486-B4C7-CB8C89A3D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D6D3B703-E6A2-4F30-BDD9-F64DE2E11245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C034DF00-F5E9-4588-81CF-F19F80936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A52942A0-4B38-4827-875B-5994FD20A976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06E3661F-7C57-4FEB-9611-AD86869CB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1CDA5B0C-B172-4D0A-BF33-77FF0AD6AEA6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BBC3DD07-5114-48AB-B0DA-41E999362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87A9942D-6334-4E85-87C4-1630FE091F6A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F2EDD121-3A38-4FE1-88AD-0A398F4B6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10F66EBE-849F-464D-B3C2-27B35997E7D8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7A564766-19D2-4F7C-A507-1F5D8A77E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DDD08BE4-464D-4F41-91CF-FDB4C6A60223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8664A42A-78BA-48E2-8D80-EDAB04E3B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0ACE6303-72CE-49B4-B915-6A83750A5419}" type="datetime1">
              <a:rPr lang="zh-TW" altLang="en-US" smtClean="0"/>
              <a:pPr>
                <a:defRPr/>
              </a:pPr>
              <a:t>2015/4/21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ea typeface="Batang" pitchFamily="18" charset="-127"/>
              </a:defRPr>
            </a:lvl1pPr>
          </a:lstStyle>
          <a:p>
            <a:pPr>
              <a:defRPr/>
            </a:pPr>
            <a:fld id="{F4C0E96C-86C7-447B-801E-E786B88E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EDD5769B-D8EA-40FB-81E3-1EFD91272266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867E1B42-029D-4949-B780-6CDDC739A376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E268080A-1293-46B4-BD9E-07773AD0F6A6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CCD7BA36-AFCA-4FF4-9AA0-586D4959239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79CC30E3-8433-43E6-AFF0-C08C6385091C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93942A93-E6A2-4096-B863-8BC60CC9F62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85E7C73E-B3FE-47E4-B01C-5FCD12E5022B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469BF9F1-19B0-4C54-8DF7-FF2C0006EAD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A450C0BB-ACB8-4F9E-931F-CA08AD6AB921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9B621AEB-B603-49B5-843C-427CFF45F28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12E3C8EA-F588-4082-9FFF-0C188BE12DFF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EAD8D008-FA73-4D5D-A365-407641D0CE6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82B06130-8936-4C32-9712-6BA860930328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42B6CD66-09DF-4CD6-9EFE-0EF8DA89238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CC77BAF9-4D18-49B8-8CA3-356CBD052CBC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B2EBCD06-DAD4-423B-9F9D-F693D222AF6E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C13F5657-36FF-4F0E-A04B-147337AC838D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CEF21444-B20F-4CFD-AF93-51F0D224861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0CC7BF2B-A714-4D9F-A422-7C41CA54383D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E00772FA-6CAE-4572-AB79-9D45A06DAF0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1C9AC646-D223-4A1A-9502-EE28359BEBBA}" type="datetime1">
              <a:rPr lang="zh-TW" altLang="en-US" smtClean="0"/>
              <a:pPr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>
                <a:latin typeface="Arial" charset="0"/>
                <a:ea typeface="Batang" pitchFamily="18" charset="-127"/>
              </a:defRPr>
            </a:lvl1pPr>
          </a:lstStyle>
          <a:p>
            <a:pPr>
              <a:defRPr/>
            </a:pPr>
            <a:fld id="{3A200BA0-6DA9-4ADE-9D04-40A2334426C4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3" indent="0">
              <a:buNone/>
              <a:defRPr sz="2400"/>
            </a:lvl3pPr>
            <a:lvl4pPr marL="1371485" indent="0">
              <a:buNone/>
              <a:defRPr sz="2000"/>
            </a:lvl4pPr>
            <a:lvl5pPr marL="1828646" indent="0">
              <a:buNone/>
              <a:defRPr sz="2000"/>
            </a:lvl5pPr>
            <a:lvl6pPr marL="2285807" indent="0">
              <a:buNone/>
              <a:defRPr sz="2000"/>
            </a:lvl6pPr>
            <a:lvl7pPr marL="2742969" indent="0">
              <a:buNone/>
              <a:defRPr sz="2000"/>
            </a:lvl7pPr>
            <a:lvl8pPr marL="3200131" indent="0">
              <a:buNone/>
              <a:defRPr sz="2000"/>
            </a:lvl8pPr>
            <a:lvl9pPr marL="365729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152401"/>
            <a:ext cx="2095500" cy="5789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1" y="152401"/>
            <a:ext cx="6134100" cy="5789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UTitleSlide_riceu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92775"/>
            <a:ext cx="9144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44D2-038C-4D09-B4D9-8C49FDF9672D}" type="datetime1">
              <a:rPr lang="en-US" altLang="zh-CN"/>
              <a:pPr>
                <a:defRPr/>
              </a:pPr>
              <a:t>4/21/2015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4099B7-07F9-4400-9A31-69D3857ACC02}" type="slidenum">
              <a:rPr lang="en-US" altLang="zh-CN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Uheader_riceU.t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2CAF-6C29-4564-BCE0-2FC9DA572F36}" type="datetime1">
              <a:rPr lang="en-US" altLang="zh-CN"/>
              <a:pPr>
                <a:defRPr/>
              </a:pPr>
              <a:t>4/21/2015</a:t>
            </a:fld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36C2-A4CB-4BF0-92AC-78800F0E18BC}" type="slidenum">
              <a:rPr lang="en-US" altLang="zh-CN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62" indent="0" algn="ctr">
              <a:buNone/>
              <a:defRPr/>
            </a:lvl2pPr>
            <a:lvl3pPr marL="914323" indent="0" algn="ctr">
              <a:buNone/>
              <a:defRPr/>
            </a:lvl3pPr>
            <a:lvl4pPr marL="1371485" indent="0" algn="ctr">
              <a:buNone/>
              <a:defRPr/>
            </a:lvl4pPr>
            <a:lvl5pPr marL="1828646" indent="0" algn="ctr">
              <a:buNone/>
              <a:defRPr/>
            </a:lvl5pPr>
            <a:lvl6pPr marL="2285807" indent="0" algn="ctr">
              <a:buNone/>
              <a:defRPr/>
            </a:lvl6pPr>
            <a:lvl7pPr marL="2742969" indent="0" algn="ctr">
              <a:buNone/>
              <a:defRPr/>
            </a:lvl7pPr>
            <a:lvl8pPr marL="3200131" indent="0" algn="ctr">
              <a:buNone/>
              <a:defRPr/>
            </a:lvl8pPr>
            <a:lvl9pPr marL="3657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2" indent="0">
              <a:buNone/>
              <a:defRPr sz="1800"/>
            </a:lvl2pPr>
            <a:lvl3pPr marL="914323" indent="0">
              <a:buNone/>
              <a:defRPr sz="1600"/>
            </a:lvl3pPr>
            <a:lvl4pPr marL="1371485" indent="0">
              <a:buNone/>
              <a:defRPr sz="1400"/>
            </a:lvl4pPr>
            <a:lvl5pPr marL="1828646" indent="0">
              <a:buNone/>
              <a:defRPr sz="1400"/>
            </a:lvl5pPr>
            <a:lvl6pPr marL="2285807" indent="0">
              <a:buNone/>
              <a:defRPr sz="1400"/>
            </a:lvl6pPr>
            <a:lvl7pPr marL="2742969" indent="0">
              <a:buNone/>
              <a:defRPr sz="1400"/>
            </a:lvl7pPr>
            <a:lvl8pPr marL="3200131" indent="0">
              <a:buNone/>
              <a:defRPr sz="1400"/>
            </a:lvl8pPr>
            <a:lvl9pPr marL="3657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3962400" cy="4951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3" indent="0">
              <a:buNone/>
              <a:defRPr sz="1800" b="1"/>
            </a:lvl3pPr>
            <a:lvl4pPr marL="1371485" indent="0">
              <a:buNone/>
              <a:defRPr sz="1600" b="1"/>
            </a:lvl4pPr>
            <a:lvl5pPr marL="1828646" indent="0">
              <a:buNone/>
              <a:defRPr sz="1600" b="1"/>
            </a:lvl5pPr>
            <a:lvl6pPr marL="2285807" indent="0">
              <a:buNone/>
              <a:defRPr sz="1600" b="1"/>
            </a:lvl6pPr>
            <a:lvl7pPr marL="2742969" indent="0">
              <a:buNone/>
              <a:defRPr sz="1600" b="1"/>
            </a:lvl7pPr>
            <a:lvl8pPr marL="3200131" indent="0">
              <a:buNone/>
              <a:defRPr sz="1600" b="1"/>
            </a:lvl8pPr>
            <a:lvl9pPr marL="3657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3" indent="0">
              <a:buNone/>
              <a:defRPr sz="1000"/>
            </a:lvl3pPr>
            <a:lvl4pPr marL="1371485" indent="0">
              <a:buNone/>
              <a:defRPr sz="900"/>
            </a:lvl4pPr>
            <a:lvl5pPr marL="1828646" indent="0">
              <a:buNone/>
              <a:defRPr sz="900"/>
            </a:lvl5pPr>
            <a:lvl6pPr marL="2285807" indent="0">
              <a:buNone/>
              <a:defRPr sz="900"/>
            </a:lvl6pPr>
            <a:lvl7pPr marL="2742969" indent="0">
              <a:buNone/>
              <a:defRPr sz="900"/>
            </a:lvl7pPr>
            <a:lvl8pPr marL="3200131" indent="0">
              <a:buNone/>
              <a:defRPr sz="900"/>
            </a:lvl8pPr>
            <a:lvl9pPr marL="3657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E8B5C-873A-4E1F-AF76-6D623339DDD5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4D885-ABAE-4D03-9F04-8AF2BAD2C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6" name="Line 4"/>
          <p:cNvSpPr>
            <a:spLocks noChangeShapeType="1"/>
          </p:cNvSpPr>
          <p:nvPr userDrawn="1"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323" fontAlgn="base">
              <a:spcBef>
                <a:spcPct val="0"/>
              </a:spcBef>
              <a:defRPr/>
            </a:pPr>
            <a:fld id="{27BCEEFE-4DE5-4601-81B8-22CDEA810300}" type="datetime1">
              <a:rPr lang="zh-TW" altLang="en-US" smtClean="0"/>
              <a:pPr defTabSz="914323" fontAlgn="base">
                <a:spcBef>
                  <a:spcPct val="0"/>
                </a:spcBef>
                <a:defRPr/>
              </a:pPr>
              <a:t>2015/4/21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323" fontAlgn="base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323" fontAlgn="base">
              <a:spcBef>
                <a:spcPct val="0"/>
              </a:spcBef>
              <a:defRPr/>
            </a:pPr>
            <a:fld id="{BB72A72F-7B56-4F7D-B843-D0E828D7DCBA}" type="slidenum">
              <a:rPr lang="en-US"/>
              <a:pPr defTabSz="914323" fontAlgn="base">
                <a:spcBef>
                  <a:spcPct val="0"/>
                </a:spcBef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3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64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871" indent="-34287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904" indent="-228581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65" indent="-22858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61796" name="Line 4"/>
          <p:cNvSpPr>
            <a:spLocks noChangeShapeType="1"/>
          </p:cNvSpPr>
          <p:nvPr userDrawn="1"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SimSun" pitchFamily="2" charset="-122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SimSun" pitchFamily="2" charset="-122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MY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914323">
              <a:defRPr/>
            </a:pPr>
            <a:fld id="{781654DA-C37A-40FE-A214-B6AA2C05DA00}" type="datetime1">
              <a:rPr lang="zh-TW" altLang="en-US"/>
              <a:pPr defTabSz="914323">
                <a:defRPr/>
              </a:pPr>
              <a:t>2015/4/21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914323"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7" rIns="91432" bIns="4571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 defTabSz="914323">
              <a:defRPr/>
            </a:pPr>
            <a:fld id="{B7223616-5D6E-47C9-8BF0-223FC17DC6FB}" type="slidenum">
              <a:rPr lang="en-MY"/>
              <a:pPr defTabSz="914323"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8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4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71" indent="-34287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5" indent="-228581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8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0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2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3" indent="-228581" algn="l" defTabSz="9143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+mn-ea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13700" name="Line 4"/>
          <p:cNvSpPr>
            <a:spLocks noChangeShapeType="1"/>
          </p:cNvSpPr>
          <p:nvPr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SimSun" pitchFamily="2" charset="-122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SimSun" pitchFamily="2" charset="-122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SimSun" pitchFamily="2" charset="-122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0" tIns="44446" rIns="90480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077200" cy="4951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3" tIns="44442" rIns="90473" bIns="44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3076" name="Line 4"/>
          <p:cNvSpPr>
            <a:spLocks noChangeShapeType="1"/>
          </p:cNvSpPr>
          <p:nvPr userDrawn="1"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lang="zh-CN" alt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宋体" pitchFamily="2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162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323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485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646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871" indent="-342871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400">
          <a:solidFill>
            <a:schemeClr val="tx1"/>
          </a:solidFill>
          <a:latin typeface="+mn-lt"/>
          <a:ea typeface="宋体" pitchFamily="2" charset="-122"/>
          <a:cs typeface="+mn-cs"/>
        </a:defRPr>
      </a:lvl1pPr>
      <a:lvl2pPr marL="742887" indent="-285726" algn="l" rtl="0" eaLnBrk="0" fontAlgn="base" hangingPunct="0">
        <a:spcBef>
          <a:spcPct val="0"/>
        </a:spcBef>
        <a:spcAft>
          <a:spcPct val="5000"/>
        </a:spcAft>
        <a:buSzPct val="100000"/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2pPr>
      <a:lvl3pPr marL="1141317" indent="-226994" algn="l" rtl="0" eaLnBrk="0" fontAlgn="base" hangingPunct="0">
        <a:spcBef>
          <a:spcPct val="0"/>
        </a:spcBef>
        <a:spcAft>
          <a:spcPct val="5000"/>
        </a:spcAft>
        <a:buSzPct val="90000"/>
        <a:buFont typeface="Wingdings" pitchFamily="2" charset="2"/>
        <a:buChar char="w"/>
        <a:defRPr sz="2000">
          <a:solidFill>
            <a:schemeClr val="tx1"/>
          </a:solidFill>
          <a:latin typeface="+mn-lt"/>
          <a:ea typeface="宋体" pitchFamily="2" charset="-122"/>
        </a:defRPr>
      </a:lvl3pPr>
      <a:lvl4pPr marL="1600065" indent="-230168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057227" indent="-228581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388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550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8712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5873" indent="-228581" algn="l" rtl="0" fontAlgn="base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6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69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1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E79F42-7E8C-4608-9053-822D7FE0F95B}" type="datetime1">
              <a:rPr lang="en-US" altLang="zh-CN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4/21/2015</a:t>
            </a:fld>
            <a:endParaRPr lang="en-US" altLang="zh-CN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zh-CN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F46F77-9B61-434F-86DA-966F70556E33}" type="slidenum">
              <a:rPr lang="en-US" altLang="zh-CN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tou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9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5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3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Nanocapsules for Oil Detection and Extended-Reach pH Modification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M. Tour</a:t>
            </a:r>
          </a:p>
          <a:p>
            <a:r>
              <a:rPr lang="en-US" dirty="0" smtClean="0"/>
              <a:t>Rice University</a:t>
            </a:r>
          </a:p>
          <a:p>
            <a:r>
              <a:rPr lang="en-US" dirty="0" smtClean="0">
                <a:hlinkClick r:id="rId3"/>
              </a:rPr>
              <a:t>www.jmtour.com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7" descr="C:\Users\Gordon\Downloads\micelles_v2-01.png"/>
          <p:cNvPicPr>
            <a:picLocks noChangeAspect="1" noChangeArrowheads="1"/>
          </p:cNvPicPr>
          <p:nvPr/>
        </p:nvPicPr>
        <p:blipFill>
          <a:blip r:embed="rId4" cstate="print"/>
          <a:srcRect l="14999" t="25555" r="62500" b="43333"/>
          <a:stretch>
            <a:fillRect/>
          </a:stretch>
        </p:blipFill>
        <p:spPr bwMode="auto">
          <a:xfrm>
            <a:off x="76200" y="1847850"/>
            <a:ext cx="1836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C:\Users\Gordon\Downloads\micelles_v2-01.png"/>
          <p:cNvPicPr>
            <a:picLocks noChangeAspect="1" noChangeArrowheads="1"/>
          </p:cNvPicPr>
          <p:nvPr/>
        </p:nvPicPr>
        <p:blipFill>
          <a:blip r:embed="rId4" cstate="print"/>
          <a:srcRect l="58333" t="25555" r="19167" b="45555"/>
          <a:stretch>
            <a:fillRect/>
          </a:stretch>
        </p:blipFill>
        <p:spPr bwMode="auto">
          <a:xfrm>
            <a:off x="3124201" y="180975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 descr="C:\Users\Gordon\Downloads\micelles_v2-02.png"/>
          <p:cNvPicPr>
            <a:picLocks noChangeAspect="1" noChangeArrowheads="1"/>
          </p:cNvPicPr>
          <p:nvPr/>
        </p:nvPicPr>
        <p:blipFill>
          <a:blip r:embed="rId5" cstate="print"/>
          <a:srcRect l="57500" t="18889" r="13333" b="41112"/>
          <a:stretch>
            <a:fillRect/>
          </a:stretch>
        </p:blipFill>
        <p:spPr bwMode="auto">
          <a:xfrm>
            <a:off x="6553200" y="142875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56" name="直接箭头连接符 9"/>
          <p:cNvCxnSpPr>
            <a:cxnSpLocks noChangeShapeType="1"/>
          </p:cNvCxnSpPr>
          <p:nvPr/>
        </p:nvCxnSpPr>
        <p:spPr bwMode="auto">
          <a:xfrm>
            <a:off x="1828800" y="2876550"/>
            <a:ext cx="12192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57" name="TextBox 10"/>
          <p:cNvSpPr txBox="1">
            <a:spLocks noChangeArrowheads="1"/>
          </p:cNvSpPr>
          <p:nvPr/>
        </p:nvSpPr>
        <p:spPr bwMode="auto">
          <a:xfrm>
            <a:off x="1828801" y="24955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Dissolve </a:t>
            </a:r>
          </a:p>
        </p:txBody>
      </p:sp>
      <p:sp>
        <p:nvSpPr>
          <p:cNvPr id="2058" name="TextBox 11"/>
          <p:cNvSpPr txBox="1">
            <a:spLocks noChangeArrowheads="1"/>
          </p:cNvSpPr>
          <p:nvPr/>
        </p:nvSpPr>
        <p:spPr bwMode="auto">
          <a:xfrm>
            <a:off x="1960564" y="2887664"/>
            <a:ext cx="85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28600" y="4019550"/>
            <a:ext cx="147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Surfactants</a:t>
            </a:r>
          </a:p>
        </p:txBody>
      </p:sp>
      <p:cxnSp>
        <p:nvCxnSpPr>
          <p:cNvPr id="2060" name="直接箭头连接符 16"/>
          <p:cNvCxnSpPr>
            <a:cxnSpLocks noChangeShapeType="1"/>
          </p:cNvCxnSpPr>
          <p:nvPr/>
        </p:nvCxnSpPr>
        <p:spPr bwMode="auto">
          <a:xfrm>
            <a:off x="5105401" y="2876550"/>
            <a:ext cx="1524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2061" name="TextBox 18"/>
          <p:cNvSpPr txBox="1">
            <a:spLocks noChangeArrowheads="1"/>
          </p:cNvSpPr>
          <p:nvPr/>
        </p:nvSpPr>
        <p:spPr bwMode="auto">
          <a:xfrm>
            <a:off x="5029201" y="2506664"/>
            <a:ext cx="160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1. Load tracer</a:t>
            </a:r>
          </a:p>
        </p:txBody>
      </p:sp>
      <p:sp>
        <p:nvSpPr>
          <p:cNvPr id="2062" name="TextBox 21"/>
          <p:cNvSpPr txBox="1">
            <a:spLocks noChangeArrowheads="1"/>
          </p:cNvSpPr>
          <p:nvPr/>
        </p:nvSpPr>
        <p:spPr bwMode="auto">
          <a:xfrm>
            <a:off x="5029200" y="287655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2. cross-link</a:t>
            </a:r>
          </a:p>
        </p:txBody>
      </p:sp>
      <p:sp>
        <p:nvSpPr>
          <p:cNvPr id="2063" name="矩形 9"/>
          <p:cNvSpPr>
            <a:spLocks noChangeArrowheads="1"/>
          </p:cNvSpPr>
          <p:nvPr/>
        </p:nvSpPr>
        <p:spPr bwMode="auto">
          <a:xfrm>
            <a:off x="228600" y="914400"/>
            <a:ext cx="388620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Step 1: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Formation of micelle</a:t>
            </a:r>
          </a:p>
        </p:txBody>
      </p:sp>
      <p:sp>
        <p:nvSpPr>
          <p:cNvPr id="2064" name="矩形 9"/>
          <p:cNvSpPr>
            <a:spLocks noChangeArrowheads="1"/>
          </p:cNvSpPr>
          <p:nvPr/>
        </p:nvSpPr>
        <p:spPr bwMode="auto">
          <a:xfrm>
            <a:off x="4953000" y="914400"/>
            <a:ext cx="487680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Step 2: 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Cross-linking &amp; tracer loading</a:t>
            </a:r>
          </a:p>
        </p:txBody>
      </p:sp>
      <p:sp>
        <p:nvSpPr>
          <p:cNvPr id="2065" name="TextBox 13"/>
          <p:cNvSpPr txBox="1">
            <a:spLocks noChangeArrowheads="1"/>
          </p:cNvSpPr>
          <p:nvPr/>
        </p:nvSpPr>
        <p:spPr bwMode="auto">
          <a:xfrm>
            <a:off x="3657600" y="4019550"/>
            <a:ext cx="111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Micelles</a:t>
            </a:r>
          </a:p>
        </p:txBody>
      </p:sp>
      <p:sp>
        <p:nvSpPr>
          <p:cNvPr id="2066" name="TextBox 13"/>
          <p:cNvSpPr txBox="1">
            <a:spLocks noChangeArrowheads="1"/>
          </p:cNvSpPr>
          <p:nvPr/>
        </p:nvSpPr>
        <p:spPr bwMode="auto">
          <a:xfrm>
            <a:off x="7593014" y="40195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NPs</a:t>
            </a:r>
          </a:p>
        </p:txBody>
      </p:sp>
      <p:sp>
        <p:nvSpPr>
          <p:cNvPr id="2067" name="矩形 26"/>
          <p:cNvSpPr>
            <a:spLocks noChangeArrowheads="1"/>
          </p:cNvSpPr>
          <p:nvPr/>
        </p:nvSpPr>
        <p:spPr bwMode="auto">
          <a:xfrm>
            <a:off x="3886200" y="44958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Tracer:</a:t>
            </a:r>
          </a:p>
        </p:txBody>
      </p:sp>
      <p:sp>
        <p:nvSpPr>
          <p:cNvPr id="2068" name="矩形 27"/>
          <p:cNvSpPr>
            <a:spLocks noChangeArrowheads="1"/>
          </p:cNvSpPr>
          <p:nvPr/>
        </p:nvSpPr>
        <p:spPr bwMode="auto">
          <a:xfrm>
            <a:off x="6905625" y="44958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Cross-linker:</a:t>
            </a:r>
          </a:p>
        </p:txBody>
      </p:sp>
      <p:sp>
        <p:nvSpPr>
          <p:cNvPr id="2069" name="Slide Number Placeholder 5"/>
          <p:cNvSpPr txBox="1">
            <a:spLocks/>
          </p:cNvSpPr>
          <p:nvPr/>
        </p:nvSpPr>
        <p:spPr bwMode="auto">
          <a:xfrm>
            <a:off x="7162800" y="6543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fld id="{00641976-517B-497E-9CA0-52B749BD5CC6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2400" y="4419600"/>
            <a:ext cx="8610600" cy="2359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50201" name="Object 4"/>
          <p:cNvGraphicFramePr>
            <a:graphicFrameLocks noChangeAspect="1"/>
          </p:cNvGraphicFramePr>
          <p:nvPr/>
        </p:nvGraphicFramePr>
        <p:xfrm>
          <a:off x="346075" y="4772025"/>
          <a:ext cx="2930525" cy="1169988"/>
        </p:xfrm>
        <a:graphic>
          <a:graphicData uri="http://schemas.openxmlformats.org/presentationml/2006/ole">
            <p:oleObj spid="_x0000_s25602" name="CS ChemDraw Drawing" r:id="rId6" imgW="2307039" imgH="918453" progId="ChemDraw.Document.6.0">
              <p:embed/>
            </p:oleObj>
          </a:graphicData>
        </a:graphic>
      </p:graphicFrame>
      <p:sp>
        <p:nvSpPr>
          <p:cNvPr id="2071" name="TextBox 29"/>
          <p:cNvSpPr txBox="1">
            <a:spLocks noChangeArrowheads="1"/>
          </p:cNvSpPr>
          <p:nvPr/>
        </p:nvSpPr>
        <p:spPr bwMode="auto">
          <a:xfrm>
            <a:off x="228600" y="4876801"/>
            <a:ext cx="1600200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Hitenol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2072" name="矩形 35"/>
          <p:cNvSpPr>
            <a:spLocks noChangeArrowheads="1"/>
          </p:cNvSpPr>
          <p:nvPr/>
        </p:nvSpPr>
        <p:spPr bwMode="auto">
          <a:xfrm>
            <a:off x="3886200" y="4876801"/>
            <a:ext cx="987736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Nile Red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7162800" y="5248276"/>
          <a:ext cx="609600" cy="847725"/>
        </p:xfrm>
        <a:graphic>
          <a:graphicData uri="http://schemas.openxmlformats.org/presentationml/2006/ole">
            <p:oleObj spid="_x0000_s25603" name="CS ChemDraw Drawing" r:id="rId7" imgW="507101" imgH="703634" progId="ChemDraw.Document.6.0">
              <p:embed/>
            </p:oleObj>
          </a:graphicData>
        </a:graphic>
      </p:graphicFrame>
      <p:sp>
        <p:nvSpPr>
          <p:cNvPr id="2073" name="矩形 37"/>
          <p:cNvSpPr>
            <a:spLocks noChangeArrowheads="1"/>
          </p:cNvSpPr>
          <p:nvPr/>
        </p:nvSpPr>
        <p:spPr bwMode="auto">
          <a:xfrm>
            <a:off x="6905626" y="4867276"/>
            <a:ext cx="1604550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Divinylbenzene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74" name="TextBox 31"/>
          <p:cNvSpPr txBox="1">
            <a:spLocks noChangeArrowheads="1"/>
          </p:cNvSpPr>
          <p:nvPr/>
        </p:nvSpPr>
        <p:spPr bwMode="auto">
          <a:xfrm>
            <a:off x="228600" y="4495800"/>
            <a:ext cx="1600200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Surfactant: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3962400" y="5257800"/>
          <a:ext cx="2078038" cy="1085850"/>
        </p:xfrm>
        <a:graphic>
          <a:graphicData uri="http://schemas.openxmlformats.org/presentationml/2006/ole">
            <p:oleObj spid="_x0000_s25604" name="CS ChemDraw Drawing" r:id="rId8" imgW="1691505" imgH="884947" progId="ChemDraw.Document.6.0">
              <p:embed/>
            </p:oleObj>
          </a:graphicData>
        </a:graphic>
      </p:graphicFrame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0000"/>
                </a:solidFill>
                <a:cs typeface="Arial" pitchFamily="34" charset="0"/>
              </a:rPr>
              <a:t>Second generation </a:t>
            </a:r>
            <a:r>
              <a:rPr lang="en-US" sz="2600" kern="0" dirty="0" smtClean="0">
                <a:solidFill>
                  <a:srgbClr val="000000"/>
                </a:solidFill>
                <a:cs typeface="Arial" pitchFamily="34" charset="0"/>
              </a:rPr>
              <a:t>nanoreporters: </a:t>
            </a:r>
            <a:r>
              <a:rPr lang="en-US" sz="2600" kern="0" dirty="0">
                <a:solidFill>
                  <a:srgbClr val="000000"/>
                </a:solidFill>
                <a:cs typeface="Arial" pitchFamily="34" charset="0"/>
              </a:rPr>
              <a:t>cross-linked micelle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内容占位符 2"/>
          <p:cNvSpPr>
            <a:spLocks noGrp="1"/>
          </p:cNvSpPr>
          <p:nvPr>
            <p:ph idx="1"/>
          </p:nvPr>
        </p:nvSpPr>
        <p:spPr>
          <a:xfrm>
            <a:off x="381000" y="762000"/>
            <a:ext cx="8077200" cy="1447800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endParaRPr lang="en-US" altLang="zh-CN" smtClean="0"/>
          </a:p>
          <a:p>
            <a:pPr>
              <a:buFont typeface="Wingdings" pitchFamily="2" charset="2"/>
              <a:buChar char="l"/>
            </a:pPr>
            <a:endParaRPr lang="zh-CN" altLang="en-US" smtClean="0"/>
          </a:p>
        </p:txBody>
      </p: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6172200" y="4495800"/>
            <a:ext cx="2590800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TEM image</a:t>
            </a:r>
          </a:p>
          <a:p>
            <a:pPr algn="ctr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(NP radius ~10-15 nm)</a:t>
            </a:r>
          </a:p>
        </p:txBody>
      </p:sp>
      <p:sp>
        <p:nvSpPr>
          <p:cNvPr id="3077" name="矩形 9"/>
          <p:cNvSpPr>
            <a:spLocks noChangeArrowheads="1"/>
          </p:cNvSpPr>
          <p:nvPr/>
        </p:nvSpPr>
        <p:spPr bwMode="auto">
          <a:xfrm>
            <a:off x="228601" y="5410201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FF0000"/>
                </a:solidFill>
              </a:rPr>
              <a:t>Hitenol-DVB/Nile red NPs </a:t>
            </a:r>
            <a:r>
              <a:rPr lang="en-US">
                <a:solidFill>
                  <a:srgbClr val="000000"/>
                </a:solidFill>
              </a:rPr>
              <a:t>remain the similar size at 25 -100 ºC</a:t>
            </a:r>
          </a:p>
          <a:p>
            <a:pPr defTabSz="91432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>
                <a:solidFill>
                  <a:srgbClr val="000000"/>
                </a:solidFill>
              </a:rPr>
              <a:t>  </a:t>
            </a:r>
            <a:r>
              <a:rPr lang="en-US" b="1">
                <a:solidFill>
                  <a:srgbClr val="0235AD"/>
                </a:solidFill>
              </a:rPr>
              <a:t>Hitenol/Nile red micelles </a:t>
            </a:r>
            <a:r>
              <a:rPr lang="en-US">
                <a:solidFill>
                  <a:srgbClr val="000000"/>
                </a:solidFill>
              </a:rPr>
              <a:t>decrease in size at high temperature</a:t>
            </a:r>
            <a:endParaRPr lang="en-US">
              <a:solidFill>
                <a:srgbClr val="0235AD"/>
              </a:solidFill>
            </a:endParaRPr>
          </a:p>
        </p:txBody>
      </p:sp>
      <p:grpSp>
        <p:nvGrpSpPr>
          <p:cNvPr id="2" name="组合 16"/>
          <p:cNvGrpSpPr>
            <a:grpSpLocks/>
          </p:cNvGrpSpPr>
          <p:nvPr/>
        </p:nvGrpSpPr>
        <p:grpSpPr bwMode="auto">
          <a:xfrm>
            <a:off x="-214313" y="609600"/>
            <a:ext cx="6858001" cy="4662488"/>
            <a:chOff x="304799" y="304800"/>
            <a:chExt cx="7157655" cy="5029200"/>
          </a:xfrm>
        </p:grpSpPr>
        <p:graphicFrame>
          <p:nvGraphicFramePr>
            <p:cNvPr id="3074" name="Object 7"/>
            <p:cNvGraphicFramePr>
              <a:graphicFrameLocks noChangeAspect="1"/>
            </p:cNvGraphicFramePr>
            <p:nvPr/>
          </p:nvGraphicFramePr>
          <p:xfrm>
            <a:off x="304799" y="304800"/>
            <a:ext cx="7157655" cy="5029200"/>
          </p:xfrm>
          <a:graphic>
            <a:graphicData uri="http://schemas.openxmlformats.org/presentationml/2006/ole">
              <p:oleObj spid="_x0000_s26626" name="Graph" r:id="rId4" imgW="4131360" imgH="2901600" progId="">
                <p:embed/>
              </p:oleObj>
            </a:graphicData>
          </a:graphic>
        </p:graphicFrame>
        <p:pic>
          <p:nvPicPr>
            <p:cNvPr id="3082" name="Picture 7" descr="G:\DCIM\105_PANA\P1050248.JPG"/>
            <p:cNvPicPr>
              <a:picLocks noChangeAspect="1" noChangeArrowheads="1"/>
            </p:cNvPicPr>
            <p:nvPr/>
          </p:nvPicPr>
          <p:blipFill>
            <a:blip r:embed="rId5" cstate="print"/>
            <a:srcRect l="39375" t="27499" r="38126" b="2155"/>
            <a:stretch>
              <a:fillRect/>
            </a:stretch>
          </p:blipFill>
          <p:spPr bwMode="auto">
            <a:xfrm>
              <a:off x="5486400" y="990600"/>
              <a:ext cx="686816" cy="160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9" name="Slide Number Placeholder 5"/>
          <p:cNvSpPr txBox="1">
            <a:spLocks/>
          </p:cNvSpPr>
          <p:nvPr/>
        </p:nvSpPr>
        <p:spPr bwMode="auto">
          <a:xfrm>
            <a:off x="7115175" y="6543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fld id="{DFADEC37-F6AA-4027-86F8-10416BE73377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  <p:pic>
        <p:nvPicPr>
          <p:cNvPr id="3080" name="图片 1" descr="GDR-4-6-5000X-00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160463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0000"/>
                </a:solidFill>
                <a:cs typeface="Arial" pitchFamily="34" charset="0"/>
              </a:rPr>
              <a:t>Size of </a:t>
            </a:r>
            <a:r>
              <a:rPr lang="en-US" sz="2600" kern="0" dirty="0" err="1">
                <a:solidFill>
                  <a:srgbClr val="000000"/>
                </a:solidFill>
                <a:cs typeface="Arial" pitchFamily="34" charset="0"/>
              </a:rPr>
              <a:t>Hitenol</a:t>
            </a:r>
            <a:r>
              <a:rPr lang="en-US" sz="2600" kern="0" dirty="0">
                <a:solidFill>
                  <a:srgbClr val="000000"/>
                </a:solidFill>
                <a:cs typeface="Arial" pitchFamily="34" charset="0"/>
              </a:rPr>
              <a:t>-DVB/Nile red NPs in API brine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316414" y="1970088"/>
          <a:ext cx="5208587" cy="3657600"/>
        </p:xfrm>
        <a:graphic>
          <a:graphicData uri="http://schemas.openxmlformats.org/presentationml/2006/ole">
            <p:oleObj spid="_x0000_s27650" name="Graph" r:id="rId4" imgW="4132800" imgH="2901600" progId="">
              <p:embed/>
            </p:oleObj>
          </a:graphicData>
        </a:graphic>
      </p:graphicFrame>
      <p:sp>
        <p:nvSpPr>
          <p:cNvPr id="4101" name="矩形 6"/>
          <p:cNvSpPr>
            <a:spLocks noChangeArrowheads="1"/>
          </p:cNvSpPr>
          <p:nvPr/>
        </p:nvSpPr>
        <p:spPr bwMode="auto">
          <a:xfrm>
            <a:off x="838200" y="5791200"/>
            <a:ext cx="7086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Detection conditions</a:t>
            </a:r>
            <a:r>
              <a:rPr lang="en-US">
                <a:solidFill>
                  <a:srgbClr val="000000"/>
                </a:solidFill>
              </a:rPr>
              <a:t>:</a:t>
            </a:r>
            <a:r>
              <a:rPr lang="zh-CN" altLang="en-US">
                <a:solidFill>
                  <a:srgbClr val="000000"/>
                </a:solidFill>
              </a:rPr>
              <a:t> </a:t>
            </a:r>
            <a:endParaRPr lang="en-US">
              <a:solidFill>
                <a:srgbClr val="000000"/>
              </a:solidFill>
            </a:endParaRP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Nanoparticle: UV-Vis at 215 nm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Nile red: fluorescence at 623 nm (excitation at 550 nm)</a:t>
            </a:r>
          </a:p>
        </p:txBody>
      </p:sp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-85724" y="1939926"/>
          <a:ext cx="5267325" cy="3698875"/>
        </p:xfrm>
        <a:graphic>
          <a:graphicData uri="http://schemas.openxmlformats.org/presentationml/2006/ole">
            <p:oleObj spid="_x0000_s27651" name="Graph" r:id="rId5" imgW="4132800" imgH="2901600" progId="">
              <p:embed/>
            </p:oleObj>
          </a:graphicData>
        </a:graphic>
      </p:graphicFrame>
      <p:sp>
        <p:nvSpPr>
          <p:cNvPr id="4102" name="矩形 14"/>
          <p:cNvSpPr>
            <a:spLocks noChangeArrowheads="1"/>
          </p:cNvSpPr>
          <p:nvPr/>
        </p:nvSpPr>
        <p:spPr bwMode="auto">
          <a:xfrm>
            <a:off x="4724400" y="2057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Fluorescence spectrum</a:t>
            </a:r>
          </a:p>
        </p:txBody>
      </p:sp>
      <p:sp>
        <p:nvSpPr>
          <p:cNvPr id="4103" name="矩形 15"/>
          <p:cNvSpPr>
            <a:spLocks noChangeArrowheads="1"/>
          </p:cNvSpPr>
          <p:nvPr/>
        </p:nvSpPr>
        <p:spPr bwMode="auto">
          <a:xfrm>
            <a:off x="304800" y="2057400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b="1">
                <a:solidFill>
                  <a:srgbClr val="000000"/>
                </a:solidFill>
              </a:rPr>
              <a:t>UV-Vis spectrum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127126" y="990600"/>
          <a:ext cx="7199313" cy="971550"/>
        </p:xfrm>
        <a:graphic>
          <a:graphicData uri="http://schemas.openxmlformats.org/presentationml/2006/ole">
            <p:oleObj spid="_x0000_s27652" name="CS ChemDraw Drawing" r:id="rId6" imgW="6635199" imgH="895755" progId="ChemDraw.Document.6.0">
              <p:embed/>
            </p:oleObj>
          </a:graphicData>
        </a:graphic>
      </p:graphicFrame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477000" y="3113088"/>
            <a:ext cx="106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99"/>
                </a:solidFill>
              </a:rPr>
              <a:t>Nile red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1447801" y="3113088"/>
            <a:ext cx="175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Nanoparticles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kern="0" dirty="0">
                <a:solidFill>
                  <a:srgbClr val="000000"/>
                </a:solidFill>
                <a:cs typeface="Arial" pitchFamily="34" charset="0"/>
              </a:rPr>
              <a:t>Detection methods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8"/>
          <p:cNvSpPr txBox="1">
            <a:spLocks noChangeArrowheads="1"/>
          </p:cNvSpPr>
          <p:nvPr/>
        </p:nvSpPr>
        <p:spPr bwMode="auto">
          <a:xfrm>
            <a:off x="3124200" y="5106989"/>
            <a:ext cx="367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Both show </a:t>
            </a:r>
            <a:r>
              <a:rPr lang="en-US" b="1">
                <a:solidFill>
                  <a:srgbClr val="000099"/>
                </a:solidFill>
              </a:rPr>
              <a:t>good</a:t>
            </a:r>
            <a:r>
              <a:rPr lang="en-US" b="1">
                <a:solidFill>
                  <a:srgbClr val="000000"/>
                </a:solidFill>
              </a:rPr>
              <a:t> breakthrough</a:t>
            </a:r>
          </a:p>
        </p:txBody>
      </p:sp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838200" y="5487988"/>
            <a:ext cx="7772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236518" indent="-236518" defTabSz="914323" fontAlgn="base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Breakthrough of Nile red is above 98% in no oil sandstone column</a:t>
            </a:r>
          </a:p>
          <a:p>
            <a:pPr marL="236518" indent="-236518" defTabSz="914323" fontAlgn="base">
              <a:spcBef>
                <a:spcPct val="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</a:rPr>
              <a:t>Breakthrough of Nile red is about 80% in 50% oil sandstone column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" y="1296989"/>
          <a:ext cx="5108575" cy="3587750"/>
        </p:xfrm>
        <a:graphic>
          <a:graphicData uri="http://schemas.openxmlformats.org/presentationml/2006/ole">
            <p:oleObj spid="_x0000_s28674" name="Graph" r:id="rId4" imgW="4132800" imgH="2901600" progId="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416426" y="1296989"/>
          <a:ext cx="5108575" cy="3587750"/>
        </p:xfrm>
        <a:graphic>
          <a:graphicData uri="http://schemas.openxmlformats.org/presentationml/2006/ole">
            <p:oleObj spid="_x0000_s28675" name="Graph" r:id="rId5" imgW="4132800" imgH="2901600" progId="">
              <p:embed/>
            </p:oleObj>
          </a:graphicData>
        </a:graphic>
      </p:graphicFrame>
      <p:sp>
        <p:nvSpPr>
          <p:cNvPr id="6150" name="Title 1"/>
          <p:cNvSpPr txBox="1">
            <a:spLocks/>
          </p:cNvSpPr>
          <p:nvPr/>
        </p:nvSpPr>
        <p:spPr bwMode="auto">
          <a:xfrm>
            <a:off x="5105400" y="915988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CC"/>
                </a:solidFill>
              </a:rPr>
              <a:t>50% oil sandstone column (SOR=50%)</a:t>
            </a:r>
          </a:p>
        </p:txBody>
      </p:sp>
      <p:sp>
        <p:nvSpPr>
          <p:cNvPr id="6151" name="Title 1"/>
          <p:cNvSpPr txBox="1">
            <a:spLocks/>
          </p:cNvSpPr>
          <p:nvPr/>
        </p:nvSpPr>
        <p:spPr bwMode="auto">
          <a:xfrm>
            <a:off x="990600" y="915988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CC"/>
                </a:solidFill>
              </a:rPr>
              <a:t>No oil sandstone column (SOR=0%)</a:t>
            </a:r>
          </a:p>
        </p:txBody>
      </p:sp>
      <p:sp>
        <p:nvSpPr>
          <p:cNvPr id="6152" name="Slide Number Placeholder 5"/>
          <p:cNvSpPr txBox="1">
            <a:spLocks/>
          </p:cNvSpPr>
          <p:nvPr/>
        </p:nvSpPr>
        <p:spPr bwMode="auto">
          <a:xfrm>
            <a:off x="7115175" y="6543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fld id="{355B2C73-3D13-40E7-AC33-175E2618FB2B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dirty="0">
                <a:solidFill>
                  <a:srgbClr val="000000"/>
                </a:solidFill>
              </a:rPr>
              <a:t>Breakthrough behavior study (</a:t>
            </a:r>
            <a:r>
              <a:rPr lang="en-US" sz="2600" i="1" dirty="0">
                <a:solidFill>
                  <a:srgbClr val="000000"/>
                </a:solidFill>
              </a:rPr>
              <a:t>DVB/</a:t>
            </a:r>
            <a:r>
              <a:rPr lang="en-US" sz="2600" i="1" dirty="0" err="1">
                <a:solidFill>
                  <a:srgbClr val="000000"/>
                </a:solidFill>
              </a:rPr>
              <a:t>Hitenol</a:t>
            </a:r>
            <a:r>
              <a:rPr lang="en-US" sz="2600" i="1" dirty="0">
                <a:solidFill>
                  <a:srgbClr val="000000"/>
                </a:solidFill>
              </a:rPr>
              <a:t> = </a:t>
            </a:r>
            <a:r>
              <a:rPr lang="en-US" sz="2600" b="1" i="1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)</a:t>
            </a:r>
          </a:p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4191000" y="1141413"/>
          <a:ext cx="5208588" cy="3659187"/>
        </p:xfrm>
        <a:graphic>
          <a:graphicData uri="http://schemas.openxmlformats.org/presentationml/2006/ole">
            <p:oleObj spid="_x0000_s29698" name="Graph" r:id="rId4" imgW="4131360" imgH="2901600" progId="">
              <p:embed/>
            </p:oleObj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125414" y="1143000"/>
          <a:ext cx="5208587" cy="3657600"/>
        </p:xfrm>
        <a:graphic>
          <a:graphicData uri="http://schemas.openxmlformats.org/presentationml/2006/ole">
            <p:oleObj spid="_x0000_s29699" name="Graph" r:id="rId5" imgW="4131360" imgH="2901600" progId="">
              <p:embed/>
            </p:oleObj>
          </a:graphicData>
        </a:graphic>
      </p:graphicFrame>
      <p:sp>
        <p:nvSpPr>
          <p:cNvPr id="9220" name="Title 1"/>
          <p:cNvSpPr txBox="1">
            <a:spLocks/>
          </p:cNvSpPr>
          <p:nvPr/>
        </p:nvSpPr>
        <p:spPr bwMode="auto">
          <a:xfrm>
            <a:off x="5105400" y="8382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CC"/>
                </a:solidFill>
              </a:rPr>
              <a:t>50% oil sandstone column (SOR=50%)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990600" y="83820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rgbClr val="0000CC"/>
                </a:solidFill>
              </a:rPr>
              <a:t>No oil sandstone column (SOR=0%)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3124200" y="4811714"/>
            <a:ext cx="3492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>
              <a:spcAft>
                <a:spcPts val="3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cs typeface="Arial" pitchFamily="34" charset="0"/>
              </a:rPr>
              <a:t>Both show </a:t>
            </a:r>
            <a:r>
              <a:rPr lang="en-US" b="1" kern="0" dirty="0">
                <a:solidFill>
                  <a:srgbClr val="FF0000"/>
                </a:solidFill>
                <a:cs typeface="Arial" pitchFamily="34" charset="0"/>
              </a:rPr>
              <a:t>poor </a:t>
            </a:r>
            <a:r>
              <a:rPr lang="en-US" b="1" kern="0" dirty="0">
                <a:solidFill>
                  <a:sysClr val="windowText" lastClr="000000"/>
                </a:solidFill>
                <a:cs typeface="Arial" pitchFamily="34" charset="0"/>
              </a:rPr>
              <a:t>breakthrough</a:t>
            </a: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5105400" y="5178425"/>
            <a:ext cx="3810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236518" indent="-236518" defTabSz="914323"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000099"/>
                </a:solidFill>
                <a:cs typeface="Arial" pitchFamily="34" charset="0"/>
              </a:rPr>
              <a:t>Migration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 of Nile red into oil phase</a:t>
            </a:r>
          </a:p>
          <a:p>
            <a:pPr marL="236518" indent="-236518" defTabSz="914323"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000099"/>
                </a:solidFill>
                <a:cs typeface="Arial" pitchFamily="34" charset="0"/>
              </a:rPr>
              <a:t>Instability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 of the </a:t>
            </a:r>
            <a:r>
              <a:rPr lang="en-US" kern="0" dirty="0" err="1">
                <a:solidFill>
                  <a:sysClr val="windowText" lastClr="000000"/>
                </a:solidFill>
                <a:cs typeface="Arial" pitchFamily="34" charset="0"/>
              </a:rPr>
              <a:t>Hitenol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 micelle structure</a:t>
            </a:r>
          </a:p>
          <a:p>
            <a:pPr marL="236518" indent="-236518" defTabSz="914323">
              <a:buFont typeface="Wingdings" pitchFamily="2" charset="2"/>
              <a:buChar char="Ø"/>
              <a:defRPr/>
            </a:pPr>
            <a:r>
              <a:rPr lang="en-US" altLang="zh-CN" kern="0" dirty="0">
                <a:solidFill>
                  <a:srgbClr val="000099"/>
                </a:solidFill>
                <a:cs typeface="Arial" pitchFamily="34" charset="0"/>
              </a:rPr>
              <a:t>Physical adsorption </a:t>
            </a:r>
            <a:r>
              <a:rPr lang="en-US" altLang="zh-CN" kern="0" dirty="0">
                <a:solidFill>
                  <a:sysClr val="windowText" lastClr="000000"/>
                </a:solidFill>
                <a:cs typeface="Arial" pitchFamily="34" charset="0"/>
              </a:rPr>
              <a:t>of Nile red onto rock surface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838200" y="5181600"/>
            <a:ext cx="3810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236518" indent="-236518" defTabSz="914323">
              <a:buFont typeface="Wingdings" pitchFamily="2" charset="2"/>
              <a:buChar char="Ø"/>
              <a:defRPr/>
            </a:pPr>
            <a:r>
              <a:rPr lang="en-US" kern="0" dirty="0">
                <a:solidFill>
                  <a:srgbClr val="000099"/>
                </a:solidFill>
                <a:cs typeface="Arial" pitchFamily="34" charset="0"/>
              </a:rPr>
              <a:t>Instability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 of the </a:t>
            </a:r>
            <a:r>
              <a:rPr lang="en-US" kern="0" dirty="0" err="1">
                <a:solidFill>
                  <a:sysClr val="windowText" lastClr="000000"/>
                </a:solidFill>
                <a:cs typeface="Arial" pitchFamily="34" charset="0"/>
              </a:rPr>
              <a:t>Hitenol</a:t>
            </a:r>
            <a:r>
              <a:rPr lang="en-US" kern="0" dirty="0">
                <a:solidFill>
                  <a:sysClr val="windowText" lastClr="000000"/>
                </a:solidFill>
                <a:cs typeface="Arial" pitchFamily="34" charset="0"/>
              </a:rPr>
              <a:t> micelle structure</a:t>
            </a:r>
          </a:p>
          <a:p>
            <a:pPr marL="236518" indent="-236518" defTabSz="914323">
              <a:spcAft>
                <a:spcPts val="300"/>
              </a:spcAft>
              <a:buFont typeface="Wingdings" pitchFamily="2" charset="2"/>
              <a:buChar char="Ø"/>
              <a:defRPr/>
            </a:pPr>
            <a:r>
              <a:rPr lang="en-US" altLang="zh-CN" kern="0" dirty="0">
                <a:solidFill>
                  <a:srgbClr val="000099"/>
                </a:solidFill>
                <a:cs typeface="Arial" pitchFamily="34" charset="0"/>
              </a:rPr>
              <a:t>Physical adsorption </a:t>
            </a:r>
            <a:r>
              <a:rPr lang="en-US" altLang="zh-CN" kern="0" dirty="0">
                <a:solidFill>
                  <a:sysClr val="windowText" lastClr="000000"/>
                </a:solidFill>
                <a:cs typeface="Arial" pitchFamily="34" charset="0"/>
              </a:rPr>
              <a:t>of Nile red onto rock surface</a:t>
            </a:r>
          </a:p>
        </p:txBody>
      </p:sp>
      <p:sp>
        <p:nvSpPr>
          <p:cNvPr id="9225" name="Slide Number Placeholder 5"/>
          <p:cNvSpPr txBox="1">
            <a:spLocks/>
          </p:cNvSpPr>
          <p:nvPr/>
        </p:nvSpPr>
        <p:spPr bwMode="auto">
          <a:xfrm>
            <a:off x="7115175" y="6543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fld id="{10E2BE32-7175-4D77-BBF4-39EC2CAC5437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00" i="1" dirty="0">
                <a:solidFill>
                  <a:srgbClr val="0000CC"/>
                </a:solidFill>
              </a:rPr>
              <a:t>Control experiment</a:t>
            </a:r>
            <a:r>
              <a:rPr lang="en-US" altLang="zh-CN" sz="2600" dirty="0">
                <a:solidFill>
                  <a:srgbClr val="000000"/>
                </a:solidFill>
              </a:rPr>
              <a:t>: </a:t>
            </a:r>
            <a:r>
              <a:rPr lang="en-US" sz="2600" i="1" dirty="0">
                <a:solidFill>
                  <a:srgbClr val="000000"/>
                </a:solidFill>
              </a:rPr>
              <a:t>no cross-linker</a:t>
            </a:r>
            <a:endParaRPr lang="zh-CN" altLang="en-US" sz="2600" dirty="0">
              <a:solidFill>
                <a:srgbClr val="000000"/>
              </a:solidFill>
            </a:endParaRPr>
          </a:p>
        </p:txBody>
      </p:sp>
      <p:cxnSp>
        <p:nvCxnSpPr>
          <p:cNvPr id="13" name="Straight Connector 7"/>
          <p:cNvCxnSpPr/>
          <p:nvPr/>
        </p:nvCxnSpPr>
        <p:spPr>
          <a:xfrm flipV="1">
            <a:off x="4572000" y="5257800"/>
            <a:ext cx="0" cy="1512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Breakthrough Apparatus Setup </a:t>
            </a:r>
            <a:endParaRPr lang="zh-CN" altLang="en-US" smtClean="0"/>
          </a:p>
        </p:txBody>
      </p:sp>
      <p:pic>
        <p:nvPicPr>
          <p:cNvPr id="26627" name="Picture 2" descr="C:\Users\chengyh\Downloads\IMG_20140923_003638.jpg"/>
          <p:cNvPicPr>
            <a:picLocks noChangeAspect="1" noChangeArrowheads="1"/>
          </p:cNvPicPr>
          <p:nvPr/>
        </p:nvPicPr>
        <p:blipFill>
          <a:blip r:embed="rId3" cstate="print"/>
          <a:srcRect l="6818" r="6250"/>
          <a:stretch>
            <a:fillRect/>
          </a:stretch>
        </p:blipFill>
        <p:spPr bwMode="auto">
          <a:xfrm>
            <a:off x="107950" y="1484313"/>
            <a:ext cx="6124575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4392488"/>
            <a:ext cx="26642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Syringe pump</a:t>
            </a:r>
            <a:endParaRPr lang="zh-CN" altLang="en-US" sz="28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810000"/>
            <a:ext cx="163103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Packed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column</a:t>
            </a:r>
            <a:endParaRPr lang="zh-CN" altLang="en-US" sz="28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3530" y="1728192"/>
            <a:ext cx="2302486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Effluent collection</a:t>
            </a:r>
            <a:endParaRPr lang="zh-CN" altLang="en-US" sz="2800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5029200" y="3505200"/>
            <a:ext cx="19050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glow rad="63500">
              <a:srgbClr val="FFFFF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80720" y="1627053"/>
            <a:ext cx="2699792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7 cm length with 0.3421 cm</a:t>
            </a:r>
            <a:r>
              <a:rPr lang="en-US" altLang="zh-CN" sz="2000" baseline="30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2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cross sectional area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Packed with cleaned crushed Berea sandstone (106-250 mesh)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dirty="0">
              <a:solidFill>
                <a:prstClr val="black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The sandstone was washed 3 x using 1 wt% acetic acid and </a:t>
            </a:r>
            <a:r>
              <a:rPr lang="en-US" altLang="zh-CN" sz="2000" dirty="0" err="1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deionized</a:t>
            </a:r>
            <a:r>
              <a:rPr lang="en-US" altLang="zh-CN" sz="2000" dirty="0">
                <a:solidFill>
                  <a:prstClr val="black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cs typeface="Arial" pitchFamily="34" charset="0"/>
              </a:rPr>
              <a:t> water, dried and packed into the column.</a:t>
            </a:r>
            <a:endParaRPr lang="zh-CN" altLang="en-US" sz="2000" dirty="0">
              <a:solidFill>
                <a:prstClr val="black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Slide Number Placeholder 1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E4A998-772A-4317-837A-2F3A4B4B3C1F}" type="slidenum">
              <a:rPr lang="en-US" altLang="zh-CN" smtClean="0">
                <a:solidFill>
                  <a:prstClr val="black"/>
                </a:solidFill>
              </a:rPr>
              <a:pPr/>
              <a:t>15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477000" cy="777875"/>
          </a:xfrm>
        </p:spPr>
        <p:txBody>
          <a:bodyPr/>
          <a:lstStyle/>
          <a:p>
            <a:pPr eaLnBrk="1" hangingPunct="1"/>
            <a:r>
              <a:rPr lang="en-US" altLang="zh-CN" sz="4800" smtClean="0"/>
              <a:t>Column Preparation</a:t>
            </a:r>
            <a:endParaRPr lang="zh-CN" altLang="en-US" sz="4800" smtClean="0"/>
          </a:p>
        </p:txBody>
      </p:sp>
      <p:sp>
        <p:nvSpPr>
          <p:cNvPr id="27651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435975" cy="5732462"/>
          </a:xfrm>
        </p:spPr>
        <p:txBody>
          <a:bodyPr/>
          <a:lstStyle/>
          <a:p>
            <a:pPr eaLnBrk="1" hangingPunct="1"/>
            <a:r>
              <a:rPr lang="en-US" altLang="zh-CN" sz="2400" smtClean="0"/>
              <a:t>The XLM with DVB:Hitenol=4:1 was used</a:t>
            </a:r>
          </a:p>
          <a:p>
            <a:pPr eaLnBrk="1" hangingPunct="1"/>
            <a:r>
              <a:rPr lang="en-US" altLang="zh-CN" sz="2400" smtClean="0"/>
              <a:t>Ambient temperature</a:t>
            </a:r>
          </a:p>
          <a:p>
            <a:pPr eaLnBrk="1" hangingPunct="1"/>
            <a:r>
              <a:rPr lang="en-US" altLang="zh-CN" sz="2400" smtClean="0"/>
              <a:t>Dry column was flushed with API brine (linear velocity at 33.6 m/day) for around 200 pore volumes (PV) to remove the air bubble</a:t>
            </a:r>
          </a:p>
          <a:p>
            <a:pPr eaLnBrk="1" hangingPunct="1"/>
            <a:r>
              <a:rPr lang="en-US" altLang="zh-CN" sz="2400" smtClean="0"/>
              <a:t>A non-reactive tracer (tritiated water or 2 M NaBr solution) was intorduced into the column to measure the porosity and dispersion coefficient of the column</a:t>
            </a:r>
          </a:p>
          <a:p>
            <a:pPr eaLnBrk="1" hangingPunct="1"/>
            <a:r>
              <a:rPr lang="en-US" altLang="zh-CN" sz="2400" smtClean="0"/>
              <a:t>The column was flushed with 10 PV API brine to remove the non-reactive tracer</a:t>
            </a:r>
          </a:p>
          <a:p>
            <a:pPr eaLnBrk="1" hangingPunct="1"/>
            <a:r>
              <a:rPr lang="en-US" altLang="zh-CN" sz="2400" smtClean="0"/>
              <a:t>XLM solution was injected into the column at flowrate of 8 mL/h (13.44 m/day or 7.5 min residence time)</a:t>
            </a:r>
          </a:p>
          <a:p>
            <a:pPr eaLnBrk="1" hangingPunct="1"/>
            <a:r>
              <a:rPr lang="en-US" altLang="zh-CN" sz="2400" smtClean="0"/>
              <a:t>Effluent was collected and measured for the XLM concentration</a:t>
            </a:r>
            <a:endParaRPr lang="zh-CN" altLang="en-US" sz="2400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19D0C9-2D22-410B-9B1D-7642341B089C}" type="slidenum">
              <a:rPr lang="en-US" altLang="zh-CN" smtClean="0">
                <a:solidFill>
                  <a:prstClr val="black"/>
                </a:solidFill>
              </a:rPr>
              <a:pPr/>
              <a:t>16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标题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6553200" cy="706438"/>
          </a:xfrm>
        </p:spPr>
        <p:txBody>
          <a:bodyPr/>
          <a:lstStyle/>
          <a:p>
            <a:pPr eaLnBrk="1" hangingPunct="1"/>
            <a:r>
              <a:rPr lang="en-US" altLang="zh-CN" sz="3600" smtClean="0"/>
              <a:t>Breakthrough of XLM at Different Concentration</a:t>
            </a:r>
            <a:endParaRPr lang="zh-CN" altLang="en-US" sz="3600" smtClean="0"/>
          </a:p>
        </p:txBody>
      </p:sp>
      <p:sp>
        <p:nvSpPr>
          <p:cNvPr id="4101" name="内容占位符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altLang="zh-CN" sz="2400" smtClean="0"/>
              <a:t>Two different concentrations of XLMs were used (1000 ppm and 38.5 ppm), 7.5 min residence time (13.44 m/day)</a:t>
            </a:r>
            <a:endParaRPr lang="zh-CN" altLang="en-US" sz="2400" smtClean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-133350" y="2058988"/>
          <a:ext cx="5027613" cy="3530600"/>
        </p:xfrm>
        <a:graphic>
          <a:graphicData uri="http://schemas.openxmlformats.org/presentationml/2006/ole">
            <p:oleObj spid="_x0000_s30722" name="Graph" r:id="rId4" imgW="4132440" imgH="2901600" progId="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233863" y="2073275"/>
          <a:ext cx="5010150" cy="3517900"/>
        </p:xfrm>
        <a:graphic>
          <a:graphicData uri="http://schemas.openxmlformats.org/presentationml/2006/ole">
            <p:oleObj spid="_x0000_s30723" name="Graph" r:id="rId5" imgW="4132440" imgH="2901600" progId="">
              <p:embed/>
            </p:oleObj>
          </a:graphicData>
        </a:graphic>
      </p:graphicFrame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11188" y="6308725"/>
            <a:ext cx="8532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concentration XLM has poor breakthrough due to the adsorption onto sandstone</a:t>
            </a:r>
            <a:endParaRPr lang="zh-CN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971550" y="5551488"/>
            <a:ext cx="52562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Retardation factor: 4.4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Dispersion coefficient: 0.0015 cm</a:t>
            </a:r>
            <a:r>
              <a:rPr lang="en-US" altLang="zh-CN" sz="1600" baseline="30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altLang="zh-CN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Porosity: 0.419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811406-2096-45F0-AAA3-C897304A378F}" type="slidenum">
              <a:rPr lang="en-US" altLang="zh-CN" smtClean="0">
                <a:solidFill>
                  <a:prstClr val="black"/>
                </a:solidFill>
              </a:rPr>
              <a:pPr/>
              <a:t>17</a:t>
            </a:fld>
            <a:endParaRPr lang="en-US" altLang="zh-C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304800" y="2312988"/>
          <a:ext cx="5486400" cy="4240212"/>
        </p:xfrm>
        <a:graphic>
          <a:graphicData uri="http://schemas.openxmlformats.org/presentationml/2006/ole">
            <p:oleObj spid="_x0000_s31746" name="Graph" r:id="rId4" imgW="4023360" imgH="3108960" progId="">
              <p:embed/>
            </p:oleObj>
          </a:graphicData>
        </a:graphic>
      </p:graphicFrame>
      <p:sp>
        <p:nvSpPr>
          <p:cNvPr id="922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Breakthrough Profiles Summary for Hitenol/DVB </a:t>
            </a:r>
          </a:p>
        </p:txBody>
      </p:sp>
      <p:sp>
        <p:nvSpPr>
          <p:cNvPr id="9221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5979A7-B77F-478E-8DB0-D6A08F415C87}" type="slidenum">
              <a:rPr lang="en-US" altLang="zh-CN" smtClean="0">
                <a:solidFill>
                  <a:prstClr val="black"/>
                </a:solidFill>
              </a:rPr>
              <a:pPr/>
              <a:t>18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graphicFrame>
        <p:nvGraphicFramePr>
          <p:cNvPr id="9219" name="Object 2"/>
          <p:cNvGraphicFramePr>
            <a:graphicFrameLocks noChangeAspect="1"/>
          </p:cNvGraphicFramePr>
          <p:nvPr/>
        </p:nvGraphicFramePr>
        <p:xfrm>
          <a:off x="76200" y="1371600"/>
          <a:ext cx="8929688" cy="1279525"/>
        </p:xfrm>
        <a:graphic>
          <a:graphicData uri="http://schemas.openxmlformats.org/presentationml/2006/ole">
            <p:oleObj spid="_x0000_s31747" name="CS ChemDraw Drawing" r:id="rId5" imgW="8188061" imgH="1173264" progId="ChemDraw.Document.6.0">
              <p:embed/>
            </p:oleObj>
          </a:graphicData>
        </a:graphic>
      </p:graphicFrame>
      <p:sp>
        <p:nvSpPr>
          <p:cNvPr id="9222" name="矩形 6"/>
          <p:cNvSpPr>
            <a:spLocks noChangeArrowheads="1"/>
          </p:cNvSpPr>
          <p:nvPr/>
        </p:nvSpPr>
        <p:spPr bwMode="auto">
          <a:xfrm>
            <a:off x="5257800" y="3352800"/>
            <a:ext cx="358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US" altLang="zh-CN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NPs with a Hitenol/DVB ratio of 1:4 show the best breakthrough at ~ 70 %.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Breakthrough Profiles for Hitenol-Noigen-DVB </a:t>
            </a:r>
          </a:p>
        </p:txBody>
      </p:sp>
      <p:sp>
        <p:nvSpPr>
          <p:cNvPr id="10245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20BB64-5B0F-40FA-BD3A-CC90F1FD8D89}" type="slidenum">
              <a:rPr lang="en-US" altLang="zh-CN" smtClean="0">
                <a:solidFill>
                  <a:prstClr val="black"/>
                </a:solidFill>
              </a:rPr>
              <a:pPr/>
              <a:t>19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52413" y="1328738"/>
          <a:ext cx="8586787" cy="1768475"/>
        </p:xfrm>
        <a:graphic>
          <a:graphicData uri="http://schemas.openxmlformats.org/presentationml/2006/ole">
            <p:oleObj spid="_x0000_s32770" name="CS ChemDraw Drawing" r:id="rId4" imgW="7426073" imgH="1529714" progId="ChemDraw.Document.6.0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0" y="2819400"/>
          <a:ext cx="5129213" cy="3963988"/>
        </p:xfrm>
        <a:graphic>
          <a:graphicData uri="http://schemas.openxmlformats.org/presentationml/2006/ole">
            <p:oleObj spid="_x0000_s32771" name="Graph" r:id="rId5" imgW="4023360" imgH="3108960" progId="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3244850"/>
            <a:ext cx="40894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Noigen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Hitenol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= 8 : 2 (molar ratio)</a:t>
            </a:r>
          </a:p>
        </p:txBody>
      </p:sp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4953000" y="3657600"/>
            <a:ext cx="3200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Breakthrough of NPs is </a:t>
            </a: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45 % at 2.5 PVs and the rapidly reaches 94 % at 3.3 PVs.</a:t>
            </a:r>
            <a:r>
              <a:rPr lang="en-US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The zeta potential of the NPs is -28.49±2.42 mV.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04800" y="381000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CC"/>
                </a:solidFill>
                <a:ea typeface="Batang" pitchFamily="18" charset="-127"/>
              </a:rPr>
              <a:t>Schematic of Oil Detection by Nanoreporters</a:t>
            </a:r>
          </a:p>
        </p:txBody>
      </p:sp>
      <p:sp>
        <p:nvSpPr>
          <p:cNvPr id="23555" name="Rectangle 17"/>
          <p:cNvSpPr>
            <a:spLocks noChangeArrowheads="1"/>
          </p:cNvSpPr>
          <p:nvPr/>
        </p:nvSpPr>
        <p:spPr bwMode="auto">
          <a:xfrm>
            <a:off x="5105400" y="947739"/>
            <a:ext cx="3886200" cy="30444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>
            <a:spAutoFit/>
          </a:bodyPr>
          <a:lstStyle/>
          <a:p>
            <a:pPr marL="342871" indent="-342871" defTabSz="914323" fontAlgn="base">
              <a:spcBef>
                <a:spcPct val="25000"/>
              </a:spcBef>
              <a:spcAft>
                <a:spcPct val="25000"/>
              </a:spcAft>
              <a:buClr>
                <a:srgbClr val="0000FF"/>
              </a:buClr>
              <a:buSzPct val="100000"/>
              <a:buFont typeface="Times New Roman" pitchFamily="18" charset="0"/>
              <a:buAutoNum type="alphaLcParenBoth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Nanoparticles (NPs) with hydrophobic signaling cargo (red rectangles) are injected into the subsurface.</a:t>
            </a:r>
          </a:p>
          <a:p>
            <a:pPr marL="342871" indent="-342871" defTabSz="914323" fontAlgn="base">
              <a:spcBef>
                <a:spcPct val="25000"/>
              </a:spcBef>
              <a:spcAft>
                <a:spcPct val="25000"/>
              </a:spcAft>
              <a:buClr>
                <a:srgbClr val="0000FF"/>
              </a:buClr>
              <a:buSzPct val="100000"/>
              <a:buFont typeface="Times New Roman" pitchFamily="18" charset="0"/>
              <a:buAutoNum type="alphaLcParenBoth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The 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nanoreporters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encounter oil and release their hydrophobic signaling cargo into the oil. </a:t>
            </a:r>
          </a:p>
          <a:p>
            <a:pPr marL="342871" indent="-342871" defTabSz="914323" fontAlgn="base">
              <a:spcBef>
                <a:spcPct val="25000"/>
              </a:spcBef>
              <a:spcAft>
                <a:spcPct val="25000"/>
              </a:spcAft>
              <a:buClr>
                <a:srgbClr val="0000FF"/>
              </a:buClr>
              <a:buSzPct val="100000"/>
              <a:buFont typeface="Times New Roman" pitchFamily="18" charset="0"/>
              <a:buAutoNum type="alphaLcParenBoth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The 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nanoreporters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are recovered and analyzed for the signaling cargo for the existence of saturated oil residual (SOR).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47639" y="5711825"/>
            <a:ext cx="8996362" cy="8530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>
            <a:spAutoFit/>
          </a:bodyPr>
          <a:lstStyle/>
          <a:p>
            <a:pPr marL="285726" indent="-285726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Core material: functionalized carbon black (“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fCB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”) </a:t>
            </a:r>
          </a:p>
          <a:p>
            <a:pPr marL="285726" indent="-285726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Cargo molecules: 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triheptylamine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(TPA) or </a:t>
            </a:r>
            <a:r>
              <a:rPr lang="en-US" altLang="zh-CN" sz="1600" baseline="30000" dirty="0">
                <a:solidFill>
                  <a:srgbClr val="0000CC"/>
                </a:solidFill>
                <a:ea typeface="Batang" pitchFamily="18" charset="-127"/>
              </a:rPr>
              <a:t>14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C-labeled 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triphenylamine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(TPA*)</a:t>
            </a:r>
          </a:p>
          <a:p>
            <a:pPr marL="285726" indent="-285726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Batch desorption studies were conducted to understand the partition behavior of TPA</a:t>
            </a:r>
          </a:p>
        </p:txBody>
      </p:sp>
      <p:pic>
        <p:nvPicPr>
          <p:cNvPr id="23557" name="圖片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1"/>
            <a:ext cx="46482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2819400"/>
          <a:ext cx="5156200" cy="3984625"/>
        </p:xfrm>
        <a:graphic>
          <a:graphicData uri="http://schemas.openxmlformats.org/presentationml/2006/ole">
            <p:oleObj spid="_x0000_s33794" name="Graph" r:id="rId4" imgW="4023360" imgH="3108960" progId="">
              <p:embed/>
            </p:oleObj>
          </a:graphicData>
        </a:graphic>
      </p:graphicFrame>
      <p:sp>
        <p:nvSpPr>
          <p:cNvPr id="1126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Breakthrough Profiles for Hitenol-Noigen-DVB </a:t>
            </a:r>
          </a:p>
        </p:txBody>
      </p:sp>
      <p:sp>
        <p:nvSpPr>
          <p:cNvPr id="11269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38288-2A07-4217-B1AA-445E6FE50A10}" type="slidenum">
              <a:rPr lang="en-US" altLang="zh-CN" smtClean="0">
                <a:solidFill>
                  <a:prstClr val="black"/>
                </a:solidFill>
              </a:rPr>
              <a:pPr/>
              <a:t>20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252413" y="1328738"/>
          <a:ext cx="8586787" cy="1768475"/>
        </p:xfrm>
        <a:graphic>
          <a:graphicData uri="http://schemas.openxmlformats.org/presentationml/2006/ole">
            <p:oleObj spid="_x0000_s33795" name="CS ChemDraw Drawing" r:id="rId5" imgW="7426073" imgH="1529714" progId="ChemDraw.Document.6.0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53000" y="3244850"/>
            <a:ext cx="40259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Noigen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b="1" kern="0" dirty="0" err="1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Hitenol</a:t>
            </a:r>
            <a:r>
              <a:rPr lang="en-US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= 9 :1 (molar ratio)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4953000" y="3657600"/>
            <a:ext cx="3429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NP breakthrough reaches 53 % by 2.5 PVs and rapidly increases to 98 % at 3.3 PVs.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zeta potential of the NPs is -15.19±1.84 mV.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Breakthrough Profiles for Hitenol-Noigen-DVB </a:t>
            </a:r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683043-CF6B-426E-9D71-46BBE82E1482}" type="slidenum">
              <a:rPr lang="en-US" altLang="zh-CN" smtClean="0">
                <a:solidFill>
                  <a:prstClr val="black"/>
                </a:solidFill>
              </a:rPr>
              <a:pPr/>
              <a:t>21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0" y="1752600"/>
          <a:ext cx="5424488" cy="4191000"/>
        </p:xfrm>
        <a:graphic>
          <a:graphicData uri="http://schemas.openxmlformats.org/presentationml/2006/ole">
            <p:oleObj spid="_x0000_s34818" name="Graph" r:id="rId4" imgW="4023360" imgH="3108960" progId="">
              <p:embed/>
            </p:oleObj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5638800" y="2835275"/>
          <a:ext cx="3124200" cy="2042160"/>
        </p:xfrm>
        <a:graphic>
          <a:graphicData uri="http://schemas.openxmlformats.org/drawingml/2006/table">
            <a:tbl>
              <a:tblPr/>
              <a:tblGrid>
                <a:gridCol w="1219200"/>
                <a:gridCol w="1905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Noigen/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Hitenol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Zeta potential (mV)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-44.70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4.05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-28.49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2.42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-15.19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  <a:cs typeface="Arial" pitchFamily="34" charset="0"/>
                        </a:rPr>
                        <a:t>±</a:t>
                      </a:r>
                      <a:r>
                        <a:rPr kumimoji="0" lang="en-US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宋体" pitchFamily="2" charset="-122"/>
                          <a:cs typeface="Arial" pitchFamily="34" charset="0"/>
                        </a:rPr>
                        <a:t>1.84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7" descr="C:\Users\Gordon\Downloads\micelles_v2-01.png"/>
          <p:cNvPicPr>
            <a:picLocks noChangeAspect="1" noChangeArrowheads="1"/>
          </p:cNvPicPr>
          <p:nvPr/>
        </p:nvPicPr>
        <p:blipFill>
          <a:blip r:embed="rId4" cstate="print"/>
          <a:srcRect l="14999" t="25555" r="62500" b="43333"/>
          <a:stretch>
            <a:fillRect/>
          </a:stretch>
        </p:blipFill>
        <p:spPr bwMode="auto">
          <a:xfrm>
            <a:off x="76200" y="1771650"/>
            <a:ext cx="18367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Users\Gordon\Downloads\micelles_v2-01.png"/>
          <p:cNvPicPr>
            <a:picLocks noChangeAspect="1" noChangeArrowheads="1"/>
          </p:cNvPicPr>
          <p:nvPr/>
        </p:nvPicPr>
        <p:blipFill>
          <a:blip r:embed="rId4" cstate="print"/>
          <a:srcRect l="58333" t="25555" r="19167" b="45555"/>
          <a:stretch>
            <a:fillRect/>
          </a:stretch>
        </p:blipFill>
        <p:spPr bwMode="auto">
          <a:xfrm>
            <a:off x="3124201" y="1733551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C:\Users\Gordon\Downloads\micelles_v2-02.png"/>
          <p:cNvPicPr>
            <a:picLocks noChangeAspect="1" noChangeArrowheads="1"/>
          </p:cNvPicPr>
          <p:nvPr/>
        </p:nvPicPr>
        <p:blipFill>
          <a:blip r:embed="rId5" cstate="print"/>
          <a:srcRect l="57500" t="18889" r="13333" b="41112"/>
          <a:stretch>
            <a:fillRect/>
          </a:stretch>
        </p:blipFill>
        <p:spPr bwMode="auto">
          <a:xfrm>
            <a:off x="6553200" y="1352550"/>
            <a:ext cx="2667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8" name="直接箭头连接符 9"/>
          <p:cNvCxnSpPr>
            <a:cxnSpLocks noChangeShapeType="1"/>
          </p:cNvCxnSpPr>
          <p:nvPr/>
        </p:nvCxnSpPr>
        <p:spPr bwMode="auto">
          <a:xfrm>
            <a:off x="1828800" y="2800350"/>
            <a:ext cx="12192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828801" y="2419350"/>
            <a:ext cx="112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Dissolve 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1960564" y="2811464"/>
            <a:ext cx="858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 H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10251" name="TextBox 13"/>
          <p:cNvSpPr txBox="1">
            <a:spLocks noChangeArrowheads="1"/>
          </p:cNvSpPr>
          <p:nvPr/>
        </p:nvSpPr>
        <p:spPr bwMode="auto">
          <a:xfrm>
            <a:off x="228600" y="3943350"/>
            <a:ext cx="1479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Surfactants</a:t>
            </a:r>
          </a:p>
        </p:txBody>
      </p:sp>
      <p:cxnSp>
        <p:nvCxnSpPr>
          <p:cNvPr id="10252" name="直接箭头连接符 16"/>
          <p:cNvCxnSpPr>
            <a:cxnSpLocks noChangeShapeType="1"/>
          </p:cNvCxnSpPr>
          <p:nvPr/>
        </p:nvCxnSpPr>
        <p:spPr bwMode="auto">
          <a:xfrm>
            <a:off x="5105401" y="2800350"/>
            <a:ext cx="1524000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0253" name="TextBox 18"/>
          <p:cNvSpPr txBox="1">
            <a:spLocks noChangeArrowheads="1"/>
          </p:cNvSpPr>
          <p:nvPr/>
        </p:nvSpPr>
        <p:spPr bwMode="auto">
          <a:xfrm>
            <a:off x="5029201" y="2430464"/>
            <a:ext cx="1608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1. Load tracer</a:t>
            </a:r>
          </a:p>
        </p:txBody>
      </p:sp>
      <p:sp>
        <p:nvSpPr>
          <p:cNvPr id="10254" name="TextBox 21"/>
          <p:cNvSpPr txBox="1">
            <a:spLocks noChangeArrowheads="1"/>
          </p:cNvSpPr>
          <p:nvPr/>
        </p:nvSpPr>
        <p:spPr bwMode="auto">
          <a:xfrm>
            <a:off x="5029200" y="2800350"/>
            <a:ext cx="146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2. cross-link</a:t>
            </a:r>
          </a:p>
        </p:txBody>
      </p:sp>
      <p:sp>
        <p:nvSpPr>
          <p:cNvPr id="10255" name="矩形 9"/>
          <p:cNvSpPr>
            <a:spLocks noChangeArrowheads="1"/>
          </p:cNvSpPr>
          <p:nvPr/>
        </p:nvSpPr>
        <p:spPr bwMode="auto">
          <a:xfrm>
            <a:off x="228600" y="838200"/>
            <a:ext cx="388620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Step 1: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Formation of micelle</a:t>
            </a:r>
          </a:p>
        </p:txBody>
      </p:sp>
      <p:sp>
        <p:nvSpPr>
          <p:cNvPr id="10256" name="矩形 9"/>
          <p:cNvSpPr>
            <a:spLocks noChangeArrowheads="1"/>
          </p:cNvSpPr>
          <p:nvPr/>
        </p:nvSpPr>
        <p:spPr bwMode="auto">
          <a:xfrm>
            <a:off x="4953000" y="838200"/>
            <a:ext cx="4876800" cy="76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Step 2: 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200" i="1" dirty="0">
                <a:solidFill>
                  <a:srgbClr val="0000CC"/>
                </a:solidFill>
              </a:rPr>
              <a:t>Cross-linking &amp; tracer loading</a:t>
            </a:r>
          </a:p>
        </p:txBody>
      </p:sp>
      <p:sp>
        <p:nvSpPr>
          <p:cNvPr id="10257" name="TextBox 13"/>
          <p:cNvSpPr txBox="1">
            <a:spLocks noChangeArrowheads="1"/>
          </p:cNvSpPr>
          <p:nvPr/>
        </p:nvSpPr>
        <p:spPr bwMode="auto">
          <a:xfrm>
            <a:off x="3657600" y="3943350"/>
            <a:ext cx="1112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Micelles</a:t>
            </a:r>
          </a:p>
        </p:txBody>
      </p:sp>
      <p:sp>
        <p:nvSpPr>
          <p:cNvPr id="10258" name="TextBox 13"/>
          <p:cNvSpPr txBox="1">
            <a:spLocks noChangeArrowheads="1"/>
          </p:cNvSpPr>
          <p:nvPr/>
        </p:nvSpPr>
        <p:spPr bwMode="auto">
          <a:xfrm>
            <a:off x="7593014" y="3943350"/>
            <a:ext cx="669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NPs</a:t>
            </a:r>
          </a:p>
        </p:txBody>
      </p:sp>
      <p:sp>
        <p:nvSpPr>
          <p:cNvPr id="10259" name="矩形 26"/>
          <p:cNvSpPr>
            <a:spLocks noChangeArrowheads="1"/>
          </p:cNvSpPr>
          <p:nvPr/>
        </p:nvSpPr>
        <p:spPr bwMode="auto">
          <a:xfrm>
            <a:off x="3886200" y="44196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Tracer:</a:t>
            </a:r>
          </a:p>
        </p:txBody>
      </p:sp>
      <p:sp>
        <p:nvSpPr>
          <p:cNvPr id="10260" name="矩形 27"/>
          <p:cNvSpPr>
            <a:spLocks noChangeArrowheads="1"/>
          </p:cNvSpPr>
          <p:nvPr/>
        </p:nvSpPr>
        <p:spPr bwMode="auto">
          <a:xfrm>
            <a:off x="6905625" y="44196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0000"/>
                </a:solidFill>
              </a:rPr>
              <a:t>Temperature responsive cross-linker:</a:t>
            </a:r>
          </a:p>
        </p:txBody>
      </p:sp>
      <p:sp>
        <p:nvSpPr>
          <p:cNvPr id="10261" name="Slide Number Placeholder 5"/>
          <p:cNvSpPr txBox="1">
            <a:spLocks/>
          </p:cNvSpPr>
          <p:nvPr/>
        </p:nvSpPr>
        <p:spPr bwMode="auto">
          <a:xfrm>
            <a:off x="7115175" y="6543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fld id="{0553BC3B-F0EA-4ED5-A0D1-4392F678C9F4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52400" y="4343401"/>
            <a:ext cx="8534400" cy="2359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FFFFFF"/>
              </a:solidFill>
              <a:cs typeface="Arial" pitchFamily="34" charset="0"/>
            </a:endParaRPr>
          </a:p>
        </p:txBody>
      </p:sp>
      <p:graphicFrame>
        <p:nvGraphicFramePr>
          <p:cNvPr id="50201" name="Object 4"/>
          <p:cNvGraphicFramePr>
            <a:graphicFrameLocks noChangeAspect="1"/>
          </p:cNvGraphicFramePr>
          <p:nvPr/>
        </p:nvGraphicFramePr>
        <p:xfrm>
          <a:off x="346076" y="4697413"/>
          <a:ext cx="2928938" cy="1169987"/>
        </p:xfrm>
        <a:graphic>
          <a:graphicData uri="http://schemas.openxmlformats.org/presentationml/2006/ole">
            <p:oleObj spid="_x0000_s35842" name="CS ChemDraw Drawing" r:id="rId6" imgW="2305421" imgH="918453" progId="ChemDraw.Document.6.0">
              <p:embed/>
            </p:oleObj>
          </a:graphicData>
        </a:graphic>
      </p:graphicFrame>
      <p:sp>
        <p:nvSpPr>
          <p:cNvPr id="10263" name="TextBox 29"/>
          <p:cNvSpPr txBox="1">
            <a:spLocks noChangeArrowheads="1"/>
          </p:cNvSpPr>
          <p:nvPr/>
        </p:nvSpPr>
        <p:spPr bwMode="auto">
          <a:xfrm>
            <a:off x="228600" y="4800601"/>
            <a:ext cx="1600200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err="1">
                <a:solidFill>
                  <a:srgbClr val="000000"/>
                </a:solidFill>
              </a:rPr>
              <a:t>Hitenol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0264" name="矩形 35"/>
          <p:cNvSpPr>
            <a:spLocks noChangeArrowheads="1"/>
          </p:cNvSpPr>
          <p:nvPr/>
        </p:nvSpPr>
        <p:spPr bwMode="auto">
          <a:xfrm>
            <a:off x="3886200" y="4800601"/>
            <a:ext cx="987736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Nile Red</a:t>
            </a:r>
          </a:p>
        </p:txBody>
      </p:sp>
      <p:sp>
        <p:nvSpPr>
          <p:cNvPr id="10265" name="矩形 37"/>
          <p:cNvSpPr>
            <a:spLocks noChangeArrowheads="1"/>
          </p:cNvSpPr>
          <p:nvPr/>
        </p:nvSpPr>
        <p:spPr bwMode="auto">
          <a:xfrm>
            <a:off x="6248400" y="5283200"/>
            <a:ext cx="2462517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1,6-hexanediol </a:t>
            </a:r>
            <a:r>
              <a:rPr lang="en-US" altLang="en-US" sz="1600" dirty="0" err="1">
                <a:solidFill>
                  <a:srgbClr val="000000"/>
                </a:solidFill>
              </a:rPr>
              <a:t>diacrylate</a:t>
            </a:r>
            <a:endParaRPr lang="en-US" altLang="en-US" sz="1600" dirty="0">
              <a:solidFill>
                <a:srgbClr val="000000"/>
              </a:solidFill>
            </a:endParaRP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00000"/>
                </a:solidFill>
              </a:rPr>
              <a:t>(HDDA)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266" name="TextBox 31"/>
          <p:cNvSpPr txBox="1">
            <a:spLocks noChangeArrowheads="1"/>
          </p:cNvSpPr>
          <p:nvPr/>
        </p:nvSpPr>
        <p:spPr bwMode="auto">
          <a:xfrm>
            <a:off x="228600" y="4419601"/>
            <a:ext cx="1600200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</a:rPr>
              <a:t>Surfactant: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581400" y="5181600"/>
          <a:ext cx="2078038" cy="1085850"/>
        </p:xfrm>
        <a:graphic>
          <a:graphicData uri="http://schemas.openxmlformats.org/presentationml/2006/ole">
            <p:oleObj spid="_x0000_s35843" name="CS ChemDraw Drawing" r:id="rId7" imgW="1691505" imgH="884947" progId="ChemDraw.Document.6.0">
              <p:embed/>
            </p:oleObj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715000" y="5867401"/>
          <a:ext cx="2935288" cy="815975"/>
        </p:xfrm>
        <a:graphic>
          <a:graphicData uri="http://schemas.openxmlformats.org/presentationml/2006/ole">
            <p:oleObj spid="_x0000_s35844" name="CS ChemDraw Drawing" r:id="rId8" imgW="2130363" imgH="592306" progId="ChemDraw.Document.6.0">
              <p:embed/>
            </p:oleObj>
          </a:graphicData>
        </a:graphic>
      </p:graphicFrame>
      <p:sp>
        <p:nvSpPr>
          <p:cNvPr id="10267" name="Rectangle 13"/>
          <p:cNvSpPr>
            <a:spLocks noChangeArrowheads="1"/>
          </p:cNvSpPr>
          <p:nvPr/>
        </p:nvSpPr>
        <p:spPr bwMode="auto">
          <a:xfrm>
            <a:off x="320676" y="304801"/>
            <a:ext cx="84423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400" dirty="0">
                <a:solidFill>
                  <a:srgbClr val="000000"/>
                </a:solidFill>
              </a:rPr>
              <a:t>Future work: time-releasing nanoreporters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228600" y="1295400"/>
            <a:ext cx="8686800" cy="4047146"/>
            <a:chOff x="152400" y="1905000"/>
            <a:chExt cx="8686800" cy="4047146"/>
          </a:xfrm>
        </p:grpSpPr>
        <p:pic>
          <p:nvPicPr>
            <p:cNvPr id="3" name="Picture 2" descr="TOC3.tif"/>
            <p:cNvPicPr/>
            <p:nvPr/>
          </p:nvPicPr>
          <p:blipFill>
            <a:blip r:embed="rId3" cstate="print"/>
            <a:srcRect t="33264"/>
            <a:stretch>
              <a:fillRect/>
            </a:stretch>
          </p:blipFill>
          <p:spPr>
            <a:xfrm>
              <a:off x="152400" y="1905000"/>
              <a:ext cx="8686800" cy="4047146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200400" y="2667000"/>
              <a:ext cx="457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23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019800" y="2286000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23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33400" y="130314"/>
            <a:ext cx="79024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23"/>
            <a:r>
              <a:rPr lang="en-US" sz="4000" dirty="0">
                <a:solidFill>
                  <a:srgbClr val="000000"/>
                </a:solidFill>
              </a:rPr>
              <a:t>Nanocapsules for Well </a:t>
            </a:r>
            <a:r>
              <a:rPr lang="en-US" sz="4000" dirty="0" err="1">
                <a:solidFill>
                  <a:srgbClr val="000000"/>
                </a:solidFill>
              </a:rPr>
              <a:t>Acidization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486400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3"/>
            <a:r>
              <a:rPr lang="en-US" sz="2800" dirty="0">
                <a:solidFill>
                  <a:srgbClr val="000000"/>
                </a:solidFill>
              </a:rPr>
              <a:t>Delivery of acids to hydraulic fractures forming during the fracturing process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47800"/>
            <a:ext cx="439261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文字方塊 5"/>
          <p:cNvSpPr txBox="1">
            <a:spLocks noChangeArrowheads="1"/>
          </p:cNvSpPr>
          <p:nvPr/>
        </p:nvSpPr>
        <p:spPr bwMode="auto">
          <a:xfrm>
            <a:off x="304800" y="300038"/>
            <a:ext cx="8458200" cy="53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900" dirty="0">
                <a:solidFill>
                  <a:srgbClr val="0000FF"/>
                </a:solidFill>
              </a:rPr>
              <a:t>Nanoreporter for H</a:t>
            </a:r>
            <a:r>
              <a:rPr lang="en-US" altLang="zh-TW" sz="29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900" dirty="0">
                <a:solidFill>
                  <a:srgbClr val="0000FF"/>
                </a:solidFill>
              </a:rPr>
              <a:t>S Detection in the Subsurface</a:t>
            </a:r>
            <a:endParaRPr lang="zh-TW" altLang="en-US" sz="2900" dirty="0">
              <a:solidFill>
                <a:srgbClr val="0000FF"/>
              </a:solidFill>
            </a:endParaRPr>
          </a:p>
        </p:txBody>
      </p:sp>
      <p:pic>
        <p:nvPicPr>
          <p:cNvPr id="28676" name="圖片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013" y="2451101"/>
            <a:ext cx="18462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圖片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8476" y="1695451"/>
            <a:ext cx="6191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文字方塊 14"/>
          <p:cNvSpPr txBox="1">
            <a:spLocks noChangeArrowheads="1"/>
          </p:cNvSpPr>
          <p:nvPr/>
        </p:nvSpPr>
        <p:spPr bwMode="auto">
          <a:xfrm>
            <a:off x="755650" y="3298825"/>
            <a:ext cx="15128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4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FP-PVA-FCB</a:t>
            </a:r>
            <a:endParaRPr kumimoji="1" lang="zh-TW" altLang="en-US" sz="1400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8679" name="文字方塊 17"/>
          <p:cNvSpPr txBox="1">
            <a:spLocks noChangeArrowheads="1"/>
          </p:cNvSpPr>
          <p:nvPr/>
        </p:nvSpPr>
        <p:spPr bwMode="auto">
          <a:xfrm>
            <a:off x="2667000" y="2800350"/>
            <a:ext cx="444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=</a:t>
            </a:r>
            <a:endParaRPr kumimoji="1" lang="zh-TW" altLang="en-US" sz="2800" dirty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sp>
        <p:nvSpPr>
          <p:cNvPr id="28680" name="文字方塊 26"/>
          <p:cNvSpPr txBox="1">
            <a:spLocks noChangeArrowheads="1"/>
          </p:cNvSpPr>
          <p:nvPr/>
        </p:nvSpPr>
        <p:spPr bwMode="auto">
          <a:xfrm>
            <a:off x="250826" y="1219200"/>
            <a:ext cx="309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zh-TW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 1</a:t>
            </a:r>
            <a:r>
              <a:rPr lang="en-US" altLang="zh-TW" baseline="300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st</a:t>
            </a:r>
            <a:r>
              <a:rPr lang="en-US" altLang="zh-TW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 Gen. nanoreporter:</a:t>
            </a:r>
            <a:endParaRPr lang="zh-TW" altLang="en-US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8681" name="文字方塊 27"/>
          <p:cNvSpPr txBox="1">
            <a:spLocks noChangeArrowheads="1"/>
          </p:cNvSpPr>
          <p:nvPr/>
        </p:nvSpPr>
        <p:spPr bwMode="auto">
          <a:xfrm>
            <a:off x="250826" y="3808414"/>
            <a:ext cx="3097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lang="en-US" altLang="zh-TW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 2</a:t>
            </a:r>
            <a:r>
              <a:rPr lang="en-US" altLang="zh-TW" baseline="300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nd</a:t>
            </a:r>
            <a:r>
              <a:rPr lang="en-US" altLang="zh-TW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 Gen. nanoreporter:</a:t>
            </a:r>
            <a:endParaRPr lang="zh-TW" altLang="en-US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8682" name="文字方塊 22"/>
          <p:cNvSpPr txBox="1">
            <a:spLocks noChangeArrowheads="1"/>
          </p:cNvSpPr>
          <p:nvPr/>
        </p:nvSpPr>
        <p:spPr bwMode="auto">
          <a:xfrm>
            <a:off x="1387475" y="5160963"/>
            <a:ext cx="444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3200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=</a:t>
            </a:r>
            <a:endParaRPr kumimoji="1" lang="zh-TW" altLang="en-US" sz="3200" dirty="0">
              <a:solidFill>
                <a:srgbClr val="000000"/>
              </a:solidFill>
              <a:latin typeface="Calibri" pitchFamily="34" charset="0"/>
              <a:ea typeface="PMingLiU" pitchFamily="18" charset="-120"/>
            </a:endParaRPr>
          </a:p>
        </p:txBody>
      </p:sp>
      <p:pic>
        <p:nvPicPr>
          <p:cNvPr id="28683" name="圖片 2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4240213"/>
            <a:ext cx="1296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文字方塊 24"/>
          <p:cNvSpPr txBox="1">
            <a:spLocks noChangeArrowheads="1"/>
          </p:cNvSpPr>
          <p:nvPr/>
        </p:nvSpPr>
        <p:spPr bwMode="auto">
          <a:xfrm>
            <a:off x="1258888" y="6124575"/>
            <a:ext cx="26654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 dirty="0" err="1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naphthalimide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-based molecule </a:t>
            </a:r>
            <a:endParaRPr lang="zh-TW" altLang="en-US" sz="1400" dirty="0">
              <a:solidFill>
                <a:srgbClr val="0000FF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28685" name="圖片 19"/>
          <p:cNvPicPr>
            <a:picLocks noChangeAspect="1"/>
          </p:cNvPicPr>
          <p:nvPr/>
        </p:nvPicPr>
        <p:blipFill>
          <a:blip r:embed="rId3" cstate="print"/>
          <a:srcRect t="5569" r="80913" b="74010"/>
          <a:stretch>
            <a:fillRect/>
          </a:stretch>
        </p:blipFill>
        <p:spPr bwMode="auto">
          <a:xfrm>
            <a:off x="838201" y="1905000"/>
            <a:ext cx="1174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2987676"/>
            <a:ext cx="150813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5410201"/>
            <a:ext cx="150813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868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981201"/>
            <a:ext cx="342900" cy="117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89" name="矩形 28"/>
          <p:cNvSpPr>
            <a:spLocks noChangeArrowheads="1"/>
          </p:cNvSpPr>
          <p:nvPr/>
        </p:nvSpPr>
        <p:spPr bwMode="auto">
          <a:xfrm>
            <a:off x="2667000" y="1752601"/>
            <a:ext cx="363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  <a:cs typeface="Times New Roman" pitchFamily="18" charset="0"/>
              </a:rPr>
              <a:t>=</a:t>
            </a:r>
            <a:endParaRPr lang="zh-TW" altLang="en-US" sz="2800" dirty="0">
              <a:solidFill>
                <a:srgbClr val="000000"/>
              </a:solidFill>
              <a:latin typeface="Times"/>
              <a:ea typeface="PMingLiU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22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588" y="4578351"/>
            <a:ext cx="82137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矩形 1"/>
          <p:cNvSpPr>
            <a:spLocks noChangeArrowheads="1"/>
          </p:cNvSpPr>
          <p:nvPr/>
        </p:nvSpPr>
        <p:spPr bwMode="auto">
          <a:xfrm>
            <a:off x="107951" y="1158875"/>
            <a:ext cx="4492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00"/>
                </a:solidFill>
                <a:ea typeface="PMingLiU" pitchFamily="18" charset="-120"/>
                <a:cs typeface="Arial" pitchFamily="34" charset="0"/>
              </a:rPr>
              <a:t>(A)</a:t>
            </a:r>
            <a:endParaRPr lang="zh-TW" altLang="en-US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29700" name="圖片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117601"/>
            <a:ext cx="645953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文字方塊 28"/>
          <p:cNvSpPr txBox="1">
            <a:spLocks noChangeArrowheads="1"/>
          </p:cNvSpPr>
          <p:nvPr/>
        </p:nvSpPr>
        <p:spPr bwMode="auto">
          <a:xfrm>
            <a:off x="5364163" y="2938463"/>
            <a:ext cx="1871662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2 EWG: 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in a pull-pull way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ICT is forbidden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Non-fluorescent</a:t>
            </a:r>
            <a:endParaRPr lang="zh-TW" altLang="en-US" sz="1200" dirty="0">
              <a:solidFill>
                <a:srgbClr val="0000FF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9702" name="文字方塊 30"/>
          <p:cNvSpPr txBox="1">
            <a:spLocks noChangeArrowheads="1"/>
          </p:cNvSpPr>
          <p:nvPr/>
        </p:nvSpPr>
        <p:spPr bwMode="auto">
          <a:xfrm>
            <a:off x="-107950" y="2938463"/>
            <a:ext cx="1906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0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3-nitro-1,8-naphthalic anhydride</a:t>
            </a:r>
            <a:endParaRPr lang="zh-TW" altLang="en-US" sz="1000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pic>
        <p:nvPicPr>
          <p:cNvPr id="29703" name="圖片 2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9" y="1066801"/>
            <a:ext cx="12969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文字方塊 31"/>
          <p:cNvSpPr txBox="1">
            <a:spLocks noChangeArrowheads="1"/>
          </p:cNvSpPr>
          <p:nvPr/>
        </p:nvSpPr>
        <p:spPr bwMode="auto">
          <a:xfrm>
            <a:off x="7380288" y="2938463"/>
            <a:ext cx="1871662" cy="8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1 EDG + 1 EWG: 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in a push-pull way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ICT is allowed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à"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F</a:t>
            </a: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luorescent</a:t>
            </a:r>
            <a:endParaRPr lang="zh-TW" altLang="en-US" sz="1200" dirty="0">
              <a:solidFill>
                <a:srgbClr val="0000FF"/>
              </a:solidFill>
              <a:ea typeface="PMingLiU" pitchFamily="18" charset="-120"/>
              <a:cs typeface="Arial" pitchFamily="34" charset="0"/>
            </a:endParaRPr>
          </a:p>
        </p:txBody>
      </p:sp>
      <p:cxnSp>
        <p:nvCxnSpPr>
          <p:cNvPr id="8" name="直線單箭頭接點 33"/>
          <p:cNvCxnSpPr/>
          <p:nvPr/>
        </p:nvCxnSpPr>
        <p:spPr>
          <a:xfrm>
            <a:off x="6732589" y="2362200"/>
            <a:ext cx="792162" cy="0"/>
          </a:xfrm>
          <a:prstGeom prst="straightConnector1">
            <a:avLst/>
          </a:prstGeom>
          <a:ln w="127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文字方塊 34"/>
          <p:cNvSpPr txBox="1">
            <a:spLocks noChangeArrowheads="1"/>
          </p:cNvSpPr>
          <p:nvPr/>
        </p:nvSpPr>
        <p:spPr bwMode="auto">
          <a:xfrm>
            <a:off x="6875463" y="2074864"/>
            <a:ext cx="504825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 dirty="0">
                <a:solidFill>
                  <a:srgbClr val="984807"/>
                </a:solidFill>
                <a:latin typeface="Verdana" pitchFamily="34" charset="0"/>
                <a:ea typeface="Batang" pitchFamily="18" charset="-127"/>
              </a:rPr>
              <a:t>H</a:t>
            </a:r>
            <a:r>
              <a:rPr lang="en-US" altLang="zh-TW" sz="1200" b="1" baseline="-25000" dirty="0">
                <a:solidFill>
                  <a:srgbClr val="984807"/>
                </a:solidFill>
                <a:latin typeface="Verdana" pitchFamily="34" charset="0"/>
                <a:ea typeface="Batang" pitchFamily="18" charset="-127"/>
              </a:rPr>
              <a:t>2</a:t>
            </a:r>
            <a:r>
              <a:rPr lang="en-US" altLang="zh-TW" sz="1200" b="1" dirty="0">
                <a:solidFill>
                  <a:srgbClr val="984807"/>
                </a:solidFill>
                <a:latin typeface="Verdana" pitchFamily="34" charset="0"/>
                <a:ea typeface="Batang" pitchFamily="18" charset="-127"/>
              </a:rPr>
              <a:t>S</a:t>
            </a:r>
            <a:endParaRPr lang="zh-TW" altLang="en-US" sz="1200" b="1" dirty="0">
              <a:solidFill>
                <a:srgbClr val="984807"/>
              </a:solidFill>
              <a:latin typeface="Verdana" pitchFamily="34" charset="0"/>
              <a:ea typeface="PMingLiU" pitchFamily="18" charset="-120"/>
              <a:cs typeface="Verdana" pitchFamily="34" charset="0"/>
            </a:endParaRPr>
          </a:p>
        </p:txBody>
      </p:sp>
      <p:sp>
        <p:nvSpPr>
          <p:cNvPr id="29707" name="文字方塊 36"/>
          <p:cNvSpPr txBox="1">
            <a:spLocks noChangeArrowheads="1"/>
          </p:cNvSpPr>
          <p:nvPr/>
        </p:nvSpPr>
        <p:spPr bwMode="auto">
          <a:xfrm>
            <a:off x="609600" y="6519864"/>
            <a:ext cx="1728788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PVA(50k)-</a:t>
            </a:r>
            <a:r>
              <a:rPr lang="en-US" altLang="zh-TW" sz="1600" dirty="0" err="1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fCB</a:t>
            </a:r>
            <a:endParaRPr lang="zh-TW" altLang="en-US" sz="1600" dirty="0">
              <a:solidFill>
                <a:srgbClr val="00000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29708" name="文字方塊 37"/>
          <p:cNvSpPr txBox="1">
            <a:spLocks noChangeArrowheads="1"/>
          </p:cNvSpPr>
          <p:nvPr/>
        </p:nvSpPr>
        <p:spPr bwMode="auto">
          <a:xfrm>
            <a:off x="4460875" y="6486526"/>
            <a:ext cx="2016125" cy="34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600" dirty="0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FP-PVA(50k)-</a:t>
            </a:r>
            <a:r>
              <a:rPr lang="en-US" altLang="zh-TW" sz="1600" dirty="0" err="1">
                <a:solidFill>
                  <a:srgbClr val="000000"/>
                </a:solidFill>
                <a:ea typeface="Verdana" pitchFamily="34" charset="0"/>
                <a:cs typeface="Arial" pitchFamily="34" charset="0"/>
              </a:rPr>
              <a:t>fCB</a:t>
            </a:r>
            <a:endParaRPr lang="zh-TW" altLang="en-US" sz="1600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9709" name="文字方塊 5"/>
          <p:cNvSpPr txBox="1">
            <a:spLocks noChangeArrowheads="1"/>
          </p:cNvSpPr>
          <p:nvPr/>
        </p:nvSpPr>
        <p:spPr bwMode="auto">
          <a:xfrm>
            <a:off x="304800" y="300038"/>
            <a:ext cx="8534400" cy="47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2500" dirty="0">
                <a:solidFill>
                  <a:srgbClr val="0000FF"/>
                </a:solidFill>
              </a:rPr>
              <a:t>Preparation of the Gen. 2 Nanoreporter for H</a:t>
            </a:r>
            <a:r>
              <a:rPr lang="en-US" altLang="zh-TW" sz="2500" baseline="-25000" dirty="0">
                <a:solidFill>
                  <a:srgbClr val="0000FF"/>
                </a:solidFill>
              </a:rPr>
              <a:t>2</a:t>
            </a:r>
            <a:r>
              <a:rPr lang="en-US" altLang="zh-TW" sz="2500" dirty="0">
                <a:solidFill>
                  <a:srgbClr val="0000FF"/>
                </a:solidFill>
              </a:rPr>
              <a:t>S Detection</a:t>
            </a:r>
            <a:endParaRPr lang="zh-TW" altLang="en-US" sz="2500" dirty="0">
              <a:solidFill>
                <a:srgbClr val="0000FF"/>
              </a:solidFill>
            </a:endParaRPr>
          </a:p>
        </p:txBody>
      </p:sp>
      <p:sp>
        <p:nvSpPr>
          <p:cNvPr id="29710" name="矩形 13"/>
          <p:cNvSpPr>
            <a:spLocks noChangeArrowheads="1"/>
          </p:cNvSpPr>
          <p:nvPr/>
        </p:nvSpPr>
        <p:spPr bwMode="auto">
          <a:xfrm>
            <a:off x="84139" y="3775075"/>
            <a:ext cx="447675" cy="64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srgbClr val="000000"/>
                </a:solidFill>
                <a:ea typeface="PMingLiU" pitchFamily="18" charset="-120"/>
                <a:cs typeface="Arial" pitchFamily="34" charset="0"/>
              </a:rPr>
              <a:t>(B)</a:t>
            </a:r>
            <a:endParaRPr lang="zh-TW" altLang="en-US" dirty="0">
              <a:solidFill>
                <a:srgbClr val="000000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29711" name="矩形 14"/>
          <p:cNvSpPr>
            <a:spLocks noChangeArrowheads="1"/>
          </p:cNvSpPr>
          <p:nvPr/>
        </p:nvSpPr>
        <p:spPr bwMode="auto">
          <a:xfrm>
            <a:off x="5486401" y="3762376"/>
            <a:ext cx="254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ICT: </a:t>
            </a:r>
            <a:r>
              <a:rPr lang="en-US" altLang="zh-TW" sz="1200" dirty="0" err="1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intramolecular</a:t>
            </a:r>
            <a:r>
              <a:rPr lang="en-US" altLang="zh-TW" sz="1200" dirty="0">
                <a:solidFill>
                  <a:srgbClr val="0000FF"/>
                </a:solidFill>
                <a:ea typeface="Verdana" pitchFamily="34" charset="0"/>
                <a:cs typeface="Arial" pitchFamily="34" charset="0"/>
                <a:sym typeface="Wingdings" pitchFamily="2" charset="2"/>
              </a:rPr>
              <a:t> charge transfer</a:t>
            </a:r>
            <a:endParaRPr lang="en-US" sz="1200" dirty="0">
              <a:solidFill>
                <a:srgbClr val="000000"/>
              </a:solidFill>
              <a:ea typeface="Verdana" pitchFamily="34" charset="0"/>
              <a:cs typeface="Arial" pitchFamily="34" charset="0"/>
            </a:endParaRPr>
          </a:p>
        </p:txBody>
      </p:sp>
      <p:sp>
        <p:nvSpPr>
          <p:cNvPr id="19" name="圓角矩形圖說文字 4"/>
          <p:cNvSpPr/>
          <p:nvPr/>
        </p:nvSpPr>
        <p:spPr>
          <a:xfrm>
            <a:off x="3124200" y="2852739"/>
            <a:ext cx="1600200" cy="1831975"/>
          </a:xfrm>
          <a:prstGeom prst="wedgeRoundRectCallout">
            <a:avLst>
              <a:gd name="adj1" fmla="val 52406"/>
              <a:gd name="adj2" fmla="val 92411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  <a:defRPr/>
            </a:pPr>
            <a:endParaRPr kumimoji="1" lang="zh-TW" altLang="en-US" sz="1200" dirty="0">
              <a:solidFill>
                <a:srgbClr val="FFFFFF"/>
              </a:solidFill>
            </a:endParaRPr>
          </a:p>
        </p:txBody>
      </p:sp>
      <p:pic>
        <p:nvPicPr>
          <p:cNvPr id="29714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84551" y="2895600"/>
            <a:ext cx="108585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676400" y="2667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7" rIns="91432" bIns="45717" rtlCol="0" anchor="ctr"/>
          <a:lstStyle/>
          <a:p>
            <a:pPr algn="ctr" defTabSz="914323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2426" y="903289"/>
            <a:ext cx="3079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2426" y="903289"/>
            <a:ext cx="307975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444"/>
          <p:cNvSpPr txBox="1">
            <a:spLocks noChangeArrowheads="1"/>
          </p:cNvSpPr>
          <p:nvPr/>
        </p:nvSpPr>
        <p:spPr bwMode="auto">
          <a:xfrm>
            <a:off x="414338" y="5489576"/>
            <a:ext cx="8763000" cy="179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Ground core materials: sandstone (provided by AEC)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Flow rate: 0.6 mL/h for each syringe, retention time 2 h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Nanoparticles were dispersed in synthetic seawater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l"/>
            </a:pPr>
            <a:r>
              <a:rPr lang="en-US" sz="20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rPr>
              <a:t>Temperature: 25 °C 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Arial" pitchFamily="34" charset="0"/>
              <a:buChar char="•"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46089" y="1447800"/>
            <a:ext cx="8669337" cy="3713163"/>
            <a:chOff x="446364" y="1447800"/>
            <a:chExt cx="8669041" cy="3712772"/>
          </a:xfrm>
        </p:grpSpPr>
        <p:sp>
          <p:nvSpPr>
            <p:cNvPr id="30728" name="Rectangle 41"/>
            <p:cNvSpPr>
              <a:spLocks noChangeArrowheads="1"/>
            </p:cNvSpPr>
            <p:nvPr/>
          </p:nvSpPr>
          <p:spPr bwMode="auto">
            <a:xfrm>
              <a:off x="6439049" y="1739222"/>
              <a:ext cx="182802" cy="274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29" name="Rectangle 42"/>
            <p:cNvSpPr>
              <a:spLocks noChangeArrowheads="1"/>
            </p:cNvSpPr>
            <p:nvPr/>
          </p:nvSpPr>
          <p:spPr bwMode="auto">
            <a:xfrm>
              <a:off x="6439049" y="1739222"/>
              <a:ext cx="182802" cy="274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0" name="Rectangle 43"/>
            <p:cNvSpPr>
              <a:spLocks noChangeArrowheads="1"/>
            </p:cNvSpPr>
            <p:nvPr/>
          </p:nvSpPr>
          <p:spPr bwMode="auto">
            <a:xfrm>
              <a:off x="6439049" y="1739222"/>
              <a:ext cx="182802" cy="274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1" name="Rectangle 44"/>
            <p:cNvSpPr>
              <a:spLocks noChangeArrowheads="1"/>
            </p:cNvSpPr>
            <p:nvPr/>
          </p:nvSpPr>
          <p:spPr bwMode="auto">
            <a:xfrm>
              <a:off x="6439049" y="1753510"/>
              <a:ext cx="182802" cy="274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2" name="Rectangle 46"/>
            <p:cNvSpPr>
              <a:spLocks noChangeArrowheads="1"/>
            </p:cNvSpPr>
            <p:nvPr/>
          </p:nvSpPr>
          <p:spPr bwMode="auto">
            <a:xfrm>
              <a:off x="6439049" y="1829711"/>
              <a:ext cx="182802" cy="27440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 anchor="ctr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3" name="Freeform 292"/>
            <p:cNvSpPr>
              <a:spLocks/>
            </p:cNvSpPr>
            <p:nvPr/>
          </p:nvSpPr>
          <p:spPr bwMode="auto">
            <a:xfrm>
              <a:off x="446364" y="4393672"/>
              <a:ext cx="337826" cy="766281"/>
            </a:xfrm>
            <a:custGeom>
              <a:avLst/>
              <a:gdLst>
                <a:gd name="T0" fmla="*/ 2147483647 w 414"/>
                <a:gd name="T1" fmla="*/ 2147483647 h 1239"/>
                <a:gd name="T2" fmla="*/ 0 w 414"/>
                <a:gd name="T3" fmla="*/ 2147483647 h 1239"/>
                <a:gd name="T4" fmla="*/ 2147483647 w 414"/>
                <a:gd name="T5" fmla="*/ 2147483647 h 1239"/>
                <a:gd name="T6" fmla="*/ 2147483647 w 414"/>
                <a:gd name="T7" fmla="*/ 0 h 1239"/>
                <a:gd name="T8" fmla="*/ 2147483647 w 414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1239"/>
                <a:gd name="T17" fmla="*/ 414 w 414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1239">
                  <a:moveTo>
                    <a:pt x="169" y="245"/>
                  </a:moveTo>
                  <a:lnTo>
                    <a:pt x="0" y="1239"/>
                  </a:lnTo>
                  <a:lnTo>
                    <a:pt x="245" y="994"/>
                  </a:lnTo>
                  <a:lnTo>
                    <a:pt x="414" y="0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4" name="Line 291"/>
            <p:cNvSpPr>
              <a:spLocks noChangeShapeType="1"/>
            </p:cNvSpPr>
            <p:nvPr/>
          </p:nvSpPr>
          <p:spPr bwMode="auto">
            <a:xfrm flipV="1">
              <a:off x="584269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5" name="Freeform 290"/>
            <p:cNvSpPr>
              <a:spLocks/>
            </p:cNvSpPr>
            <p:nvPr/>
          </p:nvSpPr>
          <p:spPr bwMode="auto">
            <a:xfrm>
              <a:off x="446364" y="5008429"/>
              <a:ext cx="2193420" cy="151525"/>
            </a:xfrm>
            <a:custGeom>
              <a:avLst/>
              <a:gdLst>
                <a:gd name="T0" fmla="*/ 0 w 2688"/>
                <a:gd name="T1" fmla="*/ 2147483647 h 245"/>
                <a:gd name="T2" fmla="*/ 2147483647 w 2688"/>
                <a:gd name="T3" fmla="*/ 2147483647 h 245"/>
                <a:gd name="T4" fmla="*/ 2147483647 w 2688"/>
                <a:gd name="T5" fmla="*/ 0 h 245"/>
                <a:gd name="T6" fmla="*/ 2147483647 w 2688"/>
                <a:gd name="T7" fmla="*/ 0 h 245"/>
                <a:gd name="T8" fmla="*/ 0 w 268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8"/>
                <a:gd name="T16" fmla="*/ 0 h 245"/>
                <a:gd name="T17" fmla="*/ 2688 w 268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8" h="245">
                  <a:moveTo>
                    <a:pt x="0" y="245"/>
                  </a:moveTo>
                  <a:lnTo>
                    <a:pt x="2442" y="245"/>
                  </a:lnTo>
                  <a:lnTo>
                    <a:pt x="268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6" name="Line 289"/>
            <p:cNvSpPr>
              <a:spLocks noChangeShapeType="1"/>
            </p:cNvSpPr>
            <p:nvPr/>
          </p:nvSpPr>
          <p:spPr bwMode="auto">
            <a:xfrm flipV="1">
              <a:off x="446364" y="5008429"/>
              <a:ext cx="199921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7" name="Freeform 288"/>
            <p:cNvSpPr>
              <a:spLocks/>
            </p:cNvSpPr>
            <p:nvPr/>
          </p:nvSpPr>
          <p:spPr bwMode="auto">
            <a:xfrm>
              <a:off x="2301142" y="4393672"/>
              <a:ext cx="338642" cy="766281"/>
            </a:xfrm>
            <a:custGeom>
              <a:avLst/>
              <a:gdLst>
                <a:gd name="T0" fmla="*/ 2147483647 w 415"/>
                <a:gd name="T1" fmla="*/ 2147483647 h 1239"/>
                <a:gd name="T2" fmla="*/ 0 w 415"/>
                <a:gd name="T3" fmla="*/ 2147483647 h 1239"/>
                <a:gd name="T4" fmla="*/ 2147483647 w 415"/>
                <a:gd name="T5" fmla="*/ 0 h 1239"/>
                <a:gd name="T6" fmla="*/ 2147483647 w 415"/>
                <a:gd name="T7" fmla="*/ 2147483647 h 1239"/>
                <a:gd name="T8" fmla="*/ 2147483647 w 415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1239"/>
                <a:gd name="T17" fmla="*/ 415 w 415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1239">
                  <a:moveTo>
                    <a:pt x="169" y="1239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15" y="994"/>
                  </a:lnTo>
                  <a:lnTo>
                    <a:pt x="169" y="1239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8" name="Line 287"/>
            <p:cNvSpPr>
              <a:spLocks noChangeShapeType="1"/>
            </p:cNvSpPr>
            <p:nvPr/>
          </p:nvSpPr>
          <p:spPr bwMode="auto">
            <a:xfrm flipV="1">
              <a:off x="2439047" y="5008429"/>
              <a:ext cx="200737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39" name="Freeform 286"/>
            <p:cNvSpPr>
              <a:spLocks/>
            </p:cNvSpPr>
            <p:nvPr/>
          </p:nvSpPr>
          <p:spPr bwMode="auto">
            <a:xfrm>
              <a:off x="584269" y="4393672"/>
              <a:ext cx="1917611" cy="151525"/>
            </a:xfrm>
            <a:custGeom>
              <a:avLst/>
              <a:gdLst>
                <a:gd name="T0" fmla="*/ 2147483647 w 2350"/>
                <a:gd name="T1" fmla="*/ 2147483647 h 245"/>
                <a:gd name="T2" fmla="*/ 0 w 2350"/>
                <a:gd name="T3" fmla="*/ 2147483647 h 245"/>
                <a:gd name="T4" fmla="*/ 2147483647 w 2350"/>
                <a:gd name="T5" fmla="*/ 0 h 245"/>
                <a:gd name="T6" fmla="*/ 2147483647 w 2350"/>
                <a:gd name="T7" fmla="*/ 0 h 245"/>
                <a:gd name="T8" fmla="*/ 2147483647 w 2350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0"/>
                <a:gd name="T16" fmla="*/ 0 h 245"/>
                <a:gd name="T17" fmla="*/ 2350 w 235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0" h="245">
                  <a:moveTo>
                    <a:pt x="2104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350" y="0"/>
                  </a:lnTo>
                  <a:lnTo>
                    <a:pt x="2104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0" name="Line 285"/>
            <p:cNvSpPr>
              <a:spLocks noChangeShapeType="1"/>
            </p:cNvSpPr>
            <p:nvPr/>
          </p:nvSpPr>
          <p:spPr bwMode="auto">
            <a:xfrm flipV="1">
              <a:off x="2301142" y="4393672"/>
              <a:ext cx="200737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1" name="Line 284"/>
            <p:cNvSpPr>
              <a:spLocks noChangeShapeType="1"/>
            </p:cNvSpPr>
            <p:nvPr/>
          </p:nvSpPr>
          <p:spPr bwMode="auto">
            <a:xfrm flipH="1" flipV="1">
              <a:off x="2301142" y="4545197"/>
              <a:ext cx="137905" cy="614757"/>
            </a:xfrm>
            <a:prstGeom prst="line">
              <a:avLst/>
            </a:prstGeom>
            <a:noFill/>
            <a:ln w="12065">
              <a:solidFill>
                <a:srgbClr val="55ACA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2" name="Line 283"/>
            <p:cNvSpPr>
              <a:spLocks noChangeShapeType="1"/>
            </p:cNvSpPr>
            <p:nvPr/>
          </p:nvSpPr>
          <p:spPr bwMode="auto">
            <a:xfrm flipH="1">
              <a:off x="584269" y="4545197"/>
              <a:ext cx="1716874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3" name="Line 282"/>
            <p:cNvSpPr>
              <a:spLocks noChangeShapeType="1"/>
            </p:cNvSpPr>
            <p:nvPr/>
          </p:nvSpPr>
          <p:spPr bwMode="auto">
            <a:xfrm flipH="1">
              <a:off x="446364" y="4545197"/>
              <a:ext cx="137905" cy="614757"/>
            </a:xfrm>
            <a:prstGeom prst="line">
              <a:avLst/>
            </a:prstGeom>
            <a:noFill/>
            <a:ln w="12065">
              <a:solidFill>
                <a:srgbClr val="4E9D9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4" name="Line 281"/>
            <p:cNvSpPr>
              <a:spLocks noChangeShapeType="1"/>
            </p:cNvSpPr>
            <p:nvPr/>
          </p:nvSpPr>
          <p:spPr bwMode="auto">
            <a:xfrm>
              <a:off x="446364" y="5159954"/>
              <a:ext cx="1992683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5" name="Freeform 280"/>
            <p:cNvSpPr>
              <a:spLocks/>
            </p:cNvSpPr>
            <p:nvPr/>
          </p:nvSpPr>
          <p:spPr bwMode="auto">
            <a:xfrm>
              <a:off x="84539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6" name="Freeform 279"/>
            <p:cNvSpPr>
              <a:spLocks/>
            </p:cNvSpPr>
            <p:nvPr/>
          </p:nvSpPr>
          <p:spPr bwMode="auto">
            <a:xfrm>
              <a:off x="84539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7" name="Freeform 278"/>
            <p:cNvSpPr>
              <a:spLocks/>
            </p:cNvSpPr>
            <p:nvPr/>
          </p:nvSpPr>
          <p:spPr bwMode="auto">
            <a:xfrm>
              <a:off x="1244417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8" name="Freeform 277"/>
            <p:cNvSpPr>
              <a:spLocks/>
            </p:cNvSpPr>
            <p:nvPr/>
          </p:nvSpPr>
          <p:spPr bwMode="auto">
            <a:xfrm>
              <a:off x="1244417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49" name="Freeform 276"/>
            <p:cNvSpPr>
              <a:spLocks/>
            </p:cNvSpPr>
            <p:nvPr/>
          </p:nvSpPr>
          <p:spPr bwMode="auto">
            <a:xfrm>
              <a:off x="1543074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0" name="Freeform 275"/>
            <p:cNvSpPr>
              <a:spLocks/>
            </p:cNvSpPr>
            <p:nvPr/>
          </p:nvSpPr>
          <p:spPr bwMode="auto">
            <a:xfrm>
              <a:off x="1543074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1" name="Freeform 274"/>
            <p:cNvSpPr>
              <a:spLocks/>
            </p:cNvSpPr>
            <p:nvPr/>
          </p:nvSpPr>
          <p:spPr bwMode="auto">
            <a:xfrm>
              <a:off x="194210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2" name="Freeform 273"/>
            <p:cNvSpPr>
              <a:spLocks/>
            </p:cNvSpPr>
            <p:nvPr/>
          </p:nvSpPr>
          <p:spPr bwMode="auto">
            <a:xfrm>
              <a:off x="194210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3" name="Rectangle 272"/>
            <p:cNvSpPr>
              <a:spLocks noChangeArrowheads="1"/>
            </p:cNvSpPr>
            <p:nvPr/>
          </p:nvSpPr>
          <p:spPr bwMode="auto">
            <a:xfrm>
              <a:off x="2390087" y="4013315"/>
              <a:ext cx="1108134" cy="30737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4" name="Rectangle 271"/>
            <p:cNvSpPr>
              <a:spLocks noChangeArrowheads="1"/>
            </p:cNvSpPr>
            <p:nvPr/>
          </p:nvSpPr>
          <p:spPr bwMode="auto">
            <a:xfrm>
              <a:off x="3498221" y="4074543"/>
              <a:ext cx="149329" cy="19048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5" name="Rectangle 270"/>
            <p:cNvSpPr>
              <a:spLocks noChangeArrowheads="1"/>
            </p:cNvSpPr>
            <p:nvPr/>
          </p:nvSpPr>
          <p:spPr bwMode="auto">
            <a:xfrm>
              <a:off x="1870292" y="406031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6" name="Rectangle 268"/>
            <p:cNvSpPr>
              <a:spLocks noChangeArrowheads="1"/>
            </p:cNvSpPr>
            <p:nvPr/>
          </p:nvSpPr>
          <p:spPr bwMode="auto">
            <a:xfrm>
              <a:off x="1870292" y="406031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7" name="Rectangle 267"/>
            <p:cNvSpPr>
              <a:spLocks noChangeArrowheads="1"/>
            </p:cNvSpPr>
            <p:nvPr/>
          </p:nvSpPr>
          <p:spPr bwMode="auto">
            <a:xfrm>
              <a:off x="1871924" y="4060319"/>
              <a:ext cx="1090998" cy="231925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8" name="Line 266"/>
            <p:cNvSpPr>
              <a:spLocks noChangeShapeType="1"/>
            </p:cNvSpPr>
            <p:nvPr/>
          </p:nvSpPr>
          <p:spPr bwMode="auto">
            <a:xfrm flipH="1">
              <a:off x="1543074" y="4160510"/>
              <a:ext cx="399026" cy="618"/>
            </a:xfrm>
            <a:prstGeom prst="line">
              <a:avLst/>
            </a:prstGeom>
            <a:noFill/>
            <a:ln w="5588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59" name="Rectangle 265"/>
            <p:cNvSpPr>
              <a:spLocks noChangeArrowheads="1"/>
            </p:cNvSpPr>
            <p:nvPr/>
          </p:nvSpPr>
          <p:spPr bwMode="auto">
            <a:xfrm>
              <a:off x="1393745" y="4007130"/>
              <a:ext cx="97921" cy="34634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0" name="Rectangle 264"/>
            <p:cNvSpPr>
              <a:spLocks noChangeArrowheads="1"/>
            </p:cNvSpPr>
            <p:nvPr/>
          </p:nvSpPr>
          <p:spPr bwMode="auto">
            <a:xfrm>
              <a:off x="1393745" y="4007130"/>
              <a:ext cx="97921" cy="34634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1" name="Rectangle 263"/>
            <p:cNvSpPr>
              <a:spLocks noChangeArrowheads="1"/>
            </p:cNvSpPr>
            <p:nvPr/>
          </p:nvSpPr>
          <p:spPr bwMode="auto">
            <a:xfrm>
              <a:off x="1491666" y="4117218"/>
              <a:ext cx="51408" cy="114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2" name="Rectangle 262"/>
            <p:cNvSpPr>
              <a:spLocks noChangeArrowheads="1"/>
            </p:cNvSpPr>
            <p:nvPr/>
          </p:nvSpPr>
          <p:spPr bwMode="auto">
            <a:xfrm>
              <a:off x="1491666" y="4117218"/>
              <a:ext cx="51408" cy="114416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3" name="Freeform 261"/>
            <p:cNvSpPr>
              <a:spLocks/>
            </p:cNvSpPr>
            <p:nvPr/>
          </p:nvSpPr>
          <p:spPr bwMode="auto">
            <a:xfrm>
              <a:off x="595693" y="389456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2147483647 h 1052"/>
                <a:gd name="T6" fmla="*/ 2147483647 w 245"/>
                <a:gd name="T7" fmla="*/ 0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245"/>
                  </a:moveTo>
                  <a:lnTo>
                    <a:pt x="0" y="1052"/>
                  </a:lnTo>
                  <a:lnTo>
                    <a:pt x="245" y="807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4" name="Line 260"/>
            <p:cNvSpPr>
              <a:spLocks noChangeShapeType="1"/>
            </p:cNvSpPr>
            <p:nvPr/>
          </p:nvSpPr>
          <p:spPr bwMode="auto">
            <a:xfrm flipV="1">
              <a:off x="595693" y="3894569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5" name="Freeform 259"/>
            <p:cNvSpPr>
              <a:spLocks/>
            </p:cNvSpPr>
            <p:nvPr/>
          </p:nvSpPr>
          <p:spPr bwMode="auto">
            <a:xfrm>
              <a:off x="595693" y="4393672"/>
              <a:ext cx="349250" cy="151525"/>
            </a:xfrm>
            <a:custGeom>
              <a:avLst/>
              <a:gdLst>
                <a:gd name="T0" fmla="*/ 0 w 428"/>
                <a:gd name="T1" fmla="*/ 2147483647 h 245"/>
                <a:gd name="T2" fmla="*/ 2147483647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0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0" y="245"/>
                  </a:moveTo>
                  <a:lnTo>
                    <a:pt x="183" y="245"/>
                  </a:lnTo>
                  <a:lnTo>
                    <a:pt x="42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6" name="Line 258"/>
            <p:cNvSpPr>
              <a:spLocks noChangeShapeType="1"/>
            </p:cNvSpPr>
            <p:nvPr/>
          </p:nvSpPr>
          <p:spPr bwMode="auto">
            <a:xfrm flipV="1">
              <a:off x="595693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7" name="Freeform 257"/>
            <p:cNvSpPr>
              <a:spLocks/>
            </p:cNvSpPr>
            <p:nvPr/>
          </p:nvSpPr>
          <p:spPr bwMode="auto">
            <a:xfrm>
              <a:off x="745022" y="389456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0 h 1052"/>
                <a:gd name="T6" fmla="*/ 2147483647 w 245"/>
                <a:gd name="T7" fmla="*/ 2147483647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1052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45" y="807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8" name="Line 256"/>
            <p:cNvSpPr>
              <a:spLocks noChangeShapeType="1"/>
            </p:cNvSpPr>
            <p:nvPr/>
          </p:nvSpPr>
          <p:spPr bwMode="auto">
            <a:xfrm flipV="1">
              <a:off x="745022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69" name="Freeform 255"/>
            <p:cNvSpPr>
              <a:spLocks/>
            </p:cNvSpPr>
            <p:nvPr/>
          </p:nvSpPr>
          <p:spPr bwMode="auto">
            <a:xfrm>
              <a:off x="595693" y="3894569"/>
              <a:ext cx="349250" cy="151525"/>
            </a:xfrm>
            <a:custGeom>
              <a:avLst/>
              <a:gdLst>
                <a:gd name="T0" fmla="*/ 2147483647 w 428"/>
                <a:gd name="T1" fmla="*/ 2147483647 h 245"/>
                <a:gd name="T2" fmla="*/ 0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2147483647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183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428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0" name="Line 254"/>
            <p:cNvSpPr>
              <a:spLocks noChangeShapeType="1"/>
            </p:cNvSpPr>
            <p:nvPr/>
          </p:nvSpPr>
          <p:spPr bwMode="auto">
            <a:xfrm flipV="1">
              <a:off x="745022" y="3894569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1" name="Line 253"/>
            <p:cNvSpPr>
              <a:spLocks noChangeShapeType="1"/>
            </p:cNvSpPr>
            <p:nvPr/>
          </p:nvSpPr>
          <p:spPr bwMode="auto">
            <a:xfrm>
              <a:off x="595693" y="4046094"/>
              <a:ext cx="816" cy="499103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2" name="Line 252"/>
            <p:cNvSpPr>
              <a:spLocks noChangeShapeType="1"/>
            </p:cNvSpPr>
            <p:nvPr/>
          </p:nvSpPr>
          <p:spPr bwMode="auto">
            <a:xfrm>
              <a:off x="595693" y="454519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3" name="Line 251"/>
            <p:cNvSpPr>
              <a:spLocks noChangeShapeType="1"/>
            </p:cNvSpPr>
            <p:nvPr/>
          </p:nvSpPr>
          <p:spPr bwMode="auto">
            <a:xfrm flipV="1">
              <a:off x="745022" y="4046094"/>
              <a:ext cx="816" cy="499103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4" name="Line 250"/>
            <p:cNvSpPr>
              <a:spLocks noChangeShapeType="1"/>
            </p:cNvSpPr>
            <p:nvPr/>
          </p:nvSpPr>
          <p:spPr bwMode="auto">
            <a:xfrm flipH="1">
              <a:off x="595693" y="404609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5" name="Rectangle 249"/>
            <p:cNvSpPr>
              <a:spLocks noChangeArrowheads="1"/>
            </p:cNvSpPr>
            <p:nvPr/>
          </p:nvSpPr>
          <p:spPr bwMode="auto">
            <a:xfrm>
              <a:off x="824174" y="4101756"/>
              <a:ext cx="548355" cy="11565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6" name="Rectangle 248"/>
            <p:cNvSpPr>
              <a:spLocks noChangeArrowheads="1"/>
            </p:cNvSpPr>
            <p:nvPr/>
          </p:nvSpPr>
          <p:spPr bwMode="auto">
            <a:xfrm>
              <a:off x="824174" y="4101756"/>
              <a:ext cx="548355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7" name="Freeform 247"/>
            <p:cNvSpPr>
              <a:spLocks/>
            </p:cNvSpPr>
            <p:nvPr/>
          </p:nvSpPr>
          <p:spPr bwMode="auto">
            <a:xfrm>
              <a:off x="1741363" y="424029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2147483647 h 430"/>
                <a:gd name="T6" fmla="*/ 2147483647 w 246"/>
                <a:gd name="T7" fmla="*/ 0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245"/>
                  </a:moveTo>
                  <a:lnTo>
                    <a:pt x="0" y="430"/>
                  </a:lnTo>
                  <a:lnTo>
                    <a:pt x="246" y="185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8" name="Line 246"/>
            <p:cNvSpPr>
              <a:spLocks noChangeShapeType="1"/>
            </p:cNvSpPr>
            <p:nvPr/>
          </p:nvSpPr>
          <p:spPr bwMode="auto">
            <a:xfrm flipV="1">
              <a:off x="1741363" y="4240293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79" name="Freeform 245"/>
            <p:cNvSpPr>
              <a:spLocks/>
            </p:cNvSpPr>
            <p:nvPr/>
          </p:nvSpPr>
          <p:spPr bwMode="auto">
            <a:xfrm>
              <a:off x="1741363" y="4354709"/>
              <a:ext cx="350066" cy="151525"/>
            </a:xfrm>
            <a:custGeom>
              <a:avLst/>
              <a:gdLst>
                <a:gd name="T0" fmla="*/ 0 w 429"/>
                <a:gd name="T1" fmla="*/ 2147483647 h 245"/>
                <a:gd name="T2" fmla="*/ 2147483647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0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0" y="245"/>
                  </a:moveTo>
                  <a:lnTo>
                    <a:pt x="183" y="245"/>
                  </a:lnTo>
                  <a:lnTo>
                    <a:pt x="429" y="0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0" name="Line 244"/>
            <p:cNvSpPr>
              <a:spLocks noChangeShapeType="1"/>
            </p:cNvSpPr>
            <p:nvPr/>
          </p:nvSpPr>
          <p:spPr bwMode="auto">
            <a:xfrm flipV="1">
              <a:off x="1741363" y="4354709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1" name="Freeform 243"/>
            <p:cNvSpPr>
              <a:spLocks/>
            </p:cNvSpPr>
            <p:nvPr/>
          </p:nvSpPr>
          <p:spPr bwMode="auto">
            <a:xfrm>
              <a:off x="1890692" y="424029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0 h 430"/>
                <a:gd name="T6" fmla="*/ 2147483647 w 246"/>
                <a:gd name="T7" fmla="*/ 2147483647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430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246" y="18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2" name="Line 242"/>
            <p:cNvSpPr>
              <a:spLocks noChangeShapeType="1"/>
            </p:cNvSpPr>
            <p:nvPr/>
          </p:nvSpPr>
          <p:spPr bwMode="auto">
            <a:xfrm flipV="1">
              <a:off x="1890692" y="4354709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3" name="Freeform 241"/>
            <p:cNvSpPr>
              <a:spLocks/>
            </p:cNvSpPr>
            <p:nvPr/>
          </p:nvSpPr>
          <p:spPr bwMode="auto">
            <a:xfrm>
              <a:off x="1741363" y="4240293"/>
              <a:ext cx="350066" cy="151525"/>
            </a:xfrm>
            <a:custGeom>
              <a:avLst/>
              <a:gdLst>
                <a:gd name="T0" fmla="*/ 2147483647 w 429"/>
                <a:gd name="T1" fmla="*/ 2147483647 h 245"/>
                <a:gd name="T2" fmla="*/ 0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2147483647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183" y="245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29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4" name="Line 240"/>
            <p:cNvSpPr>
              <a:spLocks noChangeShapeType="1"/>
            </p:cNvSpPr>
            <p:nvPr/>
          </p:nvSpPr>
          <p:spPr bwMode="auto">
            <a:xfrm flipV="1">
              <a:off x="1890692" y="4240293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5" name="Line 239"/>
            <p:cNvSpPr>
              <a:spLocks noChangeShapeType="1"/>
            </p:cNvSpPr>
            <p:nvPr/>
          </p:nvSpPr>
          <p:spPr bwMode="auto">
            <a:xfrm>
              <a:off x="1741363" y="4391817"/>
              <a:ext cx="816" cy="114416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6" name="Line 238"/>
            <p:cNvSpPr>
              <a:spLocks noChangeShapeType="1"/>
            </p:cNvSpPr>
            <p:nvPr/>
          </p:nvSpPr>
          <p:spPr bwMode="auto">
            <a:xfrm>
              <a:off x="1741363" y="450623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7" name="Line 237"/>
            <p:cNvSpPr>
              <a:spLocks noChangeShapeType="1"/>
            </p:cNvSpPr>
            <p:nvPr/>
          </p:nvSpPr>
          <p:spPr bwMode="auto">
            <a:xfrm flipV="1">
              <a:off x="1890692" y="4391817"/>
              <a:ext cx="816" cy="114416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8" name="Line 236"/>
            <p:cNvSpPr>
              <a:spLocks noChangeShapeType="1"/>
            </p:cNvSpPr>
            <p:nvPr/>
          </p:nvSpPr>
          <p:spPr bwMode="auto">
            <a:xfrm flipH="1">
              <a:off x="1741363" y="439181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89" name="Rectangle 235"/>
            <p:cNvSpPr>
              <a:spLocks noChangeArrowheads="1"/>
            </p:cNvSpPr>
            <p:nvPr/>
          </p:nvSpPr>
          <p:spPr bwMode="auto">
            <a:xfrm>
              <a:off x="1913540" y="4121547"/>
              <a:ext cx="179521" cy="10019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0" name="Rectangle 234"/>
            <p:cNvSpPr>
              <a:spLocks noChangeArrowheads="1"/>
            </p:cNvSpPr>
            <p:nvPr/>
          </p:nvSpPr>
          <p:spPr bwMode="auto">
            <a:xfrm>
              <a:off x="1913540" y="4121547"/>
              <a:ext cx="179521" cy="10019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1" name="Rectangle 233"/>
            <p:cNvSpPr>
              <a:spLocks noChangeArrowheads="1"/>
            </p:cNvSpPr>
            <p:nvPr/>
          </p:nvSpPr>
          <p:spPr bwMode="auto">
            <a:xfrm>
              <a:off x="1892324" y="399414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2" name="Rectangle 231"/>
            <p:cNvSpPr>
              <a:spLocks noChangeArrowheads="1"/>
            </p:cNvSpPr>
            <p:nvPr/>
          </p:nvSpPr>
          <p:spPr bwMode="auto">
            <a:xfrm>
              <a:off x="1892324" y="399414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3" name="Rectangle 230"/>
            <p:cNvSpPr>
              <a:spLocks noChangeArrowheads="1"/>
            </p:cNvSpPr>
            <p:nvPr/>
          </p:nvSpPr>
          <p:spPr bwMode="auto">
            <a:xfrm>
              <a:off x="1892324" y="3995998"/>
              <a:ext cx="98737" cy="344486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4" name="Rectangle 229"/>
            <p:cNvSpPr>
              <a:spLocks noChangeArrowheads="1"/>
            </p:cNvSpPr>
            <p:nvPr/>
          </p:nvSpPr>
          <p:spPr bwMode="auto">
            <a:xfrm>
              <a:off x="1741363" y="4276164"/>
              <a:ext cx="200737" cy="1156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5" name="Rectangle 228"/>
            <p:cNvSpPr>
              <a:spLocks noChangeArrowheads="1"/>
            </p:cNvSpPr>
            <p:nvPr/>
          </p:nvSpPr>
          <p:spPr bwMode="auto">
            <a:xfrm>
              <a:off x="1741363" y="4276164"/>
              <a:ext cx="200737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6" name="Line 227"/>
            <p:cNvSpPr>
              <a:spLocks noChangeShapeType="1"/>
            </p:cNvSpPr>
            <p:nvPr/>
          </p:nvSpPr>
          <p:spPr bwMode="auto">
            <a:xfrm>
              <a:off x="3195484" y="4007130"/>
              <a:ext cx="816" cy="309234"/>
            </a:xfrm>
            <a:prstGeom prst="line">
              <a:avLst/>
            </a:pr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7" name="Rectangle 226"/>
            <p:cNvSpPr>
              <a:spLocks noChangeArrowheads="1"/>
            </p:cNvSpPr>
            <p:nvPr/>
          </p:nvSpPr>
          <p:spPr bwMode="auto">
            <a:xfrm>
              <a:off x="820094" y="4602096"/>
              <a:ext cx="1250119" cy="213371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798" name="Rectangle 225"/>
            <p:cNvSpPr>
              <a:spLocks noChangeArrowheads="1"/>
            </p:cNvSpPr>
            <p:nvPr/>
          </p:nvSpPr>
          <p:spPr bwMode="auto">
            <a:xfrm>
              <a:off x="1009395" y="4604331"/>
              <a:ext cx="9457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Syringe pump</a:t>
              </a:r>
            </a:p>
          </p:txBody>
        </p:sp>
        <p:sp>
          <p:nvSpPr>
            <p:cNvPr id="30799" name="Line 223"/>
            <p:cNvSpPr>
              <a:spLocks noChangeShapeType="1"/>
            </p:cNvSpPr>
            <p:nvPr/>
          </p:nvSpPr>
          <p:spPr bwMode="auto">
            <a:xfrm flipV="1">
              <a:off x="3647549" y="4191000"/>
              <a:ext cx="1092109" cy="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0" name="Line 222"/>
            <p:cNvSpPr>
              <a:spLocks noChangeShapeType="1"/>
            </p:cNvSpPr>
            <p:nvPr/>
          </p:nvSpPr>
          <p:spPr bwMode="auto">
            <a:xfrm flipV="1">
              <a:off x="4567700" y="3889529"/>
              <a:ext cx="0" cy="226753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1" name="Rectangle 219"/>
            <p:cNvSpPr>
              <a:spLocks noChangeArrowheads="1"/>
            </p:cNvSpPr>
            <p:nvPr/>
          </p:nvSpPr>
          <p:spPr bwMode="auto">
            <a:xfrm>
              <a:off x="4561770" y="2993462"/>
              <a:ext cx="177889" cy="6747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2" name="Rectangle 218"/>
            <p:cNvSpPr>
              <a:spLocks noChangeArrowheads="1"/>
            </p:cNvSpPr>
            <p:nvPr/>
          </p:nvSpPr>
          <p:spPr bwMode="auto">
            <a:xfrm>
              <a:off x="4561770" y="2993462"/>
              <a:ext cx="177889" cy="67474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3" name="Rectangle 217"/>
            <p:cNvSpPr>
              <a:spLocks noChangeArrowheads="1"/>
            </p:cNvSpPr>
            <p:nvPr/>
          </p:nvSpPr>
          <p:spPr bwMode="auto">
            <a:xfrm>
              <a:off x="4564218" y="3666973"/>
              <a:ext cx="175441" cy="686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4" name="Rectangle 216"/>
            <p:cNvSpPr>
              <a:spLocks noChangeArrowheads="1"/>
            </p:cNvSpPr>
            <p:nvPr/>
          </p:nvSpPr>
          <p:spPr bwMode="auto">
            <a:xfrm>
              <a:off x="4564218" y="3666973"/>
              <a:ext cx="175441" cy="6865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5" name="Rectangle 215"/>
            <p:cNvSpPr>
              <a:spLocks noChangeArrowheads="1"/>
            </p:cNvSpPr>
            <p:nvPr/>
          </p:nvSpPr>
          <p:spPr bwMode="auto">
            <a:xfrm>
              <a:off x="4564218" y="2926049"/>
              <a:ext cx="175441" cy="686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6" name="Rectangle 214"/>
            <p:cNvSpPr>
              <a:spLocks noChangeArrowheads="1"/>
            </p:cNvSpPr>
            <p:nvPr/>
          </p:nvSpPr>
          <p:spPr bwMode="auto">
            <a:xfrm>
              <a:off x="4564218" y="2926049"/>
              <a:ext cx="175441" cy="6865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7" name="Freeform 213"/>
            <p:cNvSpPr>
              <a:spLocks/>
            </p:cNvSpPr>
            <p:nvPr/>
          </p:nvSpPr>
          <p:spPr bwMode="auto">
            <a:xfrm>
              <a:off x="4491594" y="2776999"/>
              <a:ext cx="321506" cy="134826"/>
            </a:xfrm>
            <a:custGeom>
              <a:avLst/>
              <a:gdLst>
                <a:gd name="T0" fmla="*/ 0 w 394"/>
                <a:gd name="T1" fmla="*/ 0 h 218"/>
                <a:gd name="T2" fmla="*/ 2147483647 w 394"/>
                <a:gd name="T3" fmla="*/ 2147483647 h 218"/>
                <a:gd name="T4" fmla="*/ 2147483647 w 394"/>
                <a:gd name="T5" fmla="*/ 2147483647 h 218"/>
                <a:gd name="T6" fmla="*/ 2147483647 w 394"/>
                <a:gd name="T7" fmla="*/ 0 h 218"/>
                <a:gd name="T8" fmla="*/ 0 w 394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18"/>
                <a:gd name="T17" fmla="*/ 394 w 394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18">
                  <a:moveTo>
                    <a:pt x="0" y="0"/>
                  </a:moveTo>
                  <a:lnTo>
                    <a:pt x="100" y="218"/>
                  </a:lnTo>
                  <a:lnTo>
                    <a:pt x="297" y="218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8" name="Freeform 212"/>
            <p:cNvSpPr>
              <a:spLocks/>
            </p:cNvSpPr>
            <p:nvPr/>
          </p:nvSpPr>
          <p:spPr bwMode="auto">
            <a:xfrm>
              <a:off x="4491594" y="2776999"/>
              <a:ext cx="321506" cy="134826"/>
            </a:xfrm>
            <a:custGeom>
              <a:avLst/>
              <a:gdLst>
                <a:gd name="T0" fmla="*/ 0 w 394"/>
                <a:gd name="T1" fmla="*/ 0 h 218"/>
                <a:gd name="T2" fmla="*/ 2147483647 w 394"/>
                <a:gd name="T3" fmla="*/ 2147483647 h 218"/>
                <a:gd name="T4" fmla="*/ 2147483647 w 394"/>
                <a:gd name="T5" fmla="*/ 2147483647 h 218"/>
                <a:gd name="T6" fmla="*/ 2147483647 w 394"/>
                <a:gd name="T7" fmla="*/ 0 h 218"/>
                <a:gd name="T8" fmla="*/ 0 w 394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18"/>
                <a:gd name="T17" fmla="*/ 394 w 394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18">
                  <a:moveTo>
                    <a:pt x="0" y="0"/>
                  </a:moveTo>
                  <a:lnTo>
                    <a:pt x="100" y="218"/>
                  </a:lnTo>
                  <a:lnTo>
                    <a:pt x="297" y="218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09" name="Freeform 211"/>
            <p:cNvSpPr>
              <a:spLocks/>
            </p:cNvSpPr>
            <p:nvPr/>
          </p:nvSpPr>
          <p:spPr bwMode="auto">
            <a:xfrm>
              <a:off x="4489962" y="3749848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7" y="0"/>
                  </a:lnTo>
                  <a:lnTo>
                    <a:pt x="100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0" name="Freeform 210"/>
            <p:cNvSpPr>
              <a:spLocks/>
            </p:cNvSpPr>
            <p:nvPr/>
          </p:nvSpPr>
          <p:spPr bwMode="auto">
            <a:xfrm>
              <a:off x="4489962" y="3749848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7" y="0"/>
                  </a:lnTo>
                  <a:lnTo>
                    <a:pt x="100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1" name="Line 209"/>
            <p:cNvSpPr>
              <a:spLocks noChangeShapeType="1"/>
            </p:cNvSpPr>
            <p:nvPr/>
          </p:nvSpPr>
          <p:spPr bwMode="auto">
            <a:xfrm flipV="1">
              <a:off x="4652347" y="2302634"/>
              <a:ext cx="816" cy="27027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2" name="Line 208"/>
            <p:cNvSpPr>
              <a:spLocks noChangeShapeType="1"/>
            </p:cNvSpPr>
            <p:nvPr/>
          </p:nvSpPr>
          <p:spPr bwMode="auto">
            <a:xfrm>
              <a:off x="4652347" y="2302634"/>
              <a:ext cx="535299" cy="61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3" name="Line 207"/>
            <p:cNvSpPr>
              <a:spLocks noChangeShapeType="1"/>
            </p:cNvSpPr>
            <p:nvPr/>
          </p:nvSpPr>
          <p:spPr bwMode="auto">
            <a:xfrm>
              <a:off x="5187646" y="2302634"/>
              <a:ext cx="816" cy="101366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4" name="Freeform 206"/>
            <p:cNvSpPr>
              <a:spLocks/>
            </p:cNvSpPr>
            <p:nvPr/>
          </p:nvSpPr>
          <p:spPr bwMode="auto">
            <a:xfrm>
              <a:off x="5089725" y="3222295"/>
              <a:ext cx="186865" cy="228833"/>
            </a:xfrm>
            <a:custGeom>
              <a:avLst/>
              <a:gdLst>
                <a:gd name="T0" fmla="*/ 2147483647 w 229"/>
                <a:gd name="T1" fmla="*/ 0 h 370"/>
                <a:gd name="T2" fmla="*/ 2147483647 w 229"/>
                <a:gd name="T3" fmla="*/ 0 h 370"/>
                <a:gd name="T4" fmla="*/ 2147483647 w 229"/>
                <a:gd name="T5" fmla="*/ 2147483647 h 370"/>
                <a:gd name="T6" fmla="*/ 2147483647 w 229"/>
                <a:gd name="T7" fmla="*/ 2147483647 h 370"/>
                <a:gd name="T8" fmla="*/ 2147483647 w 229"/>
                <a:gd name="T9" fmla="*/ 2147483647 h 370"/>
                <a:gd name="T10" fmla="*/ 2147483647 w 229"/>
                <a:gd name="T11" fmla="*/ 2147483647 h 370"/>
                <a:gd name="T12" fmla="*/ 2147483647 w 229"/>
                <a:gd name="T13" fmla="*/ 2147483647 h 370"/>
                <a:gd name="T14" fmla="*/ 0 w 229"/>
                <a:gd name="T15" fmla="*/ 2147483647 h 370"/>
                <a:gd name="T16" fmla="*/ 0 w 229"/>
                <a:gd name="T17" fmla="*/ 2147483647 h 370"/>
                <a:gd name="T18" fmla="*/ 0 w 229"/>
                <a:gd name="T19" fmla="*/ 2147483647 h 370"/>
                <a:gd name="T20" fmla="*/ 0 w 229"/>
                <a:gd name="T21" fmla="*/ 2147483647 h 370"/>
                <a:gd name="T22" fmla="*/ 2147483647 w 229"/>
                <a:gd name="T23" fmla="*/ 2147483647 h 370"/>
                <a:gd name="T24" fmla="*/ 2147483647 w 229"/>
                <a:gd name="T25" fmla="*/ 2147483647 h 370"/>
                <a:gd name="T26" fmla="*/ 2147483647 w 229"/>
                <a:gd name="T27" fmla="*/ 2147483647 h 370"/>
                <a:gd name="T28" fmla="*/ 2147483647 w 229"/>
                <a:gd name="T29" fmla="*/ 2147483647 h 370"/>
                <a:gd name="T30" fmla="*/ 2147483647 w 229"/>
                <a:gd name="T31" fmla="*/ 2147483647 h 370"/>
                <a:gd name="T32" fmla="*/ 2147483647 w 229"/>
                <a:gd name="T33" fmla="*/ 2147483647 h 370"/>
                <a:gd name="T34" fmla="*/ 2147483647 w 229"/>
                <a:gd name="T35" fmla="*/ 2147483647 h 370"/>
                <a:gd name="T36" fmla="*/ 2147483647 w 229"/>
                <a:gd name="T37" fmla="*/ 2147483647 h 370"/>
                <a:gd name="T38" fmla="*/ 2147483647 w 229"/>
                <a:gd name="T39" fmla="*/ 2147483647 h 370"/>
                <a:gd name="T40" fmla="*/ 2147483647 w 229"/>
                <a:gd name="T41" fmla="*/ 2147483647 h 370"/>
                <a:gd name="T42" fmla="*/ 2147483647 w 229"/>
                <a:gd name="T43" fmla="*/ 2147483647 h 370"/>
                <a:gd name="T44" fmla="*/ 2147483647 w 229"/>
                <a:gd name="T45" fmla="*/ 2147483647 h 370"/>
                <a:gd name="T46" fmla="*/ 2147483647 w 229"/>
                <a:gd name="T47" fmla="*/ 2147483647 h 370"/>
                <a:gd name="T48" fmla="*/ 2147483647 w 229"/>
                <a:gd name="T49" fmla="*/ 2147483647 h 370"/>
                <a:gd name="T50" fmla="*/ 2147483647 w 229"/>
                <a:gd name="T51" fmla="*/ 2147483647 h 370"/>
                <a:gd name="T52" fmla="*/ 2147483647 w 229"/>
                <a:gd name="T53" fmla="*/ 2147483647 h 370"/>
                <a:gd name="T54" fmla="*/ 2147483647 w 229"/>
                <a:gd name="T55" fmla="*/ 2147483647 h 370"/>
                <a:gd name="T56" fmla="*/ 2147483647 w 229"/>
                <a:gd name="T57" fmla="*/ 2147483647 h 370"/>
                <a:gd name="T58" fmla="*/ 2147483647 w 229"/>
                <a:gd name="T59" fmla="*/ 2147483647 h 370"/>
                <a:gd name="T60" fmla="*/ 2147483647 w 229"/>
                <a:gd name="T61" fmla="*/ 2147483647 h 370"/>
                <a:gd name="T62" fmla="*/ 2147483647 w 229"/>
                <a:gd name="T63" fmla="*/ 2147483647 h 370"/>
                <a:gd name="T64" fmla="*/ 2147483647 w 229"/>
                <a:gd name="T65" fmla="*/ 2147483647 h 370"/>
                <a:gd name="T66" fmla="*/ 2147483647 w 229"/>
                <a:gd name="T67" fmla="*/ 2147483647 h 370"/>
                <a:gd name="T68" fmla="*/ 2147483647 w 229"/>
                <a:gd name="T69" fmla="*/ 0 h 370"/>
                <a:gd name="T70" fmla="*/ 2147483647 w 229"/>
                <a:gd name="T71" fmla="*/ 0 h 370"/>
                <a:gd name="T72" fmla="*/ 2147483647 w 229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70"/>
                <a:gd name="T113" fmla="*/ 229 w 229"/>
                <a:gd name="T114" fmla="*/ 370 h 3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70">
                  <a:moveTo>
                    <a:pt x="37" y="0"/>
                  </a:moveTo>
                  <a:lnTo>
                    <a:pt x="30" y="0"/>
                  </a:lnTo>
                  <a:lnTo>
                    <a:pt x="23" y="2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2" y="347"/>
                  </a:lnTo>
                  <a:lnTo>
                    <a:pt x="7" y="353"/>
                  </a:lnTo>
                  <a:lnTo>
                    <a:pt x="11" y="360"/>
                  </a:lnTo>
                  <a:lnTo>
                    <a:pt x="16" y="365"/>
                  </a:lnTo>
                  <a:lnTo>
                    <a:pt x="23" y="367"/>
                  </a:lnTo>
                  <a:lnTo>
                    <a:pt x="30" y="370"/>
                  </a:lnTo>
                  <a:lnTo>
                    <a:pt x="37" y="370"/>
                  </a:lnTo>
                  <a:lnTo>
                    <a:pt x="190" y="370"/>
                  </a:lnTo>
                  <a:lnTo>
                    <a:pt x="199" y="370"/>
                  </a:lnTo>
                  <a:lnTo>
                    <a:pt x="206" y="367"/>
                  </a:lnTo>
                  <a:lnTo>
                    <a:pt x="213" y="365"/>
                  </a:lnTo>
                  <a:lnTo>
                    <a:pt x="218" y="360"/>
                  </a:lnTo>
                  <a:lnTo>
                    <a:pt x="222" y="353"/>
                  </a:lnTo>
                  <a:lnTo>
                    <a:pt x="225" y="347"/>
                  </a:lnTo>
                  <a:lnTo>
                    <a:pt x="227" y="340"/>
                  </a:lnTo>
                  <a:lnTo>
                    <a:pt x="229" y="333"/>
                  </a:lnTo>
                  <a:lnTo>
                    <a:pt x="229" y="37"/>
                  </a:lnTo>
                  <a:lnTo>
                    <a:pt x="227" y="30"/>
                  </a:lnTo>
                  <a:lnTo>
                    <a:pt x="225" y="23"/>
                  </a:lnTo>
                  <a:lnTo>
                    <a:pt x="222" y="16"/>
                  </a:lnTo>
                  <a:lnTo>
                    <a:pt x="218" y="11"/>
                  </a:lnTo>
                  <a:lnTo>
                    <a:pt x="213" y="7"/>
                  </a:lnTo>
                  <a:lnTo>
                    <a:pt x="206" y="2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5" name="Freeform 205"/>
            <p:cNvSpPr>
              <a:spLocks/>
            </p:cNvSpPr>
            <p:nvPr/>
          </p:nvSpPr>
          <p:spPr bwMode="auto">
            <a:xfrm>
              <a:off x="5089725" y="3222295"/>
              <a:ext cx="186865" cy="228833"/>
            </a:xfrm>
            <a:custGeom>
              <a:avLst/>
              <a:gdLst>
                <a:gd name="T0" fmla="*/ 2147483647 w 229"/>
                <a:gd name="T1" fmla="*/ 0 h 370"/>
                <a:gd name="T2" fmla="*/ 2147483647 w 229"/>
                <a:gd name="T3" fmla="*/ 0 h 370"/>
                <a:gd name="T4" fmla="*/ 2147483647 w 229"/>
                <a:gd name="T5" fmla="*/ 2147483647 h 370"/>
                <a:gd name="T6" fmla="*/ 2147483647 w 229"/>
                <a:gd name="T7" fmla="*/ 2147483647 h 370"/>
                <a:gd name="T8" fmla="*/ 2147483647 w 229"/>
                <a:gd name="T9" fmla="*/ 2147483647 h 370"/>
                <a:gd name="T10" fmla="*/ 2147483647 w 229"/>
                <a:gd name="T11" fmla="*/ 2147483647 h 370"/>
                <a:gd name="T12" fmla="*/ 2147483647 w 229"/>
                <a:gd name="T13" fmla="*/ 2147483647 h 370"/>
                <a:gd name="T14" fmla="*/ 0 w 229"/>
                <a:gd name="T15" fmla="*/ 2147483647 h 370"/>
                <a:gd name="T16" fmla="*/ 0 w 229"/>
                <a:gd name="T17" fmla="*/ 2147483647 h 370"/>
                <a:gd name="T18" fmla="*/ 0 w 229"/>
                <a:gd name="T19" fmla="*/ 2147483647 h 370"/>
                <a:gd name="T20" fmla="*/ 0 w 229"/>
                <a:gd name="T21" fmla="*/ 2147483647 h 370"/>
                <a:gd name="T22" fmla="*/ 2147483647 w 229"/>
                <a:gd name="T23" fmla="*/ 2147483647 h 370"/>
                <a:gd name="T24" fmla="*/ 2147483647 w 229"/>
                <a:gd name="T25" fmla="*/ 2147483647 h 370"/>
                <a:gd name="T26" fmla="*/ 2147483647 w 229"/>
                <a:gd name="T27" fmla="*/ 2147483647 h 370"/>
                <a:gd name="T28" fmla="*/ 2147483647 w 229"/>
                <a:gd name="T29" fmla="*/ 2147483647 h 370"/>
                <a:gd name="T30" fmla="*/ 2147483647 w 229"/>
                <a:gd name="T31" fmla="*/ 2147483647 h 370"/>
                <a:gd name="T32" fmla="*/ 2147483647 w 229"/>
                <a:gd name="T33" fmla="*/ 2147483647 h 370"/>
                <a:gd name="T34" fmla="*/ 2147483647 w 229"/>
                <a:gd name="T35" fmla="*/ 2147483647 h 370"/>
                <a:gd name="T36" fmla="*/ 2147483647 w 229"/>
                <a:gd name="T37" fmla="*/ 2147483647 h 370"/>
                <a:gd name="T38" fmla="*/ 2147483647 w 229"/>
                <a:gd name="T39" fmla="*/ 2147483647 h 370"/>
                <a:gd name="T40" fmla="*/ 2147483647 w 229"/>
                <a:gd name="T41" fmla="*/ 2147483647 h 370"/>
                <a:gd name="T42" fmla="*/ 2147483647 w 229"/>
                <a:gd name="T43" fmla="*/ 2147483647 h 370"/>
                <a:gd name="T44" fmla="*/ 2147483647 w 229"/>
                <a:gd name="T45" fmla="*/ 2147483647 h 370"/>
                <a:gd name="T46" fmla="*/ 2147483647 w 229"/>
                <a:gd name="T47" fmla="*/ 2147483647 h 370"/>
                <a:gd name="T48" fmla="*/ 2147483647 w 229"/>
                <a:gd name="T49" fmla="*/ 2147483647 h 370"/>
                <a:gd name="T50" fmla="*/ 2147483647 w 229"/>
                <a:gd name="T51" fmla="*/ 2147483647 h 370"/>
                <a:gd name="T52" fmla="*/ 2147483647 w 229"/>
                <a:gd name="T53" fmla="*/ 2147483647 h 370"/>
                <a:gd name="T54" fmla="*/ 2147483647 w 229"/>
                <a:gd name="T55" fmla="*/ 2147483647 h 370"/>
                <a:gd name="T56" fmla="*/ 2147483647 w 229"/>
                <a:gd name="T57" fmla="*/ 2147483647 h 370"/>
                <a:gd name="T58" fmla="*/ 2147483647 w 229"/>
                <a:gd name="T59" fmla="*/ 2147483647 h 370"/>
                <a:gd name="T60" fmla="*/ 2147483647 w 229"/>
                <a:gd name="T61" fmla="*/ 2147483647 h 370"/>
                <a:gd name="T62" fmla="*/ 2147483647 w 229"/>
                <a:gd name="T63" fmla="*/ 2147483647 h 370"/>
                <a:gd name="T64" fmla="*/ 2147483647 w 229"/>
                <a:gd name="T65" fmla="*/ 2147483647 h 370"/>
                <a:gd name="T66" fmla="*/ 2147483647 w 229"/>
                <a:gd name="T67" fmla="*/ 2147483647 h 370"/>
                <a:gd name="T68" fmla="*/ 2147483647 w 229"/>
                <a:gd name="T69" fmla="*/ 0 h 370"/>
                <a:gd name="T70" fmla="*/ 2147483647 w 229"/>
                <a:gd name="T71" fmla="*/ 0 h 370"/>
                <a:gd name="T72" fmla="*/ 2147483647 w 229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70"/>
                <a:gd name="T113" fmla="*/ 229 w 229"/>
                <a:gd name="T114" fmla="*/ 370 h 3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70">
                  <a:moveTo>
                    <a:pt x="37" y="0"/>
                  </a:moveTo>
                  <a:lnTo>
                    <a:pt x="30" y="0"/>
                  </a:lnTo>
                  <a:lnTo>
                    <a:pt x="23" y="2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2" y="347"/>
                  </a:lnTo>
                  <a:lnTo>
                    <a:pt x="7" y="353"/>
                  </a:lnTo>
                  <a:lnTo>
                    <a:pt x="11" y="360"/>
                  </a:lnTo>
                  <a:lnTo>
                    <a:pt x="16" y="365"/>
                  </a:lnTo>
                  <a:lnTo>
                    <a:pt x="23" y="367"/>
                  </a:lnTo>
                  <a:lnTo>
                    <a:pt x="30" y="370"/>
                  </a:lnTo>
                  <a:lnTo>
                    <a:pt x="37" y="370"/>
                  </a:lnTo>
                  <a:lnTo>
                    <a:pt x="190" y="370"/>
                  </a:lnTo>
                  <a:lnTo>
                    <a:pt x="199" y="370"/>
                  </a:lnTo>
                  <a:lnTo>
                    <a:pt x="206" y="367"/>
                  </a:lnTo>
                  <a:lnTo>
                    <a:pt x="213" y="365"/>
                  </a:lnTo>
                  <a:lnTo>
                    <a:pt x="218" y="360"/>
                  </a:lnTo>
                  <a:lnTo>
                    <a:pt x="222" y="353"/>
                  </a:lnTo>
                  <a:lnTo>
                    <a:pt x="225" y="347"/>
                  </a:lnTo>
                  <a:lnTo>
                    <a:pt x="227" y="340"/>
                  </a:lnTo>
                  <a:lnTo>
                    <a:pt x="229" y="333"/>
                  </a:lnTo>
                  <a:lnTo>
                    <a:pt x="229" y="37"/>
                  </a:lnTo>
                  <a:lnTo>
                    <a:pt x="227" y="30"/>
                  </a:lnTo>
                  <a:lnTo>
                    <a:pt x="225" y="23"/>
                  </a:lnTo>
                  <a:lnTo>
                    <a:pt x="222" y="16"/>
                  </a:lnTo>
                  <a:lnTo>
                    <a:pt x="218" y="11"/>
                  </a:lnTo>
                  <a:lnTo>
                    <a:pt x="213" y="7"/>
                  </a:lnTo>
                  <a:lnTo>
                    <a:pt x="206" y="2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3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6" name="Freeform 204"/>
            <p:cNvSpPr>
              <a:spLocks/>
            </p:cNvSpPr>
            <p:nvPr/>
          </p:nvSpPr>
          <p:spPr bwMode="auto">
            <a:xfrm>
              <a:off x="5044029" y="3182095"/>
              <a:ext cx="268466" cy="67413"/>
            </a:xfrm>
            <a:custGeom>
              <a:avLst/>
              <a:gdLst>
                <a:gd name="T0" fmla="*/ 2147483647 w 329"/>
                <a:gd name="T1" fmla="*/ 0 h 109"/>
                <a:gd name="T2" fmla="*/ 2147483647 w 329"/>
                <a:gd name="T3" fmla="*/ 0 h 109"/>
                <a:gd name="T4" fmla="*/ 2147483647 w 329"/>
                <a:gd name="T5" fmla="*/ 0 h 109"/>
                <a:gd name="T6" fmla="*/ 2147483647 w 329"/>
                <a:gd name="T7" fmla="*/ 2147483647 h 109"/>
                <a:gd name="T8" fmla="*/ 2147483647 w 329"/>
                <a:gd name="T9" fmla="*/ 2147483647 h 109"/>
                <a:gd name="T10" fmla="*/ 2147483647 w 329"/>
                <a:gd name="T11" fmla="*/ 2147483647 h 109"/>
                <a:gd name="T12" fmla="*/ 0 w 329"/>
                <a:gd name="T13" fmla="*/ 2147483647 h 109"/>
                <a:gd name="T14" fmla="*/ 0 w 329"/>
                <a:gd name="T15" fmla="*/ 2147483647 h 109"/>
                <a:gd name="T16" fmla="*/ 0 w 329"/>
                <a:gd name="T17" fmla="*/ 2147483647 h 109"/>
                <a:gd name="T18" fmla="*/ 0 w 329"/>
                <a:gd name="T19" fmla="*/ 2147483647 h 109"/>
                <a:gd name="T20" fmla="*/ 0 w 329"/>
                <a:gd name="T21" fmla="*/ 2147483647 h 109"/>
                <a:gd name="T22" fmla="*/ 0 w 329"/>
                <a:gd name="T23" fmla="*/ 2147483647 h 109"/>
                <a:gd name="T24" fmla="*/ 2147483647 w 329"/>
                <a:gd name="T25" fmla="*/ 2147483647 h 109"/>
                <a:gd name="T26" fmla="*/ 2147483647 w 329"/>
                <a:gd name="T27" fmla="*/ 2147483647 h 109"/>
                <a:gd name="T28" fmla="*/ 2147483647 w 329"/>
                <a:gd name="T29" fmla="*/ 2147483647 h 109"/>
                <a:gd name="T30" fmla="*/ 2147483647 w 329"/>
                <a:gd name="T31" fmla="*/ 2147483647 h 109"/>
                <a:gd name="T32" fmla="*/ 2147483647 w 329"/>
                <a:gd name="T33" fmla="*/ 2147483647 h 109"/>
                <a:gd name="T34" fmla="*/ 2147483647 w 329"/>
                <a:gd name="T35" fmla="*/ 2147483647 h 109"/>
                <a:gd name="T36" fmla="*/ 2147483647 w 329"/>
                <a:gd name="T37" fmla="*/ 2147483647 h 109"/>
                <a:gd name="T38" fmla="*/ 2147483647 w 329"/>
                <a:gd name="T39" fmla="*/ 2147483647 h 109"/>
                <a:gd name="T40" fmla="*/ 2147483647 w 329"/>
                <a:gd name="T41" fmla="*/ 2147483647 h 109"/>
                <a:gd name="T42" fmla="*/ 2147483647 w 329"/>
                <a:gd name="T43" fmla="*/ 2147483647 h 109"/>
                <a:gd name="T44" fmla="*/ 2147483647 w 329"/>
                <a:gd name="T45" fmla="*/ 2147483647 h 109"/>
                <a:gd name="T46" fmla="*/ 2147483647 w 329"/>
                <a:gd name="T47" fmla="*/ 2147483647 h 109"/>
                <a:gd name="T48" fmla="*/ 2147483647 w 329"/>
                <a:gd name="T49" fmla="*/ 2147483647 h 109"/>
                <a:gd name="T50" fmla="*/ 2147483647 w 329"/>
                <a:gd name="T51" fmla="*/ 2147483647 h 109"/>
                <a:gd name="T52" fmla="*/ 2147483647 w 329"/>
                <a:gd name="T53" fmla="*/ 2147483647 h 109"/>
                <a:gd name="T54" fmla="*/ 2147483647 w 329"/>
                <a:gd name="T55" fmla="*/ 2147483647 h 109"/>
                <a:gd name="T56" fmla="*/ 2147483647 w 329"/>
                <a:gd name="T57" fmla="*/ 2147483647 h 109"/>
                <a:gd name="T58" fmla="*/ 2147483647 w 329"/>
                <a:gd name="T59" fmla="*/ 2147483647 h 109"/>
                <a:gd name="T60" fmla="*/ 2147483647 w 329"/>
                <a:gd name="T61" fmla="*/ 2147483647 h 109"/>
                <a:gd name="T62" fmla="*/ 2147483647 w 329"/>
                <a:gd name="T63" fmla="*/ 2147483647 h 109"/>
                <a:gd name="T64" fmla="*/ 2147483647 w 329"/>
                <a:gd name="T65" fmla="*/ 2147483647 h 109"/>
                <a:gd name="T66" fmla="*/ 2147483647 w 329"/>
                <a:gd name="T67" fmla="*/ 0 h 109"/>
                <a:gd name="T68" fmla="*/ 2147483647 w 329"/>
                <a:gd name="T69" fmla="*/ 0 h 109"/>
                <a:gd name="T70" fmla="*/ 2147483647 w 329"/>
                <a:gd name="T71" fmla="*/ 0 h 109"/>
                <a:gd name="T72" fmla="*/ 2147483647 w 329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9"/>
                <a:gd name="T112" fmla="*/ 0 h 109"/>
                <a:gd name="T113" fmla="*/ 329 w 329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9" h="109">
                  <a:moveTo>
                    <a:pt x="19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7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9" y="109"/>
                  </a:lnTo>
                  <a:lnTo>
                    <a:pt x="311" y="109"/>
                  </a:lnTo>
                  <a:lnTo>
                    <a:pt x="313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2" y="102"/>
                  </a:lnTo>
                  <a:lnTo>
                    <a:pt x="325" y="99"/>
                  </a:lnTo>
                  <a:lnTo>
                    <a:pt x="327" y="97"/>
                  </a:lnTo>
                  <a:lnTo>
                    <a:pt x="327" y="92"/>
                  </a:lnTo>
                  <a:lnTo>
                    <a:pt x="329" y="90"/>
                  </a:lnTo>
                  <a:lnTo>
                    <a:pt x="329" y="18"/>
                  </a:lnTo>
                  <a:lnTo>
                    <a:pt x="327" y="14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2" y="5"/>
                  </a:lnTo>
                  <a:lnTo>
                    <a:pt x="320" y="2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1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7" name="Freeform 203"/>
            <p:cNvSpPr>
              <a:spLocks/>
            </p:cNvSpPr>
            <p:nvPr/>
          </p:nvSpPr>
          <p:spPr bwMode="auto">
            <a:xfrm>
              <a:off x="5044029" y="3182095"/>
              <a:ext cx="268466" cy="67413"/>
            </a:xfrm>
            <a:custGeom>
              <a:avLst/>
              <a:gdLst>
                <a:gd name="T0" fmla="*/ 2147483647 w 329"/>
                <a:gd name="T1" fmla="*/ 0 h 109"/>
                <a:gd name="T2" fmla="*/ 2147483647 w 329"/>
                <a:gd name="T3" fmla="*/ 0 h 109"/>
                <a:gd name="T4" fmla="*/ 2147483647 w 329"/>
                <a:gd name="T5" fmla="*/ 0 h 109"/>
                <a:gd name="T6" fmla="*/ 2147483647 w 329"/>
                <a:gd name="T7" fmla="*/ 2147483647 h 109"/>
                <a:gd name="T8" fmla="*/ 2147483647 w 329"/>
                <a:gd name="T9" fmla="*/ 2147483647 h 109"/>
                <a:gd name="T10" fmla="*/ 2147483647 w 329"/>
                <a:gd name="T11" fmla="*/ 2147483647 h 109"/>
                <a:gd name="T12" fmla="*/ 0 w 329"/>
                <a:gd name="T13" fmla="*/ 2147483647 h 109"/>
                <a:gd name="T14" fmla="*/ 0 w 329"/>
                <a:gd name="T15" fmla="*/ 2147483647 h 109"/>
                <a:gd name="T16" fmla="*/ 0 w 329"/>
                <a:gd name="T17" fmla="*/ 2147483647 h 109"/>
                <a:gd name="T18" fmla="*/ 0 w 329"/>
                <a:gd name="T19" fmla="*/ 2147483647 h 109"/>
                <a:gd name="T20" fmla="*/ 0 w 329"/>
                <a:gd name="T21" fmla="*/ 2147483647 h 109"/>
                <a:gd name="T22" fmla="*/ 0 w 329"/>
                <a:gd name="T23" fmla="*/ 2147483647 h 109"/>
                <a:gd name="T24" fmla="*/ 2147483647 w 329"/>
                <a:gd name="T25" fmla="*/ 2147483647 h 109"/>
                <a:gd name="T26" fmla="*/ 2147483647 w 329"/>
                <a:gd name="T27" fmla="*/ 2147483647 h 109"/>
                <a:gd name="T28" fmla="*/ 2147483647 w 329"/>
                <a:gd name="T29" fmla="*/ 2147483647 h 109"/>
                <a:gd name="T30" fmla="*/ 2147483647 w 329"/>
                <a:gd name="T31" fmla="*/ 2147483647 h 109"/>
                <a:gd name="T32" fmla="*/ 2147483647 w 329"/>
                <a:gd name="T33" fmla="*/ 2147483647 h 109"/>
                <a:gd name="T34" fmla="*/ 2147483647 w 329"/>
                <a:gd name="T35" fmla="*/ 2147483647 h 109"/>
                <a:gd name="T36" fmla="*/ 2147483647 w 329"/>
                <a:gd name="T37" fmla="*/ 2147483647 h 109"/>
                <a:gd name="T38" fmla="*/ 2147483647 w 329"/>
                <a:gd name="T39" fmla="*/ 2147483647 h 109"/>
                <a:gd name="T40" fmla="*/ 2147483647 w 329"/>
                <a:gd name="T41" fmla="*/ 2147483647 h 109"/>
                <a:gd name="T42" fmla="*/ 2147483647 w 329"/>
                <a:gd name="T43" fmla="*/ 2147483647 h 109"/>
                <a:gd name="T44" fmla="*/ 2147483647 w 329"/>
                <a:gd name="T45" fmla="*/ 2147483647 h 109"/>
                <a:gd name="T46" fmla="*/ 2147483647 w 329"/>
                <a:gd name="T47" fmla="*/ 2147483647 h 109"/>
                <a:gd name="T48" fmla="*/ 2147483647 w 329"/>
                <a:gd name="T49" fmla="*/ 2147483647 h 109"/>
                <a:gd name="T50" fmla="*/ 2147483647 w 329"/>
                <a:gd name="T51" fmla="*/ 2147483647 h 109"/>
                <a:gd name="T52" fmla="*/ 2147483647 w 329"/>
                <a:gd name="T53" fmla="*/ 2147483647 h 109"/>
                <a:gd name="T54" fmla="*/ 2147483647 w 329"/>
                <a:gd name="T55" fmla="*/ 2147483647 h 109"/>
                <a:gd name="T56" fmla="*/ 2147483647 w 329"/>
                <a:gd name="T57" fmla="*/ 2147483647 h 109"/>
                <a:gd name="T58" fmla="*/ 2147483647 w 329"/>
                <a:gd name="T59" fmla="*/ 2147483647 h 109"/>
                <a:gd name="T60" fmla="*/ 2147483647 w 329"/>
                <a:gd name="T61" fmla="*/ 2147483647 h 109"/>
                <a:gd name="T62" fmla="*/ 2147483647 w 329"/>
                <a:gd name="T63" fmla="*/ 2147483647 h 109"/>
                <a:gd name="T64" fmla="*/ 2147483647 w 329"/>
                <a:gd name="T65" fmla="*/ 2147483647 h 109"/>
                <a:gd name="T66" fmla="*/ 2147483647 w 329"/>
                <a:gd name="T67" fmla="*/ 0 h 109"/>
                <a:gd name="T68" fmla="*/ 2147483647 w 329"/>
                <a:gd name="T69" fmla="*/ 0 h 109"/>
                <a:gd name="T70" fmla="*/ 2147483647 w 329"/>
                <a:gd name="T71" fmla="*/ 0 h 109"/>
                <a:gd name="T72" fmla="*/ 2147483647 w 329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9"/>
                <a:gd name="T112" fmla="*/ 0 h 109"/>
                <a:gd name="T113" fmla="*/ 329 w 329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9" h="109">
                  <a:moveTo>
                    <a:pt x="19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7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9" y="109"/>
                  </a:lnTo>
                  <a:lnTo>
                    <a:pt x="311" y="109"/>
                  </a:lnTo>
                  <a:lnTo>
                    <a:pt x="313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2" y="102"/>
                  </a:lnTo>
                  <a:lnTo>
                    <a:pt x="325" y="99"/>
                  </a:lnTo>
                  <a:lnTo>
                    <a:pt x="327" y="97"/>
                  </a:lnTo>
                  <a:lnTo>
                    <a:pt x="327" y="92"/>
                  </a:lnTo>
                  <a:lnTo>
                    <a:pt x="329" y="90"/>
                  </a:lnTo>
                  <a:lnTo>
                    <a:pt x="329" y="18"/>
                  </a:lnTo>
                  <a:lnTo>
                    <a:pt x="327" y="14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2" y="5"/>
                  </a:lnTo>
                  <a:lnTo>
                    <a:pt x="320" y="2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11" y="0"/>
                  </a:lnTo>
                  <a:lnTo>
                    <a:pt x="19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8" name="Freeform 202"/>
            <p:cNvSpPr>
              <a:spLocks noEditPoints="1"/>
            </p:cNvSpPr>
            <p:nvPr/>
          </p:nvSpPr>
          <p:spPr bwMode="auto">
            <a:xfrm>
              <a:off x="5090068" y="2903166"/>
              <a:ext cx="838853" cy="496011"/>
            </a:xfrm>
            <a:custGeom>
              <a:avLst/>
              <a:gdLst>
                <a:gd name="T0" fmla="*/ 2147483647 w 1028"/>
                <a:gd name="T1" fmla="*/ 2147483647 h 802"/>
                <a:gd name="T2" fmla="*/ 2147483647 w 1028"/>
                <a:gd name="T3" fmla="*/ 2147483647 h 802"/>
                <a:gd name="T4" fmla="*/ 2147483647 w 1028"/>
                <a:gd name="T5" fmla="*/ 2147483647 h 802"/>
                <a:gd name="T6" fmla="*/ 2147483647 w 1028"/>
                <a:gd name="T7" fmla="*/ 2147483647 h 802"/>
                <a:gd name="T8" fmla="*/ 2147483647 w 1028"/>
                <a:gd name="T9" fmla="*/ 2147483647 h 802"/>
                <a:gd name="T10" fmla="*/ 2147483647 w 1028"/>
                <a:gd name="T11" fmla="*/ 2147483647 h 802"/>
                <a:gd name="T12" fmla="*/ 2147483647 w 1028"/>
                <a:gd name="T13" fmla="*/ 2147483647 h 802"/>
                <a:gd name="T14" fmla="*/ 2147483647 w 1028"/>
                <a:gd name="T15" fmla="*/ 2147483647 h 802"/>
                <a:gd name="T16" fmla="*/ 2147483647 w 1028"/>
                <a:gd name="T17" fmla="*/ 2147483647 h 802"/>
                <a:gd name="T18" fmla="*/ 2147483647 w 1028"/>
                <a:gd name="T19" fmla="*/ 2147483647 h 802"/>
                <a:gd name="T20" fmla="*/ 2147483647 w 1028"/>
                <a:gd name="T21" fmla="*/ 2147483647 h 802"/>
                <a:gd name="T22" fmla="*/ 2147483647 w 1028"/>
                <a:gd name="T23" fmla="*/ 2147483647 h 802"/>
                <a:gd name="T24" fmla="*/ 2147483647 w 1028"/>
                <a:gd name="T25" fmla="*/ 2147483647 h 802"/>
                <a:gd name="T26" fmla="*/ 2147483647 w 1028"/>
                <a:gd name="T27" fmla="*/ 2147483647 h 802"/>
                <a:gd name="T28" fmla="*/ 2147483647 w 1028"/>
                <a:gd name="T29" fmla="*/ 2147483647 h 802"/>
                <a:gd name="T30" fmla="*/ 2147483647 w 1028"/>
                <a:gd name="T31" fmla="*/ 2147483647 h 802"/>
                <a:gd name="T32" fmla="*/ 2147483647 w 1028"/>
                <a:gd name="T33" fmla="*/ 2147483647 h 802"/>
                <a:gd name="T34" fmla="*/ 2147483647 w 1028"/>
                <a:gd name="T35" fmla="*/ 2147483647 h 802"/>
                <a:gd name="T36" fmla="*/ 2147483647 w 1028"/>
                <a:gd name="T37" fmla="*/ 2147483647 h 802"/>
                <a:gd name="T38" fmla="*/ 2147483647 w 1028"/>
                <a:gd name="T39" fmla="*/ 2147483647 h 802"/>
                <a:gd name="T40" fmla="*/ 2147483647 w 1028"/>
                <a:gd name="T41" fmla="*/ 2147483647 h 802"/>
                <a:gd name="T42" fmla="*/ 2147483647 w 1028"/>
                <a:gd name="T43" fmla="*/ 2147483647 h 802"/>
                <a:gd name="T44" fmla="*/ 2147483647 w 1028"/>
                <a:gd name="T45" fmla="*/ 2147483647 h 802"/>
                <a:gd name="T46" fmla="*/ 2147483647 w 1028"/>
                <a:gd name="T47" fmla="*/ 2147483647 h 802"/>
                <a:gd name="T48" fmla="*/ 2147483647 w 1028"/>
                <a:gd name="T49" fmla="*/ 2147483647 h 802"/>
                <a:gd name="T50" fmla="*/ 2147483647 w 1028"/>
                <a:gd name="T51" fmla="*/ 2147483647 h 802"/>
                <a:gd name="T52" fmla="*/ 2147483647 w 1028"/>
                <a:gd name="T53" fmla="*/ 2147483647 h 802"/>
                <a:gd name="T54" fmla="*/ 2147483647 w 1028"/>
                <a:gd name="T55" fmla="*/ 2147483647 h 802"/>
                <a:gd name="T56" fmla="*/ 2147483647 w 1028"/>
                <a:gd name="T57" fmla="*/ 2147483647 h 802"/>
                <a:gd name="T58" fmla="*/ 2147483647 w 1028"/>
                <a:gd name="T59" fmla="*/ 2147483647 h 802"/>
                <a:gd name="T60" fmla="*/ 2147483647 w 1028"/>
                <a:gd name="T61" fmla="*/ 2147483647 h 802"/>
                <a:gd name="T62" fmla="*/ 2147483647 w 1028"/>
                <a:gd name="T63" fmla="*/ 2147483647 h 802"/>
                <a:gd name="T64" fmla="*/ 2147483647 w 1028"/>
                <a:gd name="T65" fmla="*/ 2147483647 h 802"/>
                <a:gd name="T66" fmla="*/ 2147483647 w 1028"/>
                <a:gd name="T67" fmla="*/ 2147483647 h 802"/>
                <a:gd name="T68" fmla="*/ 2147483647 w 1028"/>
                <a:gd name="T69" fmla="*/ 2147483647 h 802"/>
                <a:gd name="T70" fmla="*/ 2147483647 w 1028"/>
                <a:gd name="T71" fmla="*/ 2147483647 h 802"/>
                <a:gd name="T72" fmla="*/ 2147483647 w 1028"/>
                <a:gd name="T73" fmla="*/ 2147483647 h 802"/>
                <a:gd name="T74" fmla="*/ 2147483647 w 1028"/>
                <a:gd name="T75" fmla="*/ 2147483647 h 802"/>
                <a:gd name="T76" fmla="*/ 2147483647 w 1028"/>
                <a:gd name="T77" fmla="*/ 2147483647 h 802"/>
                <a:gd name="T78" fmla="*/ 2147483647 w 1028"/>
                <a:gd name="T79" fmla="*/ 2147483647 h 802"/>
                <a:gd name="T80" fmla="*/ 2147483647 w 1028"/>
                <a:gd name="T81" fmla="*/ 2147483647 h 802"/>
                <a:gd name="T82" fmla="*/ 2147483647 w 1028"/>
                <a:gd name="T83" fmla="*/ 2147483647 h 802"/>
                <a:gd name="T84" fmla="*/ 2147483647 w 1028"/>
                <a:gd name="T85" fmla="*/ 2147483647 h 802"/>
                <a:gd name="T86" fmla="*/ 2147483647 w 1028"/>
                <a:gd name="T87" fmla="*/ 2147483647 h 802"/>
                <a:gd name="T88" fmla="*/ 2147483647 w 1028"/>
                <a:gd name="T89" fmla="*/ 2147483647 h 802"/>
                <a:gd name="T90" fmla="*/ 2147483647 w 1028"/>
                <a:gd name="T91" fmla="*/ 2147483647 h 802"/>
                <a:gd name="T92" fmla="*/ 2147483647 w 1028"/>
                <a:gd name="T93" fmla="*/ 2147483647 h 802"/>
                <a:gd name="T94" fmla="*/ 2147483647 w 1028"/>
                <a:gd name="T95" fmla="*/ 2147483647 h 802"/>
                <a:gd name="T96" fmla="*/ 2147483647 w 1028"/>
                <a:gd name="T97" fmla="*/ 2147483647 h 802"/>
                <a:gd name="T98" fmla="*/ 2147483647 w 1028"/>
                <a:gd name="T99" fmla="*/ 2147483647 h 802"/>
                <a:gd name="T100" fmla="*/ 2147483647 w 1028"/>
                <a:gd name="T101" fmla="*/ 2147483647 h 802"/>
                <a:gd name="T102" fmla="*/ 2147483647 w 1028"/>
                <a:gd name="T103" fmla="*/ 2147483647 h 802"/>
                <a:gd name="T104" fmla="*/ 2147483647 w 1028"/>
                <a:gd name="T105" fmla="*/ 2147483647 h 802"/>
                <a:gd name="T106" fmla="*/ 2147483647 w 1028"/>
                <a:gd name="T107" fmla="*/ 2147483647 h 802"/>
                <a:gd name="T108" fmla="*/ 2147483647 w 1028"/>
                <a:gd name="T109" fmla="*/ 2147483647 h 802"/>
                <a:gd name="T110" fmla="*/ 2147483647 w 1028"/>
                <a:gd name="T111" fmla="*/ 2147483647 h 802"/>
                <a:gd name="T112" fmla="*/ 2147483647 w 1028"/>
                <a:gd name="T113" fmla="*/ 2147483647 h 802"/>
                <a:gd name="T114" fmla="*/ 2147483647 w 1028"/>
                <a:gd name="T115" fmla="*/ 0 h 8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8"/>
                <a:gd name="T175" fmla="*/ 0 h 802"/>
                <a:gd name="T176" fmla="*/ 1028 w 1028"/>
                <a:gd name="T177" fmla="*/ 802 h 8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8" h="802">
                  <a:moveTo>
                    <a:pt x="95" y="740"/>
                  </a:moveTo>
                  <a:lnTo>
                    <a:pt x="118" y="738"/>
                  </a:lnTo>
                  <a:lnTo>
                    <a:pt x="136" y="733"/>
                  </a:lnTo>
                  <a:lnTo>
                    <a:pt x="139" y="733"/>
                  </a:lnTo>
                  <a:lnTo>
                    <a:pt x="141" y="733"/>
                  </a:lnTo>
                  <a:lnTo>
                    <a:pt x="143" y="735"/>
                  </a:lnTo>
                  <a:lnTo>
                    <a:pt x="146" y="738"/>
                  </a:lnTo>
                  <a:lnTo>
                    <a:pt x="146" y="740"/>
                  </a:lnTo>
                  <a:lnTo>
                    <a:pt x="143" y="745"/>
                  </a:lnTo>
                  <a:lnTo>
                    <a:pt x="141" y="745"/>
                  </a:lnTo>
                  <a:lnTo>
                    <a:pt x="139" y="747"/>
                  </a:lnTo>
                  <a:lnTo>
                    <a:pt x="120" y="752"/>
                  </a:lnTo>
                  <a:lnTo>
                    <a:pt x="97" y="754"/>
                  </a:lnTo>
                  <a:lnTo>
                    <a:pt x="92" y="754"/>
                  </a:lnTo>
                  <a:lnTo>
                    <a:pt x="90" y="752"/>
                  </a:lnTo>
                  <a:lnTo>
                    <a:pt x="88" y="752"/>
                  </a:lnTo>
                  <a:lnTo>
                    <a:pt x="88" y="747"/>
                  </a:lnTo>
                  <a:lnTo>
                    <a:pt x="88" y="745"/>
                  </a:lnTo>
                  <a:lnTo>
                    <a:pt x="90" y="742"/>
                  </a:lnTo>
                  <a:lnTo>
                    <a:pt x="92" y="740"/>
                  </a:lnTo>
                  <a:lnTo>
                    <a:pt x="95" y="740"/>
                  </a:lnTo>
                  <a:close/>
                  <a:moveTo>
                    <a:pt x="192" y="717"/>
                  </a:moveTo>
                  <a:lnTo>
                    <a:pt x="229" y="703"/>
                  </a:lnTo>
                  <a:lnTo>
                    <a:pt x="231" y="703"/>
                  </a:lnTo>
                  <a:lnTo>
                    <a:pt x="234" y="701"/>
                  </a:lnTo>
                  <a:lnTo>
                    <a:pt x="236" y="703"/>
                  </a:lnTo>
                  <a:lnTo>
                    <a:pt x="238" y="703"/>
                  </a:lnTo>
                  <a:lnTo>
                    <a:pt x="241" y="705"/>
                  </a:lnTo>
                  <a:lnTo>
                    <a:pt x="241" y="708"/>
                  </a:lnTo>
                  <a:lnTo>
                    <a:pt x="241" y="712"/>
                  </a:lnTo>
                  <a:lnTo>
                    <a:pt x="241" y="715"/>
                  </a:lnTo>
                  <a:lnTo>
                    <a:pt x="238" y="715"/>
                  </a:lnTo>
                  <a:lnTo>
                    <a:pt x="234" y="717"/>
                  </a:lnTo>
                  <a:lnTo>
                    <a:pt x="197" y="731"/>
                  </a:lnTo>
                  <a:lnTo>
                    <a:pt x="194" y="731"/>
                  </a:lnTo>
                  <a:lnTo>
                    <a:pt x="190" y="731"/>
                  </a:lnTo>
                  <a:lnTo>
                    <a:pt x="187" y="728"/>
                  </a:lnTo>
                  <a:lnTo>
                    <a:pt x="187" y="726"/>
                  </a:lnTo>
                  <a:lnTo>
                    <a:pt x="187" y="724"/>
                  </a:lnTo>
                  <a:lnTo>
                    <a:pt x="187" y="721"/>
                  </a:lnTo>
                  <a:lnTo>
                    <a:pt x="190" y="719"/>
                  </a:lnTo>
                  <a:lnTo>
                    <a:pt x="192" y="717"/>
                  </a:lnTo>
                  <a:close/>
                  <a:moveTo>
                    <a:pt x="282" y="678"/>
                  </a:moveTo>
                  <a:lnTo>
                    <a:pt x="312" y="664"/>
                  </a:lnTo>
                  <a:lnTo>
                    <a:pt x="322" y="657"/>
                  </a:lnTo>
                  <a:lnTo>
                    <a:pt x="324" y="657"/>
                  </a:lnTo>
                  <a:lnTo>
                    <a:pt x="326" y="657"/>
                  </a:lnTo>
                  <a:lnTo>
                    <a:pt x="329" y="657"/>
                  </a:lnTo>
                  <a:lnTo>
                    <a:pt x="331" y="659"/>
                  </a:lnTo>
                  <a:lnTo>
                    <a:pt x="331" y="661"/>
                  </a:lnTo>
                  <a:lnTo>
                    <a:pt x="331" y="664"/>
                  </a:lnTo>
                  <a:lnTo>
                    <a:pt x="331" y="668"/>
                  </a:lnTo>
                  <a:lnTo>
                    <a:pt x="329" y="668"/>
                  </a:lnTo>
                  <a:lnTo>
                    <a:pt x="319" y="675"/>
                  </a:lnTo>
                  <a:lnTo>
                    <a:pt x="289" y="691"/>
                  </a:lnTo>
                  <a:lnTo>
                    <a:pt x="287" y="691"/>
                  </a:lnTo>
                  <a:lnTo>
                    <a:pt x="285" y="691"/>
                  </a:lnTo>
                  <a:lnTo>
                    <a:pt x="282" y="689"/>
                  </a:lnTo>
                  <a:lnTo>
                    <a:pt x="280" y="687"/>
                  </a:lnTo>
                  <a:lnTo>
                    <a:pt x="280" y="684"/>
                  </a:lnTo>
                  <a:lnTo>
                    <a:pt x="280" y="682"/>
                  </a:lnTo>
                  <a:lnTo>
                    <a:pt x="280" y="680"/>
                  </a:lnTo>
                  <a:lnTo>
                    <a:pt x="282" y="678"/>
                  </a:lnTo>
                  <a:close/>
                  <a:moveTo>
                    <a:pt x="368" y="624"/>
                  </a:moveTo>
                  <a:lnTo>
                    <a:pt x="382" y="613"/>
                  </a:lnTo>
                  <a:lnTo>
                    <a:pt x="398" y="601"/>
                  </a:lnTo>
                  <a:lnTo>
                    <a:pt x="400" y="599"/>
                  </a:lnTo>
                  <a:lnTo>
                    <a:pt x="403" y="597"/>
                  </a:lnTo>
                  <a:lnTo>
                    <a:pt x="405" y="597"/>
                  </a:lnTo>
                  <a:lnTo>
                    <a:pt x="410" y="597"/>
                  </a:lnTo>
                  <a:lnTo>
                    <a:pt x="412" y="599"/>
                  </a:lnTo>
                  <a:lnTo>
                    <a:pt x="412" y="601"/>
                  </a:lnTo>
                  <a:lnTo>
                    <a:pt x="412" y="604"/>
                  </a:lnTo>
                  <a:lnTo>
                    <a:pt x="412" y="606"/>
                  </a:lnTo>
                  <a:lnTo>
                    <a:pt x="410" y="608"/>
                  </a:lnTo>
                  <a:lnTo>
                    <a:pt x="407" y="610"/>
                  </a:lnTo>
                  <a:lnTo>
                    <a:pt x="391" y="624"/>
                  </a:lnTo>
                  <a:lnTo>
                    <a:pt x="377" y="636"/>
                  </a:lnTo>
                  <a:lnTo>
                    <a:pt x="375" y="638"/>
                  </a:lnTo>
                  <a:lnTo>
                    <a:pt x="370" y="638"/>
                  </a:lnTo>
                  <a:lnTo>
                    <a:pt x="368" y="636"/>
                  </a:lnTo>
                  <a:lnTo>
                    <a:pt x="366" y="636"/>
                  </a:lnTo>
                  <a:lnTo>
                    <a:pt x="366" y="631"/>
                  </a:lnTo>
                  <a:lnTo>
                    <a:pt x="366" y="629"/>
                  </a:lnTo>
                  <a:lnTo>
                    <a:pt x="366" y="627"/>
                  </a:lnTo>
                  <a:lnTo>
                    <a:pt x="368" y="624"/>
                  </a:lnTo>
                  <a:close/>
                  <a:moveTo>
                    <a:pt x="440" y="557"/>
                  </a:moveTo>
                  <a:lnTo>
                    <a:pt x="451" y="543"/>
                  </a:lnTo>
                  <a:lnTo>
                    <a:pt x="463" y="527"/>
                  </a:lnTo>
                  <a:lnTo>
                    <a:pt x="465" y="523"/>
                  </a:lnTo>
                  <a:lnTo>
                    <a:pt x="468" y="520"/>
                  </a:lnTo>
                  <a:lnTo>
                    <a:pt x="470" y="520"/>
                  </a:lnTo>
                  <a:lnTo>
                    <a:pt x="472" y="520"/>
                  </a:lnTo>
                  <a:lnTo>
                    <a:pt x="477" y="520"/>
                  </a:lnTo>
                  <a:lnTo>
                    <a:pt x="477" y="523"/>
                  </a:lnTo>
                  <a:lnTo>
                    <a:pt x="479" y="525"/>
                  </a:lnTo>
                  <a:lnTo>
                    <a:pt x="479" y="527"/>
                  </a:lnTo>
                  <a:lnTo>
                    <a:pt x="479" y="532"/>
                  </a:lnTo>
                  <a:lnTo>
                    <a:pt x="475" y="536"/>
                  </a:lnTo>
                  <a:lnTo>
                    <a:pt x="463" y="553"/>
                  </a:lnTo>
                  <a:lnTo>
                    <a:pt x="451" y="567"/>
                  </a:lnTo>
                  <a:lnTo>
                    <a:pt x="449" y="569"/>
                  </a:lnTo>
                  <a:lnTo>
                    <a:pt x="447" y="569"/>
                  </a:lnTo>
                  <a:lnTo>
                    <a:pt x="444" y="569"/>
                  </a:lnTo>
                  <a:lnTo>
                    <a:pt x="442" y="567"/>
                  </a:lnTo>
                  <a:lnTo>
                    <a:pt x="440" y="564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7"/>
                  </a:lnTo>
                  <a:close/>
                  <a:moveTo>
                    <a:pt x="491" y="474"/>
                  </a:moveTo>
                  <a:lnTo>
                    <a:pt x="495" y="465"/>
                  </a:lnTo>
                  <a:lnTo>
                    <a:pt x="500" y="449"/>
                  </a:lnTo>
                  <a:lnTo>
                    <a:pt x="502" y="432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9" y="428"/>
                  </a:lnTo>
                  <a:lnTo>
                    <a:pt x="512" y="428"/>
                  </a:lnTo>
                  <a:lnTo>
                    <a:pt x="514" y="428"/>
                  </a:lnTo>
                  <a:lnTo>
                    <a:pt x="516" y="430"/>
                  </a:lnTo>
                  <a:lnTo>
                    <a:pt x="516" y="432"/>
                  </a:lnTo>
                  <a:lnTo>
                    <a:pt x="516" y="435"/>
                  </a:lnTo>
                  <a:lnTo>
                    <a:pt x="516" y="437"/>
                  </a:lnTo>
                  <a:lnTo>
                    <a:pt x="514" y="453"/>
                  </a:lnTo>
                  <a:lnTo>
                    <a:pt x="509" y="469"/>
                  </a:lnTo>
                  <a:lnTo>
                    <a:pt x="505" y="479"/>
                  </a:lnTo>
                  <a:lnTo>
                    <a:pt x="502" y="481"/>
                  </a:lnTo>
                  <a:lnTo>
                    <a:pt x="498" y="483"/>
                  </a:lnTo>
                  <a:lnTo>
                    <a:pt x="495" y="483"/>
                  </a:lnTo>
                  <a:lnTo>
                    <a:pt x="493" y="481"/>
                  </a:lnTo>
                  <a:lnTo>
                    <a:pt x="491" y="479"/>
                  </a:lnTo>
                  <a:lnTo>
                    <a:pt x="491" y="476"/>
                  </a:lnTo>
                  <a:lnTo>
                    <a:pt x="491" y="474"/>
                  </a:lnTo>
                  <a:close/>
                  <a:moveTo>
                    <a:pt x="507" y="375"/>
                  </a:moveTo>
                  <a:lnTo>
                    <a:pt x="509" y="368"/>
                  </a:lnTo>
                  <a:lnTo>
                    <a:pt x="512" y="349"/>
                  </a:lnTo>
                  <a:lnTo>
                    <a:pt x="519" y="333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21" y="328"/>
                  </a:lnTo>
                  <a:lnTo>
                    <a:pt x="526" y="326"/>
                  </a:lnTo>
                  <a:lnTo>
                    <a:pt x="528" y="328"/>
                  </a:lnTo>
                  <a:lnTo>
                    <a:pt x="530" y="328"/>
                  </a:lnTo>
                  <a:lnTo>
                    <a:pt x="533" y="331"/>
                  </a:lnTo>
                  <a:lnTo>
                    <a:pt x="533" y="333"/>
                  </a:lnTo>
                  <a:lnTo>
                    <a:pt x="533" y="338"/>
                  </a:lnTo>
                  <a:lnTo>
                    <a:pt x="528" y="354"/>
                  </a:lnTo>
                  <a:lnTo>
                    <a:pt x="523" y="370"/>
                  </a:lnTo>
                  <a:lnTo>
                    <a:pt x="523" y="377"/>
                  </a:lnTo>
                  <a:lnTo>
                    <a:pt x="521" y="379"/>
                  </a:lnTo>
                  <a:lnTo>
                    <a:pt x="519" y="382"/>
                  </a:lnTo>
                  <a:lnTo>
                    <a:pt x="516" y="384"/>
                  </a:lnTo>
                  <a:lnTo>
                    <a:pt x="514" y="384"/>
                  </a:lnTo>
                  <a:lnTo>
                    <a:pt x="512" y="382"/>
                  </a:lnTo>
                  <a:lnTo>
                    <a:pt x="509" y="382"/>
                  </a:lnTo>
                  <a:lnTo>
                    <a:pt x="507" y="379"/>
                  </a:lnTo>
                  <a:lnTo>
                    <a:pt x="507" y="375"/>
                  </a:lnTo>
                  <a:close/>
                  <a:moveTo>
                    <a:pt x="544" y="277"/>
                  </a:moveTo>
                  <a:lnTo>
                    <a:pt x="551" y="266"/>
                  </a:lnTo>
                  <a:lnTo>
                    <a:pt x="563" y="252"/>
                  </a:lnTo>
                  <a:lnTo>
                    <a:pt x="570" y="243"/>
                  </a:lnTo>
                  <a:lnTo>
                    <a:pt x="572" y="240"/>
                  </a:lnTo>
                  <a:lnTo>
                    <a:pt x="574" y="240"/>
                  </a:lnTo>
                  <a:lnTo>
                    <a:pt x="577" y="240"/>
                  </a:lnTo>
                  <a:lnTo>
                    <a:pt x="579" y="240"/>
                  </a:lnTo>
                  <a:lnTo>
                    <a:pt x="581" y="243"/>
                  </a:lnTo>
                  <a:lnTo>
                    <a:pt x="584" y="245"/>
                  </a:lnTo>
                  <a:lnTo>
                    <a:pt x="581" y="250"/>
                  </a:lnTo>
                  <a:lnTo>
                    <a:pt x="581" y="252"/>
                  </a:lnTo>
                  <a:lnTo>
                    <a:pt x="574" y="259"/>
                  </a:lnTo>
                  <a:lnTo>
                    <a:pt x="563" y="275"/>
                  </a:lnTo>
                  <a:lnTo>
                    <a:pt x="556" y="287"/>
                  </a:lnTo>
                  <a:lnTo>
                    <a:pt x="553" y="289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46" y="289"/>
                  </a:lnTo>
                  <a:lnTo>
                    <a:pt x="544" y="287"/>
                  </a:lnTo>
                  <a:lnTo>
                    <a:pt x="544" y="284"/>
                  </a:lnTo>
                  <a:lnTo>
                    <a:pt x="542" y="282"/>
                  </a:lnTo>
                  <a:lnTo>
                    <a:pt x="544" y="277"/>
                  </a:lnTo>
                  <a:close/>
                  <a:moveTo>
                    <a:pt x="609" y="199"/>
                  </a:moveTo>
                  <a:lnTo>
                    <a:pt x="618" y="192"/>
                  </a:lnTo>
                  <a:lnTo>
                    <a:pt x="635" y="178"/>
                  </a:lnTo>
                  <a:lnTo>
                    <a:pt x="644" y="171"/>
                  </a:lnTo>
                  <a:lnTo>
                    <a:pt x="646" y="169"/>
                  </a:lnTo>
                  <a:lnTo>
                    <a:pt x="648" y="169"/>
                  </a:lnTo>
                  <a:lnTo>
                    <a:pt x="651" y="171"/>
                  </a:lnTo>
                  <a:lnTo>
                    <a:pt x="653" y="173"/>
                  </a:lnTo>
                  <a:lnTo>
                    <a:pt x="655" y="176"/>
                  </a:lnTo>
                  <a:lnTo>
                    <a:pt x="655" y="178"/>
                  </a:lnTo>
                  <a:lnTo>
                    <a:pt x="653" y="180"/>
                  </a:lnTo>
                  <a:lnTo>
                    <a:pt x="653" y="183"/>
                  </a:lnTo>
                  <a:lnTo>
                    <a:pt x="644" y="187"/>
                  </a:lnTo>
                  <a:lnTo>
                    <a:pt x="628" y="201"/>
                  </a:lnTo>
                  <a:lnTo>
                    <a:pt x="621" y="210"/>
                  </a:lnTo>
                  <a:lnTo>
                    <a:pt x="618" y="210"/>
                  </a:lnTo>
                  <a:lnTo>
                    <a:pt x="614" y="213"/>
                  </a:lnTo>
                  <a:lnTo>
                    <a:pt x="611" y="210"/>
                  </a:lnTo>
                  <a:lnTo>
                    <a:pt x="609" y="210"/>
                  </a:lnTo>
                  <a:lnTo>
                    <a:pt x="609" y="208"/>
                  </a:lnTo>
                  <a:lnTo>
                    <a:pt x="607" y="203"/>
                  </a:lnTo>
                  <a:lnTo>
                    <a:pt x="609" y="201"/>
                  </a:lnTo>
                  <a:lnTo>
                    <a:pt x="609" y="199"/>
                  </a:lnTo>
                  <a:close/>
                  <a:moveTo>
                    <a:pt x="692" y="139"/>
                  </a:moveTo>
                  <a:lnTo>
                    <a:pt x="709" y="127"/>
                  </a:lnTo>
                  <a:lnTo>
                    <a:pt x="730" y="116"/>
                  </a:lnTo>
                  <a:lnTo>
                    <a:pt x="732" y="116"/>
                  </a:lnTo>
                  <a:lnTo>
                    <a:pt x="734" y="116"/>
                  </a:lnTo>
                  <a:lnTo>
                    <a:pt x="736" y="116"/>
                  </a:lnTo>
                  <a:lnTo>
                    <a:pt x="739" y="118"/>
                  </a:lnTo>
                  <a:lnTo>
                    <a:pt x="741" y="120"/>
                  </a:lnTo>
                  <a:lnTo>
                    <a:pt x="739" y="125"/>
                  </a:lnTo>
                  <a:lnTo>
                    <a:pt x="739" y="127"/>
                  </a:lnTo>
                  <a:lnTo>
                    <a:pt x="736" y="129"/>
                  </a:lnTo>
                  <a:lnTo>
                    <a:pt x="716" y="139"/>
                  </a:lnTo>
                  <a:lnTo>
                    <a:pt x="699" y="150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0" y="150"/>
                  </a:lnTo>
                  <a:lnTo>
                    <a:pt x="690" y="148"/>
                  </a:lnTo>
                  <a:lnTo>
                    <a:pt x="688" y="146"/>
                  </a:lnTo>
                  <a:lnTo>
                    <a:pt x="688" y="141"/>
                  </a:lnTo>
                  <a:lnTo>
                    <a:pt x="690" y="139"/>
                  </a:lnTo>
                  <a:lnTo>
                    <a:pt x="692" y="139"/>
                  </a:lnTo>
                  <a:close/>
                  <a:moveTo>
                    <a:pt x="783" y="90"/>
                  </a:moveTo>
                  <a:lnTo>
                    <a:pt x="792" y="86"/>
                  </a:lnTo>
                  <a:lnTo>
                    <a:pt x="825" y="74"/>
                  </a:lnTo>
                  <a:lnTo>
                    <a:pt x="827" y="74"/>
                  </a:lnTo>
                  <a:lnTo>
                    <a:pt x="829" y="74"/>
                  </a:lnTo>
                  <a:lnTo>
                    <a:pt x="832" y="76"/>
                  </a:lnTo>
                  <a:lnTo>
                    <a:pt x="834" y="79"/>
                  </a:lnTo>
                  <a:lnTo>
                    <a:pt x="834" y="81"/>
                  </a:lnTo>
                  <a:lnTo>
                    <a:pt x="832" y="86"/>
                  </a:lnTo>
                  <a:lnTo>
                    <a:pt x="829" y="88"/>
                  </a:lnTo>
                  <a:lnTo>
                    <a:pt x="799" y="99"/>
                  </a:lnTo>
                  <a:lnTo>
                    <a:pt x="787" y="104"/>
                  </a:lnTo>
                  <a:lnTo>
                    <a:pt x="785" y="104"/>
                  </a:lnTo>
                  <a:lnTo>
                    <a:pt x="783" y="104"/>
                  </a:lnTo>
                  <a:lnTo>
                    <a:pt x="781" y="102"/>
                  </a:lnTo>
                  <a:lnTo>
                    <a:pt x="778" y="99"/>
                  </a:lnTo>
                  <a:lnTo>
                    <a:pt x="778" y="97"/>
                  </a:lnTo>
                  <a:lnTo>
                    <a:pt x="778" y="95"/>
                  </a:lnTo>
                  <a:lnTo>
                    <a:pt x="781" y="92"/>
                  </a:lnTo>
                  <a:lnTo>
                    <a:pt x="783" y="90"/>
                  </a:lnTo>
                  <a:close/>
                  <a:moveTo>
                    <a:pt x="880" y="58"/>
                  </a:moveTo>
                  <a:lnTo>
                    <a:pt x="885" y="55"/>
                  </a:lnTo>
                  <a:lnTo>
                    <a:pt x="908" y="51"/>
                  </a:lnTo>
                  <a:lnTo>
                    <a:pt x="924" y="49"/>
                  </a:lnTo>
                  <a:lnTo>
                    <a:pt x="927" y="49"/>
                  </a:lnTo>
                  <a:lnTo>
                    <a:pt x="929" y="51"/>
                  </a:lnTo>
                  <a:lnTo>
                    <a:pt x="931" y="53"/>
                  </a:lnTo>
                  <a:lnTo>
                    <a:pt x="931" y="55"/>
                  </a:lnTo>
                  <a:lnTo>
                    <a:pt x="931" y="58"/>
                  </a:lnTo>
                  <a:lnTo>
                    <a:pt x="929" y="60"/>
                  </a:lnTo>
                  <a:lnTo>
                    <a:pt x="927" y="62"/>
                  </a:lnTo>
                  <a:lnTo>
                    <a:pt x="924" y="65"/>
                  </a:lnTo>
                  <a:lnTo>
                    <a:pt x="910" y="65"/>
                  </a:lnTo>
                  <a:lnTo>
                    <a:pt x="887" y="69"/>
                  </a:lnTo>
                  <a:lnTo>
                    <a:pt x="882" y="72"/>
                  </a:lnTo>
                  <a:lnTo>
                    <a:pt x="880" y="72"/>
                  </a:lnTo>
                  <a:lnTo>
                    <a:pt x="878" y="72"/>
                  </a:lnTo>
                  <a:lnTo>
                    <a:pt x="876" y="69"/>
                  </a:lnTo>
                  <a:lnTo>
                    <a:pt x="873" y="67"/>
                  </a:lnTo>
                  <a:lnTo>
                    <a:pt x="873" y="65"/>
                  </a:lnTo>
                  <a:lnTo>
                    <a:pt x="876" y="60"/>
                  </a:lnTo>
                  <a:lnTo>
                    <a:pt x="878" y="60"/>
                  </a:lnTo>
                  <a:lnTo>
                    <a:pt x="880" y="58"/>
                  </a:lnTo>
                  <a:close/>
                  <a:moveTo>
                    <a:pt x="120" y="802"/>
                  </a:moveTo>
                  <a:lnTo>
                    <a:pt x="0" y="756"/>
                  </a:lnTo>
                  <a:lnTo>
                    <a:pt x="108" y="687"/>
                  </a:lnTo>
                  <a:lnTo>
                    <a:pt x="120" y="802"/>
                  </a:lnTo>
                  <a:close/>
                  <a:moveTo>
                    <a:pt x="908" y="0"/>
                  </a:moveTo>
                  <a:lnTo>
                    <a:pt x="1028" y="46"/>
                  </a:lnTo>
                  <a:lnTo>
                    <a:pt x="920" y="116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19" name="Freeform 201"/>
            <p:cNvSpPr>
              <a:spLocks/>
            </p:cNvSpPr>
            <p:nvPr/>
          </p:nvSpPr>
          <p:spPr bwMode="auto">
            <a:xfrm>
              <a:off x="5981961" y="3318158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0" name="Freeform 200"/>
            <p:cNvSpPr>
              <a:spLocks/>
            </p:cNvSpPr>
            <p:nvPr/>
          </p:nvSpPr>
          <p:spPr bwMode="auto">
            <a:xfrm>
              <a:off x="5981961" y="3318158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noFill/>
            <a:ln w="889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1" name="Rectangle 199"/>
            <p:cNvSpPr>
              <a:spLocks noChangeArrowheads="1"/>
            </p:cNvSpPr>
            <p:nvPr/>
          </p:nvSpPr>
          <p:spPr bwMode="auto">
            <a:xfrm>
              <a:off x="6428315" y="3216111"/>
              <a:ext cx="295394" cy="1020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2" name="Rectangle 198"/>
            <p:cNvSpPr>
              <a:spLocks noChangeArrowheads="1"/>
            </p:cNvSpPr>
            <p:nvPr/>
          </p:nvSpPr>
          <p:spPr bwMode="auto">
            <a:xfrm>
              <a:off x="6428315" y="3216111"/>
              <a:ext cx="295394" cy="102047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3" name="Rectangle 197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4" name="Freeform 196"/>
            <p:cNvSpPr>
              <a:spLocks/>
            </p:cNvSpPr>
            <p:nvPr/>
          </p:nvSpPr>
          <p:spPr bwMode="auto">
            <a:xfrm>
              <a:off x="6031737" y="2841319"/>
              <a:ext cx="1111398" cy="51951"/>
            </a:xfrm>
            <a:custGeom>
              <a:avLst/>
              <a:gdLst>
                <a:gd name="T0" fmla="*/ 0 w 1362"/>
                <a:gd name="T1" fmla="*/ 0 h 84"/>
                <a:gd name="T2" fmla="*/ 2147483647 w 1362"/>
                <a:gd name="T3" fmla="*/ 2147483647 h 84"/>
                <a:gd name="T4" fmla="*/ 2147483647 w 1362"/>
                <a:gd name="T5" fmla="*/ 2147483647 h 84"/>
                <a:gd name="T6" fmla="*/ 2147483647 w 1362"/>
                <a:gd name="T7" fmla="*/ 0 h 84"/>
                <a:gd name="T8" fmla="*/ 0 w 136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0"/>
                  </a:moveTo>
                  <a:lnTo>
                    <a:pt x="81" y="84"/>
                  </a:lnTo>
                  <a:lnTo>
                    <a:pt x="1281" y="84"/>
                  </a:lnTo>
                  <a:lnTo>
                    <a:pt x="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5" name="Freeform 195"/>
            <p:cNvSpPr>
              <a:spLocks/>
            </p:cNvSpPr>
            <p:nvPr/>
          </p:nvSpPr>
          <p:spPr bwMode="auto">
            <a:xfrm>
              <a:off x="6031737" y="2841319"/>
              <a:ext cx="66096" cy="408188"/>
            </a:xfrm>
            <a:custGeom>
              <a:avLst/>
              <a:gdLst>
                <a:gd name="T0" fmla="*/ 0 w 81"/>
                <a:gd name="T1" fmla="*/ 0 h 660"/>
                <a:gd name="T2" fmla="*/ 0 w 81"/>
                <a:gd name="T3" fmla="*/ 2147483647 h 660"/>
                <a:gd name="T4" fmla="*/ 2147483647 w 81"/>
                <a:gd name="T5" fmla="*/ 2147483647 h 660"/>
                <a:gd name="T6" fmla="*/ 2147483647 w 81"/>
                <a:gd name="T7" fmla="*/ 2147483647 h 660"/>
                <a:gd name="T8" fmla="*/ 0 w 81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0" y="0"/>
                  </a:moveTo>
                  <a:lnTo>
                    <a:pt x="0" y="660"/>
                  </a:lnTo>
                  <a:lnTo>
                    <a:pt x="81" y="576"/>
                  </a:lnTo>
                  <a:lnTo>
                    <a:pt x="8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6" name="Freeform 194"/>
            <p:cNvSpPr>
              <a:spLocks/>
            </p:cNvSpPr>
            <p:nvPr/>
          </p:nvSpPr>
          <p:spPr bwMode="auto">
            <a:xfrm>
              <a:off x="6031737" y="3197557"/>
              <a:ext cx="1111398" cy="51951"/>
            </a:xfrm>
            <a:custGeom>
              <a:avLst/>
              <a:gdLst>
                <a:gd name="T0" fmla="*/ 0 w 1362"/>
                <a:gd name="T1" fmla="*/ 2147483647 h 84"/>
                <a:gd name="T2" fmla="*/ 2147483647 w 1362"/>
                <a:gd name="T3" fmla="*/ 2147483647 h 84"/>
                <a:gd name="T4" fmla="*/ 2147483647 w 1362"/>
                <a:gd name="T5" fmla="*/ 0 h 84"/>
                <a:gd name="T6" fmla="*/ 2147483647 w 1362"/>
                <a:gd name="T7" fmla="*/ 0 h 84"/>
                <a:gd name="T8" fmla="*/ 0 w 1362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84"/>
                  </a:moveTo>
                  <a:lnTo>
                    <a:pt x="1362" y="84"/>
                  </a:lnTo>
                  <a:lnTo>
                    <a:pt x="1281" y="0"/>
                  </a:lnTo>
                  <a:lnTo>
                    <a:pt x="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7" name="Freeform 193"/>
            <p:cNvSpPr>
              <a:spLocks/>
            </p:cNvSpPr>
            <p:nvPr/>
          </p:nvSpPr>
          <p:spPr bwMode="auto">
            <a:xfrm>
              <a:off x="7077039" y="2841319"/>
              <a:ext cx="66096" cy="408188"/>
            </a:xfrm>
            <a:custGeom>
              <a:avLst/>
              <a:gdLst>
                <a:gd name="T0" fmla="*/ 2147483647 w 81"/>
                <a:gd name="T1" fmla="*/ 2147483647 h 660"/>
                <a:gd name="T2" fmla="*/ 2147483647 w 81"/>
                <a:gd name="T3" fmla="*/ 0 h 660"/>
                <a:gd name="T4" fmla="*/ 0 w 81"/>
                <a:gd name="T5" fmla="*/ 2147483647 h 660"/>
                <a:gd name="T6" fmla="*/ 0 w 81"/>
                <a:gd name="T7" fmla="*/ 2147483647 h 660"/>
                <a:gd name="T8" fmla="*/ 2147483647 w 81"/>
                <a:gd name="T9" fmla="*/ 2147483647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81" y="660"/>
                  </a:moveTo>
                  <a:lnTo>
                    <a:pt x="81" y="0"/>
                  </a:lnTo>
                  <a:lnTo>
                    <a:pt x="0" y="84"/>
                  </a:lnTo>
                  <a:lnTo>
                    <a:pt x="0" y="576"/>
                  </a:lnTo>
                  <a:lnTo>
                    <a:pt x="81" y="66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8" name="Rectangle 192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29" name="Rectangle 191"/>
            <p:cNvSpPr>
              <a:spLocks noChangeArrowheads="1"/>
            </p:cNvSpPr>
            <p:nvPr/>
          </p:nvSpPr>
          <p:spPr bwMode="auto">
            <a:xfrm>
              <a:off x="6097834" y="2893271"/>
              <a:ext cx="979206" cy="304286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0" name="Line 190"/>
            <p:cNvSpPr>
              <a:spLocks noChangeShapeType="1"/>
            </p:cNvSpPr>
            <p:nvPr/>
          </p:nvSpPr>
          <p:spPr bwMode="auto">
            <a:xfrm>
              <a:off x="6031737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1" name="Line 189"/>
            <p:cNvSpPr>
              <a:spLocks noChangeShapeType="1"/>
            </p:cNvSpPr>
            <p:nvPr/>
          </p:nvSpPr>
          <p:spPr bwMode="auto">
            <a:xfrm flipV="1">
              <a:off x="6031737" y="3197557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2" name="Line 188"/>
            <p:cNvSpPr>
              <a:spLocks noChangeShapeType="1"/>
            </p:cNvSpPr>
            <p:nvPr/>
          </p:nvSpPr>
          <p:spPr bwMode="auto">
            <a:xfrm flipH="1" flipV="1">
              <a:off x="7077039" y="3197557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3" name="Line 187"/>
            <p:cNvSpPr>
              <a:spLocks noChangeShapeType="1"/>
            </p:cNvSpPr>
            <p:nvPr/>
          </p:nvSpPr>
          <p:spPr bwMode="auto">
            <a:xfrm flipH="1">
              <a:off x="7077039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4" name="Freeform 186"/>
            <p:cNvSpPr>
              <a:spLocks/>
            </p:cNvSpPr>
            <p:nvPr/>
          </p:nvSpPr>
          <p:spPr bwMode="auto">
            <a:xfrm>
              <a:off x="6122314" y="2980475"/>
              <a:ext cx="904133" cy="214608"/>
            </a:xfrm>
            <a:custGeom>
              <a:avLst/>
              <a:gdLst>
                <a:gd name="T0" fmla="*/ 2147483647 w 1108"/>
                <a:gd name="T1" fmla="*/ 2147483647 h 347"/>
                <a:gd name="T2" fmla="*/ 2147483647 w 1108"/>
                <a:gd name="T3" fmla="*/ 2147483647 h 347"/>
                <a:gd name="T4" fmla="*/ 2147483647 w 1108"/>
                <a:gd name="T5" fmla="*/ 2147483647 h 347"/>
                <a:gd name="T6" fmla="*/ 2147483647 w 1108"/>
                <a:gd name="T7" fmla="*/ 2147483647 h 347"/>
                <a:gd name="T8" fmla="*/ 2147483647 w 1108"/>
                <a:gd name="T9" fmla="*/ 2147483647 h 347"/>
                <a:gd name="T10" fmla="*/ 2147483647 w 1108"/>
                <a:gd name="T11" fmla="*/ 2147483647 h 347"/>
                <a:gd name="T12" fmla="*/ 2147483647 w 1108"/>
                <a:gd name="T13" fmla="*/ 2147483647 h 347"/>
                <a:gd name="T14" fmla="*/ 2147483647 w 1108"/>
                <a:gd name="T15" fmla="*/ 2147483647 h 347"/>
                <a:gd name="T16" fmla="*/ 2147483647 w 1108"/>
                <a:gd name="T17" fmla="*/ 2147483647 h 347"/>
                <a:gd name="T18" fmla="*/ 2147483647 w 1108"/>
                <a:gd name="T19" fmla="*/ 2147483647 h 347"/>
                <a:gd name="T20" fmla="*/ 2147483647 w 1108"/>
                <a:gd name="T21" fmla="*/ 2147483647 h 347"/>
                <a:gd name="T22" fmla="*/ 2147483647 w 1108"/>
                <a:gd name="T23" fmla="*/ 2147483647 h 347"/>
                <a:gd name="T24" fmla="*/ 2147483647 w 1108"/>
                <a:gd name="T25" fmla="*/ 2147483647 h 347"/>
                <a:gd name="T26" fmla="*/ 2147483647 w 1108"/>
                <a:gd name="T27" fmla="*/ 2147483647 h 347"/>
                <a:gd name="T28" fmla="*/ 2147483647 w 1108"/>
                <a:gd name="T29" fmla="*/ 2147483647 h 347"/>
                <a:gd name="T30" fmla="*/ 2147483647 w 1108"/>
                <a:gd name="T31" fmla="*/ 2147483647 h 347"/>
                <a:gd name="T32" fmla="*/ 2147483647 w 1108"/>
                <a:gd name="T33" fmla="*/ 2147483647 h 347"/>
                <a:gd name="T34" fmla="*/ 2147483647 w 1108"/>
                <a:gd name="T35" fmla="*/ 2147483647 h 347"/>
                <a:gd name="T36" fmla="*/ 2147483647 w 1108"/>
                <a:gd name="T37" fmla="*/ 2147483647 h 347"/>
                <a:gd name="T38" fmla="*/ 2147483647 w 1108"/>
                <a:gd name="T39" fmla="*/ 2147483647 h 347"/>
                <a:gd name="T40" fmla="*/ 2147483647 w 1108"/>
                <a:gd name="T41" fmla="*/ 2147483647 h 347"/>
                <a:gd name="T42" fmla="*/ 2147483647 w 1108"/>
                <a:gd name="T43" fmla="*/ 2147483647 h 347"/>
                <a:gd name="T44" fmla="*/ 2147483647 w 1108"/>
                <a:gd name="T45" fmla="*/ 2147483647 h 347"/>
                <a:gd name="T46" fmla="*/ 2147483647 w 1108"/>
                <a:gd name="T47" fmla="*/ 2147483647 h 347"/>
                <a:gd name="T48" fmla="*/ 2147483647 w 1108"/>
                <a:gd name="T49" fmla="*/ 2147483647 h 347"/>
                <a:gd name="T50" fmla="*/ 2147483647 w 1108"/>
                <a:gd name="T51" fmla="*/ 2147483647 h 347"/>
                <a:gd name="T52" fmla="*/ 2147483647 w 1108"/>
                <a:gd name="T53" fmla="*/ 2147483647 h 347"/>
                <a:gd name="T54" fmla="*/ 2147483647 w 1108"/>
                <a:gd name="T55" fmla="*/ 2147483647 h 347"/>
                <a:gd name="T56" fmla="*/ 2147483647 w 1108"/>
                <a:gd name="T57" fmla="*/ 2147483647 h 347"/>
                <a:gd name="T58" fmla="*/ 2147483647 w 1108"/>
                <a:gd name="T59" fmla="*/ 2147483647 h 347"/>
                <a:gd name="T60" fmla="*/ 2147483647 w 1108"/>
                <a:gd name="T61" fmla="*/ 2147483647 h 347"/>
                <a:gd name="T62" fmla="*/ 2147483647 w 1108"/>
                <a:gd name="T63" fmla="*/ 2147483647 h 347"/>
                <a:gd name="T64" fmla="*/ 2147483647 w 1108"/>
                <a:gd name="T65" fmla="*/ 2147483647 h 347"/>
                <a:gd name="T66" fmla="*/ 2147483647 w 1108"/>
                <a:gd name="T67" fmla="*/ 0 h 347"/>
                <a:gd name="T68" fmla="*/ 2147483647 w 1108"/>
                <a:gd name="T69" fmla="*/ 2147483647 h 347"/>
                <a:gd name="T70" fmla="*/ 2147483647 w 1108"/>
                <a:gd name="T71" fmla="*/ 2147483647 h 347"/>
                <a:gd name="T72" fmla="*/ 2147483647 w 1108"/>
                <a:gd name="T73" fmla="*/ 2147483647 h 347"/>
                <a:gd name="T74" fmla="*/ 2147483647 w 1108"/>
                <a:gd name="T75" fmla="*/ 2147483647 h 347"/>
                <a:gd name="T76" fmla="*/ 2147483647 w 1108"/>
                <a:gd name="T77" fmla="*/ 2147483647 h 347"/>
                <a:gd name="T78" fmla="*/ 2147483647 w 1108"/>
                <a:gd name="T79" fmla="*/ 2147483647 h 347"/>
                <a:gd name="T80" fmla="*/ 2147483647 w 1108"/>
                <a:gd name="T81" fmla="*/ 2147483647 h 347"/>
                <a:gd name="T82" fmla="*/ 2147483647 w 1108"/>
                <a:gd name="T83" fmla="*/ 2147483647 h 347"/>
                <a:gd name="T84" fmla="*/ 2147483647 w 1108"/>
                <a:gd name="T85" fmla="*/ 2147483647 h 347"/>
                <a:gd name="T86" fmla="*/ 2147483647 w 1108"/>
                <a:gd name="T87" fmla="*/ 2147483647 h 347"/>
                <a:gd name="T88" fmla="*/ 2147483647 w 1108"/>
                <a:gd name="T89" fmla="*/ 2147483647 h 347"/>
                <a:gd name="T90" fmla="*/ 2147483647 w 1108"/>
                <a:gd name="T91" fmla="*/ 2147483647 h 347"/>
                <a:gd name="T92" fmla="*/ 2147483647 w 1108"/>
                <a:gd name="T93" fmla="*/ 2147483647 h 347"/>
                <a:gd name="T94" fmla="*/ 2147483647 w 1108"/>
                <a:gd name="T95" fmla="*/ 2147483647 h 347"/>
                <a:gd name="T96" fmla="*/ 2147483647 w 1108"/>
                <a:gd name="T97" fmla="*/ 2147483647 h 347"/>
                <a:gd name="T98" fmla="*/ 2147483647 w 1108"/>
                <a:gd name="T99" fmla="*/ 2147483647 h 347"/>
                <a:gd name="T100" fmla="*/ 2147483647 w 1108"/>
                <a:gd name="T101" fmla="*/ 2147483647 h 347"/>
                <a:gd name="T102" fmla="*/ 2147483647 w 1108"/>
                <a:gd name="T103" fmla="*/ 2147483647 h 347"/>
                <a:gd name="T104" fmla="*/ 2147483647 w 1108"/>
                <a:gd name="T105" fmla="*/ 2147483647 h 347"/>
                <a:gd name="T106" fmla="*/ 2147483647 w 1108"/>
                <a:gd name="T107" fmla="*/ 2147483647 h 347"/>
                <a:gd name="T108" fmla="*/ 2147483647 w 1108"/>
                <a:gd name="T109" fmla="*/ 2147483647 h 347"/>
                <a:gd name="T110" fmla="*/ 2147483647 w 1108"/>
                <a:gd name="T111" fmla="*/ 2147483647 h 347"/>
                <a:gd name="T112" fmla="*/ 2147483647 w 1108"/>
                <a:gd name="T113" fmla="*/ 2147483647 h 347"/>
                <a:gd name="T114" fmla="*/ 2147483647 w 1108"/>
                <a:gd name="T115" fmla="*/ 2147483647 h 347"/>
                <a:gd name="T116" fmla="*/ 2147483647 w 1108"/>
                <a:gd name="T117" fmla="*/ 2147483647 h 347"/>
                <a:gd name="T118" fmla="*/ 2147483647 w 1108"/>
                <a:gd name="T119" fmla="*/ 2147483647 h 347"/>
                <a:gd name="T120" fmla="*/ 2147483647 w 1108"/>
                <a:gd name="T121" fmla="*/ 2147483647 h 347"/>
                <a:gd name="T122" fmla="*/ 2147483647 w 1108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8"/>
                <a:gd name="T187" fmla="*/ 0 h 347"/>
                <a:gd name="T188" fmla="*/ 1108 w 1108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8" h="347">
                  <a:moveTo>
                    <a:pt x="0" y="347"/>
                  </a:moveTo>
                  <a:lnTo>
                    <a:pt x="2" y="333"/>
                  </a:lnTo>
                  <a:lnTo>
                    <a:pt x="7" y="317"/>
                  </a:lnTo>
                  <a:lnTo>
                    <a:pt x="9" y="303"/>
                  </a:lnTo>
                  <a:lnTo>
                    <a:pt x="11" y="289"/>
                  </a:lnTo>
                  <a:lnTo>
                    <a:pt x="16" y="257"/>
                  </a:lnTo>
                  <a:lnTo>
                    <a:pt x="18" y="226"/>
                  </a:lnTo>
                  <a:lnTo>
                    <a:pt x="23" y="196"/>
                  </a:lnTo>
                  <a:lnTo>
                    <a:pt x="28" y="166"/>
                  </a:lnTo>
                  <a:lnTo>
                    <a:pt x="30" y="152"/>
                  </a:lnTo>
                  <a:lnTo>
                    <a:pt x="32" y="136"/>
                  </a:lnTo>
                  <a:lnTo>
                    <a:pt x="37" y="122"/>
                  </a:lnTo>
                  <a:lnTo>
                    <a:pt x="42" y="109"/>
                  </a:lnTo>
                  <a:lnTo>
                    <a:pt x="44" y="106"/>
                  </a:lnTo>
                  <a:lnTo>
                    <a:pt x="46" y="104"/>
                  </a:lnTo>
                  <a:lnTo>
                    <a:pt x="49" y="106"/>
                  </a:lnTo>
                  <a:lnTo>
                    <a:pt x="49" y="111"/>
                  </a:lnTo>
                  <a:lnTo>
                    <a:pt x="51" y="115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8" y="152"/>
                  </a:lnTo>
                  <a:lnTo>
                    <a:pt x="58" y="159"/>
                  </a:lnTo>
                  <a:lnTo>
                    <a:pt x="60" y="164"/>
                  </a:lnTo>
                  <a:lnTo>
                    <a:pt x="62" y="169"/>
                  </a:lnTo>
                  <a:lnTo>
                    <a:pt x="65" y="173"/>
                  </a:lnTo>
                  <a:lnTo>
                    <a:pt x="72" y="185"/>
                  </a:lnTo>
                  <a:lnTo>
                    <a:pt x="76" y="196"/>
                  </a:lnTo>
                  <a:lnTo>
                    <a:pt x="83" y="208"/>
                  </a:lnTo>
                  <a:lnTo>
                    <a:pt x="88" y="217"/>
                  </a:lnTo>
                  <a:lnTo>
                    <a:pt x="93" y="226"/>
                  </a:lnTo>
                  <a:lnTo>
                    <a:pt x="97" y="233"/>
                  </a:lnTo>
                  <a:lnTo>
                    <a:pt x="102" y="243"/>
                  </a:lnTo>
                  <a:lnTo>
                    <a:pt x="106" y="250"/>
                  </a:lnTo>
                  <a:lnTo>
                    <a:pt x="113" y="261"/>
                  </a:lnTo>
                  <a:lnTo>
                    <a:pt x="120" y="270"/>
                  </a:lnTo>
                  <a:lnTo>
                    <a:pt x="127" y="280"/>
                  </a:lnTo>
                  <a:lnTo>
                    <a:pt x="132" y="287"/>
                  </a:lnTo>
                  <a:lnTo>
                    <a:pt x="139" y="294"/>
                  </a:lnTo>
                  <a:lnTo>
                    <a:pt x="146" y="300"/>
                  </a:lnTo>
                  <a:lnTo>
                    <a:pt x="155" y="307"/>
                  </a:lnTo>
                  <a:lnTo>
                    <a:pt x="162" y="312"/>
                  </a:lnTo>
                  <a:lnTo>
                    <a:pt x="174" y="319"/>
                  </a:lnTo>
                  <a:lnTo>
                    <a:pt x="185" y="328"/>
                  </a:lnTo>
                  <a:lnTo>
                    <a:pt x="199" y="335"/>
                  </a:lnTo>
                  <a:lnTo>
                    <a:pt x="208" y="342"/>
                  </a:lnTo>
                  <a:lnTo>
                    <a:pt x="215" y="347"/>
                  </a:lnTo>
                  <a:lnTo>
                    <a:pt x="232" y="342"/>
                  </a:lnTo>
                  <a:lnTo>
                    <a:pt x="243" y="337"/>
                  </a:lnTo>
                  <a:lnTo>
                    <a:pt x="255" y="335"/>
                  </a:lnTo>
                  <a:lnTo>
                    <a:pt x="264" y="333"/>
                  </a:lnTo>
                  <a:lnTo>
                    <a:pt x="271" y="331"/>
                  </a:lnTo>
                  <a:lnTo>
                    <a:pt x="276" y="328"/>
                  </a:lnTo>
                  <a:lnTo>
                    <a:pt x="280" y="326"/>
                  </a:lnTo>
                  <a:lnTo>
                    <a:pt x="283" y="324"/>
                  </a:lnTo>
                  <a:lnTo>
                    <a:pt x="285" y="324"/>
                  </a:lnTo>
                  <a:lnTo>
                    <a:pt x="287" y="321"/>
                  </a:lnTo>
                  <a:lnTo>
                    <a:pt x="287" y="319"/>
                  </a:lnTo>
                  <a:lnTo>
                    <a:pt x="285" y="319"/>
                  </a:lnTo>
                  <a:lnTo>
                    <a:pt x="285" y="317"/>
                  </a:lnTo>
                  <a:lnTo>
                    <a:pt x="283" y="314"/>
                  </a:lnTo>
                  <a:lnTo>
                    <a:pt x="280" y="310"/>
                  </a:lnTo>
                  <a:lnTo>
                    <a:pt x="276" y="307"/>
                  </a:lnTo>
                  <a:lnTo>
                    <a:pt x="273" y="303"/>
                  </a:lnTo>
                  <a:lnTo>
                    <a:pt x="271" y="296"/>
                  </a:lnTo>
                  <a:lnTo>
                    <a:pt x="269" y="291"/>
                  </a:lnTo>
                  <a:lnTo>
                    <a:pt x="266" y="284"/>
                  </a:lnTo>
                  <a:lnTo>
                    <a:pt x="264" y="275"/>
                  </a:lnTo>
                  <a:lnTo>
                    <a:pt x="262" y="266"/>
                  </a:lnTo>
                  <a:lnTo>
                    <a:pt x="262" y="257"/>
                  </a:lnTo>
                  <a:lnTo>
                    <a:pt x="262" y="243"/>
                  </a:lnTo>
                  <a:lnTo>
                    <a:pt x="262" y="231"/>
                  </a:lnTo>
                  <a:lnTo>
                    <a:pt x="264" y="215"/>
                  </a:lnTo>
                  <a:lnTo>
                    <a:pt x="266" y="199"/>
                  </a:lnTo>
                  <a:lnTo>
                    <a:pt x="271" y="180"/>
                  </a:lnTo>
                  <a:lnTo>
                    <a:pt x="276" y="159"/>
                  </a:lnTo>
                  <a:lnTo>
                    <a:pt x="283" y="139"/>
                  </a:lnTo>
                  <a:lnTo>
                    <a:pt x="292" y="113"/>
                  </a:lnTo>
                  <a:lnTo>
                    <a:pt x="303" y="88"/>
                  </a:lnTo>
                  <a:lnTo>
                    <a:pt x="306" y="83"/>
                  </a:lnTo>
                  <a:lnTo>
                    <a:pt x="308" y="78"/>
                  </a:lnTo>
                  <a:lnTo>
                    <a:pt x="313" y="76"/>
                  </a:lnTo>
                  <a:lnTo>
                    <a:pt x="317" y="74"/>
                  </a:lnTo>
                  <a:lnTo>
                    <a:pt x="329" y="72"/>
                  </a:lnTo>
                  <a:lnTo>
                    <a:pt x="341" y="69"/>
                  </a:lnTo>
                  <a:lnTo>
                    <a:pt x="352" y="69"/>
                  </a:lnTo>
                  <a:lnTo>
                    <a:pt x="366" y="67"/>
                  </a:lnTo>
                  <a:lnTo>
                    <a:pt x="378" y="67"/>
                  </a:lnTo>
                  <a:lnTo>
                    <a:pt x="389" y="65"/>
                  </a:lnTo>
                  <a:lnTo>
                    <a:pt x="392" y="55"/>
                  </a:lnTo>
                  <a:lnTo>
                    <a:pt x="394" y="46"/>
                  </a:lnTo>
                  <a:lnTo>
                    <a:pt x="394" y="35"/>
                  </a:lnTo>
                  <a:lnTo>
                    <a:pt x="396" y="25"/>
                  </a:lnTo>
                  <a:lnTo>
                    <a:pt x="396" y="16"/>
                  </a:lnTo>
                  <a:lnTo>
                    <a:pt x="398" y="11"/>
                  </a:lnTo>
                  <a:lnTo>
                    <a:pt x="401" y="7"/>
                  </a:lnTo>
                  <a:lnTo>
                    <a:pt x="403" y="4"/>
                  </a:lnTo>
                  <a:lnTo>
                    <a:pt x="405" y="2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2" y="2"/>
                  </a:lnTo>
                  <a:lnTo>
                    <a:pt x="424" y="4"/>
                  </a:lnTo>
                  <a:lnTo>
                    <a:pt x="429" y="7"/>
                  </a:lnTo>
                  <a:lnTo>
                    <a:pt x="431" y="11"/>
                  </a:lnTo>
                  <a:lnTo>
                    <a:pt x="433" y="14"/>
                  </a:lnTo>
                  <a:lnTo>
                    <a:pt x="438" y="23"/>
                  </a:lnTo>
                  <a:lnTo>
                    <a:pt x="443" y="35"/>
                  </a:lnTo>
                  <a:lnTo>
                    <a:pt x="447" y="44"/>
                  </a:lnTo>
                  <a:lnTo>
                    <a:pt x="452" y="55"/>
                  </a:lnTo>
                  <a:lnTo>
                    <a:pt x="454" y="65"/>
                  </a:lnTo>
                  <a:lnTo>
                    <a:pt x="463" y="83"/>
                  </a:lnTo>
                  <a:lnTo>
                    <a:pt x="470" y="99"/>
                  </a:lnTo>
                  <a:lnTo>
                    <a:pt x="487" y="134"/>
                  </a:lnTo>
                  <a:lnTo>
                    <a:pt x="500" y="166"/>
                  </a:lnTo>
                  <a:lnTo>
                    <a:pt x="514" y="196"/>
                  </a:lnTo>
                  <a:lnTo>
                    <a:pt x="524" y="213"/>
                  </a:lnTo>
                  <a:lnTo>
                    <a:pt x="531" y="226"/>
                  </a:lnTo>
                  <a:lnTo>
                    <a:pt x="542" y="240"/>
                  </a:lnTo>
                  <a:lnTo>
                    <a:pt x="551" y="254"/>
                  </a:lnTo>
                  <a:lnTo>
                    <a:pt x="563" y="268"/>
                  </a:lnTo>
                  <a:lnTo>
                    <a:pt x="577" y="280"/>
                  </a:lnTo>
                  <a:lnTo>
                    <a:pt x="591" y="291"/>
                  </a:lnTo>
                  <a:lnTo>
                    <a:pt x="607" y="303"/>
                  </a:lnTo>
                  <a:lnTo>
                    <a:pt x="616" y="300"/>
                  </a:lnTo>
                  <a:lnTo>
                    <a:pt x="623" y="298"/>
                  </a:lnTo>
                  <a:lnTo>
                    <a:pt x="640" y="291"/>
                  </a:lnTo>
                  <a:lnTo>
                    <a:pt x="649" y="287"/>
                  </a:lnTo>
                  <a:lnTo>
                    <a:pt x="656" y="284"/>
                  </a:lnTo>
                  <a:lnTo>
                    <a:pt x="665" y="282"/>
                  </a:lnTo>
                  <a:lnTo>
                    <a:pt x="672" y="282"/>
                  </a:lnTo>
                  <a:lnTo>
                    <a:pt x="679" y="282"/>
                  </a:lnTo>
                  <a:lnTo>
                    <a:pt x="684" y="284"/>
                  </a:lnTo>
                  <a:lnTo>
                    <a:pt x="695" y="287"/>
                  </a:lnTo>
                  <a:lnTo>
                    <a:pt x="704" y="291"/>
                  </a:lnTo>
                  <a:lnTo>
                    <a:pt x="716" y="298"/>
                  </a:lnTo>
                  <a:lnTo>
                    <a:pt x="728" y="303"/>
                  </a:lnTo>
                  <a:lnTo>
                    <a:pt x="732" y="305"/>
                  </a:lnTo>
                  <a:lnTo>
                    <a:pt x="739" y="305"/>
                  </a:lnTo>
                  <a:lnTo>
                    <a:pt x="744" y="305"/>
                  </a:lnTo>
                  <a:lnTo>
                    <a:pt x="748" y="307"/>
                  </a:lnTo>
                  <a:lnTo>
                    <a:pt x="753" y="305"/>
                  </a:lnTo>
                  <a:lnTo>
                    <a:pt x="760" y="303"/>
                  </a:lnTo>
                  <a:lnTo>
                    <a:pt x="762" y="300"/>
                  </a:lnTo>
                  <a:lnTo>
                    <a:pt x="765" y="298"/>
                  </a:lnTo>
                  <a:lnTo>
                    <a:pt x="767" y="296"/>
                  </a:lnTo>
                  <a:lnTo>
                    <a:pt x="769" y="291"/>
                  </a:lnTo>
                  <a:lnTo>
                    <a:pt x="772" y="284"/>
                  </a:lnTo>
                  <a:lnTo>
                    <a:pt x="772" y="275"/>
                  </a:lnTo>
                  <a:lnTo>
                    <a:pt x="772" y="263"/>
                  </a:lnTo>
                  <a:lnTo>
                    <a:pt x="774" y="254"/>
                  </a:lnTo>
                  <a:lnTo>
                    <a:pt x="774" y="250"/>
                  </a:lnTo>
                  <a:lnTo>
                    <a:pt x="776" y="245"/>
                  </a:lnTo>
                  <a:lnTo>
                    <a:pt x="779" y="243"/>
                  </a:lnTo>
                  <a:lnTo>
                    <a:pt x="781" y="238"/>
                  </a:lnTo>
                  <a:lnTo>
                    <a:pt x="788" y="233"/>
                  </a:lnTo>
                  <a:lnTo>
                    <a:pt x="795" y="229"/>
                  </a:lnTo>
                  <a:lnTo>
                    <a:pt x="804" y="226"/>
                  </a:lnTo>
                  <a:lnTo>
                    <a:pt x="811" y="224"/>
                  </a:lnTo>
                  <a:lnTo>
                    <a:pt x="830" y="222"/>
                  </a:lnTo>
                  <a:lnTo>
                    <a:pt x="839" y="220"/>
                  </a:lnTo>
                  <a:lnTo>
                    <a:pt x="846" y="217"/>
                  </a:lnTo>
                  <a:lnTo>
                    <a:pt x="850" y="203"/>
                  </a:lnTo>
                  <a:lnTo>
                    <a:pt x="855" y="192"/>
                  </a:lnTo>
                  <a:lnTo>
                    <a:pt x="860" y="183"/>
                  </a:lnTo>
                  <a:lnTo>
                    <a:pt x="867" y="173"/>
                  </a:lnTo>
                  <a:lnTo>
                    <a:pt x="871" y="166"/>
                  </a:lnTo>
                  <a:lnTo>
                    <a:pt x="878" y="159"/>
                  </a:lnTo>
                  <a:lnTo>
                    <a:pt x="883" y="152"/>
                  </a:lnTo>
                  <a:lnTo>
                    <a:pt x="890" y="148"/>
                  </a:lnTo>
                  <a:lnTo>
                    <a:pt x="897" y="143"/>
                  </a:lnTo>
                  <a:lnTo>
                    <a:pt x="904" y="139"/>
                  </a:lnTo>
                  <a:lnTo>
                    <a:pt x="911" y="136"/>
                  </a:lnTo>
                  <a:lnTo>
                    <a:pt x="918" y="134"/>
                  </a:lnTo>
                  <a:lnTo>
                    <a:pt x="925" y="132"/>
                  </a:lnTo>
                  <a:lnTo>
                    <a:pt x="932" y="132"/>
                  </a:lnTo>
                  <a:lnTo>
                    <a:pt x="948" y="132"/>
                  </a:lnTo>
                  <a:lnTo>
                    <a:pt x="966" y="132"/>
                  </a:lnTo>
                  <a:lnTo>
                    <a:pt x="983" y="134"/>
                  </a:lnTo>
                  <a:lnTo>
                    <a:pt x="1001" y="139"/>
                  </a:lnTo>
                  <a:lnTo>
                    <a:pt x="1022" y="143"/>
                  </a:lnTo>
                  <a:lnTo>
                    <a:pt x="1040" y="146"/>
                  </a:lnTo>
                  <a:lnTo>
                    <a:pt x="1061" y="148"/>
                  </a:lnTo>
                  <a:lnTo>
                    <a:pt x="1084" y="150"/>
                  </a:lnTo>
                  <a:lnTo>
                    <a:pt x="1108" y="152"/>
                  </a:lnTo>
                </a:path>
              </a:pathLst>
            </a:custGeom>
            <a:noFill/>
            <a:ln w="88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5" name="Rectangle 184"/>
            <p:cNvSpPr>
              <a:spLocks noChangeArrowheads="1"/>
            </p:cNvSpPr>
            <p:nvPr/>
          </p:nvSpPr>
          <p:spPr bwMode="auto">
            <a:xfrm>
              <a:off x="4860032" y="3501008"/>
              <a:ext cx="685799" cy="37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GC glass</a:t>
              </a:r>
            </a:p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vials </a:t>
              </a:r>
            </a:p>
          </p:txBody>
        </p:sp>
        <p:sp>
          <p:nvSpPr>
            <p:cNvPr id="30836" name="Rectangle 178"/>
            <p:cNvSpPr>
              <a:spLocks noChangeArrowheads="1"/>
            </p:cNvSpPr>
            <p:nvPr/>
          </p:nvSpPr>
          <p:spPr bwMode="auto">
            <a:xfrm>
              <a:off x="4605835" y="2506729"/>
              <a:ext cx="86496" cy="27027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7" name="Rectangle 177"/>
            <p:cNvSpPr>
              <a:spLocks noChangeArrowheads="1"/>
            </p:cNvSpPr>
            <p:nvPr/>
          </p:nvSpPr>
          <p:spPr bwMode="auto">
            <a:xfrm>
              <a:off x="4605835" y="2506729"/>
              <a:ext cx="86496" cy="27027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8" name="Freeform 176"/>
            <p:cNvSpPr>
              <a:spLocks/>
            </p:cNvSpPr>
            <p:nvPr/>
          </p:nvSpPr>
          <p:spPr bwMode="auto">
            <a:xfrm>
              <a:off x="4499754" y="2438079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6" y="0"/>
                  </a:lnTo>
                  <a:lnTo>
                    <a:pt x="99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39" name="Freeform 175"/>
            <p:cNvSpPr>
              <a:spLocks/>
            </p:cNvSpPr>
            <p:nvPr/>
          </p:nvSpPr>
          <p:spPr bwMode="auto">
            <a:xfrm>
              <a:off x="4499754" y="2438079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6" y="0"/>
                  </a:lnTo>
                  <a:lnTo>
                    <a:pt x="99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0" name="Freeform 174"/>
            <p:cNvSpPr>
              <a:spLocks/>
            </p:cNvSpPr>
            <p:nvPr/>
          </p:nvSpPr>
          <p:spPr bwMode="auto">
            <a:xfrm>
              <a:off x="446364" y="4393672"/>
              <a:ext cx="337826" cy="766281"/>
            </a:xfrm>
            <a:custGeom>
              <a:avLst/>
              <a:gdLst>
                <a:gd name="T0" fmla="*/ 2147483647 w 414"/>
                <a:gd name="T1" fmla="*/ 2147483647 h 1239"/>
                <a:gd name="T2" fmla="*/ 0 w 414"/>
                <a:gd name="T3" fmla="*/ 2147483647 h 1239"/>
                <a:gd name="T4" fmla="*/ 2147483647 w 414"/>
                <a:gd name="T5" fmla="*/ 2147483647 h 1239"/>
                <a:gd name="T6" fmla="*/ 2147483647 w 414"/>
                <a:gd name="T7" fmla="*/ 0 h 1239"/>
                <a:gd name="T8" fmla="*/ 2147483647 w 414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1239"/>
                <a:gd name="T17" fmla="*/ 414 w 414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1239">
                  <a:moveTo>
                    <a:pt x="169" y="245"/>
                  </a:moveTo>
                  <a:lnTo>
                    <a:pt x="0" y="1239"/>
                  </a:lnTo>
                  <a:lnTo>
                    <a:pt x="245" y="994"/>
                  </a:lnTo>
                  <a:lnTo>
                    <a:pt x="414" y="0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1" name="Line 173"/>
            <p:cNvSpPr>
              <a:spLocks noChangeShapeType="1"/>
            </p:cNvSpPr>
            <p:nvPr/>
          </p:nvSpPr>
          <p:spPr bwMode="auto">
            <a:xfrm flipV="1">
              <a:off x="584269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2" name="Freeform 172"/>
            <p:cNvSpPr>
              <a:spLocks/>
            </p:cNvSpPr>
            <p:nvPr/>
          </p:nvSpPr>
          <p:spPr bwMode="auto">
            <a:xfrm>
              <a:off x="446364" y="5008429"/>
              <a:ext cx="2193420" cy="151525"/>
            </a:xfrm>
            <a:custGeom>
              <a:avLst/>
              <a:gdLst>
                <a:gd name="T0" fmla="*/ 0 w 2688"/>
                <a:gd name="T1" fmla="*/ 2147483647 h 245"/>
                <a:gd name="T2" fmla="*/ 2147483647 w 2688"/>
                <a:gd name="T3" fmla="*/ 2147483647 h 245"/>
                <a:gd name="T4" fmla="*/ 2147483647 w 2688"/>
                <a:gd name="T5" fmla="*/ 0 h 245"/>
                <a:gd name="T6" fmla="*/ 2147483647 w 2688"/>
                <a:gd name="T7" fmla="*/ 0 h 245"/>
                <a:gd name="T8" fmla="*/ 0 w 268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8"/>
                <a:gd name="T16" fmla="*/ 0 h 245"/>
                <a:gd name="T17" fmla="*/ 2688 w 268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8" h="245">
                  <a:moveTo>
                    <a:pt x="0" y="245"/>
                  </a:moveTo>
                  <a:lnTo>
                    <a:pt x="2442" y="245"/>
                  </a:lnTo>
                  <a:lnTo>
                    <a:pt x="268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3" name="Line 171"/>
            <p:cNvSpPr>
              <a:spLocks noChangeShapeType="1"/>
            </p:cNvSpPr>
            <p:nvPr/>
          </p:nvSpPr>
          <p:spPr bwMode="auto">
            <a:xfrm flipV="1">
              <a:off x="446364" y="5008429"/>
              <a:ext cx="199921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4" name="Freeform 170"/>
            <p:cNvSpPr>
              <a:spLocks/>
            </p:cNvSpPr>
            <p:nvPr/>
          </p:nvSpPr>
          <p:spPr bwMode="auto">
            <a:xfrm>
              <a:off x="2301142" y="4393672"/>
              <a:ext cx="338642" cy="766281"/>
            </a:xfrm>
            <a:custGeom>
              <a:avLst/>
              <a:gdLst>
                <a:gd name="T0" fmla="*/ 2147483647 w 415"/>
                <a:gd name="T1" fmla="*/ 2147483647 h 1239"/>
                <a:gd name="T2" fmla="*/ 0 w 415"/>
                <a:gd name="T3" fmla="*/ 2147483647 h 1239"/>
                <a:gd name="T4" fmla="*/ 2147483647 w 415"/>
                <a:gd name="T5" fmla="*/ 0 h 1239"/>
                <a:gd name="T6" fmla="*/ 2147483647 w 415"/>
                <a:gd name="T7" fmla="*/ 2147483647 h 1239"/>
                <a:gd name="T8" fmla="*/ 2147483647 w 415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1239"/>
                <a:gd name="T17" fmla="*/ 415 w 415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1239">
                  <a:moveTo>
                    <a:pt x="169" y="1239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15" y="994"/>
                  </a:lnTo>
                  <a:lnTo>
                    <a:pt x="169" y="1239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5" name="Line 169"/>
            <p:cNvSpPr>
              <a:spLocks noChangeShapeType="1"/>
            </p:cNvSpPr>
            <p:nvPr/>
          </p:nvSpPr>
          <p:spPr bwMode="auto">
            <a:xfrm flipV="1">
              <a:off x="2439047" y="5008429"/>
              <a:ext cx="200737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6" name="Freeform 168"/>
            <p:cNvSpPr>
              <a:spLocks/>
            </p:cNvSpPr>
            <p:nvPr/>
          </p:nvSpPr>
          <p:spPr bwMode="auto">
            <a:xfrm>
              <a:off x="584269" y="4393672"/>
              <a:ext cx="1917611" cy="151525"/>
            </a:xfrm>
            <a:custGeom>
              <a:avLst/>
              <a:gdLst>
                <a:gd name="T0" fmla="*/ 2147483647 w 2350"/>
                <a:gd name="T1" fmla="*/ 2147483647 h 245"/>
                <a:gd name="T2" fmla="*/ 0 w 2350"/>
                <a:gd name="T3" fmla="*/ 2147483647 h 245"/>
                <a:gd name="T4" fmla="*/ 2147483647 w 2350"/>
                <a:gd name="T5" fmla="*/ 0 h 245"/>
                <a:gd name="T6" fmla="*/ 2147483647 w 2350"/>
                <a:gd name="T7" fmla="*/ 0 h 245"/>
                <a:gd name="T8" fmla="*/ 2147483647 w 2350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0"/>
                <a:gd name="T16" fmla="*/ 0 h 245"/>
                <a:gd name="T17" fmla="*/ 2350 w 235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0" h="245">
                  <a:moveTo>
                    <a:pt x="2104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350" y="0"/>
                  </a:lnTo>
                  <a:lnTo>
                    <a:pt x="2104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7" name="Line 167"/>
            <p:cNvSpPr>
              <a:spLocks noChangeShapeType="1"/>
            </p:cNvSpPr>
            <p:nvPr/>
          </p:nvSpPr>
          <p:spPr bwMode="auto">
            <a:xfrm flipV="1">
              <a:off x="2301142" y="4393672"/>
              <a:ext cx="200737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8" name="Line 166"/>
            <p:cNvSpPr>
              <a:spLocks noChangeShapeType="1"/>
            </p:cNvSpPr>
            <p:nvPr/>
          </p:nvSpPr>
          <p:spPr bwMode="auto">
            <a:xfrm flipH="1" flipV="1">
              <a:off x="2301142" y="4545197"/>
              <a:ext cx="137905" cy="614757"/>
            </a:xfrm>
            <a:prstGeom prst="line">
              <a:avLst/>
            </a:prstGeom>
            <a:noFill/>
            <a:ln w="12065">
              <a:solidFill>
                <a:srgbClr val="55ACA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49" name="Line 165"/>
            <p:cNvSpPr>
              <a:spLocks noChangeShapeType="1"/>
            </p:cNvSpPr>
            <p:nvPr/>
          </p:nvSpPr>
          <p:spPr bwMode="auto">
            <a:xfrm flipH="1">
              <a:off x="584269" y="4545197"/>
              <a:ext cx="1716874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0" name="Line 164"/>
            <p:cNvSpPr>
              <a:spLocks noChangeShapeType="1"/>
            </p:cNvSpPr>
            <p:nvPr/>
          </p:nvSpPr>
          <p:spPr bwMode="auto">
            <a:xfrm flipH="1">
              <a:off x="446364" y="4545197"/>
              <a:ext cx="137905" cy="614757"/>
            </a:xfrm>
            <a:prstGeom prst="line">
              <a:avLst/>
            </a:prstGeom>
            <a:noFill/>
            <a:ln w="12065">
              <a:solidFill>
                <a:srgbClr val="4E9D9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1" name="Line 163"/>
            <p:cNvSpPr>
              <a:spLocks noChangeShapeType="1"/>
            </p:cNvSpPr>
            <p:nvPr/>
          </p:nvSpPr>
          <p:spPr bwMode="auto">
            <a:xfrm>
              <a:off x="446364" y="5159954"/>
              <a:ext cx="1992683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2" name="Freeform 162"/>
            <p:cNvSpPr>
              <a:spLocks/>
            </p:cNvSpPr>
            <p:nvPr/>
          </p:nvSpPr>
          <p:spPr bwMode="auto">
            <a:xfrm>
              <a:off x="84539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3" name="Freeform 161"/>
            <p:cNvSpPr>
              <a:spLocks/>
            </p:cNvSpPr>
            <p:nvPr/>
          </p:nvSpPr>
          <p:spPr bwMode="auto">
            <a:xfrm>
              <a:off x="84539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4" name="Freeform 160"/>
            <p:cNvSpPr>
              <a:spLocks/>
            </p:cNvSpPr>
            <p:nvPr/>
          </p:nvSpPr>
          <p:spPr bwMode="auto">
            <a:xfrm>
              <a:off x="1244417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5" name="Freeform 159"/>
            <p:cNvSpPr>
              <a:spLocks/>
            </p:cNvSpPr>
            <p:nvPr/>
          </p:nvSpPr>
          <p:spPr bwMode="auto">
            <a:xfrm>
              <a:off x="1244417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6" name="Freeform 158"/>
            <p:cNvSpPr>
              <a:spLocks/>
            </p:cNvSpPr>
            <p:nvPr/>
          </p:nvSpPr>
          <p:spPr bwMode="auto">
            <a:xfrm>
              <a:off x="1543074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7" name="Freeform 157"/>
            <p:cNvSpPr>
              <a:spLocks/>
            </p:cNvSpPr>
            <p:nvPr/>
          </p:nvSpPr>
          <p:spPr bwMode="auto">
            <a:xfrm>
              <a:off x="1543074" y="489153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8" name="Freeform 156"/>
            <p:cNvSpPr>
              <a:spLocks/>
            </p:cNvSpPr>
            <p:nvPr/>
          </p:nvSpPr>
          <p:spPr bwMode="auto">
            <a:xfrm>
              <a:off x="194210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59" name="Freeform 155"/>
            <p:cNvSpPr>
              <a:spLocks/>
            </p:cNvSpPr>
            <p:nvPr/>
          </p:nvSpPr>
          <p:spPr bwMode="auto">
            <a:xfrm>
              <a:off x="1942100" y="489153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0" name="Rectangle 154"/>
            <p:cNvSpPr>
              <a:spLocks noChangeArrowheads="1"/>
            </p:cNvSpPr>
            <p:nvPr/>
          </p:nvSpPr>
          <p:spPr bwMode="auto">
            <a:xfrm>
              <a:off x="2390087" y="4013315"/>
              <a:ext cx="1108134" cy="30737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1" name="Rectangle 153"/>
            <p:cNvSpPr>
              <a:spLocks noChangeArrowheads="1"/>
            </p:cNvSpPr>
            <p:nvPr/>
          </p:nvSpPr>
          <p:spPr bwMode="auto">
            <a:xfrm>
              <a:off x="3498221" y="4074543"/>
              <a:ext cx="149329" cy="19048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2" name="Rectangle 152"/>
            <p:cNvSpPr>
              <a:spLocks noChangeArrowheads="1"/>
            </p:cNvSpPr>
            <p:nvPr/>
          </p:nvSpPr>
          <p:spPr bwMode="auto">
            <a:xfrm>
              <a:off x="1870292" y="406031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3" name="Rectangle 150"/>
            <p:cNvSpPr>
              <a:spLocks noChangeArrowheads="1"/>
            </p:cNvSpPr>
            <p:nvPr/>
          </p:nvSpPr>
          <p:spPr bwMode="auto">
            <a:xfrm>
              <a:off x="1870292" y="406031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4" name="Rectangle 149"/>
            <p:cNvSpPr>
              <a:spLocks noChangeArrowheads="1"/>
            </p:cNvSpPr>
            <p:nvPr/>
          </p:nvSpPr>
          <p:spPr bwMode="auto">
            <a:xfrm>
              <a:off x="1871924" y="4060319"/>
              <a:ext cx="1090998" cy="231925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5" name="Line 148"/>
            <p:cNvSpPr>
              <a:spLocks noChangeShapeType="1"/>
            </p:cNvSpPr>
            <p:nvPr/>
          </p:nvSpPr>
          <p:spPr bwMode="auto">
            <a:xfrm flipH="1">
              <a:off x="1543074" y="4160510"/>
              <a:ext cx="399026" cy="618"/>
            </a:xfrm>
            <a:prstGeom prst="line">
              <a:avLst/>
            </a:prstGeom>
            <a:noFill/>
            <a:ln w="5588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6" name="Rectangle 147"/>
            <p:cNvSpPr>
              <a:spLocks noChangeArrowheads="1"/>
            </p:cNvSpPr>
            <p:nvPr/>
          </p:nvSpPr>
          <p:spPr bwMode="auto">
            <a:xfrm>
              <a:off x="1393745" y="4007130"/>
              <a:ext cx="97921" cy="34634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7" name="Rectangle 146"/>
            <p:cNvSpPr>
              <a:spLocks noChangeArrowheads="1"/>
            </p:cNvSpPr>
            <p:nvPr/>
          </p:nvSpPr>
          <p:spPr bwMode="auto">
            <a:xfrm>
              <a:off x="1393745" y="4007130"/>
              <a:ext cx="97921" cy="34634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8" name="Rectangle 145"/>
            <p:cNvSpPr>
              <a:spLocks noChangeArrowheads="1"/>
            </p:cNvSpPr>
            <p:nvPr/>
          </p:nvSpPr>
          <p:spPr bwMode="auto">
            <a:xfrm>
              <a:off x="1491666" y="4117218"/>
              <a:ext cx="51408" cy="114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69" name="Rectangle 144"/>
            <p:cNvSpPr>
              <a:spLocks noChangeArrowheads="1"/>
            </p:cNvSpPr>
            <p:nvPr/>
          </p:nvSpPr>
          <p:spPr bwMode="auto">
            <a:xfrm>
              <a:off x="1491666" y="4117218"/>
              <a:ext cx="51408" cy="114416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0" name="Freeform 143"/>
            <p:cNvSpPr>
              <a:spLocks/>
            </p:cNvSpPr>
            <p:nvPr/>
          </p:nvSpPr>
          <p:spPr bwMode="auto">
            <a:xfrm>
              <a:off x="595693" y="389456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2147483647 h 1052"/>
                <a:gd name="T6" fmla="*/ 2147483647 w 245"/>
                <a:gd name="T7" fmla="*/ 0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245"/>
                  </a:moveTo>
                  <a:lnTo>
                    <a:pt x="0" y="1052"/>
                  </a:lnTo>
                  <a:lnTo>
                    <a:pt x="245" y="807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1" name="Line 142"/>
            <p:cNvSpPr>
              <a:spLocks noChangeShapeType="1"/>
            </p:cNvSpPr>
            <p:nvPr/>
          </p:nvSpPr>
          <p:spPr bwMode="auto">
            <a:xfrm flipV="1">
              <a:off x="595693" y="3894569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2" name="Freeform 141"/>
            <p:cNvSpPr>
              <a:spLocks/>
            </p:cNvSpPr>
            <p:nvPr/>
          </p:nvSpPr>
          <p:spPr bwMode="auto">
            <a:xfrm>
              <a:off x="595693" y="4393672"/>
              <a:ext cx="349250" cy="151525"/>
            </a:xfrm>
            <a:custGeom>
              <a:avLst/>
              <a:gdLst>
                <a:gd name="T0" fmla="*/ 0 w 428"/>
                <a:gd name="T1" fmla="*/ 2147483647 h 245"/>
                <a:gd name="T2" fmla="*/ 2147483647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0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0" y="245"/>
                  </a:moveTo>
                  <a:lnTo>
                    <a:pt x="183" y="245"/>
                  </a:lnTo>
                  <a:lnTo>
                    <a:pt x="42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3" name="Line 140"/>
            <p:cNvSpPr>
              <a:spLocks noChangeShapeType="1"/>
            </p:cNvSpPr>
            <p:nvPr/>
          </p:nvSpPr>
          <p:spPr bwMode="auto">
            <a:xfrm flipV="1">
              <a:off x="595693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4" name="Freeform 139"/>
            <p:cNvSpPr>
              <a:spLocks/>
            </p:cNvSpPr>
            <p:nvPr/>
          </p:nvSpPr>
          <p:spPr bwMode="auto">
            <a:xfrm>
              <a:off x="745022" y="389456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0 h 1052"/>
                <a:gd name="T6" fmla="*/ 2147483647 w 245"/>
                <a:gd name="T7" fmla="*/ 2147483647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1052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45" y="807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5" name="Line 138"/>
            <p:cNvSpPr>
              <a:spLocks noChangeShapeType="1"/>
            </p:cNvSpPr>
            <p:nvPr/>
          </p:nvSpPr>
          <p:spPr bwMode="auto">
            <a:xfrm flipV="1">
              <a:off x="745022" y="4393672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6" name="Freeform 137"/>
            <p:cNvSpPr>
              <a:spLocks/>
            </p:cNvSpPr>
            <p:nvPr/>
          </p:nvSpPr>
          <p:spPr bwMode="auto">
            <a:xfrm>
              <a:off x="595693" y="3894569"/>
              <a:ext cx="349250" cy="151525"/>
            </a:xfrm>
            <a:custGeom>
              <a:avLst/>
              <a:gdLst>
                <a:gd name="T0" fmla="*/ 2147483647 w 428"/>
                <a:gd name="T1" fmla="*/ 2147483647 h 245"/>
                <a:gd name="T2" fmla="*/ 0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2147483647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183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428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7" name="Line 136"/>
            <p:cNvSpPr>
              <a:spLocks noChangeShapeType="1"/>
            </p:cNvSpPr>
            <p:nvPr/>
          </p:nvSpPr>
          <p:spPr bwMode="auto">
            <a:xfrm flipV="1">
              <a:off x="745022" y="3894569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8" name="Line 135"/>
            <p:cNvSpPr>
              <a:spLocks noChangeShapeType="1"/>
            </p:cNvSpPr>
            <p:nvPr/>
          </p:nvSpPr>
          <p:spPr bwMode="auto">
            <a:xfrm>
              <a:off x="595693" y="4046094"/>
              <a:ext cx="816" cy="499103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79" name="Line 134"/>
            <p:cNvSpPr>
              <a:spLocks noChangeShapeType="1"/>
            </p:cNvSpPr>
            <p:nvPr/>
          </p:nvSpPr>
          <p:spPr bwMode="auto">
            <a:xfrm>
              <a:off x="595693" y="454519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0" name="Line 133"/>
            <p:cNvSpPr>
              <a:spLocks noChangeShapeType="1"/>
            </p:cNvSpPr>
            <p:nvPr/>
          </p:nvSpPr>
          <p:spPr bwMode="auto">
            <a:xfrm flipV="1">
              <a:off x="745022" y="4046094"/>
              <a:ext cx="816" cy="499103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1" name="Line 132"/>
            <p:cNvSpPr>
              <a:spLocks noChangeShapeType="1"/>
            </p:cNvSpPr>
            <p:nvPr/>
          </p:nvSpPr>
          <p:spPr bwMode="auto">
            <a:xfrm flipH="1">
              <a:off x="595693" y="404609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2" name="Rectangle 131"/>
            <p:cNvSpPr>
              <a:spLocks noChangeArrowheads="1"/>
            </p:cNvSpPr>
            <p:nvPr/>
          </p:nvSpPr>
          <p:spPr bwMode="auto">
            <a:xfrm>
              <a:off x="824174" y="4101756"/>
              <a:ext cx="548355" cy="11565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3" name="Rectangle 130"/>
            <p:cNvSpPr>
              <a:spLocks noChangeArrowheads="1"/>
            </p:cNvSpPr>
            <p:nvPr/>
          </p:nvSpPr>
          <p:spPr bwMode="auto">
            <a:xfrm>
              <a:off x="824174" y="4101756"/>
              <a:ext cx="548355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4" name="Freeform 129"/>
            <p:cNvSpPr>
              <a:spLocks/>
            </p:cNvSpPr>
            <p:nvPr/>
          </p:nvSpPr>
          <p:spPr bwMode="auto">
            <a:xfrm>
              <a:off x="1741363" y="424029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2147483647 h 430"/>
                <a:gd name="T6" fmla="*/ 2147483647 w 246"/>
                <a:gd name="T7" fmla="*/ 0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245"/>
                  </a:moveTo>
                  <a:lnTo>
                    <a:pt x="0" y="430"/>
                  </a:lnTo>
                  <a:lnTo>
                    <a:pt x="246" y="185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5" name="Line 128"/>
            <p:cNvSpPr>
              <a:spLocks noChangeShapeType="1"/>
            </p:cNvSpPr>
            <p:nvPr/>
          </p:nvSpPr>
          <p:spPr bwMode="auto">
            <a:xfrm flipV="1">
              <a:off x="1741363" y="4240293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6" name="Freeform 127"/>
            <p:cNvSpPr>
              <a:spLocks/>
            </p:cNvSpPr>
            <p:nvPr/>
          </p:nvSpPr>
          <p:spPr bwMode="auto">
            <a:xfrm>
              <a:off x="1741363" y="4354709"/>
              <a:ext cx="350066" cy="151525"/>
            </a:xfrm>
            <a:custGeom>
              <a:avLst/>
              <a:gdLst>
                <a:gd name="T0" fmla="*/ 0 w 429"/>
                <a:gd name="T1" fmla="*/ 2147483647 h 245"/>
                <a:gd name="T2" fmla="*/ 2147483647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0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0" y="245"/>
                  </a:moveTo>
                  <a:lnTo>
                    <a:pt x="183" y="245"/>
                  </a:lnTo>
                  <a:lnTo>
                    <a:pt x="429" y="0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7" name="Line 126"/>
            <p:cNvSpPr>
              <a:spLocks noChangeShapeType="1"/>
            </p:cNvSpPr>
            <p:nvPr/>
          </p:nvSpPr>
          <p:spPr bwMode="auto">
            <a:xfrm flipV="1">
              <a:off x="1741363" y="4354709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8" name="Freeform 125"/>
            <p:cNvSpPr>
              <a:spLocks/>
            </p:cNvSpPr>
            <p:nvPr/>
          </p:nvSpPr>
          <p:spPr bwMode="auto">
            <a:xfrm>
              <a:off x="1890692" y="424029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0 h 430"/>
                <a:gd name="T6" fmla="*/ 2147483647 w 246"/>
                <a:gd name="T7" fmla="*/ 2147483647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430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246" y="18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89" name="Line 124"/>
            <p:cNvSpPr>
              <a:spLocks noChangeShapeType="1"/>
            </p:cNvSpPr>
            <p:nvPr/>
          </p:nvSpPr>
          <p:spPr bwMode="auto">
            <a:xfrm flipV="1">
              <a:off x="1890692" y="4354709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0" name="Freeform 123"/>
            <p:cNvSpPr>
              <a:spLocks/>
            </p:cNvSpPr>
            <p:nvPr/>
          </p:nvSpPr>
          <p:spPr bwMode="auto">
            <a:xfrm>
              <a:off x="1741363" y="4240293"/>
              <a:ext cx="350066" cy="151525"/>
            </a:xfrm>
            <a:custGeom>
              <a:avLst/>
              <a:gdLst>
                <a:gd name="T0" fmla="*/ 2147483647 w 429"/>
                <a:gd name="T1" fmla="*/ 2147483647 h 245"/>
                <a:gd name="T2" fmla="*/ 0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2147483647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183" y="245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29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1" name="Line 122"/>
            <p:cNvSpPr>
              <a:spLocks noChangeShapeType="1"/>
            </p:cNvSpPr>
            <p:nvPr/>
          </p:nvSpPr>
          <p:spPr bwMode="auto">
            <a:xfrm flipV="1">
              <a:off x="1890692" y="4240293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2" name="Line 121"/>
            <p:cNvSpPr>
              <a:spLocks noChangeShapeType="1"/>
            </p:cNvSpPr>
            <p:nvPr/>
          </p:nvSpPr>
          <p:spPr bwMode="auto">
            <a:xfrm>
              <a:off x="1741363" y="4391817"/>
              <a:ext cx="816" cy="114416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3" name="Line 120"/>
            <p:cNvSpPr>
              <a:spLocks noChangeShapeType="1"/>
            </p:cNvSpPr>
            <p:nvPr/>
          </p:nvSpPr>
          <p:spPr bwMode="auto">
            <a:xfrm>
              <a:off x="1741363" y="450623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4" name="Line 119"/>
            <p:cNvSpPr>
              <a:spLocks noChangeShapeType="1"/>
            </p:cNvSpPr>
            <p:nvPr/>
          </p:nvSpPr>
          <p:spPr bwMode="auto">
            <a:xfrm flipV="1">
              <a:off x="1890692" y="4391817"/>
              <a:ext cx="816" cy="114416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5" name="Line 118"/>
            <p:cNvSpPr>
              <a:spLocks noChangeShapeType="1"/>
            </p:cNvSpPr>
            <p:nvPr/>
          </p:nvSpPr>
          <p:spPr bwMode="auto">
            <a:xfrm flipH="1">
              <a:off x="1741363" y="439181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6" name="Rectangle 117"/>
            <p:cNvSpPr>
              <a:spLocks noChangeArrowheads="1"/>
            </p:cNvSpPr>
            <p:nvPr/>
          </p:nvSpPr>
          <p:spPr bwMode="auto">
            <a:xfrm>
              <a:off x="1913540" y="4121547"/>
              <a:ext cx="179521" cy="10019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7" name="Rectangle 116"/>
            <p:cNvSpPr>
              <a:spLocks noChangeArrowheads="1"/>
            </p:cNvSpPr>
            <p:nvPr/>
          </p:nvSpPr>
          <p:spPr bwMode="auto">
            <a:xfrm>
              <a:off x="1913540" y="4121547"/>
              <a:ext cx="179521" cy="10019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8" name="Rectangle 115"/>
            <p:cNvSpPr>
              <a:spLocks noChangeArrowheads="1"/>
            </p:cNvSpPr>
            <p:nvPr/>
          </p:nvSpPr>
          <p:spPr bwMode="auto">
            <a:xfrm>
              <a:off x="1892324" y="399414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899" name="Rectangle 113"/>
            <p:cNvSpPr>
              <a:spLocks noChangeArrowheads="1"/>
            </p:cNvSpPr>
            <p:nvPr/>
          </p:nvSpPr>
          <p:spPr bwMode="auto">
            <a:xfrm>
              <a:off x="1892324" y="399414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0" name="Rectangle 112"/>
            <p:cNvSpPr>
              <a:spLocks noChangeArrowheads="1"/>
            </p:cNvSpPr>
            <p:nvPr/>
          </p:nvSpPr>
          <p:spPr bwMode="auto">
            <a:xfrm>
              <a:off x="1892324" y="3995998"/>
              <a:ext cx="98737" cy="344486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1" name="Rectangle 111"/>
            <p:cNvSpPr>
              <a:spLocks noChangeArrowheads="1"/>
            </p:cNvSpPr>
            <p:nvPr/>
          </p:nvSpPr>
          <p:spPr bwMode="auto">
            <a:xfrm>
              <a:off x="1741363" y="4276164"/>
              <a:ext cx="200737" cy="1156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2" name="Rectangle 110"/>
            <p:cNvSpPr>
              <a:spLocks noChangeArrowheads="1"/>
            </p:cNvSpPr>
            <p:nvPr/>
          </p:nvSpPr>
          <p:spPr bwMode="auto">
            <a:xfrm>
              <a:off x="1741363" y="4276164"/>
              <a:ext cx="200737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3" name="Line 109"/>
            <p:cNvSpPr>
              <a:spLocks noChangeShapeType="1"/>
            </p:cNvSpPr>
            <p:nvPr/>
          </p:nvSpPr>
          <p:spPr bwMode="auto">
            <a:xfrm>
              <a:off x="3195484" y="4007130"/>
              <a:ext cx="816" cy="309234"/>
            </a:xfrm>
            <a:prstGeom prst="line">
              <a:avLst/>
            </a:pr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4" name="Rectangle 108"/>
            <p:cNvSpPr>
              <a:spLocks noChangeArrowheads="1"/>
            </p:cNvSpPr>
            <p:nvPr/>
          </p:nvSpPr>
          <p:spPr bwMode="auto">
            <a:xfrm>
              <a:off x="820094" y="4602096"/>
              <a:ext cx="1250119" cy="213371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5" name="Rectangle 101"/>
            <p:cNvSpPr>
              <a:spLocks noChangeArrowheads="1"/>
            </p:cNvSpPr>
            <p:nvPr/>
          </p:nvSpPr>
          <p:spPr bwMode="auto">
            <a:xfrm>
              <a:off x="4561770" y="2993462"/>
              <a:ext cx="177889" cy="674748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6" name="Rectangle 100"/>
            <p:cNvSpPr>
              <a:spLocks noChangeArrowheads="1"/>
            </p:cNvSpPr>
            <p:nvPr/>
          </p:nvSpPr>
          <p:spPr bwMode="auto">
            <a:xfrm>
              <a:off x="4561770" y="2993462"/>
              <a:ext cx="177889" cy="67474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7" name="Rectangle 99"/>
            <p:cNvSpPr>
              <a:spLocks noChangeArrowheads="1"/>
            </p:cNvSpPr>
            <p:nvPr/>
          </p:nvSpPr>
          <p:spPr bwMode="auto">
            <a:xfrm>
              <a:off x="4564218" y="3666973"/>
              <a:ext cx="175441" cy="686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8" name="Rectangle 98"/>
            <p:cNvSpPr>
              <a:spLocks noChangeArrowheads="1"/>
            </p:cNvSpPr>
            <p:nvPr/>
          </p:nvSpPr>
          <p:spPr bwMode="auto">
            <a:xfrm>
              <a:off x="4564218" y="3666973"/>
              <a:ext cx="175441" cy="6865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09" name="Rectangle 97"/>
            <p:cNvSpPr>
              <a:spLocks noChangeArrowheads="1"/>
            </p:cNvSpPr>
            <p:nvPr/>
          </p:nvSpPr>
          <p:spPr bwMode="auto">
            <a:xfrm>
              <a:off x="4564218" y="2926049"/>
              <a:ext cx="175441" cy="6865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0" name="Rectangle 96"/>
            <p:cNvSpPr>
              <a:spLocks noChangeArrowheads="1"/>
            </p:cNvSpPr>
            <p:nvPr/>
          </p:nvSpPr>
          <p:spPr bwMode="auto">
            <a:xfrm>
              <a:off x="4564218" y="2926049"/>
              <a:ext cx="175441" cy="6865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1" name="Freeform 95"/>
            <p:cNvSpPr>
              <a:spLocks/>
            </p:cNvSpPr>
            <p:nvPr/>
          </p:nvSpPr>
          <p:spPr bwMode="auto">
            <a:xfrm>
              <a:off x="4491594" y="2776999"/>
              <a:ext cx="321506" cy="134826"/>
            </a:xfrm>
            <a:custGeom>
              <a:avLst/>
              <a:gdLst>
                <a:gd name="T0" fmla="*/ 0 w 394"/>
                <a:gd name="T1" fmla="*/ 0 h 218"/>
                <a:gd name="T2" fmla="*/ 2147483647 w 394"/>
                <a:gd name="T3" fmla="*/ 2147483647 h 218"/>
                <a:gd name="T4" fmla="*/ 2147483647 w 394"/>
                <a:gd name="T5" fmla="*/ 2147483647 h 218"/>
                <a:gd name="T6" fmla="*/ 2147483647 w 394"/>
                <a:gd name="T7" fmla="*/ 0 h 218"/>
                <a:gd name="T8" fmla="*/ 0 w 394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18"/>
                <a:gd name="T17" fmla="*/ 394 w 394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18">
                  <a:moveTo>
                    <a:pt x="0" y="0"/>
                  </a:moveTo>
                  <a:lnTo>
                    <a:pt x="100" y="218"/>
                  </a:lnTo>
                  <a:lnTo>
                    <a:pt x="297" y="218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2" name="Freeform 94"/>
            <p:cNvSpPr>
              <a:spLocks/>
            </p:cNvSpPr>
            <p:nvPr/>
          </p:nvSpPr>
          <p:spPr bwMode="auto">
            <a:xfrm>
              <a:off x="4491594" y="2776999"/>
              <a:ext cx="321506" cy="134826"/>
            </a:xfrm>
            <a:custGeom>
              <a:avLst/>
              <a:gdLst>
                <a:gd name="T0" fmla="*/ 0 w 394"/>
                <a:gd name="T1" fmla="*/ 0 h 218"/>
                <a:gd name="T2" fmla="*/ 2147483647 w 394"/>
                <a:gd name="T3" fmla="*/ 2147483647 h 218"/>
                <a:gd name="T4" fmla="*/ 2147483647 w 394"/>
                <a:gd name="T5" fmla="*/ 2147483647 h 218"/>
                <a:gd name="T6" fmla="*/ 2147483647 w 394"/>
                <a:gd name="T7" fmla="*/ 0 h 218"/>
                <a:gd name="T8" fmla="*/ 0 w 394"/>
                <a:gd name="T9" fmla="*/ 0 h 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18"/>
                <a:gd name="T17" fmla="*/ 394 w 394"/>
                <a:gd name="T18" fmla="*/ 218 h 2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18">
                  <a:moveTo>
                    <a:pt x="0" y="0"/>
                  </a:moveTo>
                  <a:lnTo>
                    <a:pt x="100" y="218"/>
                  </a:lnTo>
                  <a:lnTo>
                    <a:pt x="297" y="218"/>
                  </a:lnTo>
                  <a:lnTo>
                    <a:pt x="39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3" name="Freeform 93"/>
            <p:cNvSpPr>
              <a:spLocks/>
            </p:cNvSpPr>
            <p:nvPr/>
          </p:nvSpPr>
          <p:spPr bwMode="auto">
            <a:xfrm>
              <a:off x="4489962" y="3749848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7" y="0"/>
                  </a:lnTo>
                  <a:lnTo>
                    <a:pt x="100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4" name="Line 91"/>
            <p:cNvSpPr>
              <a:spLocks noChangeShapeType="1"/>
            </p:cNvSpPr>
            <p:nvPr/>
          </p:nvSpPr>
          <p:spPr bwMode="auto">
            <a:xfrm flipV="1">
              <a:off x="4652347" y="2302634"/>
              <a:ext cx="816" cy="27027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5" name="Line 90"/>
            <p:cNvSpPr>
              <a:spLocks noChangeShapeType="1"/>
            </p:cNvSpPr>
            <p:nvPr/>
          </p:nvSpPr>
          <p:spPr bwMode="auto">
            <a:xfrm>
              <a:off x="4652347" y="2302634"/>
              <a:ext cx="535299" cy="61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6" name="Line 89"/>
            <p:cNvSpPr>
              <a:spLocks noChangeShapeType="1"/>
            </p:cNvSpPr>
            <p:nvPr/>
          </p:nvSpPr>
          <p:spPr bwMode="auto">
            <a:xfrm>
              <a:off x="5187646" y="2302634"/>
              <a:ext cx="816" cy="1013668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7" name="Rectangle 84"/>
            <p:cNvSpPr>
              <a:spLocks noChangeArrowheads="1"/>
            </p:cNvSpPr>
            <p:nvPr/>
          </p:nvSpPr>
          <p:spPr bwMode="auto">
            <a:xfrm>
              <a:off x="4605835" y="2506729"/>
              <a:ext cx="86496" cy="270270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8" name="Rectangle 83"/>
            <p:cNvSpPr>
              <a:spLocks noChangeArrowheads="1"/>
            </p:cNvSpPr>
            <p:nvPr/>
          </p:nvSpPr>
          <p:spPr bwMode="auto">
            <a:xfrm>
              <a:off x="4605835" y="2506729"/>
              <a:ext cx="86496" cy="270270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19" name="Freeform 82"/>
            <p:cNvSpPr>
              <a:spLocks/>
            </p:cNvSpPr>
            <p:nvPr/>
          </p:nvSpPr>
          <p:spPr bwMode="auto">
            <a:xfrm>
              <a:off x="4499754" y="2438079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6" y="0"/>
                  </a:lnTo>
                  <a:lnTo>
                    <a:pt x="99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solidFill>
              <a:srgbClr val="336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0" name="Freeform 81"/>
            <p:cNvSpPr>
              <a:spLocks/>
            </p:cNvSpPr>
            <p:nvPr/>
          </p:nvSpPr>
          <p:spPr bwMode="auto">
            <a:xfrm>
              <a:off x="4499754" y="2438079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6" y="0"/>
                  </a:lnTo>
                  <a:lnTo>
                    <a:pt x="99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1" name="Freeform 80"/>
            <p:cNvSpPr>
              <a:spLocks/>
            </p:cNvSpPr>
            <p:nvPr/>
          </p:nvSpPr>
          <p:spPr bwMode="auto">
            <a:xfrm>
              <a:off x="4489962" y="3749848"/>
              <a:ext cx="321506" cy="136063"/>
            </a:xfrm>
            <a:custGeom>
              <a:avLst/>
              <a:gdLst>
                <a:gd name="T0" fmla="*/ 2147483647 w 394"/>
                <a:gd name="T1" fmla="*/ 2147483647 h 220"/>
                <a:gd name="T2" fmla="*/ 2147483647 w 394"/>
                <a:gd name="T3" fmla="*/ 0 h 220"/>
                <a:gd name="T4" fmla="*/ 2147483647 w 394"/>
                <a:gd name="T5" fmla="*/ 0 h 220"/>
                <a:gd name="T6" fmla="*/ 0 w 394"/>
                <a:gd name="T7" fmla="*/ 2147483647 h 220"/>
                <a:gd name="T8" fmla="*/ 2147483647 w 394"/>
                <a:gd name="T9" fmla="*/ 2147483647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4"/>
                <a:gd name="T16" fmla="*/ 0 h 220"/>
                <a:gd name="T17" fmla="*/ 394 w 394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4" h="220">
                  <a:moveTo>
                    <a:pt x="394" y="220"/>
                  </a:moveTo>
                  <a:lnTo>
                    <a:pt x="297" y="0"/>
                  </a:lnTo>
                  <a:lnTo>
                    <a:pt x="100" y="0"/>
                  </a:lnTo>
                  <a:lnTo>
                    <a:pt x="0" y="220"/>
                  </a:lnTo>
                  <a:lnTo>
                    <a:pt x="394" y="220"/>
                  </a:lnTo>
                  <a:close/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2" name="Freeform 79"/>
            <p:cNvSpPr>
              <a:spLocks/>
            </p:cNvSpPr>
            <p:nvPr/>
          </p:nvSpPr>
          <p:spPr bwMode="auto">
            <a:xfrm>
              <a:off x="5089725" y="3222295"/>
              <a:ext cx="186865" cy="228833"/>
            </a:xfrm>
            <a:custGeom>
              <a:avLst/>
              <a:gdLst>
                <a:gd name="T0" fmla="*/ 2147483647 w 229"/>
                <a:gd name="T1" fmla="*/ 0 h 370"/>
                <a:gd name="T2" fmla="*/ 2147483647 w 229"/>
                <a:gd name="T3" fmla="*/ 0 h 370"/>
                <a:gd name="T4" fmla="*/ 2147483647 w 229"/>
                <a:gd name="T5" fmla="*/ 2147483647 h 370"/>
                <a:gd name="T6" fmla="*/ 2147483647 w 229"/>
                <a:gd name="T7" fmla="*/ 2147483647 h 370"/>
                <a:gd name="T8" fmla="*/ 2147483647 w 229"/>
                <a:gd name="T9" fmla="*/ 2147483647 h 370"/>
                <a:gd name="T10" fmla="*/ 2147483647 w 229"/>
                <a:gd name="T11" fmla="*/ 2147483647 h 370"/>
                <a:gd name="T12" fmla="*/ 2147483647 w 229"/>
                <a:gd name="T13" fmla="*/ 2147483647 h 370"/>
                <a:gd name="T14" fmla="*/ 0 w 229"/>
                <a:gd name="T15" fmla="*/ 2147483647 h 370"/>
                <a:gd name="T16" fmla="*/ 0 w 229"/>
                <a:gd name="T17" fmla="*/ 2147483647 h 370"/>
                <a:gd name="T18" fmla="*/ 0 w 229"/>
                <a:gd name="T19" fmla="*/ 2147483647 h 370"/>
                <a:gd name="T20" fmla="*/ 0 w 229"/>
                <a:gd name="T21" fmla="*/ 2147483647 h 370"/>
                <a:gd name="T22" fmla="*/ 2147483647 w 229"/>
                <a:gd name="T23" fmla="*/ 2147483647 h 370"/>
                <a:gd name="T24" fmla="*/ 2147483647 w 229"/>
                <a:gd name="T25" fmla="*/ 2147483647 h 370"/>
                <a:gd name="T26" fmla="*/ 2147483647 w 229"/>
                <a:gd name="T27" fmla="*/ 2147483647 h 370"/>
                <a:gd name="T28" fmla="*/ 2147483647 w 229"/>
                <a:gd name="T29" fmla="*/ 2147483647 h 370"/>
                <a:gd name="T30" fmla="*/ 2147483647 w 229"/>
                <a:gd name="T31" fmla="*/ 2147483647 h 370"/>
                <a:gd name="T32" fmla="*/ 2147483647 w 229"/>
                <a:gd name="T33" fmla="*/ 2147483647 h 370"/>
                <a:gd name="T34" fmla="*/ 2147483647 w 229"/>
                <a:gd name="T35" fmla="*/ 2147483647 h 370"/>
                <a:gd name="T36" fmla="*/ 2147483647 w 229"/>
                <a:gd name="T37" fmla="*/ 2147483647 h 370"/>
                <a:gd name="T38" fmla="*/ 2147483647 w 229"/>
                <a:gd name="T39" fmla="*/ 2147483647 h 370"/>
                <a:gd name="T40" fmla="*/ 2147483647 w 229"/>
                <a:gd name="T41" fmla="*/ 2147483647 h 370"/>
                <a:gd name="T42" fmla="*/ 2147483647 w 229"/>
                <a:gd name="T43" fmla="*/ 2147483647 h 370"/>
                <a:gd name="T44" fmla="*/ 2147483647 w 229"/>
                <a:gd name="T45" fmla="*/ 2147483647 h 370"/>
                <a:gd name="T46" fmla="*/ 2147483647 w 229"/>
                <a:gd name="T47" fmla="*/ 2147483647 h 370"/>
                <a:gd name="T48" fmla="*/ 2147483647 w 229"/>
                <a:gd name="T49" fmla="*/ 2147483647 h 370"/>
                <a:gd name="T50" fmla="*/ 2147483647 w 229"/>
                <a:gd name="T51" fmla="*/ 2147483647 h 370"/>
                <a:gd name="T52" fmla="*/ 2147483647 w 229"/>
                <a:gd name="T53" fmla="*/ 2147483647 h 370"/>
                <a:gd name="T54" fmla="*/ 2147483647 w 229"/>
                <a:gd name="T55" fmla="*/ 2147483647 h 370"/>
                <a:gd name="T56" fmla="*/ 2147483647 w 229"/>
                <a:gd name="T57" fmla="*/ 2147483647 h 370"/>
                <a:gd name="T58" fmla="*/ 2147483647 w 229"/>
                <a:gd name="T59" fmla="*/ 2147483647 h 370"/>
                <a:gd name="T60" fmla="*/ 2147483647 w 229"/>
                <a:gd name="T61" fmla="*/ 2147483647 h 370"/>
                <a:gd name="T62" fmla="*/ 2147483647 w 229"/>
                <a:gd name="T63" fmla="*/ 2147483647 h 370"/>
                <a:gd name="T64" fmla="*/ 2147483647 w 229"/>
                <a:gd name="T65" fmla="*/ 2147483647 h 370"/>
                <a:gd name="T66" fmla="*/ 2147483647 w 229"/>
                <a:gd name="T67" fmla="*/ 2147483647 h 370"/>
                <a:gd name="T68" fmla="*/ 2147483647 w 229"/>
                <a:gd name="T69" fmla="*/ 0 h 370"/>
                <a:gd name="T70" fmla="*/ 2147483647 w 229"/>
                <a:gd name="T71" fmla="*/ 0 h 370"/>
                <a:gd name="T72" fmla="*/ 2147483647 w 229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70"/>
                <a:gd name="T113" fmla="*/ 229 w 229"/>
                <a:gd name="T114" fmla="*/ 370 h 3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70">
                  <a:moveTo>
                    <a:pt x="37" y="0"/>
                  </a:moveTo>
                  <a:lnTo>
                    <a:pt x="30" y="0"/>
                  </a:lnTo>
                  <a:lnTo>
                    <a:pt x="23" y="2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2" y="347"/>
                  </a:lnTo>
                  <a:lnTo>
                    <a:pt x="7" y="353"/>
                  </a:lnTo>
                  <a:lnTo>
                    <a:pt x="11" y="360"/>
                  </a:lnTo>
                  <a:lnTo>
                    <a:pt x="16" y="365"/>
                  </a:lnTo>
                  <a:lnTo>
                    <a:pt x="23" y="367"/>
                  </a:lnTo>
                  <a:lnTo>
                    <a:pt x="30" y="370"/>
                  </a:lnTo>
                  <a:lnTo>
                    <a:pt x="37" y="370"/>
                  </a:lnTo>
                  <a:lnTo>
                    <a:pt x="190" y="370"/>
                  </a:lnTo>
                  <a:lnTo>
                    <a:pt x="199" y="370"/>
                  </a:lnTo>
                  <a:lnTo>
                    <a:pt x="206" y="367"/>
                  </a:lnTo>
                  <a:lnTo>
                    <a:pt x="213" y="365"/>
                  </a:lnTo>
                  <a:lnTo>
                    <a:pt x="218" y="360"/>
                  </a:lnTo>
                  <a:lnTo>
                    <a:pt x="222" y="353"/>
                  </a:lnTo>
                  <a:lnTo>
                    <a:pt x="225" y="347"/>
                  </a:lnTo>
                  <a:lnTo>
                    <a:pt x="227" y="340"/>
                  </a:lnTo>
                  <a:lnTo>
                    <a:pt x="229" y="333"/>
                  </a:lnTo>
                  <a:lnTo>
                    <a:pt x="229" y="37"/>
                  </a:lnTo>
                  <a:lnTo>
                    <a:pt x="227" y="30"/>
                  </a:lnTo>
                  <a:lnTo>
                    <a:pt x="225" y="23"/>
                  </a:lnTo>
                  <a:lnTo>
                    <a:pt x="222" y="16"/>
                  </a:lnTo>
                  <a:lnTo>
                    <a:pt x="218" y="11"/>
                  </a:lnTo>
                  <a:lnTo>
                    <a:pt x="213" y="7"/>
                  </a:lnTo>
                  <a:lnTo>
                    <a:pt x="206" y="2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3" name="Freeform 78"/>
            <p:cNvSpPr>
              <a:spLocks/>
            </p:cNvSpPr>
            <p:nvPr/>
          </p:nvSpPr>
          <p:spPr bwMode="auto">
            <a:xfrm>
              <a:off x="5089725" y="3222295"/>
              <a:ext cx="186865" cy="228833"/>
            </a:xfrm>
            <a:custGeom>
              <a:avLst/>
              <a:gdLst>
                <a:gd name="T0" fmla="*/ 2147483647 w 229"/>
                <a:gd name="T1" fmla="*/ 0 h 370"/>
                <a:gd name="T2" fmla="*/ 2147483647 w 229"/>
                <a:gd name="T3" fmla="*/ 0 h 370"/>
                <a:gd name="T4" fmla="*/ 2147483647 w 229"/>
                <a:gd name="T5" fmla="*/ 2147483647 h 370"/>
                <a:gd name="T6" fmla="*/ 2147483647 w 229"/>
                <a:gd name="T7" fmla="*/ 2147483647 h 370"/>
                <a:gd name="T8" fmla="*/ 2147483647 w 229"/>
                <a:gd name="T9" fmla="*/ 2147483647 h 370"/>
                <a:gd name="T10" fmla="*/ 2147483647 w 229"/>
                <a:gd name="T11" fmla="*/ 2147483647 h 370"/>
                <a:gd name="T12" fmla="*/ 2147483647 w 229"/>
                <a:gd name="T13" fmla="*/ 2147483647 h 370"/>
                <a:gd name="T14" fmla="*/ 0 w 229"/>
                <a:gd name="T15" fmla="*/ 2147483647 h 370"/>
                <a:gd name="T16" fmla="*/ 0 w 229"/>
                <a:gd name="T17" fmla="*/ 2147483647 h 370"/>
                <a:gd name="T18" fmla="*/ 0 w 229"/>
                <a:gd name="T19" fmla="*/ 2147483647 h 370"/>
                <a:gd name="T20" fmla="*/ 0 w 229"/>
                <a:gd name="T21" fmla="*/ 2147483647 h 370"/>
                <a:gd name="T22" fmla="*/ 2147483647 w 229"/>
                <a:gd name="T23" fmla="*/ 2147483647 h 370"/>
                <a:gd name="T24" fmla="*/ 2147483647 w 229"/>
                <a:gd name="T25" fmla="*/ 2147483647 h 370"/>
                <a:gd name="T26" fmla="*/ 2147483647 w 229"/>
                <a:gd name="T27" fmla="*/ 2147483647 h 370"/>
                <a:gd name="T28" fmla="*/ 2147483647 w 229"/>
                <a:gd name="T29" fmla="*/ 2147483647 h 370"/>
                <a:gd name="T30" fmla="*/ 2147483647 w 229"/>
                <a:gd name="T31" fmla="*/ 2147483647 h 370"/>
                <a:gd name="T32" fmla="*/ 2147483647 w 229"/>
                <a:gd name="T33" fmla="*/ 2147483647 h 370"/>
                <a:gd name="T34" fmla="*/ 2147483647 w 229"/>
                <a:gd name="T35" fmla="*/ 2147483647 h 370"/>
                <a:gd name="T36" fmla="*/ 2147483647 w 229"/>
                <a:gd name="T37" fmla="*/ 2147483647 h 370"/>
                <a:gd name="T38" fmla="*/ 2147483647 w 229"/>
                <a:gd name="T39" fmla="*/ 2147483647 h 370"/>
                <a:gd name="T40" fmla="*/ 2147483647 w 229"/>
                <a:gd name="T41" fmla="*/ 2147483647 h 370"/>
                <a:gd name="T42" fmla="*/ 2147483647 w 229"/>
                <a:gd name="T43" fmla="*/ 2147483647 h 370"/>
                <a:gd name="T44" fmla="*/ 2147483647 w 229"/>
                <a:gd name="T45" fmla="*/ 2147483647 h 370"/>
                <a:gd name="T46" fmla="*/ 2147483647 w 229"/>
                <a:gd name="T47" fmla="*/ 2147483647 h 370"/>
                <a:gd name="T48" fmla="*/ 2147483647 w 229"/>
                <a:gd name="T49" fmla="*/ 2147483647 h 370"/>
                <a:gd name="T50" fmla="*/ 2147483647 w 229"/>
                <a:gd name="T51" fmla="*/ 2147483647 h 370"/>
                <a:gd name="T52" fmla="*/ 2147483647 w 229"/>
                <a:gd name="T53" fmla="*/ 2147483647 h 370"/>
                <a:gd name="T54" fmla="*/ 2147483647 w 229"/>
                <a:gd name="T55" fmla="*/ 2147483647 h 370"/>
                <a:gd name="T56" fmla="*/ 2147483647 w 229"/>
                <a:gd name="T57" fmla="*/ 2147483647 h 370"/>
                <a:gd name="T58" fmla="*/ 2147483647 w 229"/>
                <a:gd name="T59" fmla="*/ 2147483647 h 370"/>
                <a:gd name="T60" fmla="*/ 2147483647 w 229"/>
                <a:gd name="T61" fmla="*/ 2147483647 h 370"/>
                <a:gd name="T62" fmla="*/ 2147483647 w 229"/>
                <a:gd name="T63" fmla="*/ 2147483647 h 370"/>
                <a:gd name="T64" fmla="*/ 2147483647 w 229"/>
                <a:gd name="T65" fmla="*/ 2147483647 h 370"/>
                <a:gd name="T66" fmla="*/ 2147483647 w 229"/>
                <a:gd name="T67" fmla="*/ 2147483647 h 370"/>
                <a:gd name="T68" fmla="*/ 2147483647 w 229"/>
                <a:gd name="T69" fmla="*/ 0 h 370"/>
                <a:gd name="T70" fmla="*/ 2147483647 w 229"/>
                <a:gd name="T71" fmla="*/ 0 h 370"/>
                <a:gd name="T72" fmla="*/ 2147483647 w 229"/>
                <a:gd name="T73" fmla="*/ 0 h 3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29"/>
                <a:gd name="T112" fmla="*/ 0 h 370"/>
                <a:gd name="T113" fmla="*/ 229 w 229"/>
                <a:gd name="T114" fmla="*/ 370 h 3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29" h="370">
                  <a:moveTo>
                    <a:pt x="37" y="0"/>
                  </a:moveTo>
                  <a:lnTo>
                    <a:pt x="30" y="0"/>
                  </a:lnTo>
                  <a:lnTo>
                    <a:pt x="23" y="2"/>
                  </a:lnTo>
                  <a:lnTo>
                    <a:pt x="16" y="7"/>
                  </a:lnTo>
                  <a:lnTo>
                    <a:pt x="11" y="11"/>
                  </a:lnTo>
                  <a:lnTo>
                    <a:pt x="7" y="16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333"/>
                  </a:lnTo>
                  <a:lnTo>
                    <a:pt x="0" y="340"/>
                  </a:lnTo>
                  <a:lnTo>
                    <a:pt x="2" y="347"/>
                  </a:lnTo>
                  <a:lnTo>
                    <a:pt x="7" y="353"/>
                  </a:lnTo>
                  <a:lnTo>
                    <a:pt x="11" y="360"/>
                  </a:lnTo>
                  <a:lnTo>
                    <a:pt x="16" y="365"/>
                  </a:lnTo>
                  <a:lnTo>
                    <a:pt x="23" y="367"/>
                  </a:lnTo>
                  <a:lnTo>
                    <a:pt x="30" y="370"/>
                  </a:lnTo>
                  <a:lnTo>
                    <a:pt x="37" y="370"/>
                  </a:lnTo>
                  <a:lnTo>
                    <a:pt x="190" y="370"/>
                  </a:lnTo>
                  <a:lnTo>
                    <a:pt x="199" y="370"/>
                  </a:lnTo>
                  <a:lnTo>
                    <a:pt x="206" y="367"/>
                  </a:lnTo>
                  <a:lnTo>
                    <a:pt x="213" y="365"/>
                  </a:lnTo>
                  <a:lnTo>
                    <a:pt x="218" y="360"/>
                  </a:lnTo>
                  <a:lnTo>
                    <a:pt x="222" y="353"/>
                  </a:lnTo>
                  <a:lnTo>
                    <a:pt x="225" y="347"/>
                  </a:lnTo>
                  <a:lnTo>
                    <a:pt x="227" y="340"/>
                  </a:lnTo>
                  <a:lnTo>
                    <a:pt x="229" y="333"/>
                  </a:lnTo>
                  <a:lnTo>
                    <a:pt x="229" y="37"/>
                  </a:lnTo>
                  <a:lnTo>
                    <a:pt x="227" y="30"/>
                  </a:lnTo>
                  <a:lnTo>
                    <a:pt x="225" y="23"/>
                  </a:lnTo>
                  <a:lnTo>
                    <a:pt x="222" y="16"/>
                  </a:lnTo>
                  <a:lnTo>
                    <a:pt x="218" y="11"/>
                  </a:lnTo>
                  <a:lnTo>
                    <a:pt x="213" y="7"/>
                  </a:lnTo>
                  <a:lnTo>
                    <a:pt x="206" y="2"/>
                  </a:lnTo>
                  <a:lnTo>
                    <a:pt x="199" y="0"/>
                  </a:lnTo>
                  <a:lnTo>
                    <a:pt x="190" y="0"/>
                  </a:lnTo>
                  <a:lnTo>
                    <a:pt x="37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4" name="Freeform 77"/>
            <p:cNvSpPr>
              <a:spLocks/>
            </p:cNvSpPr>
            <p:nvPr/>
          </p:nvSpPr>
          <p:spPr bwMode="auto">
            <a:xfrm>
              <a:off x="5044029" y="3182095"/>
              <a:ext cx="268466" cy="67413"/>
            </a:xfrm>
            <a:custGeom>
              <a:avLst/>
              <a:gdLst>
                <a:gd name="T0" fmla="*/ 2147483647 w 329"/>
                <a:gd name="T1" fmla="*/ 0 h 109"/>
                <a:gd name="T2" fmla="*/ 2147483647 w 329"/>
                <a:gd name="T3" fmla="*/ 0 h 109"/>
                <a:gd name="T4" fmla="*/ 2147483647 w 329"/>
                <a:gd name="T5" fmla="*/ 0 h 109"/>
                <a:gd name="T6" fmla="*/ 2147483647 w 329"/>
                <a:gd name="T7" fmla="*/ 2147483647 h 109"/>
                <a:gd name="T8" fmla="*/ 2147483647 w 329"/>
                <a:gd name="T9" fmla="*/ 2147483647 h 109"/>
                <a:gd name="T10" fmla="*/ 2147483647 w 329"/>
                <a:gd name="T11" fmla="*/ 2147483647 h 109"/>
                <a:gd name="T12" fmla="*/ 0 w 329"/>
                <a:gd name="T13" fmla="*/ 2147483647 h 109"/>
                <a:gd name="T14" fmla="*/ 0 w 329"/>
                <a:gd name="T15" fmla="*/ 2147483647 h 109"/>
                <a:gd name="T16" fmla="*/ 0 w 329"/>
                <a:gd name="T17" fmla="*/ 2147483647 h 109"/>
                <a:gd name="T18" fmla="*/ 0 w 329"/>
                <a:gd name="T19" fmla="*/ 2147483647 h 109"/>
                <a:gd name="T20" fmla="*/ 0 w 329"/>
                <a:gd name="T21" fmla="*/ 2147483647 h 109"/>
                <a:gd name="T22" fmla="*/ 0 w 329"/>
                <a:gd name="T23" fmla="*/ 2147483647 h 109"/>
                <a:gd name="T24" fmla="*/ 2147483647 w 329"/>
                <a:gd name="T25" fmla="*/ 2147483647 h 109"/>
                <a:gd name="T26" fmla="*/ 2147483647 w 329"/>
                <a:gd name="T27" fmla="*/ 2147483647 h 109"/>
                <a:gd name="T28" fmla="*/ 2147483647 w 329"/>
                <a:gd name="T29" fmla="*/ 2147483647 h 109"/>
                <a:gd name="T30" fmla="*/ 2147483647 w 329"/>
                <a:gd name="T31" fmla="*/ 2147483647 h 109"/>
                <a:gd name="T32" fmla="*/ 2147483647 w 329"/>
                <a:gd name="T33" fmla="*/ 2147483647 h 109"/>
                <a:gd name="T34" fmla="*/ 2147483647 w 329"/>
                <a:gd name="T35" fmla="*/ 2147483647 h 109"/>
                <a:gd name="T36" fmla="*/ 2147483647 w 329"/>
                <a:gd name="T37" fmla="*/ 2147483647 h 109"/>
                <a:gd name="T38" fmla="*/ 2147483647 w 329"/>
                <a:gd name="T39" fmla="*/ 2147483647 h 109"/>
                <a:gd name="T40" fmla="*/ 2147483647 w 329"/>
                <a:gd name="T41" fmla="*/ 2147483647 h 109"/>
                <a:gd name="T42" fmla="*/ 2147483647 w 329"/>
                <a:gd name="T43" fmla="*/ 2147483647 h 109"/>
                <a:gd name="T44" fmla="*/ 2147483647 w 329"/>
                <a:gd name="T45" fmla="*/ 2147483647 h 109"/>
                <a:gd name="T46" fmla="*/ 2147483647 w 329"/>
                <a:gd name="T47" fmla="*/ 2147483647 h 109"/>
                <a:gd name="T48" fmla="*/ 2147483647 w 329"/>
                <a:gd name="T49" fmla="*/ 2147483647 h 109"/>
                <a:gd name="T50" fmla="*/ 2147483647 w 329"/>
                <a:gd name="T51" fmla="*/ 2147483647 h 109"/>
                <a:gd name="T52" fmla="*/ 2147483647 w 329"/>
                <a:gd name="T53" fmla="*/ 2147483647 h 109"/>
                <a:gd name="T54" fmla="*/ 2147483647 w 329"/>
                <a:gd name="T55" fmla="*/ 2147483647 h 109"/>
                <a:gd name="T56" fmla="*/ 2147483647 w 329"/>
                <a:gd name="T57" fmla="*/ 2147483647 h 109"/>
                <a:gd name="T58" fmla="*/ 2147483647 w 329"/>
                <a:gd name="T59" fmla="*/ 2147483647 h 109"/>
                <a:gd name="T60" fmla="*/ 2147483647 w 329"/>
                <a:gd name="T61" fmla="*/ 2147483647 h 109"/>
                <a:gd name="T62" fmla="*/ 2147483647 w 329"/>
                <a:gd name="T63" fmla="*/ 2147483647 h 109"/>
                <a:gd name="T64" fmla="*/ 2147483647 w 329"/>
                <a:gd name="T65" fmla="*/ 2147483647 h 109"/>
                <a:gd name="T66" fmla="*/ 2147483647 w 329"/>
                <a:gd name="T67" fmla="*/ 0 h 109"/>
                <a:gd name="T68" fmla="*/ 2147483647 w 329"/>
                <a:gd name="T69" fmla="*/ 0 h 109"/>
                <a:gd name="T70" fmla="*/ 2147483647 w 329"/>
                <a:gd name="T71" fmla="*/ 0 h 109"/>
                <a:gd name="T72" fmla="*/ 2147483647 w 329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9"/>
                <a:gd name="T112" fmla="*/ 0 h 109"/>
                <a:gd name="T113" fmla="*/ 329 w 329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9" h="109">
                  <a:moveTo>
                    <a:pt x="19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7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9" y="109"/>
                  </a:lnTo>
                  <a:lnTo>
                    <a:pt x="311" y="109"/>
                  </a:lnTo>
                  <a:lnTo>
                    <a:pt x="313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2" y="102"/>
                  </a:lnTo>
                  <a:lnTo>
                    <a:pt x="325" y="99"/>
                  </a:lnTo>
                  <a:lnTo>
                    <a:pt x="327" y="97"/>
                  </a:lnTo>
                  <a:lnTo>
                    <a:pt x="327" y="92"/>
                  </a:lnTo>
                  <a:lnTo>
                    <a:pt x="329" y="90"/>
                  </a:lnTo>
                  <a:lnTo>
                    <a:pt x="329" y="18"/>
                  </a:lnTo>
                  <a:lnTo>
                    <a:pt x="327" y="14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2" y="5"/>
                  </a:lnTo>
                  <a:lnTo>
                    <a:pt x="320" y="2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11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5" name="Freeform 76"/>
            <p:cNvSpPr>
              <a:spLocks/>
            </p:cNvSpPr>
            <p:nvPr/>
          </p:nvSpPr>
          <p:spPr bwMode="auto">
            <a:xfrm>
              <a:off x="5044029" y="3182095"/>
              <a:ext cx="268466" cy="67413"/>
            </a:xfrm>
            <a:custGeom>
              <a:avLst/>
              <a:gdLst>
                <a:gd name="T0" fmla="*/ 2147483647 w 329"/>
                <a:gd name="T1" fmla="*/ 0 h 109"/>
                <a:gd name="T2" fmla="*/ 2147483647 w 329"/>
                <a:gd name="T3" fmla="*/ 0 h 109"/>
                <a:gd name="T4" fmla="*/ 2147483647 w 329"/>
                <a:gd name="T5" fmla="*/ 0 h 109"/>
                <a:gd name="T6" fmla="*/ 2147483647 w 329"/>
                <a:gd name="T7" fmla="*/ 2147483647 h 109"/>
                <a:gd name="T8" fmla="*/ 2147483647 w 329"/>
                <a:gd name="T9" fmla="*/ 2147483647 h 109"/>
                <a:gd name="T10" fmla="*/ 2147483647 w 329"/>
                <a:gd name="T11" fmla="*/ 2147483647 h 109"/>
                <a:gd name="T12" fmla="*/ 0 w 329"/>
                <a:gd name="T13" fmla="*/ 2147483647 h 109"/>
                <a:gd name="T14" fmla="*/ 0 w 329"/>
                <a:gd name="T15" fmla="*/ 2147483647 h 109"/>
                <a:gd name="T16" fmla="*/ 0 w 329"/>
                <a:gd name="T17" fmla="*/ 2147483647 h 109"/>
                <a:gd name="T18" fmla="*/ 0 w 329"/>
                <a:gd name="T19" fmla="*/ 2147483647 h 109"/>
                <a:gd name="T20" fmla="*/ 0 w 329"/>
                <a:gd name="T21" fmla="*/ 2147483647 h 109"/>
                <a:gd name="T22" fmla="*/ 0 w 329"/>
                <a:gd name="T23" fmla="*/ 2147483647 h 109"/>
                <a:gd name="T24" fmla="*/ 2147483647 w 329"/>
                <a:gd name="T25" fmla="*/ 2147483647 h 109"/>
                <a:gd name="T26" fmla="*/ 2147483647 w 329"/>
                <a:gd name="T27" fmla="*/ 2147483647 h 109"/>
                <a:gd name="T28" fmla="*/ 2147483647 w 329"/>
                <a:gd name="T29" fmla="*/ 2147483647 h 109"/>
                <a:gd name="T30" fmla="*/ 2147483647 w 329"/>
                <a:gd name="T31" fmla="*/ 2147483647 h 109"/>
                <a:gd name="T32" fmla="*/ 2147483647 w 329"/>
                <a:gd name="T33" fmla="*/ 2147483647 h 109"/>
                <a:gd name="T34" fmla="*/ 2147483647 w 329"/>
                <a:gd name="T35" fmla="*/ 2147483647 h 109"/>
                <a:gd name="T36" fmla="*/ 2147483647 w 329"/>
                <a:gd name="T37" fmla="*/ 2147483647 h 109"/>
                <a:gd name="T38" fmla="*/ 2147483647 w 329"/>
                <a:gd name="T39" fmla="*/ 2147483647 h 109"/>
                <a:gd name="T40" fmla="*/ 2147483647 w 329"/>
                <a:gd name="T41" fmla="*/ 2147483647 h 109"/>
                <a:gd name="T42" fmla="*/ 2147483647 w 329"/>
                <a:gd name="T43" fmla="*/ 2147483647 h 109"/>
                <a:gd name="T44" fmla="*/ 2147483647 w 329"/>
                <a:gd name="T45" fmla="*/ 2147483647 h 109"/>
                <a:gd name="T46" fmla="*/ 2147483647 w 329"/>
                <a:gd name="T47" fmla="*/ 2147483647 h 109"/>
                <a:gd name="T48" fmla="*/ 2147483647 w 329"/>
                <a:gd name="T49" fmla="*/ 2147483647 h 109"/>
                <a:gd name="T50" fmla="*/ 2147483647 w 329"/>
                <a:gd name="T51" fmla="*/ 2147483647 h 109"/>
                <a:gd name="T52" fmla="*/ 2147483647 w 329"/>
                <a:gd name="T53" fmla="*/ 2147483647 h 109"/>
                <a:gd name="T54" fmla="*/ 2147483647 w 329"/>
                <a:gd name="T55" fmla="*/ 2147483647 h 109"/>
                <a:gd name="T56" fmla="*/ 2147483647 w 329"/>
                <a:gd name="T57" fmla="*/ 2147483647 h 109"/>
                <a:gd name="T58" fmla="*/ 2147483647 w 329"/>
                <a:gd name="T59" fmla="*/ 2147483647 h 109"/>
                <a:gd name="T60" fmla="*/ 2147483647 w 329"/>
                <a:gd name="T61" fmla="*/ 2147483647 h 109"/>
                <a:gd name="T62" fmla="*/ 2147483647 w 329"/>
                <a:gd name="T63" fmla="*/ 2147483647 h 109"/>
                <a:gd name="T64" fmla="*/ 2147483647 w 329"/>
                <a:gd name="T65" fmla="*/ 2147483647 h 109"/>
                <a:gd name="T66" fmla="*/ 2147483647 w 329"/>
                <a:gd name="T67" fmla="*/ 0 h 109"/>
                <a:gd name="T68" fmla="*/ 2147483647 w 329"/>
                <a:gd name="T69" fmla="*/ 0 h 109"/>
                <a:gd name="T70" fmla="*/ 2147483647 w 329"/>
                <a:gd name="T71" fmla="*/ 0 h 109"/>
                <a:gd name="T72" fmla="*/ 2147483647 w 329"/>
                <a:gd name="T73" fmla="*/ 0 h 1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9"/>
                <a:gd name="T112" fmla="*/ 0 h 109"/>
                <a:gd name="T113" fmla="*/ 329 w 329"/>
                <a:gd name="T114" fmla="*/ 109 h 10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9" h="109">
                  <a:moveTo>
                    <a:pt x="19" y="0"/>
                  </a:moveTo>
                  <a:lnTo>
                    <a:pt x="14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3" y="99"/>
                  </a:lnTo>
                  <a:lnTo>
                    <a:pt x="5" y="102"/>
                  </a:lnTo>
                  <a:lnTo>
                    <a:pt x="7" y="104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9" y="109"/>
                  </a:lnTo>
                  <a:lnTo>
                    <a:pt x="311" y="109"/>
                  </a:lnTo>
                  <a:lnTo>
                    <a:pt x="313" y="106"/>
                  </a:lnTo>
                  <a:lnTo>
                    <a:pt x="318" y="106"/>
                  </a:lnTo>
                  <a:lnTo>
                    <a:pt x="320" y="104"/>
                  </a:lnTo>
                  <a:lnTo>
                    <a:pt x="322" y="102"/>
                  </a:lnTo>
                  <a:lnTo>
                    <a:pt x="325" y="99"/>
                  </a:lnTo>
                  <a:lnTo>
                    <a:pt x="327" y="97"/>
                  </a:lnTo>
                  <a:lnTo>
                    <a:pt x="327" y="92"/>
                  </a:lnTo>
                  <a:lnTo>
                    <a:pt x="329" y="90"/>
                  </a:lnTo>
                  <a:lnTo>
                    <a:pt x="329" y="18"/>
                  </a:lnTo>
                  <a:lnTo>
                    <a:pt x="327" y="14"/>
                  </a:lnTo>
                  <a:lnTo>
                    <a:pt x="327" y="11"/>
                  </a:lnTo>
                  <a:lnTo>
                    <a:pt x="325" y="7"/>
                  </a:lnTo>
                  <a:lnTo>
                    <a:pt x="322" y="5"/>
                  </a:lnTo>
                  <a:lnTo>
                    <a:pt x="320" y="2"/>
                  </a:lnTo>
                  <a:lnTo>
                    <a:pt x="318" y="0"/>
                  </a:lnTo>
                  <a:lnTo>
                    <a:pt x="313" y="0"/>
                  </a:lnTo>
                  <a:lnTo>
                    <a:pt x="311" y="0"/>
                  </a:lnTo>
                  <a:lnTo>
                    <a:pt x="19" y="0"/>
                  </a:lnTo>
                </a:path>
              </a:pathLst>
            </a:cu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6" name="Freeform 74"/>
            <p:cNvSpPr>
              <a:spLocks/>
            </p:cNvSpPr>
            <p:nvPr/>
          </p:nvSpPr>
          <p:spPr bwMode="auto">
            <a:xfrm>
              <a:off x="5981961" y="331815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7" name="Freeform 73"/>
            <p:cNvSpPr>
              <a:spLocks/>
            </p:cNvSpPr>
            <p:nvPr/>
          </p:nvSpPr>
          <p:spPr bwMode="auto">
            <a:xfrm>
              <a:off x="5981961" y="331815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noFill/>
            <a:ln w="889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8" name="Rectangle 72"/>
            <p:cNvSpPr>
              <a:spLocks noChangeArrowheads="1"/>
            </p:cNvSpPr>
            <p:nvPr/>
          </p:nvSpPr>
          <p:spPr bwMode="auto">
            <a:xfrm>
              <a:off x="6428315" y="3216110"/>
              <a:ext cx="295394" cy="1020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29" name="Rectangle 71"/>
            <p:cNvSpPr>
              <a:spLocks noChangeArrowheads="1"/>
            </p:cNvSpPr>
            <p:nvPr/>
          </p:nvSpPr>
          <p:spPr bwMode="auto">
            <a:xfrm>
              <a:off x="6428315" y="3216110"/>
              <a:ext cx="295394" cy="102047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0" name="Rectangle 70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1" name="Freeform 69"/>
            <p:cNvSpPr>
              <a:spLocks/>
            </p:cNvSpPr>
            <p:nvPr/>
          </p:nvSpPr>
          <p:spPr bwMode="auto">
            <a:xfrm>
              <a:off x="6031737" y="2841319"/>
              <a:ext cx="1111398" cy="51951"/>
            </a:xfrm>
            <a:custGeom>
              <a:avLst/>
              <a:gdLst>
                <a:gd name="T0" fmla="*/ 0 w 1362"/>
                <a:gd name="T1" fmla="*/ 0 h 84"/>
                <a:gd name="T2" fmla="*/ 2147483647 w 1362"/>
                <a:gd name="T3" fmla="*/ 2147483647 h 84"/>
                <a:gd name="T4" fmla="*/ 2147483647 w 1362"/>
                <a:gd name="T5" fmla="*/ 2147483647 h 84"/>
                <a:gd name="T6" fmla="*/ 2147483647 w 1362"/>
                <a:gd name="T7" fmla="*/ 0 h 84"/>
                <a:gd name="T8" fmla="*/ 0 w 136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0"/>
                  </a:moveTo>
                  <a:lnTo>
                    <a:pt x="81" y="84"/>
                  </a:lnTo>
                  <a:lnTo>
                    <a:pt x="1281" y="84"/>
                  </a:lnTo>
                  <a:lnTo>
                    <a:pt x="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2" name="Freeform 68"/>
            <p:cNvSpPr>
              <a:spLocks/>
            </p:cNvSpPr>
            <p:nvPr/>
          </p:nvSpPr>
          <p:spPr bwMode="auto">
            <a:xfrm>
              <a:off x="6031737" y="2841319"/>
              <a:ext cx="66096" cy="408188"/>
            </a:xfrm>
            <a:custGeom>
              <a:avLst/>
              <a:gdLst>
                <a:gd name="T0" fmla="*/ 0 w 81"/>
                <a:gd name="T1" fmla="*/ 0 h 660"/>
                <a:gd name="T2" fmla="*/ 0 w 81"/>
                <a:gd name="T3" fmla="*/ 2147483647 h 660"/>
                <a:gd name="T4" fmla="*/ 2147483647 w 81"/>
                <a:gd name="T5" fmla="*/ 2147483647 h 660"/>
                <a:gd name="T6" fmla="*/ 2147483647 w 81"/>
                <a:gd name="T7" fmla="*/ 2147483647 h 660"/>
                <a:gd name="T8" fmla="*/ 0 w 81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0" y="0"/>
                  </a:moveTo>
                  <a:lnTo>
                    <a:pt x="0" y="660"/>
                  </a:lnTo>
                  <a:lnTo>
                    <a:pt x="81" y="576"/>
                  </a:lnTo>
                  <a:lnTo>
                    <a:pt x="8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3" name="Freeform 67"/>
            <p:cNvSpPr>
              <a:spLocks/>
            </p:cNvSpPr>
            <p:nvPr/>
          </p:nvSpPr>
          <p:spPr bwMode="auto">
            <a:xfrm>
              <a:off x="6031737" y="3197556"/>
              <a:ext cx="1111398" cy="51951"/>
            </a:xfrm>
            <a:custGeom>
              <a:avLst/>
              <a:gdLst>
                <a:gd name="T0" fmla="*/ 0 w 1362"/>
                <a:gd name="T1" fmla="*/ 2147483647 h 84"/>
                <a:gd name="T2" fmla="*/ 2147483647 w 1362"/>
                <a:gd name="T3" fmla="*/ 2147483647 h 84"/>
                <a:gd name="T4" fmla="*/ 2147483647 w 1362"/>
                <a:gd name="T5" fmla="*/ 0 h 84"/>
                <a:gd name="T6" fmla="*/ 2147483647 w 1362"/>
                <a:gd name="T7" fmla="*/ 0 h 84"/>
                <a:gd name="T8" fmla="*/ 0 w 1362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84"/>
                  </a:moveTo>
                  <a:lnTo>
                    <a:pt x="1362" y="84"/>
                  </a:lnTo>
                  <a:lnTo>
                    <a:pt x="1281" y="0"/>
                  </a:lnTo>
                  <a:lnTo>
                    <a:pt x="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4" name="Freeform 66"/>
            <p:cNvSpPr>
              <a:spLocks/>
            </p:cNvSpPr>
            <p:nvPr/>
          </p:nvSpPr>
          <p:spPr bwMode="auto">
            <a:xfrm>
              <a:off x="7077039" y="2841319"/>
              <a:ext cx="66096" cy="408188"/>
            </a:xfrm>
            <a:custGeom>
              <a:avLst/>
              <a:gdLst>
                <a:gd name="T0" fmla="*/ 2147483647 w 81"/>
                <a:gd name="T1" fmla="*/ 2147483647 h 660"/>
                <a:gd name="T2" fmla="*/ 2147483647 w 81"/>
                <a:gd name="T3" fmla="*/ 0 h 660"/>
                <a:gd name="T4" fmla="*/ 0 w 81"/>
                <a:gd name="T5" fmla="*/ 2147483647 h 660"/>
                <a:gd name="T6" fmla="*/ 0 w 81"/>
                <a:gd name="T7" fmla="*/ 2147483647 h 660"/>
                <a:gd name="T8" fmla="*/ 2147483647 w 81"/>
                <a:gd name="T9" fmla="*/ 2147483647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81" y="660"/>
                  </a:moveTo>
                  <a:lnTo>
                    <a:pt x="81" y="0"/>
                  </a:lnTo>
                  <a:lnTo>
                    <a:pt x="0" y="84"/>
                  </a:lnTo>
                  <a:lnTo>
                    <a:pt x="0" y="576"/>
                  </a:lnTo>
                  <a:lnTo>
                    <a:pt x="81" y="66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5" name="Rectangle 65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6" name="Rectangle 64"/>
            <p:cNvSpPr>
              <a:spLocks noChangeArrowheads="1"/>
            </p:cNvSpPr>
            <p:nvPr/>
          </p:nvSpPr>
          <p:spPr bwMode="auto">
            <a:xfrm>
              <a:off x="6097833" y="2893270"/>
              <a:ext cx="979206" cy="304286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7" name="Line 63"/>
            <p:cNvSpPr>
              <a:spLocks noChangeShapeType="1"/>
            </p:cNvSpPr>
            <p:nvPr/>
          </p:nvSpPr>
          <p:spPr bwMode="auto">
            <a:xfrm>
              <a:off x="6031737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8" name="Line 62"/>
            <p:cNvSpPr>
              <a:spLocks noChangeShapeType="1"/>
            </p:cNvSpPr>
            <p:nvPr/>
          </p:nvSpPr>
          <p:spPr bwMode="auto">
            <a:xfrm flipV="1">
              <a:off x="6031737" y="3197556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39" name="Line 61"/>
            <p:cNvSpPr>
              <a:spLocks noChangeShapeType="1"/>
            </p:cNvSpPr>
            <p:nvPr/>
          </p:nvSpPr>
          <p:spPr bwMode="auto">
            <a:xfrm flipH="1" flipV="1">
              <a:off x="7077039" y="3197556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0" name="Line 60"/>
            <p:cNvSpPr>
              <a:spLocks noChangeShapeType="1"/>
            </p:cNvSpPr>
            <p:nvPr/>
          </p:nvSpPr>
          <p:spPr bwMode="auto">
            <a:xfrm flipH="1">
              <a:off x="7077039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1" name="Freeform 59"/>
            <p:cNvSpPr>
              <a:spLocks/>
            </p:cNvSpPr>
            <p:nvPr/>
          </p:nvSpPr>
          <p:spPr bwMode="auto">
            <a:xfrm>
              <a:off x="6122314" y="2980474"/>
              <a:ext cx="904133" cy="214608"/>
            </a:xfrm>
            <a:custGeom>
              <a:avLst/>
              <a:gdLst>
                <a:gd name="T0" fmla="*/ 2147483647 w 1108"/>
                <a:gd name="T1" fmla="*/ 2147483647 h 347"/>
                <a:gd name="T2" fmla="*/ 2147483647 w 1108"/>
                <a:gd name="T3" fmla="*/ 2147483647 h 347"/>
                <a:gd name="T4" fmla="*/ 2147483647 w 1108"/>
                <a:gd name="T5" fmla="*/ 2147483647 h 347"/>
                <a:gd name="T6" fmla="*/ 2147483647 w 1108"/>
                <a:gd name="T7" fmla="*/ 2147483647 h 347"/>
                <a:gd name="T8" fmla="*/ 2147483647 w 1108"/>
                <a:gd name="T9" fmla="*/ 2147483647 h 347"/>
                <a:gd name="T10" fmla="*/ 2147483647 w 1108"/>
                <a:gd name="T11" fmla="*/ 2147483647 h 347"/>
                <a:gd name="T12" fmla="*/ 2147483647 w 1108"/>
                <a:gd name="T13" fmla="*/ 2147483647 h 347"/>
                <a:gd name="T14" fmla="*/ 2147483647 w 1108"/>
                <a:gd name="T15" fmla="*/ 2147483647 h 347"/>
                <a:gd name="T16" fmla="*/ 2147483647 w 1108"/>
                <a:gd name="T17" fmla="*/ 2147483647 h 347"/>
                <a:gd name="T18" fmla="*/ 2147483647 w 1108"/>
                <a:gd name="T19" fmla="*/ 2147483647 h 347"/>
                <a:gd name="T20" fmla="*/ 2147483647 w 1108"/>
                <a:gd name="T21" fmla="*/ 2147483647 h 347"/>
                <a:gd name="T22" fmla="*/ 2147483647 w 1108"/>
                <a:gd name="T23" fmla="*/ 2147483647 h 347"/>
                <a:gd name="T24" fmla="*/ 2147483647 w 1108"/>
                <a:gd name="T25" fmla="*/ 2147483647 h 347"/>
                <a:gd name="T26" fmla="*/ 2147483647 w 1108"/>
                <a:gd name="T27" fmla="*/ 2147483647 h 347"/>
                <a:gd name="T28" fmla="*/ 2147483647 w 1108"/>
                <a:gd name="T29" fmla="*/ 2147483647 h 347"/>
                <a:gd name="T30" fmla="*/ 2147483647 w 1108"/>
                <a:gd name="T31" fmla="*/ 2147483647 h 347"/>
                <a:gd name="T32" fmla="*/ 2147483647 w 1108"/>
                <a:gd name="T33" fmla="*/ 2147483647 h 347"/>
                <a:gd name="T34" fmla="*/ 2147483647 w 1108"/>
                <a:gd name="T35" fmla="*/ 2147483647 h 347"/>
                <a:gd name="T36" fmla="*/ 2147483647 w 1108"/>
                <a:gd name="T37" fmla="*/ 2147483647 h 347"/>
                <a:gd name="T38" fmla="*/ 2147483647 w 1108"/>
                <a:gd name="T39" fmla="*/ 2147483647 h 347"/>
                <a:gd name="T40" fmla="*/ 2147483647 w 1108"/>
                <a:gd name="T41" fmla="*/ 2147483647 h 347"/>
                <a:gd name="T42" fmla="*/ 2147483647 w 1108"/>
                <a:gd name="T43" fmla="*/ 2147483647 h 347"/>
                <a:gd name="T44" fmla="*/ 2147483647 w 1108"/>
                <a:gd name="T45" fmla="*/ 2147483647 h 347"/>
                <a:gd name="T46" fmla="*/ 2147483647 w 1108"/>
                <a:gd name="T47" fmla="*/ 2147483647 h 347"/>
                <a:gd name="T48" fmla="*/ 2147483647 w 1108"/>
                <a:gd name="T49" fmla="*/ 2147483647 h 347"/>
                <a:gd name="T50" fmla="*/ 2147483647 w 1108"/>
                <a:gd name="T51" fmla="*/ 2147483647 h 347"/>
                <a:gd name="T52" fmla="*/ 2147483647 w 1108"/>
                <a:gd name="T53" fmla="*/ 2147483647 h 347"/>
                <a:gd name="T54" fmla="*/ 2147483647 w 1108"/>
                <a:gd name="T55" fmla="*/ 2147483647 h 347"/>
                <a:gd name="T56" fmla="*/ 2147483647 w 1108"/>
                <a:gd name="T57" fmla="*/ 2147483647 h 347"/>
                <a:gd name="T58" fmla="*/ 2147483647 w 1108"/>
                <a:gd name="T59" fmla="*/ 2147483647 h 347"/>
                <a:gd name="T60" fmla="*/ 2147483647 w 1108"/>
                <a:gd name="T61" fmla="*/ 2147483647 h 347"/>
                <a:gd name="T62" fmla="*/ 2147483647 w 1108"/>
                <a:gd name="T63" fmla="*/ 2147483647 h 347"/>
                <a:gd name="T64" fmla="*/ 2147483647 w 1108"/>
                <a:gd name="T65" fmla="*/ 2147483647 h 347"/>
                <a:gd name="T66" fmla="*/ 2147483647 w 1108"/>
                <a:gd name="T67" fmla="*/ 0 h 347"/>
                <a:gd name="T68" fmla="*/ 2147483647 w 1108"/>
                <a:gd name="T69" fmla="*/ 2147483647 h 347"/>
                <a:gd name="T70" fmla="*/ 2147483647 w 1108"/>
                <a:gd name="T71" fmla="*/ 2147483647 h 347"/>
                <a:gd name="T72" fmla="*/ 2147483647 w 1108"/>
                <a:gd name="T73" fmla="*/ 2147483647 h 347"/>
                <a:gd name="T74" fmla="*/ 2147483647 w 1108"/>
                <a:gd name="T75" fmla="*/ 2147483647 h 347"/>
                <a:gd name="T76" fmla="*/ 2147483647 w 1108"/>
                <a:gd name="T77" fmla="*/ 2147483647 h 347"/>
                <a:gd name="T78" fmla="*/ 2147483647 w 1108"/>
                <a:gd name="T79" fmla="*/ 2147483647 h 347"/>
                <a:gd name="T80" fmla="*/ 2147483647 w 1108"/>
                <a:gd name="T81" fmla="*/ 2147483647 h 347"/>
                <a:gd name="T82" fmla="*/ 2147483647 w 1108"/>
                <a:gd name="T83" fmla="*/ 2147483647 h 347"/>
                <a:gd name="T84" fmla="*/ 2147483647 w 1108"/>
                <a:gd name="T85" fmla="*/ 2147483647 h 347"/>
                <a:gd name="T86" fmla="*/ 2147483647 w 1108"/>
                <a:gd name="T87" fmla="*/ 2147483647 h 347"/>
                <a:gd name="T88" fmla="*/ 2147483647 w 1108"/>
                <a:gd name="T89" fmla="*/ 2147483647 h 347"/>
                <a:gd name="T90" fmla="*/ 2147483647 w 1108"/>
                <a:gd name="T91" fmla="*/ 2147483647 h 347"/>
                <a:gd name="T92" fmla="*/ 2147483647 w 1108"/>
                <a:gd name="T93" fmla="*/ 2147483647 h 347"/>
                <a:gd name="T94" fmla="*/ 2147483647 w 1108"/>
                <a:gd name="T95" fmla="*/ 2147483647 h 347"/>
                <a:gd name="T96" fmla="*/ 2147483647 w 1108"/>
                <a:gd name="T97" fmla="*/ 2147483647 h 347"/>
                <a:gd name="T98" fmla="*/ 2147483647 w 1108"/>
                <a:gd name="T99" fmla="*/ 2147483647 h 347"/>
                <a:gd name="T100" fmla="*/ 2147483647 w 1108"/>
                <a:gd name="T101" fmla="*/ 2147483647 h 347"/>
                <a:gd name="T102" fmla="*/ 2147483647 w 1108"/>
                <a:gd name="T103" fmla="*/ 2147483647 h 347"/>
                <a:gd name="T104" fmla="*/ 2147483647 w 1108"/>
                <a:gd name="T105" fmla="*/ 2147483647 h 347"/>
                <a:gd name="T106" fmla="*/ 2147483647 w 1108"/>
                <a:gd name="T107" fmla="*/ 2147483647 h 347"/>
                <a:gd name="T108" fmla="*/ 2147483647 w 1108"/>
                <a:gd name="T109" fmla="*/ 2147483647 h 347"/>
                <a:gd name="T110" fmla="*/ 2147483647 w 1108"/>
                <a:gd name="T111" fmla="*/ 2147483647 h 347"/>
                <a:gd name="T112" fmla="*/ 2147483647 w 1108"/>
                <a:gd name="T113" fmla="*/ 2147483647 h 347"/>
                <a:gd name="T114" fmla="*/ 2147483647 w 1108"/>
                <a:gd name="T115" fmla="*/ 2147483647 h 347"/>
                <a:gd name="T116" fmla="*/ 2147483647 w 1108"/>
                <a:gd name="T117" fmla="*/ 2147483647 h 347"/>
                <a:gd name="T118" fmla="*/ 2147483647 w 1108"/>
                <a:gd name="T119" fmla="*/ 2147483647 h 347"/>
                <a:gd name="T120" fmla="*/ 2147483647 w 1108"/>
                <a:gd name="T121" fmla="*/ 2147483647 h 347"/>
                <a:gd name="T122" fmla="*/ 2147483647 w 1108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8"/>
                <a:gd name="T187" fmla="*/ 0 h 347"/>
                <a:gd name="T188" fmla="*/ 1108 w 1108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8" h="347">
                  <a:moveTo>
                    <a:pt x="0" y="347"/>
                  </a:moveTo>
                  <a:lnTo>
                    <a:pt x="2" y="333"/>
                  </a:lnTo>
                  <a:lnTo>
                    <a:pt x="7" y="317"/>
                  </a:lnTo>
                  <a:lnTo>
                    <a:pt x="9" y="303"/>
                  </a:lnTo>
                  <a:lnTo>
                    <a:pt x="11" y="289"/>
                  </a:lnTo>
                  <a:lnTo>
                    <a:pt x="16" y="257"/>
                  </a:lnTo>
                  <a:lnTo>
                    <a:pt x="18" y="226"/>
                  </a:lnTo>
                  <a:lnTo>
                    <a:pt x="23" y="196"/>
                  </a:lnTo>
                  <a:lnTo>
                    <a:pt x="28" y="166"/>
                  </a:lnTo>
                  <a:lnTo>
                    <a:pt x="30" y="152"/>
                  </a:lnTo>
                  <a:lnTo>
                    <a:pt x="32" y="136"/>
                  </a:lnTo>
                  <a:lnTo>
                    <a:pt x="37" y="122"/>
                  </a:lnTo>
                  <a:lnTo>
                    <a:pt x="42" y="109"/>
                  </a:lnTo>
                  <a:lnTo>
                    <a:pt x="44" y="106"/>
                  </a:lnTo>
                  <a:lnTo>
                    <a:pt x="46" y="104"/>
                  </a:lnTo>
                  <a:lnTo>
                    <a:pt x="49" y="106"/>
                  </a:lnTo>
                  <a:lnTo>
                    <a:pt x="49" y="111"/>
                  </a:lnTo>
                  <a:lnTo>
                    <a:pt x="51" y="115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8" y="152"/>
                  </a:lnTo>
                  <a:lnTo>
                    <a:pt x="58" y="159"/>
                  </a:lnTo>
                  <a:lnTo>
                    <a:pt x="60" y="164"/>
                  </a:lnTo>
                  <a:lnTo>
                    <a:pt x="62" y="169"/>
                  </a:lnTo>
                  <a:lnTo>
                    <a:pt x="65" y="173"/>
                  </a:lnTo>
                  <a:lnTo>
                    <a:pt x="72" y="185"/>
                  </a:lnTo>
                  <a:lnTo>
                    <a:pt x="76" y="196"/>
                  </a:lnTo>
                  <a:lnTo>
                    <a:pt x="83" y="208"/>
                  </a:lnTo>
                  <a:lnTo>
                    <a:pt x="88" y="217"/>
                  </a:lnTo>
                  <a:lnTo>
                    <a:pt x="93" y="226"/>
                  </a:lnTo>
                  <a:lnTo>
                    <a:pt x="97" y="233"/>
                  </a:lnTo>
                  <a:lnTo>
                    <a:pt x="102" y="243"/>
                  </a:lnTo>
                  <a:lnTo>
                    <a:pt x="106" y="250"/>
                  </a:lnTo>
                  <a:lnTo>
                    <a:pt x="113" y="261"/>
                  </a:lnTo>
                  <a:lnTo>
                    <a:pt x="120" y="270"/>
                  </a:lnTo>
                  <a:lnTo>
                    <a:pt x="127" y="280"/>
                  </a:lnTo>
                  <a:lnTo>
                    <a:pt x="132" y="287"/>
                  </a:lnTo>
                  <a:lnTo>
                    <a:pt x="139" y="294"/>
                  </a:lnTo>
                  <a:lnTo>
                    <a:pt x="146" y="300"/>
                  </a:lnTo>
                  <a:lnTo>
                    <a:pt x="155" y="307"/>
                  </a:lnTo>
                  <a:lnTo>
                    <a:pt x="162" y="312"/>
                  </a:lnTo>
                  <a:lnTo>
                    <a:pt x="174" y="319"/>
                  </a:lnTo>
                  <a:lnTo>
                    <a:pt x="185" y="328"/>
                  </a:lnTo>
                  <a:lnTo>
                    <a:pt x="199" y="335"/>
                  </a:lnTo>
                  <a:lnTo>
                    <a:pt x="208" y="342"/>
                  </a:lnTo>
                  <a:lnTo>
                    <a:pt x="215" y="347"/>
                  </a:lnTo>
                  <a:lnTo>
                    <a:pt x="232" y="342"/>
                  </a:lnTo>
                  <a:lnTo>
                    <a:pt x="243" y="337"/>
                  </a:lnTo>
                  <a:lnTo>
                    <a:pt x="255" y="335"/>
                  </a:lnTo>
                  <a:lnTo>
                    <a:pt x="264" y="333"/>
                  </a:lnTo>
                  <a:lnTo>
                    <a:pt x="271" y="331"/>
                  </a:lnTo>
                  <a:lnTo>
                    <a:pt x="276" y="328"/>
                  </a:lnTo>
                  <a:lnTo>
                    <a:pt x="280" y="326"/>
                  </a:lnTo>
                  <a:lnTo>
                    <a:pt x="283" y="324"/>
                  </a:lnTo>
                  <a:lnTo>
                    <a:pt x="285" y="324"/>
                  </a:lnTo>
                  <a:lnTo>
                    <a:pt x="287" y="321"/>
                  </a:lnTo>
                  <a:lnTo>
                    <a:pt x="287" y="319"/>
                  </a:lnTo>
                  <a:lnTo>
                    <a:pt x="285" y="319"/>
                  </a:lnTo>
                  <a:lnTo>
                    <a:pt x="285" y="317"/>
                  </a:lnTo>
                  <a:lnTo>
                    <a:pt x="283" y="314"/>
                  </a:lnTo>
                  <a:lnTo>
                    <a:pt x="280" y="310"/>
                  </a:lnTo>
                  <a:lnTo>
                    <a:pt x="276" y="307"/>
                  </a:lnTo>
                  <a:lnTo>
                    <a:pt x="273" y="303"/>
                  </a:lnTo>
                  <a:lnTo>
                    <a:pt x="271" y="296"/>
                  </a:lnTo>
                  <a:lnTo>
                    <a:pt x="269" y="291"/>
                  </a:lnTo>
                  <a:lnTo>
                    <a:pt x="266" y="284"/>
                  </a:lnTo>
                  <a:lnTo>
                    <a:pt x="264" y="275"/>
                  </a:lnTo>
                  <a:lnTo>
                    <a:pt x="262" y="266"/>
                  </a:lnTo>
                  <a:lnTo>
                    <a:pt x="262" y="257"/>
                  </a:lnTo>
                  <a:lnTo>
                    <a:pt x="262" y="243"/>
                  </a:lnTo>
                  <a:lnTo>
                    <a:pt x="262" y="231"/>
                  </a:lnTo>
                  <a:lnTo>
                    <a:pt x="264" y="215"/>
                  </a:lnTo>
                  <a:lnTo>
                    <a:pt x="266" y="199"/>
                  </a:lnTo>
                  <a:lnTo>
                    <a:pt x="271" y="180"/>
                  </a:lnTo>
                  <a:lnTo>
                    <a:pt x="276" y="159"/>
                  </a:lnTo>
                  <a:lnTo>
                    <a:pt x="283" y="139"/>
                  </a:lnTo>
                  <a:lnTo>
                    <a:pt x="292" y="113"/>
                  </a:lnTo>
                  <a:lnTo>
                    <a:pt x="303" y="88"/>
                  </a:lnTo>
                  <a:lnTo>
                    <a:pt x="306" y="83"/>
                  </a:lnTo>
                  <a:lnTo>
                    <a:pt x="308" y="78"/>
                  </a:lnTo>
                  <a:lnTo>
                    <a:pt x="313" y="76"/>
                  </a:lnTo>
                  <a:lnTo>
                    <a:pt x="317" y="74"/>
                  </a:lnTo>
                  <a:lnTo>
                    <a:pt x="329" y="72"/>
                  </a:lnTo>
                  <a:lnTo>
                    <a:pt x="341" y="69"/>
                  </a:lnTo>
                  <a:lnTo>
                    <a:pt x="352" y="69"/>
                  </a:lnTo>
                  <a:lnTo>
                    <a:pt x="366" y="67"/>
                  </a:lnTo>
                  <a:lnTo>
                    <a:pt x="378" y="67"/>
                  </a:lnTo>
                  <a:lnTo>
                    <a:pt x="389" y="65"/>
                  </a:lnTo>
                  <a:lnTo>
                    <a:pt x="392" y="55"/>
                  </a:lnTo>
                  <a:lnTo>
                    <a:pt x="394" y="46"/>
                  </a:lnTo>
                  <a:lnTo>
                    <a:pt x="394" y="35"/>
                  </a:lnTo>
                  <a:lnTo>
                    <a:pt x="396" y="25"/>
                  </a:lnTo>
                  <a:lnTo>
                    <a:pt x="396" y="16"/>
                  </a:lnTo>
                  <a:lnTo>
                    <a:pt x="398" y="11"/>
                  </a:lnTo>
                  <a:lnTo>
                    <a:pt x="401" y="7"/>
                  </a:lnTo>
                  <a:lnTo>
                    <a:pt x="403" y="4"/>
                  </a:lnTo>
                  <a:lnTo>
                    <a:pt x="405" y="2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2" y="2"/>
                  </a:lnTo>
                  <a:lnTo>
                    <a:pt x="424" y="4"/>
                  </a:lnTo>
                  <a:lnTo>
                    <a:pt x="429" y="7"/>
                  </a:lnTo>
                  <a:lnTo>
                    <a:pt x="431" y="11"/>
                  </a:lnTo>
                  <a:lnTo>
                    <a:pt x="433" y="14"/>
                  </a:lnTo>
                  <a:lnTo>
                    <a:pt x="438" y="23"/>
                  </a:lnTo>
                  <a:lnTo>
                    <a:pt x="443" y="35"/>
                  </a:lnTo>
                  <a:lnTo>
                    <a:pt x="447" y="44"/>
                  </a:lnTo>
                  <a:lnTo>
                    <a:pt x="452" y="55"/>
                  </a:lnTo>
                  <a:lnTo>
                    <a:pt x="454" y="65"/>
                  </a:lnTo>
                  <a:lnTo>
                    <a:pt x="463" y="83"/>
                  </a:lnTo>
                  <a:lnTo>
                    <a:pt x="470" y="99"/>
                  </a:lnTo>
                  <a:lnTo>
                    <a:pt x="487" y="134"/>
                  </a:lnTo>
                  <a:lnTo>
                    <a:pt x="500" y="166"/>
                  </a:lnTo>
                  <a:lnTo>
                    <a:pt x="514" y="196"/>
                  </a:lnTo>
                  <a:lnTo>
                    <a:pt x="524" y="213"/>
                  </a:lnTo>
                  <a:lnTo>
                    <a:pt x="531" y="226"/>
                  </a:lnTo>
                  <a:lnTo>
                    <a:pt x="542" y="240"/>
                  </a:lnTo>
                  <a:lnTo>
                    <a:pt x="551" y="254"/>
                  </a:lnTo>
                  <a:lnTo>
                    <a:pt x="563" y="268"/>
                  </a:lnTo>
                  <a:lnTo>
                    <a:pt x="577" y="280"/>
                  </a:lnTo>
                  <a:lnTo>
                    <a:pt x="591" y="291"/>
                  </a:lnTo>
                  <a:lnTo>
                    <a:pt x="607" y="303"/>
                  </a:lnTo>
                  <a:lnTo>
                    <a:pt x="616" y="300"/>
                  </a:lnTo>
                  <a:lnTo>
                    <a:pt x="623" y="298"/>
                  </a:lnTo>
                  <a:lnTo>
                    <a:pt x="640" y="291"/>
                  </a:lnTo>
                  <a:lnTo>
                    <a:pt x="649" y="287"/>
                  </a:lnTo>
                  <a:lnTo>
                    <a:pt x="656" y="284"/>
                  </a:lnTo>
                  <a:lnTo>
                    <a:pt x="665" y="282"/>
                  </a:lnTo>
                  <a:lnTo>
                    <a:pt x="672" y="282"/>
                  </a:lnTo>
                  <a:lnTo>
                    <a:pt x="679" y="282"/>
                  </a:lnTo>
                  <a:lnTo>
                    <a:pt x="684" y="284"/>
                  </a:lnTo>
                  <a:lnTo>
                    <a:pt x="695" y="287"/>
                  </a:lnTo>
                  <a:lnTo>
                    <a:pt x="704" y="291"/>
                  </a:lnTo>
                  <a:lnTo>
                    <a:pt x="716" y="298"/>
                  </a:lnTo>
                  <a:lnTo>
                    <a:pt x="728" y="303"/>
                  </a:lnTo>
                  <a:lnTo>
                    <a:pt x="732" y="305"/>
                  </a:lnTo>
                  <a:lnTo>
                    <a:pt x="739" y="305"/>
                  </a:lnTo>
                  <a:lnTo>
                    <a:pt x="744" y="305"/>
                  </a:lnTo>
                  <a:lnTo>
                    <a:pt x="748" y="307"/>
                  </a:lnTo>
                  <a:lnTo>
                    <a:pt x="753" y="305"/>
                  </a:lnTo>
                  <a:lnTo>
                    <a:pt x="760" y="303"/>
                  </a:lnTo>
                  <a:lnTo>
                    <a:pt x="762" y="300"/>
                  </a:lnTo>
                  <a:lnTo>
                    <a:pt x="765" y="298"/>
                  </a:lnTo>
                  <a:lnTo>
                    <a:pt x="767" y="296"/>
                  </a:lnTo>
                  <a:lnTo>
                    <a:pt x="769" y="291"/>
                  </a:lnTo>
                  <a:lnTo>
                    <a:pt x="772" y="284"/>
                  </a:lnTo>
                  <a:lnTo>
                    <a:pt x="772" y="275"/>
                  </a:lnTo>
                  <a:lnTo>
                    <a:pt x="772" y="263"/>
                  </a:lnTo>
                  <a:lnTo>
                    <a:pt x="774" y="254"/>
                  </a:lnTo>
                  <a:lnTo>
                    <a:pt x="774" y="250"/>
                  </a:lnTo>
                  <a:lnTo>
                    <a:pt x="776" y="245"/>
                  </a:lnTo>
                  <a:lnTo>
                    <a:pt x="779" y="243"/>
                  </a:lnTo>
                  <a:lnTo>
                    <a:pt x="781" y="238"/>
                  </a:lnTo>
                  <a:lnTo>
                    <a:pt x="788" y="233"/>
                  </a:lnTo>
                  <a:lnTo>
                    <a:pt x="795" y="229"/>
                  </a:lnTo>
                  <a:lnTo>
                    <a:pt x="804" y="226"/>
                  </a:lnTo>
                  <a:lnTo>
                    <a:pt x="811" y="224"/>
                  </a:lnTo>
                  <a:lnTo>
                    <a:pt x="830" y="222"/>
                  </a:lnTo>
                  <a:lnTo>
                    <a:pt x="839" y="220"/>
                  </a:lnTo>
                  <a:lnTo>
                    <a:pt x="846" y="217"/>
                  </a:lnTo>
                  <a:lnTo>
                    <a:pt x="850" y="203"/>
                  </a:lnTo>
                  <a:lnTo>
                    <a:pt x="855" y="192"/>
                  </a:lnTo>
                  <a:lnTo>
                    <a:pt x="860" y="183"/>
                  </a:lnTo>
                  <a:lnTo>
                    <a:pt x="867" y="173"/>
                  </a:lnTo>
                  <a:lnTo>
                    <a:pt x="871" y="166"/>
                  </a:lnTo>
                  <a:lnTo>
                    <a:pt x="878" y="159"/>
                  </a:lnTo>
                  <a:lnTo>
                    <a:pt x="883" y="152"/>
                  </a:lnTo>
                  <a:lnTo>
                    <a:pt x="890" y="148"/>
                  </a:lnTo>
                  <a:lnTo>
                    <a:pt x="897" y="143"/>
                  </a:lnTo>
                  <a:lnTo>
                    <a:pt x="904" y="139"/>
                  </a:lnTo>
                  <a:lnTo>
                    <a:pt x="911" y="136"/>
                  </a:lnTo>
                  <a:lnTo>
                    <a:pt x="918" y="134"/>
                  </a:lnTo>
                  <a:lnTo>
                    <a:pt x="925" y="132"/>
                  </a:lnTo>
                  <a:lnTo>
                    <a:pt x="932" y="132"/>
                  </a:lnTo>
                  <a:lnTo>
                    <a:pt x="948" y="132"/>
                  </a:lnTo>
                  <a:lnTo>
                    <a:pt x="966" y="132"/>
                  </a:lnTo>
                  <a:lnTo>
                    <a:pt x="983" y="134"/>
                  </a:lnTo>
                  <a:lnTo>
                    <a:pt x="1001" y="139"/>
                  </a:lnTo>
                  <a:lnTo>
                    <a:pt x="1022" y="143"/>
                  </a:lnTo>
                  <a:lnTo>
                    <a:pt x="1040" y="146"/>
                  </a:lnTo>
                  <a:lnTo>
                    <a:pt x="1061" y="148"/>
                  </a:lnTo>
                  <a:lnTo>
                    <a:pt x="1084" y="150"/>
                  </a:lnTo>
                  <a:lnTo>
                    <a:pt x="1108" y="152"/>
                  </a:lnTo>
                </a:path>
              </a:pathLst>
            </a:custGeom>
            <a:noFill/>
            <a:ln w="88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2" name="Freeform 58"/>
            <p:cNvSpPr>
              <a:spLocks/>
            </p:cNvSpPr>
            <p:nvPr/>
          </p:nvSpPr>
          <p:spPr bwMode="auto">
            <a:xfrm>
              <a:off x="5981961" y="331815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3" name="Freeform 57"/>
            <p:cNvSpPr>
              <a:spLocks/>
            </p:cNvSpPr>
            <p:nvPr/>
          </p:nvSpPr>
          <p:spPr bwMode="auto">
            <a:xfrm>
              <a:off x="5981961" y="331815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noFill/>
            <a:ln w="889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4" name="Rectangle 56"/>
            <p:cNvSpPr>
              <a:spLocks noChangeArrowheads="1"/>
            </p:cNvSpPr>
            <p:nvPr/>
          </p:nvSpPr>
          <p:spPr bwMode="auto">
            <a:xfrm>
              <a:off x="6428315" y="3216110"/>
              <a:ext cx="295394" cy="1020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5" name="Rectangle 55"/>
            <p:cNvSpPr>
              <a:spLocks noChangeArrowheads="1"/>
            </p:cNvSpPr>
            <p:nvPr/>
          </p:nvSpPr>
          <p:spPr bwMode="auto">
            <a:xfrm>
              <a:off x="6428315" y="3216110"/>
              <a:ext cx="295394" cy="102047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6" name="Rectangle 54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7" name="Freeform 53"/>
            <p:cNvSpPr>
              <a:spLocks/>
            </p:cNvSpPr>
            <p:nvPr/>
          </p:nvSpPr>
          <p:spPr bwMode="auto">
            <a:xfrm>
              <a:off x="6031737" y="2841319"/>
              <a:ext cx="1111398" cy="51951"/>
            </a:xfrm>
            <a:custGeom>
              <a:avLst/>
              <a:gdLst>
                <a:gd name="T0" fmla="*/ 0 w 1362"/>
                <a:gd name="T1" fmla="*/ 0 h 84"/>
                <a:gd name="T2" fmla="*/ 2147483647 w 1362"/>
                <a:gd name="T3" fmla="*/ 2147483647 h 84"/>
                <a:gd name="T4" fmla="*/ 2147483647 w 1362"/>
                <a:gd name="T5" fmla="*/ 2147483647 h 84"/>
                <a:gd name="T6" fmla="*/ 2147483647 w 1362"/>
                <a:gd name="T7" fmla="*/ 0 h 84"/>
                <a:gd name="T8" fmla="*/ 0 w 136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0"/>
                  </a:moveTo>
                  <a:lnTo>
                    <a:pt x="81" y="84"/>
                  </a:lnTo>
                  <a:lnTo>
                    <a:pt x="1281" y="84"/>
                  </a:lnTo>
                  <a:lnTo>
                    <a:pt x="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8" name="Freeform 52"/>
            <p:cNvSpPr>
              <a:spLocks/>
            </p:cNvSpPr>
            <p:nvPr/>
          </p:nvSpPr>
          <p:spPr bwMode="auto">
            <a:xfrm>
              <a:off x="6031737" y="2841319"/>
              <a:ext cx="66096" cy="408188"/>
            </a:xfrm>
            <a:custGeom>
              <a:avLst/>
              <a:gdLst>
                <a:gd name="T0" fmla="*/ 0 w 81"/>
                <a:gd name="T1" fmla="*/ 0 h 660"/>
                <a:gd name="T2" fmla="*/ 0 w 81"/>
                <a:gd name="T3" fmla="*/ 2147483647 h 660"/>
                <a:gd name="T4" fmla="*/ 2147483647 w 81"/>
                <a:gd name="T5" fmla="*/ 2147483647 h 660"/>
                <a:gd name="T6" fmla="*/ 2147483647 w 81"/>
                <a:gd name="T7" fmla="*/ 2147483647 h 660"/>
                <a:gd name="T8" fmla="*/ 0 w 81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0" y="0"/>
                  </a:moveTo>
                  <a:lnTo>
                    <a:pt x="0" y="660"/>
                  </a:lnTo>
                  <a:lnTo>
                    <a:pt x="81" y="576"/>
                  </a:lnTo>
                  <a:lnTo>
                    <a:pt x="8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49" name="Freeform 51"/>
            <p:cNvSpPr>
              <a:spLocks/>
            </p:cNvSpPr>
            <p:nvPr/>
          </p:nvSpPr>
          <p:spPr bwMode="auto">
            <a:xfrm>
              <a:off x="6031737" y="3197556"/>
              <a:ext cx="1111398" cy="51951"/>
            </a:xfrm>
            <a:custGeom>
              <a:avLst/>
              <a:gdLst>
                <a:gd name="T0" fmla="*/ 0 w 1362"/>
                <a:gd name="T1" fmla="*/ 2147483647 h 84"/>
                <a:gd name="T2" fmla="*/ 2147483647 w 1362"/>
                <a:gd name="T3" fmla="*/ 2147483647 h 84"/>
                <a:gd name="T4" fmla="*/ 2147483647 w 1362"/>
                <a:gd name="T5" fmla="*/ 0 h 84"/>
                <a:gd name="T6" fmla="*/ 2147483647 w 1362"/>
                <a:gd name="T7" fmla="*/ 0 h 84"/>
                <a:gd name="T8" fmla="*/ 0 w 1362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84"/>
                  </a:moveTo>
                  <a:lnTo>
                    <a:pt x="1362" y="84"/>
                  </a:lnTo>
                  <a:lnTo>
                    <a:pt x="1281" y="0"/>
                  </a:lnTo>
                  <a:lnTo>
                    <a:pt x="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0" name="Freeform 50"/>
            <p:cNvSpPr>
              <a:spLocks/>
            </p:cNvSpPr>
            <p:nvPr/>
          </p:nvSpPr>
          <p:spPr bwMode="auto">
            <a:xfrm>
              <a:off x="7077039" y="2841319"/>
              <a:ext cx="66096" cy="408188"/>
            </a:xfrm>
            <a:custGeom>
              <a:avLst/>
              <a:gdLst>
                <a:gd name="T0" fmla="*/ 2147483647 w 81"/>
                <a:gd name="T1" fmla="*/ 2147483647 h 660"/>
                <a:gd name="T2" fmla="*/ 2147483647 w 81"/>
                <a:gd name="T3" fmla="*/ 0 h 660"/>
                <a:gd name="T4" fmla="*/ 0 w 81"/>
                <a:gd name="T5" fmla="*/ 2147483647 h 660"/>
                <a:gd name="T6" fmla="*/ 0 w 81"/>
                <a:gd name="T7" fmla="*/ 2147483647 h 660"/>
                <a:gd name="T8" fmla="*/ 2147483647 w 81"/>
                <a:gd name="T9" fmla="*/ 2147483647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81" y="660"/>
                  </a:moveTo>
                  <a:lnTo>
                    <a:pt x="81" y="0"/>
                  </a:lnTo>
                  <a:lnTo>
                    <a:pt x="0" y="84"/>
                  </a:lnTo>
                  <a:lnTo>
                    <a:pt x="0" y="576"/>
                  </a:lnTo>
                  <a:lnTo>
                    <a:pt x="81" y="66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1" name="Rectangle 49"/>
            <p:cNvSpPr>
              <a:spLocks noChangeArrowheads="1"/>
            </p:cNvSpPr>
            <p:nvPr/>
          </p:nvSpPr>
          <p:spPr bwMode="auto">
            <a:xfrm>
              <a:off x="6031737" y="2841319"/>
              <a:ext cx="1111398" cy="40818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2" name="Rectangle 48"/>
            <p:cNvSpPr>
              <a:spLocks noChangeArrowheads="1"/>
            </p:cNvSpPr>
            <p:nvPr/>
          </p:nvSpPr>
          <p:spPr bwMode="auto">
            <a:xfrm>
              <a:off x="6097833" y="2893270"/>
              <a:ext cx="979206" cy="304286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3" name="Line 47"/>
            <p:cNvSpPr>
              <a:spLocks noChangeShapeType="1"/>
            </p:cNvSpPr>
            <p:nvPr/>
          </p:nvSpPr>
          <p:spPr bwMode="auto">
            <a:xfrm>
              <a:off x="6031737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4" name="Line 46"/>
            <p:cNvSpPr>
              <a:spLocks noChangeShapeType="1"/>
            </p:cNvSpPr>
            <p:nvPr/>
          </p:nvSpPr>
          <p:spPr bwMode="auto">
            <a:xfrm flipV="1">
              <a:off x="6031737" y="3197556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5" name="Line 45"/>
            <p:cNvSpPr>
              <a:spLocks noChangeShapeType="1"/>
            </p:cNvSpPr>
            <p:nvPr/>
          </p:nvSpPr>
          <p:spPr bwMode="auto">
            <a:xfrm flipH="1" flipV="1">
              <a:off x="7077039" y="3197556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6" name="Line 44"/>
            <p:cNvSpPr>
              <a:spLocks noChangeShapeType="1"/>
            </p:cNvSpPr>
            <p:nvPr/>
          </p:nvSpPr>
          <p:spPr bwMode="auto">
            <a:xfrm flipH="1">
              <a:off x="7077039" y="2841319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7" name="Freeform 43"/>
            <p:cNvSpPr>
              <a:spLocks/>
            </p:cNvSpPr>
            <p:nvPr/>
          </p:nvSpPr>
          <p:spPr bwMode="auto">
            <a:xfrm>
              <a:off x="6122314" y="2980474"/>
              <a:ext cx="904133" cy="214608"/>
            </a:xfrm>
            <a:custGeom>
              <a:avLst/>
              <a:gdLst>
                <a:gd name="T0" fmla="*/ 2147483647 w 1108"/>
                <a:gd name="T1" fmla="*/ 2147483647 h 347"/>
                <a:gd name="T2" fmla="*/ 2147483647 w 1108"/>
                <a:gd name="T3" fmla="*/ 2147483647 h 347"/>
                <a:gd name="T4" fmla="*/ 2147483647 w 1108"/>
                <a:gd name="T5" fmla="*/ 2147483647 h 347"/>
                <a:gd name="T6" fmla="*/ 2147483647 w 1108"/>
                <a:gd name="T7" fmla="*/ 2147483647 h 347"/>
                <a:gd name="T8" fmla="*/ 2147483647 w 1108"/>
                <a:gd name="T9" fmla="*/ 2147483647 h 347"/>
                <a:gd name="T10" fmla="*/ 2147483647 w 1108"/>
                <a:gd name="T11" fmla="*/ 2147483647 h 347"/>
                <a:gd name="T12" fmla="*/ 2147483647 w 1108"/>
                <a:gd name="T13" fmla="*/ 2147483647 h 347"/>
                <a:gd name="T14" fmla="*/ 2147483647 w 1108"/>
                <a:gd name="T15" fmla="*/ 2147483647 h 347"/>
                <a:gd name="T16" fmla="*/ 2147483647 w 1108"/>
                <a:gd name="T17" fmla="*/ 2147483647 h 347"/>
                <a:gd name="T18" fmla="*/ 2147483647 w 1108"/>
                <a:gd name="T19" fmla="*/ 2147483647 h 347"/>
                <a:gd name="T20" fmla="*/ 2147483647 w 1108"/>
                <a:gd name="T21" fmla="*/ 2147483647 h 347"/>
                <a:gd name="T22" fmla="*/ 2147483647 w 1108"/>
                <a:gd name="T23" fmla="*/ 2147483647 h 347"/>
                <a:gd name="T24" fmla="*/ 2147483647 w 1108"/>
                <a:gd name="T25" fmla="*/ 2147483647 h 347"/>
                <a:gd name="T26" fmla="*/ 2147483647 w 1108"/>
                <a:gd name="T27" fmla="*/ 2147483647 h 347"/>
                <a:gd name="T28" fmla="*/ 2147483647 w 1108"/>
                <a:gd name="T29" fmla="*/ 2147483647 h 347"/>
                <a:gd name="T30" fmla="*/ 2147483647 w 1108"/>
                <a:gd name="T31" fmla="*/ 2147483647 h 347"/>
                <a:gd name="T32" fmla="*/ 2147483647 w 1108"/>
                <a:gd name="T33" fmla="*/ 2147483647 h 347"/>
                <a:gd name="T34" fmla="*/ 2147483647 w 1108"/>
                <a:gd name="T35" fmla="*/ 2147483647 h 347"/>
                <a:gd name="T36" fmla="*/ 2147483647 w 1108"/>
                <a:gd name="T37" fmla="*/ 2147483647 h 347"/>
                <a:gd name="T38" fmla="*/ 2147483647 w 1108"/>
                <a:gd name="T39" fmla="*/ 2147483647 h 347"/>
                <a:gd name="T40" fmla="*/ 2147483647 w 1108"/>
                <a:gd name="T41" fmla="*/ 2147483647 h 347"/>
                <a:gd name="T42" fmla="*/ 2147483647 w 1108"/>
                <a:gd name="T43" fmla="*/ 2147483647 h 347"/>
                <a:gd name="T44" fmla="*/ 2147483647 w 1108"/>
                <a:gd name="T45" fmla="*/ 2147483647 h 347"/>
                <a:gd name="T46" fmla="*/ 2147483647 w 1108"/>
                <a:gd name="T47" fmla="*/ 2147483647 h 347"/>
                <a:gd name="T48" fmla="*/ 2147483647 w 1108"/>
                <a:gd name="T49" fmla="*/ 2147483647 h 347"/>
                <a:gd name="T50" fmla="*/ 2147483647 w 1108"/>
                <a:gd name="T51" fmla="*/ 2147483647 h 347"/>
                <a:gd name="T52" fmla="*/ 2147483647 w 1108"/>
                <a:gd name="T53" fmla="*/ 2147483647 h 347"/>
                <a:gd name="T54" fmla="*/ 2147483647 w 1108"/>
                <a:gd name="T55" fmla="*/ 2147483647 h 347"/>
                <a:gd name="T56" fmla="*/ 2147483647 w 1108"/>
                <a:gd name="T57" fmla="*/ 2147483647 h 347"/>
                <a:gd name="T58" fmla="*/ 2147483647 w 1108"/>
                <a:gd name="T59" fmla="*/ 2147483647 h 347"/>
                <a:gd name="T60" fmla="*/ 2147483647 w 1108"/>
                <a:gd name="T61" fmla="*/ 2147483647 h 347"/>
                <a:gd name="T62" fmla="*/ 2147483647 w 1108"/>
                <a:gd name="T63" fmla="*/ 2147483647 h 347"/>
                <a:gd name="T64" fmla="*/ 2147483647 w 1108"/>
                <a:gd name="T65" fmla="*/ 2147483647 h 347"/>
                <a:gd name="T66" fmla="*/ 2147483647 w 1108"/>
                <a:gd name="T67" fmla="*/ 0 h 347"/>
                <a:gd name="T68" fmla="*/ 2147483647 w 1108"/>
                <a:gd name="T69" fmla="*/ 2147483647 h 347"/>
                <a:gd name="T70" fmla="*/ 2147483647 w 1108"/>
                <a:gd name="T71" fmla="*/ 2147483647 h 347"/>
                <a:gd name="T72" fmla="*/ 2147483647 w 1108"/>
                <a:gd name="T73" fmla="*/ 2147483647 h 347"/>
                <a:gd name="T74" fmla="*/ 2147483647 w 1108"/>
                <a:gd name="T75" fmla="*/ 2147483647 h 347"/>
                <a:gd name="T76" fmla="*/ 2147483647 w 1108"/>
                <a:gd name="T77" fmla="*/ 2147483647 h 347"/>
                <a:gd name="T78" fmla="*/ 2147483647 w 1108"/>
                <a:gd name="T79" fmla="*/ 2147483647 h 347"/>
                <a:gd name="T80" fmla="*/ 2147483647 w 1108"/>
                <a:gd name="T81" fmla="*/ 2147483647 h 347"/>
                <a:gd name="T82" fmla="*/ 2147483647 w 1108"/>
                <a:gd name="T83" fmla="*/ 2147483647 h 347"/>
                <a:gd name="T84" fmla="*/ 2147483647 w 1108"/>
                <a:gd name="T85" fmla="*/ 2147483647 h 347"/>
                <a:gd name="T86" fmla="*/ 2147483647 w 1108"/>
                <a:gd name="T87" fmla="*/ 2147483647 h 347"/>
                <a:gd name="T88" fmla="*/ 2147483647 w 1108"/>
                <a:gd name="T89" fmla="*/ 2147483647 h 347"/>
                <a:gd name="T90" fmla="*/ 2147483647 w 1108"/>
                <a:gd name="T91" fmla="*/ 2147483647 h 347"/>
                <a:gd name="T92" fmla="*/ 2147483647 w 1108"/>
                <a:gd name="T93" fmla="*/ 2147483647 h 347"/>
                <a:gd name="T94" fmla="*/ 2147483647 w 1108"/>
                <a:gd name="T95" fmla="*/ 2147483647 h 347"/>
                <a:gd name="T96" fmla="*/ 2147483647 w 1108"/>
                <a:gd name="T97" fmla="*/ 2147483647 h 347"/>
                <a:gd name="T98" fmla="*/ 2147483647 w 1108"/>
                <a:gd name="T99" fmla="*/ 2147483647 h 347"/>
                <a:gd name="T100" fmla="*/ 2147483647 w 1108"/>
                <a:gd name="T101" fmla="*/ 2147483647 h 347"/>
                <a:gd name="T102" fmla="*/ 2147483647 w 1108"/>
                <a:gd name="T103" fmla="*/ 2147483647 h 347"/>
                <a:gd name="T104" fmla="*/ 2147483647 w 1108"/>
                <a:gd name="T105" fmla="*/ 2147483647 h 347"/>
                <a:gd name="T106" fmla="*/ 2147483647 w 1108"/>
                <a:gd name="T107" fmla="*/ 2147483647 h 347"/>
                <a:gd name="T108" fmla="*/ 2147483647 w 1108"/>
                <a:gd name="T109" fmla="*/ 2147483647 h 347"/>
                <a:gd name="T110" fmla="*/ 2147483647 w 1108"/>
                <a:gd name="T111" fmla="*/ 2147483647 h 347"/>
                <a:gd name="T112" fmla="*/ 2147483647 w 1108"/>
                <a:gd name="T113" fmla="*/ 2147483647 h 347"/>
                <a:gd name="T114" fmla="*/ 2147483647 w 1108"/>
                <a:gd name="T115" fmla="*/ 2147483647 h 347"/>
                <a:gd name="T116" fmla="*/ 2147483647 w 1108"/>
                <a:gd name="T117" fmla="*/ 2147483647 h 347"/>
                <a:gd name="T118" fmla="*/ 2147483647 w 1108"/>
                <a:gd name="T119" fmla="*/ 2147483647 h 347"/>
                <a:gd name="T120" fmla="*/ 2147483647 w 1108"/>
                <a:gd name="T121" fmla="*/ 2147483647 h 347"/>
                <a:gd name="T122" fmla="*/ 2147483647 w 1108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8"/>
                <a:gd name="T187" fmla="*/ 0 h 347"/>
                <a:gd name="T188" fmla="*/ 1108 w 1108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8" h="347">
                  <a:moveTo>
                    <a:pt x="0" y="347"/>
                  </a:moveTo>
                  <a:lnTo>
                    <a:pt x="2" y="333"/>
                  </a:lnTo>
                  <a:lnTo>
                    <a:pt x="7" y="317"/>
                  </a:lnTo>
                  <a:lnTo>
                    <a:pt x="9" y="303"/>
                  </a:lnTo>
                  <a:lnTo>
                    <a:pt x="11" y="289"/>
                  </a:lnTo>
                  <a:lnTo>
                    <a:pt x="16" y="257"/>
                  </a:lnTo>
                  <a:lnTo>
                    <a:pt x="18" y="226"/>
                  </a:lnTo>
                  <a:lnTo>
                    <a:pt x="23" y="196"/>
                  </a:lnTo>
                  <a:lnTo>
                    <a:pt x="28" y="166"/>
                  </a:lnTo>
                  <a:lnTo>
                    <a:pt x="30" y="152"/>
                  </a:lnTo>
                  <a:lnTo>
                    <a:pt x="32" y="136"/>
                  </a:lnTo>
                  <a:lnTo>
                    <a:pt x="37" y="122"/>
                  </a:lnTo>
                  <a:lnTo>
                    <a:pt x="42" y="109"/>
                  </a:lnTo>
                  <a:lnTo>
                    <a:pt x="44" y="106"/>
                  </a:lnTo>
                  <a:lnTo>
                    <a:pt x="46" y="104"/>
                  </a:lnTo>
                  <a:lnTo>
                    <a:pt x="49" y="106"/>
                  </a:lnTo>
                  <a:lnTo>
                    <a:pt x="49" y="111"/>
                  </a:lnTo>
                  <a:lnTo>
                    <a:pt x="51" y="115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8" y="152"/>
                  </a:lnTo>
                  <a:lnTo>
                    <a:pt x="58" y="159"/>
                  </a:lnTo>
                  <a:lnTo>
                    <a:pt x="60" y="164"/>
                  </a:lnTo>
                  <a:lnTo>
                    <a:pt x="62" y="169"/>
                  </a:lnTo>
                  <a:lnTo>
                    <a:pt x="65" y="173"/>
                  </a:lnTo>
                  <a:lnTo>
                    <a:pt x="72" y="185"/>
                  </a:lnTo>
                  <a:lnTo>
                    <a:pt x="76" y="196"/>
                  </a:lnTo>
                  <a:lnTo>
                    <a:pt x="83" y="208"/>
                  </a:lnTo>
                  <a:lnTo>
                    <a:pt x="88" y="217"/>
                  </a:lnTo>
                  <a:lnTo>
                    <a:pt x="93" y="226"/>
                  </a:lnTo>
                  <a:lnTo>
                    <a:pt x="97" y="233"/>
                  </a:lnTo>
                  <a:lnTo>
                    <a:pt x="102" y="243"/>
                  </a:lnTo>
                  <a:lnTo>
                    <a:pt x="106" y="250"/>
                  </a:lnTo>
                  <a:lnTo>
                    <a:pt x="113" y="261"/>
                  </a:lnTo>
                  <a:lnTo>
                    <a:pt x="120" y="270"/>
                  </a:lnTo>
                  <a:lnTo>
                    <a:pt x="127" y="280"/>
                  </a:lnTo>
                  <a:lnTo>
                    <a:pt x="132" y="287"/>
                  </a:lnTo>
                  <a:lnTo>
                    <a:pt x="139" y="294"/>
                  </a:lnTo>
                  <a:lnTo>
                    <a:pt x="146" y="300"/>
                  </a:lnTo>
                  <a:lnTo>
                    <a:pt x="155" y="307"/>
                  </a:lnTo>
                  <a:lnTo>
                    <a:pt x="162" y="312"/>
                  </a:lnTo>
                  <a:lnTo>
                    <a:pt x="174" y="319"/>
                  </a:lnTo>
                  <a:lnTo>
                    <a:pt x="185" y="328"/>
                  </a:lnTo>
                  <a:lnTo>
                    <a:pt x="199" y="335"/>
                  </a:lnTo>
                  <a:lnTo>
                    <a:pt x="208" y="342"/>
                  </a:lnTo>
                  <a:lnTo>
                    <a:pt x="215" y="347"/>
                  </a:lnTo>
                  <a:lnTo>
                    <a:pt x="232" y="342"/>
                  </a:lnTo>
                  <a:lnTo>
                    <a:pt x="243" y="337"/>
                  </a:lnTo>
                  <a:lnTo>
                    <a:pt x="255" y="335"/>
                  </a:lnTo>
                  <a:lnTo>
                    <a:pt x="264" y="333"/>
                  </a:lnTo>
                  <a:lnTo>
                    <a:pt x="271" y="331"/>
                  </a:lnTo>
                  <a:lnTo>
                    <a:pt x="276" y="328"/>
                  </a:lnTo>
                  <a:lnTo>
                    <a:pt x="280" y="326"/>
                  </a:lnTo>
                  <a:lnTo>
                    <a:pt x="283" y="324"/>
                  </a:lnTo>
                  <a:lnTo>
                    <a:pt x="285" y="324"/>
                  </a:lnTo>
                  <a:lnTo>
                    <a:pt x="287" y="321"/>
                  </a:lnTo>
                  <a:lnTo>
                    <a:pt x="287" y="319"/>
                  </a:lnTo>
                  <a:lnTo>
                    <a:pt x="285" y="319"/>
                  </a:lnTo>
                  <a:lnTo>
                    <a:pt x="285" y="317"/>
                  </a:lnTo>
                  <a:lnTo>
                    <a:pt x="283" y="314"/>
                  </a:lnTo>
                  <a:lnTo>
                    <a:pt x="280" y="310"/>
                  </a:lnTo>
                  <a:lnTo>
                    <a:pt x="276" y="307"/>
                  </a:lnTo>
                  <a:lnTo>
                    <a:pt x="273" y="303"/>
                  </a:lnTo>
                  <a:lnTo>
                    <a:pt x="271" y="296"/>
                  </a:lnTo>
                  <a:lnTo>
                    <a:pt x="269" y="291"/>
                  </a:lnTo>
                  <a:lnTo>
                    <a:pt x="266" y="284"/>
                  </a:lnTo>
                  <a:lnTo>
                    <a:pt x="264" y="275"/>
                  </a:lnTo>
                  <a:lnTo>
                    <a:pt x="262" y="266"/>
                  </a:lnTo>
                  <a:lnTo>
                    <a:pt x="262" y="257"/>
                  </a:lnTo>
                  <a:lnTo>
                    <a:pt x="262" y="243"/>
                  </a:lnTo>
                  <a:lnTo>
                    <a:pt x="262" y="231"/>
                  </a:lnTo>
                  <a:lnTo>
                    <a:pt x="264" y="215"/>
                  </a:lnTo>
                  <a:lnTo>
                    <a:pt x="266" y="199"/>
                  </a:lnTo>
                  <a:lnTo>
                    <a:pt x="271" y="180"/>
                  </a:lnTo>
                  <a:lnTo>
                    <a:pt x="276" y="159"/>
                  </a:lnTo>
                  <a:lnTo>
                    <a:pt x="283" y="139"/>
                  </a:lnTo>
                  <a:lnTo>
                    <a:pt x="292" y="113"/>
                  </a:lnTo>
                  <a:lnTo>
                    <a:pt x="303" y="88"/>
                  </a:lnTo>
                  <a:lnTo>
                    <a:pt x="306" y="83"/>
                  </a:lnTo>
                  <a:lnTo>
                    <a:pt x="308" y="78"/>
                  </a:lnTo>
                  <a:lnTo>
                    <a:pt x="313" y="76"/>
                  </a:lnTo>
                  <a:lnTo>
                    <a:pt x="317" y="74"/>
                  </a:lnTo>
                  <a:lnTo>
                    <a:pt x="329" y="72"/>
                  </a:lnTo>
                  <a:lnTo>
                    <a:pt x="341" y="69"/>
                  </a:lnTo>
                  <a:lnTo>
                    <a:pt x="352" y="69"/>
                  </a:lnTo>
                  <a:lnTo>
                    <a:pt x="366" y="67"/>
                  </a:lnTo>
                  <a:lnTo>
                    <a:pt x="378" y="67"/>
                  </a:lnTo>
                  <a:lnTo>
                    <a:pt x="389" y="65"/>
                  </a:lnTo>
                  <a:lnTo>
                    <a:pt x="392" y="55"/>
                  </a:lnTo>
                  <a:lnTo>
                    <a:pt x="394" y="46"/>
                  </a:lnTo>
                  <a:lnTo>
                    <a:pt x="394" y="35"/>
                  </a:lnTo>
                  <a:lnTo>
                    <a:pt x="396" y="25"/>
                  </a:lnTo>
                  <a:lnTo>
                    <a:pt x="396" y="16"/>
                  </a:lnTo>
                  <a:lnTo>
                    <a:pt x="398" y="11"/>
                  </a:lnTo>
                  <a:lnTo>
                    <a:pt x="401" y="7"/>
                  </a:lnTo>
                  <a:lnTo>
                    <a:pt x="403" y="4"/>
                  </a:lnTo>
                  <a:lnTo>
                    <a:pt x="405" y="2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2" y="2"/>
                  </a:lnTo>
                  <a:lnTo>
                    <a:pt x="424" y="4"/>
                  </a:lnTo>
                  <a:lnTo>
                    <a:pt x="429" y="7"/>
                  </a:lnTo>
                  <a:lnTo>
                    <a:pt x="431" y="11"/>
                  </a:lnTo>
                  <a:lnTo>
                    <a:pt x="433" y="14"/>
                  </a:lnTo>
                  <a:lnTo>
                    <a:pt x="438" y="23"/>
                  </a:lnTo>
                  <a:lnTo>
                    <a:pt x="443" y="35"/>
                  </a:lnTo>
                  <a:lnTo>
                    <a:pt x="447" y="44"/>
                  </a:lnTo>
                  <a:lnTo>
                    <a:pt x="452" y="55"/>
                  </a:lnTo>
                  <a:lnTo>
                    <a:pt x="454" y="65"/>
                  </a:lnTo>
                  <a:lnTo>
                    <a:pt x="463" y="83"/>
                  </a:lnTo>
                  <a:lnTo>
                    <a:pt x="470" y="99"/>
                  </a:lnTo>
                  <a:lnTo>
                    <a:pt x="487" y="134"/>
                  </a:lnTo>
                  <a:lnTo>
                    <a:pt x="500" y="166"/>
                  </a:lnTo>
                  <a:lnTo>
                    <a:pt x="514" y="196"/>
                  </a:lnTo>
                  <a:lnTo>
                    <a:pt x="524" y="213"/>
                  </a:lnTo>
                  <a:lnTo>
                    <a:pt x="531" y="226"/>
                  </a:lnTo>
                  <a:lnTo>
                    <a:pt x="542" y="240"/>
                  </a:lnTo>
                  <a:lnTo>
                    <a:pt x="551" y="254"/>
                  </a:lnTo>
                  <a:lnTo>
                    <a:pt x="563" y="268"/>
                  </a:lnTo>
                  <a:lnTo>
                    <a:pt x="577" y="280"/>
                  </a:lnTo>
                  <a:lnTo>
                    <a:pt x="591" y="291"/>
                  </a:lnTo>
                  <a:lnTo>
                    <a:pt x="607" y="303"/>
                  </a:lnTo>
                  <a:lnTo>
                    <a:pt x="616" y="300"/>
                  </a:lnTo>
                  <a:lnTo>
                    <a:pt x="623" y="298"/>
                  </a:lnTo>
                  <a:lnTo>
                    <a:pt x="640" y="291"/>
                  </a:lnTo>
                  <a:lnTo>
                    <a:pt x="649" y="287"/>
                  </a:lnTo>
                  <a:lnTo>
                    <a:pt x="656" y="284"/>
                  </a:lnTo>
                  <a:lnTo>
                    <a:pt x="665" y="282"/>
                  </a:lnTo>
                  <a:lnTo>
                    <a:pt x="672" y="282"/>
                  </a:lnTo>
                  <a:lnTo>
                    <a:pt x="679" y="282"/>
                  </a:lnTo>
                  <a:lnTo>
                    <a:pt x="684" y="284"/>
                  </a:lnTo>
                  <a:lnTo>
                    <a:pt x="695" y="287"/>
                  </a:lnTo>
                  <a:lnTo>
                    <a:pt x="704" y="291"/>
                  </a:lnTo>
                  <a:lnTo>
                    <a:pt x="716" y="298"/>
                  </a:lnTo>
                  <a:lnTo>
                    <a:pt x="728" y="303"/>
                  </a:lnTo>
                  <a:lnTo>
                    <a:pt x="732" y="305"/>
                  </a:lnTo>
                  <a:lnTo>
                    <a:pt x="739" y="305"/>
                  </a:lnTo>
                  <a:lnTo>
                    <a:pt x="744" y="305"/>
                  </a:lnTo>
                  <a:lnTo>
                    <a:pt x="748" y="307"/>
                  </a:lnTo>
                  <a:lnTo>
                    <a:pt x="753" y="305"/>
                  </a:lnTo>
                  <a:lnTo>
                    <a:pt x="760" y="303"/>
                  </a:lnTo>
                  <a:lnTo>
                    <a:pt x="762" y="300"/>
                  </a:lnTo>
                  <a:lnTo>
                    <a:pt x="765" y="298"/>
                  </a:lnTo>
                  <a:lnTo>
                    <a:pt x="767" y="296"/>
                  </a:lnTo>
                  <a:lnTo>
                    <a:pt x="769" y="291"/>
                  </a:lnTo>
                  <a:lnTo>
                    <a:pt x="772" y="284"/>
                  </a:lnTo>
                  <a:lnTo>
                    <a:pt x="772" y="275"/>
                  </a:lnTo>
                  <a:lnTo>
                    <a:pt x="772" y="263"/>
                  </a:lnTo>
                  <a:lnTo>
                    <a:pt x="774" y="254"/>
                  </a:lnTo>
                  <a:lnTo>
                    <a:pt x="774" y="250"/>
                  </a:lnTo>
                  <a:lnTo>
                    <a:pt x="776" y="245"/>
                  </a:lnTo>
                  <a:lnTo>
                    <a:pt x="779" y="243"/>
                  </a:lnTo>
                  <a:lnTo>
                    <a:pt x="781" y="238"/>
                  </a:lnTo>
                  <a:lnTo>
                    <a:pt x="788" y="233"/>
                  </a:lnTo>
                  <a:lnTo>
                    <a:pt x="795" y="229"/>
                  </a:lnTo>
                  <a:lnTo>
                    <a:pt x="804" y="226"/>
                  </a:lnTo>
                  <a:lnTo>
                    <a:pt x="811" y="224"/>
                  </a:lnTo>
                  <a:lnTo>
                    <a:pt x="830" y="222"/>
                  </a:lnTo>
                  <a:lnTo>
                    <a:pt x="839" y="220"/>
                  </a:lnTo>
                  <a:lnTo>
                    <a:pt x="846" y="217"/>
                  </a:lnTo>
                  <a:lnTo>
                    <a:pt x="850" y="203"/>
                  </a:lnTo>
                  <a:lnTo>
                    <a:pt x="855" y="192"/>
                  </a:lnTo>
                  <a:lnTo>
                    <a:pt x="860" y="183"/>
                  </a:lnTo>
                  <a:lnTo>
                    <a:pt x="867" y="173"/>
                  </a:lnTo>
                  <a:lnTo>
                    <a:pt x="871" y="166"/>
                  </a:lnTo>
                  <a:lnTo>
                    <a:pt x="878" y="159"/>
                  </a:lnTo>
                  <a:lnTo>
                    <a:pt x="883" y="152"/>
                  </a:lnTo>
                  <a:lnTo>
                    <a:pt x="890" y="148"/>
                  </a:lnTo>
                  <a:lnTo>
                    <a:pt x="897" y="143"/>
                  </a:lnTo>
                  <a:lnTo>
                    <a:pt x="904" y="139"/>
                  </a:lnTo>
                  <a:lnTo>
                    <a:pt x="911" y="136"/>
                  </a:lnTo>
                  <a:lnTo>
                    <a:pt x="918" y="134"/>
                  </a:lnTo>
                  <a:lnTo>
                    <a:pt x="925" y="132"/>
                  </a:lnTo>
                  <a:lnTo>
                    <a:pt x="932" y="132"/>
                  </a:lnTo>
                  <a:lnTo>
                    <a:pt x="948" y="132"/>
                  </a:lnTo>
                  <a:lnTo>
                    <a:pt x="966" y="132"/>
                  </a:lnTo>
                  <a:lnTo>
                    <a:pt x="983" y="134"/>
                  </a:lnTo>
                  <a:lnTo>
                    <a:pt x="1001" y="139"/>
                  </a:lnTo>
                  <a:lnTo>
                    <a:pt x="1022" y="143"/>
                  </a:lnTo>
                  <a:lnTo>
                    <a:pt x="1040" y="146"/>
                  </a:lnTo>
                  <a:lnTo>
                    <a:pt x="1061" y="148"/>
                  </a:lnTo>
                  <a:lnTo>
                    <a:pt x="1084" y="150"/>
                  </a:lnTo>
                  <a:lnTo>
                    <a:pt x="1108" y="152"/>
                  </a:lnTo>
                </a:path>
              </a:pathLst>
            </a:custGeom>
            <a:noFill/>
            <a:ln w="88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8" name="Freeform 39"/>
            <p:cNvSpPr>
              <a:spLocks noEditPoints="1"/>
            </p:cNvSpPr>
            <p:nvPr/>
          </p:nvSpPr>
          <p:spPr bwMode="auto">
            <a:xfrm rot="-5960642">
              <a:off x="5456747" y="3697184"/>
              <a:ext cx="635785" cy="654436"/>
            </a:xfrm>
            <a:custGeom>
              <a:avLst/>
              <a:gdLst>
                <a:gd name="T0" fmla="*/ 2147483647 w 1028"/>
                <a:gd name="T1" fmla="*/ 2147483647 h 802"/>
                <a:gd name="T2" fmla="*/ 2147483647 w 1028"/>
                <a:gd name="T3" fmla="*/ 2147483647 h 802"/>
                <a:gd name="T4" fmla="*/ 2147483647 w 1028"/>
                <a:gd name="T5" fmla="*/ 2147483647 h 802"/>
                <a:gd name="T6" fmla="*/ 2147483647 w 1028"/>
                <a:gd name="T7" fmla="*/ 2147483647 h 802"/>
                <a:gd name="T8" fmla="*/ 2147483647 w 1028"/>
                <a:gd name="T9" fmla="*/ 2147483647 h 802"/>
                <a:gd name="T10" fmla="*/ 2147483647 w 1028"/>
                <a:gd name="T11" fmla="*/ 2147483647 h 802"/>
                <a:gd name="T12" fmla="*/ 2147483647 w 1028"/>
                <a:gd name="T13" fmla="*/ 2147483647 h 802"/>
                <a:gd name="T14" fmla="*/ 2147483647 w 1028"/>
                <a:gd name="T15" fmla="*/ 2147483647 h 802"/>
                <a:gd name="T16" fmla="*/ 2147483647 w 1028"/>
                <a:gd name="T17" fmla="*/ 2147483647 h 802"/>
                <a:gd name="T18" fmla="*/ 2147483647 w 1028"/>
                <a:gd name="T19" fmla="*/ 2147483647 h 802"/>
                <a:gd name="T20" fmla="*/ 2147483647 w 1028"/>
                <a:gd name="T21" fmla="*/ 2147483647 h 802"/>
                <a:gd name="T22" fmla="*/ 2147483647 w 1028"/>
                <a:gd name="T23" fmla="*/ 2147483647 h 802"/>
                <a:gd name="T24" fmla="*/ 2147483647 w 1028"/>
                <a:gd name="T25" fmla="*/ 2147483647 h 802"/>
                <a:gd name="T26" fmla="*/ 2147483647 w 1028"/>
                <a:gd name="T27" fmla="*/ 2147483647 h 802"/>
                <a:gd name="T28" fmla="*/ 2147483647 w 1028"/>
                <a:gd name="T29" fmla="*/ 2147483647 h 802"/>
                <a:gd name="T30" fmla="*/ 2147483647 w 1028"/>
                <a:gd name="T31" fmla="*/ 2147483647 h 802"/>
                <a:gd name="T32" fmla="*/ 2147483647 w 1028"/>
                <a:gd name="T33" fmla="*/ 2147483647 h 802"/>
                <a:gd name="T34" fmla="*/ 2147483647 w 1028"/>
                <a:gd name="T35" fmla="*/ 2147483647 h 802"/>
                <a:gd name="T36" fmla="*/ 2147483647 w 1028"/>
                <a:gd name="T37" fmla="*/ 2147483647 h 802"/>
                <a:gd name="T38" fmla="*/ 2147483647 w 1028"/>
                <a:gd name="T39" fmla="*/ 2147483647 h 802"/>
                <a:gd name="T40" fmla="*/ 2147483647 w 1028"/>
                <a:gd name="T41" fmla="*/ 2147483647 h 802"/>
                <a:gd name="T42" fmla="*/ 2147483647 w 1028"/>
                <a:gd name="T43" fmla="*/ 2147483647 h 802"/>
                <a:gd name="T44" fmla="*/ 2147483647 w 1028"/>
                <a:gd name="T45" fmla="*/ 2147483647 h 802"/>
                <a:gd name="T46" fmla="*/ 2147483647 w 1028"/>
                <a:gd name="T47" fmla="*/ 2147483647 h 802"/>
                <a:gd name="T48" fmla="*/ 2147483647 w 1028"/>
                <a:gd name="T49" fmla="*/ 2147483647 h 802"/>
                <a:gd name="T50" fmla="*/ 2147483647 w 1028"/>
                <a:gd name="T51" fmla="*/ 2147483647 h 802"/>
                <a:gd name="T52" fmla="*/ 2147483647 w 1028"/>
                <a:gd name="T53" fmla="*/ 2147483647 h 802"/>
                <a:gd name="T54" fmla="*/ 2147483647 w 1028"/>
                <a:gd name="T55" fmla="*/ 2147483647 h 802"/>
                <a:gd name="T56" fmla="*/ 2147483647 w 1028"/>
                <a:gd name="T57" fmla="*/ 2147483647 h 802"/>
                <a:gd name="T58" fmla="*/ 2147483647 w 1028"/>
                <a:gd name="T59" fmla="*/ 2147483647 h 802"/>
                <a:gd name="T60" fmla="*/ 2147483647 w 1028"/>
                <a:gd name="T61" fmla="*/ 2147483647 h 802"/>
                <a:gd name="T62" fmla="*/ 2147483647 w 1028"/>
                <a:gd name="T63" fmla="*/ 2147483647 h 802"/>
                <a:gd name="T64" fmla="*/ 2147483647 w 1028"/>
                <a:gd name="T65" fmla="*/ 2147483647 h 802"/>
                <a:gd name="T66" fmla="*/ 2147483647 w 1028"/>
                <a:gd name="T67" fmla="*/ 2147483647 h 802"/>
                <a:gd name="T68" fmla="*/ 2147483647 w 1028"/>
                <a:gd name="T69" fmla="*/ 2147483647 h 802"/>
                <a:gd name="T70" fmla="*/ 2147483647 w 1028"/>
                <a:gd name="T71" fmla="*/ 2147483647 h 802"/>
                <a:gd name="T72" fmla="*/ 2147483647 w 1028"/>
                <a:gd name="T73" fmla="*/ 2147483647 h 802"/>
                <a:gd name="T74" fmla="*/ 2147483647 w 1028"/>
                <a:gd name="T75" fmla="*/ 2147483647 h 802"/>
                <a:gd name="T76" fmla="*/ 2147483647 w 1028"/>
                <a:gd name="T77" fmla="*/ 2147483647 h 802"/>
                <a:gd name="T78" fmla="*/ 2147483647 w 1028"/>
                <a:gd name="T79" fmla="*/ 2147483647 h 802"/>
                <a:gd name="T80" fmla="*/ 2147483647 w 1028"/>
                <a:gd name="T81" fmla="*/ 2147483647 h 802"/>
                <a:gd name="T82" fmla="*/ 2147483647 w 1028"/>
                <a:gd name="T83" fmla="*/ 2147483647 h 802"/>
                <a:gd name="T84" fmla="*/ 2147483647 w 1028"/>
                <a:gd name="T85" fmla="*/ 2147483647 h 802"/>
                <a:gd name="T86" fmla="*/ 2147483647 w 1028"/>
                <a:gd name="T87" fmla="*/ 2147483647 h 802"/>
                <a:gd name="T88" fmla="*/ 2147483647 w 1028"/>
                <a:gd name="T89" fmla="*/ 2147483647 h 802"/>
                <a:gd name="T90" fmla="*/ 2147483647 w 1028"/>
                <a:gd name="T91" fmla="*/ 2147483647 h 802"/>
                <a:gd name="T92" fmla="*/ 2147483647 w 1028"/>
                <a:gd name="T93" fmla="*/ 2147483647 h 802"/>
                <a:gd name="T94" fmla="*/ 2147483647 w 1028"/>
                <a:gd name="T95" fmla="*/ 2147483647 h 802"/>
                <a:gd name="T96" fmla="*/ 2147483647 w 1028"/>
                <a:gd name="T97" fmla="*/ 2147483647 h 802"/>
                <a:gd name="T98" fmla="*/ 2147483647 w 1028"/>
                <a:gd name="T99" fmla="*/ 2147483647 h 802"/>
                <a:gd name="T100" fmla="*/ 2147483647 w 1028"/>
                <a:gd name="T101" fmla="*/ 2147483647 h 802"/>
                <a:gd name="T102" fmla="*/ 2147483647 w 1028"/>
                <a:gd name="T103" fmla="*/ 2147483647 h 802"/>
                <a:gd name="T104" fmla="*/ 2147483647 w 1028"/>
                <a:gd name="T105" fmla="*/ 2147483647 h 802"/>
                <a:gd name="T106" fmla="*/ 2147483647 w 1028"/>
                <a:gd name="T107" fmla="*/ 2147483647 h 802"/>
                <a:gd name="T108" fmla="*/ 2147483647 w 1028"/>
                <a:gd name="T109" fmla="*/ 2147483647 h 802"/>
                <a:gd name="T110" fmla="*/ 2147483647 w 1028"/>
                <a:gd name="T111" fmla="*/ 2147483647 h 802"/>
                <a:gd name="T112" fmla="*/ 2147483647 w 1028"/>
                <a:gd name="T113" fmla="*/ 2147483647 h 802"/>
                <a:gd name="T114" fmla="*/ 2147483647 w 1028"/>
                <a:gd name="T115" fmla="*/ 0 h 8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28"/>
                <a:gd name="T175" fmla="*/ 0 h 802"/>
                <a:gd name="T176" fmla="*/ 1028 w 1028"/>
                <a:gd name="T177" fmla="*/ 802 h 8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28" h="802">
                  <a:moveTo>
                    <a:pt x="95" y="740"/>
                  </a:moveTo>
                  <a:lnTo>
                    <a:pt x="118" y="738"/>
                  </a:lnTo>
                  <a:lnTo>
                    <a:pt x="136" y="733"/>
                  </a:lnTo>
                  <a:lnTo>
                    <a:pt x="139" y="733"/>
                  </a:lnTo>
                  <a:lnTo>
                    <a:pt x="141" y="733"/>
                  </a:lnTo>
                  <a:lnTo>
                    <a:pt x="143" y="735"/>
                  </a:lnTo>
                  <a:lnTo>
                    <a:pt x="146" y="738"/>
                  </a:lnTo>
                  <a:lnTo>
                    <a:pt x="146" y="740"/>
                  </a:lnTo>
                  <a:lnTo>
                    <a:pt x="143" y="745"/>
                  </a:lnTo>
                  <a:lnTo>
                    <a:pt x="141" y="745"/>
                  </a:lnTo>
                  <a:lnTo>
                    <a:pt x="139" y="747"/>
                  </a:lnTo>
                  <a:lnTo>
                    <a:pt x="120" y="752"/>
                  </a:lnTo>
                  <a:lnTo>
                    <a:pt x="97" y="754"/>
                  </a:lnTo>
                  <a:lnTo>
                    <a:pt x="92" y="754"/>
                  </a:lnTo>
                  <a:lnTo>
                    <a:pt x="90" y="752"/>
                  </a:lnTo>
                  <a:lnTo>
                    <a:pt x="88" y="752"/>
                  </a:lnTo>
                  <a:lnTo>
                    <a:pt x="88" y="747"/>
                  </a:lnTo>
                  <a:lnTo>
                    <a:pt x="88" y="745"/>
                  </a:lnTo>
                  <a:lnTo>
                    <a:pt x="90" y="742"/>
                  </a:lnTo>
                  <a:lnTo>
                    <a:pt x="92" y="740"/>
                  </a:lnTo>
                  <a:lnTo>
                    <a:pt x="95" y="740"/>
                  </a:lnTo>
                  <a:close/>
                  <a:moveTo>
                    <a:pt x="192" y="717"/>
                  </a:moveTo>
                  <a:lnTo>
                    <a:pt x="229" y="703"/>
                  </a:lnTo>
                  <a:lnTo>
                    <a:pt x="231" y="703"/>
                  </a:lnTo>
                  <a:lnTo>
                    <a:pt x="234" y="701"/>
                  </a:lnTo>
                  <a:lnTo>
                    <a:pt x="236" y="703"/>
                  </a:lnTo>
                  <a:lnTo>
                    <a:pt x="238" y="703"/>
                  </a:lnTo>
                  <a:lnTo>
                    <a:pt x="241" y="705"/>
                  </a:lnTo>
                  <a:lnTo>
                    <a:pt x="241" y="708"/>
                  </a:lnTo>
                  <a:lnTo>
                    <a:pt x="241" y="712"/>
                  </a:lnTo>
                  <a:lnTo>
                    <a:pt x="241" y="715"/>
                  </a:lnTo>
                  <a:lnTo>
                    <a:pt x="238" y="715"/>
                  </a:lnTo>
                  <a:lnTo>
                    <a:pt x="234" y="717"/>
                  </a:lnTo>
                  <a:lnTo>
                    <a:pt x="197" y="731"/>
                  </a:lnTo>
                  <a:lnTo>
                    <a:pt x="194" y="731"/>
                  </a:lnTo>
                  <a:lnTo>
                    <a:pt x="190" y="731"/>
                  </a:lnTo>
                  <a:lnTo>
                    <a:pt x="187" y="728"/>
                  </a:lnTo>
                  <a:lnTo>
                    <a:pt x="187" y="726"/>
                  </a:lnTo>
                  <a:lnTo>
                    <a:pt x="187" y="724"/>
                  </a:lnTo>
                  <a:lnTo>
                    <a:pt x="187" y="721"/>
                  </a:lnTo>
                  <a:lnTo>
                    <a:pt x="190" y="719"/>
                  </a:lnTo>
                  <a:lnTo>
                    <a:pt x="192" y="717"/>
                  </a:lnTo>
                  <a:close/>
                  <a:moveTo>
                    <a:pt x="282" y="678"/>
                  </a:moveTo>
                  <a:lnTo>
                    <a:pt x="312" y="664"/>
                  </a:lnTo>
                  <a:lnTo>
                    <a:pt x="322" y="657"/>
                  </a:lnTo>
                  <a:lnTo>
                    <a:pt x="324" y="657"/>
                  </a:lnTo>
                  <a:lnTo>
                    <a:pt x="326" y="657"/>
                  </a:lnTo>
                  <a:lnTo>
                    <a:pt x="329" y="657"/>
                  </a:lnTo>
                  <a:lnTo>
                    <a:pt x="331" y="659"/>
                  </a:lnTo>
                  <a:lnTo>
                    <a:pt x="331" y="661"/>
                  </a:lnTo>
                  <a:lnTo>
                    <a:pt x="331" y="664"/>
                  </a:lnTo>
                  <a:lnTo>
                    <a:pt x="331" y="668"/>
                  </a:lnTo>
                  <a:lnTo>
                    <a:pt x="329" y="668"/>
                  </a:lnTo>
                  <a:lnTo>
                    <a:pt x="319" y="675"/>
                  </a:lnTo>
                  <a:lnTo>
                    <a:pt x="289" y="691"/>
                  </a:lnTo>
                  <a:lnTo>
                    <a:pt x="287" y="691"/>
                  </a:lnTo>
                  <a:lnTo>
                    <a:pt x="285" y="691"/>
                  </a:lnTo>
                  <a:lnTo>
                    <a:pt x="282" y="689"/>
                  </a:lnTo>
                  <a:lnTo>
                    <a:pt x="280" y="687"/>
                  </a:lnTo>
                  <a:lnTo>
                    <a:pt x="280" y="684"/>
                  </a:lnTo>
                  <a:lnTo>
                    <a:pt x="280" y="682"/>
                  </a:lnTo>
                  <a:lnTo>
                    <a:pt x="280" y="680"/>
                  </a:lnTo>
                  <a:lnTo>
                    <a:pt x="282" y="678"/>
                  </a:lnTo>
                  <a:close/>
                  <a:moveTo>
                    <a:pt x="368" y="624"/>
                  </a:moveTo>
                  <a:lnTo>
                    <a:pt x="382" y="613"/>
                  </a:lnTo>
                  <a:lnTo>
                    <a:pt x="398" y="601"/>
                  </a:lnTo>
                  <a:lnTo>
                    <a:pt x="400" y="599"/>
                  </a:lnTo>
                  <a:lnTo>
                    <a:pt x="403" y="597"/>
                  </a:lnTo>
                  <a:lnTo>
                    <a:pt x="405" y="597"/>
                  </a:lnTo>
                  <a:lnTo>
                    <a:pt x="410" y="597"/>
                  </a:lnTo>
                  <a:lnTo>
                    <a:pt x="412" y="599"/>
                  </a:lnTo>
                  <a:lnTo>
                    <a:pt x="412" y="601"/>
                  </a:lnTo>
                  <a:lnTo>
                    <a:pt x="412" y="604"/>
                  </a:lnTo>
                  <a:lnTo>
                    <a:pt x="412" y="606"/>
                  </a:lnTo>
                  <a:lnTo>
                    <a:pt x="410" y="608"/>
                  </a:lnTo>
                  <a:lnTo>
                    <a:pt x="407" y="610"/>
                  </a:lnTo>
                  <a:lnTo>
                    <a:pt x="391" y="624"/>
                  </a:lnTo>
                  <a:lnTo>
                    <a:pt x="377" y="636"/>
                  </a:lnTo>
                  <a:lnTo>
                    <a:pt x="375" y="638"/>
                  </a:lnTo>
                  <a:lnTo>
                    <a:pt x="370" y="638"/>
                  </a:lnTo>
                  <a:lnTo>
                    <a:pt x="368" y="636"/>
                  </a:lnTo>
                  <a:lnTo>
                    <a:pt x="366" y="636"/>
                  </a:lnTo>
                  <a:lnTo>
                    <a:pt x="366" y="631"/>
                  </a:lnTo>
                  <a:lnTo>
                    <a:pt x="366" y="629"/>
                  </a:lnTo>
                  <a:lnTo>
                    <a:pt x="366" y="627"/>
                  </a:lnTo>
                  <a:lnTo>
                    <a:pt x="368" y="624"/>
                  </a:lnTo>
                  <a:close/>
                  <a:moveTo>
                    <a:pt x="440" y="557"/>
                  </a:moveTo>
                  <a:lnTo>
                    <a:pt x="451" y="543"/>
                  </a:lnTo>
                  <a:lnTo>
                    <a:pt x="463" y="527"/>
                  </a:lnTo>
                  <a:lnTo>
                    <a:pt x="465" y="523"/>
                  </a:lnTo>
                  <a:lnTo>
                    <a:pt x="468" y="520"/>
                  </a:lnTo>
                  <a:lnTo>
                    <a:pt x="470" y="520"/>
                  </a:lnTo>
                  <a:lnTo>
                    <a:pt x="472" y="520"/>
                  </a:lnTo>
                  <a:lnTo>
                    <a:pt x="477" y="520"/>
                  </a:lnTo>
                  <a:lnTo>
                    <a:pt x="477" y="523"/>
                  </a:lnTo>
                  <a:lnTo>
                    <a:pt x="479" y="525"/>
                  </a:lnTo>
                  <a:lnTo>
                    <a:pt x="479" y="527"/>
                  </a:lnTo>
                  <a:lnTo>
                    <a:pt x="479" y="532"/>
                  </a:lnTo>
                  <a:lnTo>
                    <a:pt x="475" y="536"/>
                  </a:lnTo>
                  <a:lnTo>
                    <a:pt x="463" y="553"/>
                  </a:lnTo>
                  <a:lnTo>
                    <a:pt x="451" y="567"/>
                  </a:lnTo>
                  <a:lnTo>
                    <a:pt x="449" y="569"/>
                  </a:lnTo>
                  <a:lnTo>
                    <a:pt x="447" y="569"/>
                  </a:lnTo>
                  <a:lnTo>
                    <a:pt x="444" y="569"/>
                  </a:lnTo>
                  <a:lnTo>
                    <a:pt x="442" y="567"/>
                  </a:lnTo>
                  <a:lnTo>
                    <a:pt x="440" y="564"/>
                  </a:lnTo>
                  <a:lnTo>
                    <a:pt x="440" y="562"/>
                  </a:lnTo>
                  <a:lnTo>
                    <a:pt x="440" y="560"/>
                  </a:lnTo>
                  <a:lnTo>
                    <a:pt x="440" y="557"/>
                  </a:lnTo>
                  <a:close/>
                  <a:moveTo>
                    <a:pt x="491" y="474"/>
                  </a:moveTo>
                  <a:lnTo>
                    <a:pt x="495" y="465"/>
                  </a:lnTo>
                  <a:lnTo>
                    <a:pt x="500" y="449"/>
                  </a:lnTo>
                  <a:lnTo>
                    <a:pt x="502" y="432"/>
                  </a:lnTo>
                  <a:lnTo>
                    <a:pt x="505" y="430"/>
                  </a:lnTo>
                  <a:lnTo>
                    <a:pt x="505" y="428"/>
                  </a:lnTo>
                  <a:lnTo>
                    <a:pt x="509" y="428"/>
                  </a:lnTo>
                  <a:lnTo>
                    <a:pt x="512" y="428"/>
                  </a:lnTo>
                  <a:lnTo>
                    <a:pt x="514" y="428"/>
                  </a:lnTo>
                  <a:lnTo>
                    <a:pt x="516" y="430"/>
                  </a:lnTo>
                  <a:lnTo>
                    <a:pt x="516" y="432"/>
                  </a:lnTo>
                  <a:lnTo>
                    <a:pt x="516" y="435"/>
                  </a:lnTo>
                  <a:lnTo>
                    <a:pt x="516" y="437"/>
                  </a:lnTo>
                  <a:lnTo>
                    <a:pt x="514" y="453"/>
                  </a:lnTo>
                  <a:lnTo>
                    <a:pt x="509" y="469"/>
                  </a:lnTo>
                  <a:lnTo>
                    <a:pt x="505" y="479"/>
                  </a:lnTo>
                  <a:lnTo>
                    <a:pt x="502" y="481"/>
                  </a:lnTo>
                  <a:lnTo>
                    <a:pt x="498" y="483"/>
                  </a:lnTo>
                  <a:lnTo>
                    <a:pt x="495" y="483"/>
                  </a:lnTo>
                  <a:lnTo>
                    <a:pt x="493" y="481"/>
                  </a:lnTo>
                  <a:lnTo>
                    <a:pt x="491" y="479"/>
                  </a:lnTo>
                  <a:lnTo>
                    <a:pt x="491" y="476"/>
                  </a:lnTo>
                  <a:lnTo>
                    <a:pt x="491" y="474"/>
                  </a:lnTo>
                  <a:close/>
                  <a:moveTo>
                    <a:pt x="507" y="375"/>
                  </a:moveTo>
                  <a:lnTo>
                    <a:pt x="509" y="368"/>
                  </a:lnTo>
                  <a:lnTo>
                    <a:pt x="512" y="349"/>
                  </a:lnTo>
                  <a:lnTo>
                    <a:pt x="519" y="333"/>
                  </a:lnTo>
                  <a:lnTo>
                    <a:pt x="519" y="331"/>
                  </a:lnTo>
                  <a:lnTo>
                    <a:pt x="519" y="328"/>
                  </a:lnTo>
                  <a:lnTo>
                    <a:pt x="521" y="328"/>
                  </a:lnTo>
                  <a:lnTo>
                    <a:pt x="526" y="326"/>
                  </a:lnTo>
                  <a:lnTo>
                    <a:pt x="528" y="328"/>
                  </a:lnTo>
                  <a:lnTo>
                    <a:pt x="530" y="328"/>
                  </a:lnTo>
                  <a:lnTo>
                    <a:pt x="533" y="331"/>
                  </a:lnTo>
                  <a:lnTo>
                    <a:pt x="533" y="333"/>
                  </a:lnTo>
                  <a:lnTo>
                    <a:pt x="533" y="338"/>
                  </a:lnTo>
                  <a:lnTo>
                    <a:pt x="528" y="354"/>
                  </a:lnTo>
                  <a:lnTo>
                    <a:pt x="523" y="370"/>
                  </a:lnTo>
                  <a:lnTo>
                    <a:pt x="523" y="377"/>
                  </a:lnTo>
                  <a:lnTo>
                    <a:pt x="521" y="379"/>
                  </a:lnTo>
                  <a:lnTo>
                    <a:pt x="519" y="382"/>
                  </a:lnTo>
                  <a:lnTo>
                    <a:pt x="516" y="384"/>
                  </a:lnTo>
                  <a:lnTo>
                    <a:pt x="514" y="384"/>
                  </a:lnTo>
                  <a:lnTo>
                    <a:pt x="512" y="382"/>
                  </a:lnTo>
                  <a:lnTo>
                    <a:pt x="509" y="382"/>
                  </a:lnTo>
                  <a:lnTo>
                    <a:pt x="507" y="379"/>
                  </a:lnTo>
                  <a:lnTo>
                    <a:pt x="507" y="375"/>
                  </a:lnTo>
                  <a:close/>
                  <a:moveTo>
                    <a:pt x="544" y="277"/>
                  </a:moveTo>
                  <a:lnTo>
                    <a:pt x="551" y="266"/>
                  </a:lnTo>
                  <a:lnTo>
                    <a:pt x="563" y="252"/>
                  </a:lnTo>
                  <a:lnTo>
                    <a:pt x="570" y="243"/>
                  </a:lnTo>
                  <a:lnTo>
                    <a:pt x="572" y="240"/>
                  </a:lnTo>
                  <a:lnTo>
                    <a:pt x="574" y="240"/>
                  </a:lnTo>
                  <a:lnTo>
                    <a:pt x="577" y="240"/>
                  </a:lnTo>
                  <a:lnTo>
                    <a:pt x="579" y="240"/>
                  </a:lnTo>
                  <a:lnTo>
                    <a:pt x="581" y="243"/>
                  </a:lnTo>
                  <a:lnTo>
                    <a:pt x="584" y="245"/>
                  </a:lnTo>
                  <a:lnTo>
                    <a:pt x="581" y="250"/>
                  </a:lnTo>
                  <a:lnTo>
                    <a:pt x="581" y="252"/>
                  </a:lnTo>
                  <a:lnTo>
                    <a:pt x="574" y="259"/>
                  </a:lnTo>
                  <a:lnTo>
                    <a:pt x="563" y="275"/>
                  </a:lnTo>
                  <a:lnTo>
                    <a:pt x="556" y="287"/>
                  </a:lnTo>
                  <a:lnTo>
                    <a:pt x="553" y="289"/>
                  </a:lnTo>
                  <a:lnTo>
                    <a:pt x="551" y="289"/>
                  </a:lnTo>
                  <a:lnTo>
                    <a:pt x="549" y="289"/>
                  </a:lnTo>
                  <a:lnTo>
                    <a:pt x="546" y="289"/>
                  </a:lnTo>
                  <a:lnTo>
                    <a:pt x="544" y="287"/>
                  </a:lnTo>
                  <a:lnTo>
                    <a:pt x="544" y="284"/>
                  </a:lnTo>
                  <a:lnTo>
                    <a:pt x="542" y="282"/>
                  </a:lnTo>
                  <a:lnTo>
                    <a:pt x="544" y="277"/>
                  </a:lnTo>
                  <a:close/>
                  <a:moveTo>
                    <a:pt x="609" y="199"/>
                  </a:moveTo>
                  <a:lnTo>
                    <a:pt x="618" y="192"/>
                  </a:lnTo>
                  <a:lnTo>
                    <a:pt x="635" y="178"/>
                  </a:lnTo>
                  <a:lnTo>
                    <a:pt x="644" y="171"/>
                  </a:lnTo>
                  <a:lnTo>
                    <a:pt x="646" y="169"/>
                  </a:lnTo>
                  <a:lnTo>
                    <a:pt x="648" y="169"/>
                  </a:lnTo>
                  <a:lnTo>
                    <a:pt x="651" y="171"/>
                  </a:lnTo>
                  <a:lnTo>
                    <a:pt x="653" y="173"/>
                  </a:lnTo>
                  <a:lnTo>
                    <a:pt x="655" y="176"/>
                  </a:lnTo>
                  <a:lnTo>
                    <a:pt x="655" y="178"/>
                  </a:lnTo>
                  <a:lnTo>
                    <a:pt x="653" y="180"/>
                  </a:lnTo>
                  <a:lnTo>
                    <a:pt x="653" y="183"/>
                  </a:lnTo>
                  <a:lnTo>
                    <a:pt x="644" y="187"/>
                  </a:lnTo>
                  <a:lnTo>
                    <a:pt x="628" y="201"/>
                  </a:lnTo>
                  <a:lnTo>
                    <a:pt x="621" y="210"/>
                  </a:lnTo>
                  <a:lnTo>
                    <a:pt x="618" y="210"/>
                  </a:lnTo>
                  <a:lnTo>
                    <a:pt x="614" y="213"/>
                  </a:lnTo>
                  <a:lnTo>
                    <a:pt x="611" y="210"/>
                  </a:lnTo>
                  <a:lnTo>
                    <a:pt x="609" y="210"/>
                  </a:lnTo>
                  <a:lnTo>
                    <a:pt x="609" y="208"/>
                  </a:lnTo>
                  <a:lnTo>
                    <a:pt x="607" y="203"/>
                  </a:lnTo>
                  <a:lnTo>
                    <a:pt x="609" y="201"/>
                  </a:lnTo>
                  <a:lnTo>
                    <a:pt x="609" y="199"/>
                  </a:lnTo>
                  <a:close/>
                  <a:moveTo>
                    <a:pt x="692" y="139"/>
                  </a:moveTo>
                  <a:lnTo>
                    <a:pt x="709" y="127"/>
                  </a:lnTo>
                  <a:lnTo>
                    <a:pt x="730" y="116"/>
                  </a:lnTo>
                  <a:lnTo>
                    <a:pt x="732" y="116"/>
                  </a:lnTo>
                  <a:lnTo>
                    <a:pt x="734" y="116"/>
                  </a:lnTo>
                  <a:lnTo>
                    <a:pt x="736" y="116"/>
                  </a:lnTo>
                  <a:lnTo>
                    <a:pt x="739" y="118"/>
                  </a:lnTo>
                  <a:lnTo>
                    <a:pt x="741" y="120"/>
                  </a:lnTo>
                  <a:lnTo>
                    <a:pt x="739" y="125"/>
                  </a:lnTo>
                  <a:lnTo>
                    <a:pt x="739" y="127"/>
                  </a:lnTo>
                  <a:lnTo>
                    <a:pt x="736" y="129"/>
                  </a:lnTo>
                  <a:lnTo>
                    <a:pt x="716" y="139"/>
                  </a:lnTo>
                  <a:lnTo>
                    <a:pt x="699" y="150"/>
                  </a:lnTo>
                  <a:lnTo>
                    <a:pt x="697" y="150"/>
                  </a:lnTo>
                  <a:lnTo>
                    <a:pt x="695" y="150"/>
                  </a:lnTo>
                  <a:lnTo>
                    <a:pt x="690" y="150"/>
                  </a:lnTo>
                  <a:lnTo>
                    <a:pt x="690" y="148"/>
                  </a:lnTo>
                  <a:lnTo>
                    <a:pt x="688" y="146"/>
                  </a:lnTo>
                  <a:lnTo>
                    <a:pt x="688" y="141"/>
                  </a:lnTo>
                  <a:lnTo>
                    <a:pt x="690" y="139"/>
                  </a:lnTo>
                  <a:lnTo>
                    <a:pt x="692" y="139"/>
                  </a:lnTo>
                  <a:close/>
                  <a:moveTo>
                    <a:pt x="783" y="90"/>
                  </a:moveTo>
                  <a:lnTo>
                    <a:pt x="792" y="86"/>
                  </a:lnTo>
                  <a:lnTo>
                    <a:pt x="825" y="74"/>
                  </a:lnTo>
                  <a:lnTo>
                    <a:pt x="827" y="74"/>
                  </a:lnTo>
                  <a:lnTo>
                    <a:pt x="829" y="74"/>
                  </a:lnTo>
                  <a:lnTo>
                    <a:pt x="832" y="76"/>
                  </a:lnTo>
                  <a:lnTo>
                    <a:pt x="834" y="79"/>
                  </a:lnTo>
                  <a:lnTo>
                    <a:pt x="834" y="81"/>
                  </a:lnTo>
                  <a:lnTo>
                    <a:pt x="832" y="86"/>
                  </a:lnTo>
                  <a:lnTo>
                    <a:pt x="829" y="88"/>
                  </a:lnTo>
                  <a:lnTo>
                    <a:pt x="799" y="99"/>
                  </a:lnTo>
                  <a:lnTo>
                    <a:pt x="787" y="104"/>
                  </a:lnTo>
                  <a:lnTo>
                    <a:pt x="785" y="104"/>
                  </a:lnTo>
                  <a:lnTo>
                    <a:pt x="783" y="104"/>
                  </a:lnTo>
                  <a:lnTo>
                    <a:pt x="781" y="102"/>
                  </a:lnTo>
                  <a:lnTo>
                    <a:pt x="778" y="99"/>
                  </a:lnTo>
                  <a:lnTo>
                    <a:pt x="778" y="97"/>
                  </a:lnTo>
                  <a:lnTo>
                    <a:pt x="778" y="95"/>
                  </a:lnTo>
                  <a:lnTo>
                    <a:pt x="781" y="92"/>
                  </a:lnTo>
                  <a:lnTo>
                    <a:pt x="783" y="90"/>
                  </a:lnTo>
                  <a:close/>
                  <a:moveTo>
                    <a:pt x="880" y="58"/>
                  </a:moveTo>
                  <a:lnTo>
                    <a:pt x="885" y="55"/>
                  </a:lnTo>
                  <a:lnTo>
                    <a:pt x="908" y="51"/>
                  </a:lnTo>
                  <a:lnTo>
                    <a:pt x="924" y="49"/>
                  </a:lnTo>
                  <a:lnTo>
                    <a:pt x="927" y="49"/>
                  </a:lnTo>
                  <a:lnTo>
                    <a:pt x="929" y="51"/>
                  </a:lnTo>
                  <a:lnTo>
                    <a:pt x="931" y="53"/>
                  </a:lnTo>
                  <a:lnTo>
                    <a:pt x="931" y="55"/>
                  </a:lnTo>
                  <a:lnTo>
                    <a:pt x="931" y="58"/>
                  </a:lnTo>
                  <a:lnTo>
                    <a:pt x="929" y="60"/>
                  </a:lnTo>
                  <a:lnTo>
                    <a:pt x="927" y="62"/>
                  </a:lnTo>
                  <a:lnTo>
                    <a:pt x="924" y="65"/>
                  </a:lnTo>
                  <a:lnTo>
                    <a:pt x="910" y="65"/>
                  </a:lnTo>
                  <a:lnTo>
                    <a:pt x="887" y="69"/>
                  </a:lnTo>
                  <a:lnTo>
                    <a:pt x="882" y="72"/>
                  </a:lnTo>
                  <a:lnTo>
                    <a:pt x="880" y="72"/>
                  </a:lnTo>
                  <a:lnTo>
                    <a:pt x="878" y="72"/>
                  </a:lnTo>
                  <a:lnTo>
                    <a:pt x="876" y="69"/>
                  </a:lnTo>
                  <a:lnTo>
                    <a:pt x="873" y="67"/>
                  </a:lnTo>
                  <a:lnTo>
                    <a:pt x="873" y="65"/>
                  </a:lnTo>
                  <a:lnTo>
                    <a:pt x="876" y="60"/>
                  </a:lnTo>
                  <a:lnTo>
                    <a:pt x="878" y="60"/>
                  </a:lnTo>
                  <a:lnTo>
                    <a:pt x="880" y="58"/>
                  </a:lnTo>
                  <a:close/>
                  <a:moveTo>
                    <a:pt x="120" y="802"/>
                  </a:moveTo>
                  <a:lnTo>
                    <a:pt x="0" y="756"/>
                  </a:lnTo>
                  <a:lnTo>
                    <a:pt x="108" y="687"/>
                  </a:lnTo>
                  <a:lnTo>
                    <a:pt x="120" y="802"/>
                  </a:lnTo>
                  <a:close/>
                  <a:moveTo>
                    <a:pt x="908" y="0"/>
                  </a:moveTo>
                  <a:lnTo>
                    <a:pt x="1028" y="46"/>
                  </a:lnTo>
                  <a:lnTo>
                    <a:pt x="920" y="116"/>
                  </a:lnTo>
                  <a:lnTo>
                    <a:pt x="908" y="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59" name="Freeform 38"/>
            <p:cNvSpPr>
              <a:spLocks/>
            </p:cNvSpPr>
            <p:nvPr/>
          </p:nvSpPr>
          <p:spPr bwMode="auto">
            <a:xfrm>
              <a:off x="6088857" y="461384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0" name="Freeform 37"/>
            <p:cNvSpPr>
              <a:spLocks/>
            </p:cNvSpPr>
            <p:nvPr/>
          </p:nvSpPr>
          <p:spPr bwMode="auto">
            <a:xfrm>
              <a:off x="6088857" y="461384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noFill/>
            <a:ln w="889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1" name="Rectangle 36"/>
            <p:cNvSpPr>
              <a:spLocks noChangeArrowheads="1"/>
            </p:cNvSpPr>
            <p:nvPr/>
          </p:nvSpPr>
          <p:spPr bwMode="auto">
            <a:xfrm>
              <a:off x="6535212" y="4511799"/>
              <a:ext cx="295394" cy="1020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2" name="Rectangle 35"/>
            <p:cNvSpPr>
              <a:spLocks noChangeArrowheads="1"/>
            </p:cNvSpPr>
            <p:nvPr/>
          </p:nvSpPr>
          <p:spPr bwMode="auto">
            <a:xfrm>
              <a:off x="6535212" y="4511799"/>
              <a:ext cx="295394" cy="102047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3" name="Rectangle 34"/>
            <p:cNvSpPr>
              <a:spLocks noChangeArrowheads="1"/>
            </p:cNvSpPr>
            <p:nvPr/>
          </p:nvSpPr>
          <p:spPr bwMode="auto">
            <a:xfrm>
              <a:off x="6138634" y="4137008"/>
              <a:ext cx="1111398" cy="40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4" name="Freeform 33"/>
            <p:cNvSpPr>
              <a:spLocks/>
            </p:cNvSpPr>
            <p:nvPr/>
          </p:nvSpPr>
          <p:spPr bwMode="auto">
            <a:xfrm>
              <a:off x="6138634" y="4137008"/>
              <a:ext cx="1111398" cy="51951"/>
            </a:xfrm>
            <a:custGeom>
              <a:avLst/>
              <a:gdLst>
                <a:gd name="T0" fmla="*/ 0 w 1362"/>
                <a:gd name="T1" fmla="*/ 0 h 84"/>
                <a:gd name="T2" fmla="*/ 2147483647 w 1362"/>
                <a:gd name="T3" fmla="*/ 2147483647 h 84"/>
                <a:gd name="T4" fmla="*/ 2147483647 w 1362"/>
                <a:gd name="T5" fmla="*/ 2147483647 h 84"/>
                <a:gd name="T6" fmla="*/ 2147483647 w 1362"/>
                <a:gd name="T7" fmla="*/ 0 h 84"/>
                <a:gd name="T8" fmla="*/ 0 w 136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0"/>
                  </a:moveTo>
                  <a:lnTo>
                    <a:pt x="81" y="84"/>
                  </a:lnTo>
                  <a:lnTo>
                    <a:pt x="1281" y="84"/>
                  </a:lnTo>
                  <a:lnTo>
                    <a:pt x="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5" name="Freeform 32"/>
            <p:cNvSpPr>
              <a:spLocks/>
            </p:cNvSpPr>
            <p:nvPr/>
          </p:nvSpPr>
          <p:spPr bwMode="auto">
            <a:xfrm>
              <a:off x="6138634" y="4137008"/>
              <a:ext cx="66096" cy="408188"/>
            </a:xfrm>
            <a:custGeom>
              <a:avLst/>
              <a:gdLst>
                <a:gd name="T0" fmla="*/ 0 w 81"/>
                <a:gd name="T1" fmla="*/ 0 h 660"/>
                <a:gd name="T2" fmla="*/ 0 w 81"/>
                <a:gd name="T3" fmla="*/ 2147483647 h 660"/>
                <a:gd name="T4" fmla="*/ 2147483647 w 81"/>
                <a:gd name="T5" fmla="*/ 2147483647 h 660"/>
                <a:gd name="T6" fmla="*/ 2147483647 w 81"/>
                <a:gd name="T7" fmla="*/ 2147483647 h 660"/>
                <a:gd name="T8" fmla="*/ 0 w 81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0" y="0"/>
                  </a:moveTo>
                  <a:lnTo>
                    <a:pt x="0" y="660"/>
                  </a:lnTo>
                  <a:lnTo>
                    <a:pt x="81" y="576"/>
                  </a:lnTo>
                  <a:lnTo>
                    <a:pt x="8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6" name="Freeform 31"/>
            <p:cNvSpPr>
              <a:spLocks/>
            </p:cNvSpPr>
            <p:nvPr/>
          </p:nvSpPr>
          <p:spPr bwMode="auto">
            <a:xfrm>
              <a:off x="6138634" y="4493245"/>
              <a:ext cx="1111398" cy="51951"/>
            </a:xfrm>
            <a:custGeom>
              <a:avLst/>
              <a:gdLst>
                <a:gd name="T0" fmla="*/ 0 w 1362"/>
                <a:gd name="T1" fmla="*/ 2147483647 h 84"/>
                <a:gd name="T2" fmla="*/ 2147483647 w 1362"/>
                <a:gd name="T3" fmla="*/ 2147483647 h 84"/>
                <a:gd name="T4" fmla="*/ 2147483647 w 1362"/>
                <a:gd name="T5" fmla="*/ 0 h 84"/>
                <a:gd name="T6" fmla="*/ 2147483647 w 1362"/>
                <a:gd name="T7" fmla="*/ 0 h 84"/>
                <a:gd name="T8" fmla="*/ 0 w 1362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84"/>
                  </a:moveTo>
                  <a:lnTo>
                    <a:pt x="1362" y="84"/>
                  </a:lnTo>
                  <a:lnTo>
                    <a:pt x="1281" y="0"/>
                  </a:lnTo>
                  <a:lnTo>
                    <a:pt x="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7" name="Freeform 30"/>
            <p:cNvSpPr>
              <a:spLocks/>
            </p:cNvSpPr>
            <p:nvPr/>
          </p:nvSpPr>
          <p:spPr bwMode="auto">
            <a:xfrm>
              <a:off x="7183936" y="4137008"/>
              <a:ext cx="66096" cy="408188"/>
            </a:xfrm>
            <a:custGeom>
              <a:avLst/>
              <a:gdLst>
                <a:gd name="T0" fmla="*/ 2147483647 w 81"/>
                <a:gd name="T1" fmla="*/ 2147483647 h 660"/>
                <a:gd name="T2" fmla="*/ 2147483647 w 81"/>
                <a:gd name="T3" fmla="*/ 0 h 660"/>
                <a:gd name="T4" fmla="*/ 0 w 81"/>
                <a:gd name="T5" fmla="*/ 2147483647 h 660"/>
                <a:gd name="T6" fmla="*/ 0 w 81"/>
                <a:gd name="T7" fmla="*/ 2147483647 h 660"/>
                <a:gd name="T8" fmla="*/ 2147483647 w 81"/>
                <a:gd name="T9" fmla="*/ 2147483647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81" y="660"/>
                  </a:moveTo>
                  <a:lnTo>
                    <a:pt x="81" y="0"/>
                  </a:lnTo>
                  <a:lnTo>
                    <a:pt x="0" y="84"/>
                  </a:lnTo>
                  <a:lnTo>
                    <a:pt x="0" y="576"/>
                  </a:lnTo>
                  <a:lnTo>
                    <a:pt x="81" y="66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8" name="Rectangle 29"/>
            <p:cNvSpPr>
              <a:spLocks noChangeArrowheads="1"/>
            </p:cNvSpPr>
            <p:nvPr/>
          </p:nvSpPr>
          <p:spPr bwMode="auto">
            <a:xfrm>
              <a:off x="6138634" y="4137008"/>
              <a:ext cx="1111398" cy="40818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69" name="Rectangle 28"/>
            <p:cNvSpPr>
              <a:spLocks noChangeArrowheads="1"/>
            </p:cNvSpPr>
            <p:nvPr/>
          </p:nvSpPr>
          <p:spPr bwMode="auto">
            <a:xfrm>
              <a:off x="6204730" y="4188960"/>
              <a:ext cx="979206" cy="304286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0" name="Line 27"/>
            <p:cNvSpPr>
              <a:spLocks noChangeShapeType="1"/>
            </p:cNvSpPr>
            <p:nvPr/>
          </p:nvSpPr>
          <p:spPr bwMode="auto">
            <a:xfrm>
              <a:off x="6138634" y="4137008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1" name="Line 26"/>
            <p:cNvSpPr>
              <a:spLocks noChangeShapeType="1"/>
            </p:cNvSpPr>
            <p:nvPr/>
          </p:nvSpPr>
          <p:spPr bwMode="auto">
            <a:xfrm flipV="1">
              <a:off x="6138634" y="4493245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2" name="Line 25"/>
            <p:cNvSpPr>
              <a:spLocks noChangeShapeType="1"/>
            </p:cNvSpPr>
            <p:nvPr/>
          </p:nvSpPr>
          <p:spPr bwMode="auto">
            <a:xfrm flipH="1" flipV="1">
              <a:off x="7183936" y="4493245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3" name="Line 24"/>
            <p:cNvSpPr>
              <a:spLocks noChangeShapeType="1"/>
            </p:cNvSpPr>
            <p:nvPr/>
          </p:nvSpPr>
          <p:spPr bwMode="auto">
            <a:xfrm flipH="1">
              <a:off x="7183936" y="4137008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4" name="Freeform 23"/>
            <p:cNvSpPr>
              <a:spLocks/>
            </p:cNvSpPr>
            <p:nvPr/>
          </p:nvSpPr>
          <p:spPr bwMode="auto">
            <a:xfrm>
              <a:off x="6229210" y="4276163"/>
              <a:ext cx="904133" cy="214608"/>
            </a:xfrm>
            <a:custGeom>
              <a:avLst/>
              <a:gdLst>
                <a:gd name="T0" fmla="*/ 2147483647 w 1108"/>
                <a:gd name="T1" fmla="*/ 2147483647 h 347"/>
                <a:gd name="T2" fmla="*/ 2147483647 w 1108"/>
                <a:gd name="T3" fmla="*/ 2147483647 h 347"/>
                <a:gd name="T4" fmla="*/ 2147483647 w 1108"/>
                <a:gd name="T5" fmla="*/ 2147483647 h 347"/>
                <a:gd name="T6" fmla="*/ 2147483647 w 1108"/>
                <a:gd name="T7" fmla="*/ 2147483647 h 347"/>
                <a:gd name="T8" fmla="*/ 2147483647 w 1108"/>
                <a:gd name="T9" fmla="*/ 2147483647 h 347"/>
                <a:gd name="T10" fmla="*/ 2147483647 w 1108"/>
                <a:gd name="T11" fmla="*/ 2147483647 h 347"/>
                <a:gd name="T12" fmla="*/ 2147483647 w 1108"/>
                <a:gd name="T13" fmla="*/ 2147483647 h 347"/>
                <a:gd name="T14" fmla="*/ 2147483647 w 1108"/>
                <a:gd name="T15" fmla="*/ 2147483647 h 347"/>
                <a:gd name="T16" fmla="*/ 2147483647 w 1108"/>
                <a:gd name="T17" fmla="*/ 2147483647 h 347"/>
                <a:gd name="T18" fmla="*/ 2147483647 w 1108"/>
                <a:gd name="T19" fmla="*/ 2147483647 h 347"/>
                <a:gd name="T20" fmla="*/ 2147483647 w 1108"/>
                <a:gd name="T21" fmla="*/ 2147483647 h 347"/>
                <a:gd name="T22" fmla="*/ 2147483647 w 1108"/>
                <a:gd name="T23" fmla="*/ 2147483647 h 347"/>
                <a:gd name="T24" fmla="*/ 2147483647 w 1108"/>
                <a:gd name="T25" fmla="*/ 2147483647 h 347"/>
                <a:gd name="T26" fmla="*/ 2147483647 w 1108"/>
                <a:gd name="T27" fmla="*/ 2147483647 h 347"/>
                <a:gd name="T28" fmla="*/ 2147483647 w 1108"/>
                <a:gd name="T29" fmla="*/ 2147483647 h 347"/>
                <a:gd name="T30" fmla="*/ 2147483647 w 1108"/>
                <a:gd name="T31" fmla="*/ 2147483647 h 347"/>
                <a:gd name="T32" fmla="*/ 2147483647 w 1108"/>
                <a:gd name="T33" fmla="*/ 2147483647 h 347"/>
                <a:gd name="T34" fmla="*/ 2147483647 w 1108"/>
                <a:gd name="T35" fmla="*/ 2147483647 h 347"/>
                <a:gd name="T36" fmla="*/ 2147483647 w 1108"/>
                <a:gd name="T37" fmla="*/ 2147483647 h 347"/>
                <a:gd name="T38" fmla="*/ 2147483647 w 1108"/>
                <a:gd name="T39" fmla="*/ 2147483647 h 347"/>
                <a:gd name="T40" fmla="*/ 2147483647 w 1108"/>
                <a:gd name="T41" fmla="*/ 2147483647 h 347"/>
                <a:gd name="T42" fmla="*/ 2147483647 w 1108"/>
                <a:gd name="T43" fmla="*/ 2147483647 h 347"/>
                <a:gd name="T44" fmla="*/ 2147483647 w 1108"/>
                <a:gd name="T45" fmla="*/ 2147483647 h 347"/>
                <a:gd name="T46" fmla="*/ 2147483647 w 1108"/>
                <a:gd name="T47" fmla="*/ 2147483647 h 347"/>
                <a:gd name="T48" fmla="*/ 2147483647 w 1108"/>
                <a:gd name="T49" fmla="*/ 2147483647 h 347"/>
                <a:gd name="T50" fmla="*/ 2147483647 w 1108"/>
                <a:gd name="T51" fmla="*/ 2147483647 h 347"/>
                <a:gd name="T52" fmla="*/ 2147483647 w 1108"/>
                <a:gd name="T53" fmla="*/ 2147483647 h 347"/>
                <a:gd name="T54" fmla="*/ 2147483647 w 1108"/>
                <a:gd name="T55" fmla="*/ 2147483647 h 347"/>
                <a:gd name="T56" fmla="*/ 2147483647 w 1108"/>
                <a:gd name="T57" fmla="*/ 2147483647 h 347"/>
                <a:gd name="T58" fmla="*/ 2147483647 w 1108"/>
                <a:gd name="T59" fmla="*/ 2147483647 h 347"/>
                <a:gd name="T60" fmla="*/ 2147483647 w 1108"/>
                <a:gd name="T61" fmla="*/ 2147483647 h 347"/>
                <a:gd name="T62" fmla="*/ 2147483647 w 1108"/>
                <a:gd name="T63" fmla="*/ 2147483647 h 347"/>
                <a:gd name="T64" fmla="*/ 2147483647 w 1108"/>
                <a:gd name="T65" fmla="*/ 2147483647 h 347"/>
                <a:gd name="T66" fmla="*/ 2147483647 w 1108"/>
                <a:gd name="T67" fmla="*/ 0 h 347"/>
                <a:gd name="T68" fmla="*/ 2147483647 w 1108"/>
                <a:gd name="T69" fmla="*/ 2147483647 h 347"/>
                <a:gd name="T70" fmla="*/ 2147483647 w 1108"/>
                <a:gd name="T71" fmla="*/ 2147483647 h 347"/>
                <a:gd name="T72" fmla="*/ 2147483647 w 1108"/>
                <a:gd name="T73" fmla="*/ 2147483647 h 347"/>
                <a:gd name="T74" fmla="*/ 2147483647 w 1108"/>
                <a:gd name="T75" fmla="*/ 2147483647 h 347"/>
                <a:gd name="T76" fmla="*/ 2147483647 w 1108"/>
                <a:gd name="T77" fmla="*/ 2147483647 h 347"/>
                <a:gd name="T78" fmla="*/ 2147483647 w 1108"/>
                <a:gd name="T79" fmla="*/ 2147483647 h 347"/>
                <a:gd name="T80" fmla="*/ 2147483647 w 1108"/>
                <a:gd name="T81" fmla="*/ 2147483647 h 347"/>
                <a:gd name="T82" fmla="*/ 2147483647 w 1108"/>
                <a:gd name="T83" fmla="*/ 2147483647 h 347"/>
                <a:gd name="T84" fmla="*/ 2147483647 w 1108"/>
                <a:gd name="T85" fmla="*/ 2147483647 h 347"/>
                <a:gd name="T86" fmla="*/ 2147483647 w 1108"/>
                <a:gd name="T87" fmla="*/ 2147483647 h 347"/>
                <a:gd name="T88" fmla="*/ 2147483647 w 1108"/>
                <a:gd name="T89" fmla="*/ 2147483647 h 347"/>
                <a:gd name="T90" fmla="*/ 2147483647 w 1108"/>
                <a:gd name="T91" fmla="*/ 2147483647 h 347"/>
                <a:gd name="T92" fmla="*/ 2147483647 w 1108"/>
                <a:gd name="T93" fmla="*/ 2147483647 h 347"/>
                <a:gd name="T94" fmla="*/ 2147483647 w 1108"/>
                <a:gd name="T95" fmla="*/ 2147483647 h 347"/>
                <a:gd name="T96" fmla="*/ 2147483647 w 1108"/>
                <a:gd name="T97" fmla="*/ 2147483647 h 347"/>
                <a:gd name="T98" fmla="*/ 2147483647 w 1108"/>
                <a:gd name="T99" fmla="*/ 2147483647 h 347"/>
                <a:gd name="T100" fmla="*/ 2147483647 w 1108"/>
                <a:gd name="T101" fmla="*/ 2147483647 h 347"/>
                <a:gd name="T102" fmla="*/ 2147483647 w 1108"/>
                <a:gd name="T103" fmla="*/ 2147483647 h 347"/>
                <a:gd name="T104" fmla="*/ 2147483647 w 1108"/>
                <a:gd name="T105" fmla="*/ 2147483647 h 347"/>
                <a:gd name="T106" fmla="*/ 2147483647 w 1108"/>
                <a:gd name="T107" fmla="*/ 2147483647 h 347"/>
                <a:gd name="T108" fmla="*/ 2147483647 w 1108"/>
                <a:gd name="T109" fmla="*/ 2147483647 h 347"/>
                <a:gd name="T110" fmla="*/ 2147483647 w 1108"/>
                <a:gd name="T111" fmla="*/ 2147483647 h 347"/>
                <a:gd name="T112" fmla="*/ 2147483647 w 1108"/>
                <a:gd name="T113" fmla="*/ 2147483647 h 347"/>
                <a:gd name="T114" fmla="*/ 2147483647 w 1108"/>
                <a:gd name="T115" fmla="*/ 2147483647 h 347"/>
                <a:gd name="T116" fmla="*/ 2147483647 w 1108"/>
                <a:gd name="T117" fmla="*/ 2147483647 h 347"/>
                <a:gd name="T118" fmla="*/ 2147483647 w 1108"/>
                <a:gd name="T119" fmla="*/ 2147483647 h 347"/>
                <a:gd name="T120" fmla="*/ 2147483647 w 1108"/>
                <a:gd name="T121" fmla="*/ 2147483647 h 347"/>
                <a:gd name="T122" fmla="*/ 2147483647 w 1108"/>
                <a:gd name="T123" fmla="*/ 2147483647 h 3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8"/>
                <a:gd name="T187" fmla="*/ 0 h 347"/>
                <a:gd name="T188" fmla="*/ 1108 w 1108"/>
                <a:gd name="T189" fmla="*/ 347 h 34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8" h="347">
                  <a:moveTo>
                    <a:pt x="0" y="347"/>
                  </a:moveTo>
                  <a:lnTo>
                    <a:pt x="2" y="333"/>
                  </a:lnTo>
                  <a:lnTo>
                    <a:pt x="7" y="317"/>
                  </a:lnTo>
                  <a:lnTo>
                    <a:pt x="9" y="303"/>
                  </a:lnTo>
                  <a:lnTo>
                    <a:pt x="11" y="289"/>
                  </a:lnTo>
                  <a:lnTo>
                    <a:pt x="16" y="257"/>
                  </a:lnTo>
                  <a:lnTo>
                    <a:pt x="18" y="226"/>
                  </a:lnTo>
                  <a:lnTo>
                    <a:pt x="23" y="196"/>
                  </a:lnTo>
                  <a:lnTo>
                    <a:pt x="28" y="166"/>
                  </a:lnTo>
                  <a:lnTo>
                    <a:pt x="30" y="152"/>
                  </a:lnTo>
                  <a:lnTo>
                    <a:pt x="32" y="136"/>
                  </a:lnTo>
                  <a:lnTo>
                    <a:pt x="37" y="122"/>
                  </a:lnTo>
                  <a:lnTo>
                    <a:pt x="42" y="109"/>
                  </a:lnTo>
                  <a:lnTo>
                    <a:pt x="44" y="106"/>
                  </a:lnTo>
                  <a:lnTo>
                    <a:pt x="46" y="104"/>
                  </a:lnTo>
                  <a:lnTo>
                    <a:pt x="49" y="106"/>
                  </a:lnTo>
                  <a:lnTo>
                    <a:pt x="49" y="111"/>
                  </a:lnTo>
                  <a:lnTo>
                    <a:pt x="51" y="115"/>
                  </a:lnTo>
                  <a:lnTo>
                    <a:pt x="51" y="120"/>
                  </a:lnTo>
                  <a:lnTo>
                    <a:pt x="53" y="125"/>
                  </a:lnTo>
                  <a:lnTo>
                    <a:pt x="53" y="139"/>
                  </a:lnTo>
                  <a:lnTo>
                    <a:pt x="58" y="152"/>
                  </a:lnTo>
                  <a:lnTo>
                    <a:pt x="58" y="159"/>
                  </a:lnTo>
                  <a:lnTo>
                    <a:pt x="60" y="164"/>
                  </a:lnTo>
                  <a:lnTo>
                    <a:pt x="62" y="169"/>
                  </a:lnTo>
                  <a:lnTo>
                    <a:pt x="65" y="173"/>
                  </a:lnTo>
                  <a:lnTo>
                    <a:pt x="72" y="185"/>
                  </a:lnTo>
                  <a:lnTo>
                    <a:pt x="76" y="196"/>
                  </a:lnTo>
                  <a:lnTo>
                    <a:pt x="83" y="208"/>
                  </a:lnTo>
                  <a:lnTo>
                    <a:pt x="88" y="217"/>
                  </a:lnTo>
                  <a:lnTo>
                    <a:pt x="93" y="226"/>
                  </a:lnTo>
                  <a:lnTo>
                    <a:pt x="97" y="233"/>
                  </a:lnTo>
                  <a:lnTo>
                    <a:pt x="102" y="243"/>
                  </a:lnTo>
                  <a:lnTo>
                    <a:pt x="106" y="250"/>
                  </a:lnTo>
                  <a:lnTo>
                    <a:pt x="113" y="261"/>
                  </a:lnTo>
                  <a:lnTo>
                    <a:pt x="120" y="270"/>
                  </a:lnTo>
                  <a:lnTo>
                    <a:pt x="127" y="280"/>
                  </a:lnTo>
                  <a:lnTo>
                    <a:pt x="132" y="287"/>
                  </a:lnTo>
                  <a:lnTo>
                    <a:pt x="139" y="294"/>
                  </a:lnTo>
                  <a:lnTo>
                    <a:pt x="146" y="300"/>
                  </a:lnTo>
                  <a:lnTo>
                    <a:pt x="155" y="307"/>
                  </a:lnTo>
                  <a:lnTo>
                    <a:pt x="162" y="312"/>
                  </a:lnTo>
                  <a:lnTo>
                    <a:pt x="174" y="319"/>
                  </a:lnTo>
                  <a:lnTo>
                    <a:pt x="185" y="328"/>
                  </a:lnTo>
                  <a:lnTo>
                    <a:pt x="199" y="335"/>
                  </a:lnTo>
                  <a:lnTo>
                    <a:pt x="208" y="342"/>
                  </a:lnTo>
                  <a:lnTo>
                    <a:pt x="215" y="347"/>
                  </a:lnTo>
                  <a:lnTo>
                    <a:pt x="232" y="342"/>
                  </a:lnTo>
                  <a:lnTo>
                    <a:pt x="243" y="337"/>
                  </a:lnTo>
                  <a:lnTo>
                    <a:pt x="255" y="335"/>
                  </a:lnTo>
                  <a:lnTo>
                    <a:pt x="264" y="333"/>
                  </a:lnTo>
                  <a:lnTo>
                    <a:pt x="271" y="331"/>
                  </a:lnTo>
                  <a:lnTo>
                    <a:pt x="276" y="328"/>
                  </a:lnTo>
                  <a:lnTo>
                    <a:pt x="280" y="326"/>
                  </a:lnTo>
                  <a:lnTo>
                    <a:pt x="283" y="324"/>
                  </a:lnTo>
                  <a:lnTo>
                    <a:pt x="285" y="324"/>
                  </a:lnTo>
                  <a:lnTo>
                    <a:pt x="287" y="321"/>
                  </a:lnTo>
                  <a:lnTo>
                    <a:pt x="287" y="319"/>
                  </a:lnTo>
                  <a:lnTo>
                    <a:pt x="285" y="319"/>
                  </a:lnTo>
                  <a:lnTo>
                    <a:pt x="285" y="317"/>
                  </a:lnTo>
                  <a:lnTo>
                    <a:pt x="283" y="314"/>
                  </a:lnTo>
                  <a:lnTo>
                    <a:pt x="280" y="310"/>
                  </a:lnTo>
                  <a:lnTo>
                    <a:pt x="276" y="307"/>
                  </a:lnTo>
                  <a:lnTo>
                    <a:pt x="273" y="303"/>
                  </a:lnTo>
                  <a:lnTo>
                    <a:pt x="271" y="296"/>
                  </a:lnTo>
                  <a:lnTo>
                    <a:pt x="269" y="291"/>
                  </a:lnTo>
                  <a:lnTo>
                    <a:pt x="266" y="284"/>
                  </a:lnTo>
                  <a:lnTo>
                    <a:pt x="264" y="275"/>
                  </a:lnTo>
                  <a:lnTo>
                    <a:pt x="262" y="266"/>
                  </a:lnTo>
                  <a:lnTo>
                    <a:pt x="262" y="257"/>
                  </a:lnTo>
                  <a:lnTo>
                    <a:pt x="262" y="243"/>
                  </a:lnTo>
                  <a:lnTo>
                    <a:pt x="262" y="231"/>
                  </a:lnTo>
                  <a:lnTo>
                    <a:pt x="264" y="215"/>
                  </a:lnTo>
                  <a:lnTo>
                    <a:pt x="266" y="199"/>
                  </a:lnTo>
                  <a:lnTo>
                    <a:pt x="271" y="180"/>
                  </a:lnTo>
                  <a:lnTo>
                    <a:pt x="276" y="159"/>
                  </a:lnTo>
                  <a:lnTo>
                    <a:pt x="283" y="139"/>
                  </a:lnTo>
                  <a:lnTo>
                    <a:pt x="292" y="113"/>
                  </a:lnTo>
                  <a:lnTo>
                    <a:pt x="303" y="88"/>
                  </a:lnTo>
                  <a:lnTo>
                    <a:pt x="306" y="83"/>
                  </a:lnTo>
                  <a:lnTo>
                    <a:pt x="308" y="78"/>
                  </a:lnTo>
                  <a:lnTo>
                    <a:pt x="313" y="76"/>
                  </a:lnTo>
                  <a:lnTo>
                    <a:pt x="317" y="74"/>
                  </a:lnTo>
                  <a:lnTo>
                    <a:pt x="329" y="72"/>
                  </a:lnTo>
                  <a:lnTo>
                    <a:pt x="341" y="69"/>
                  </a:lnTo>
                  <a:lnTo>
                    <a:pt x="352" y="69"/>
                  </a:lnTo>
                  <a:lnTo>
                    <a:pt x="366" y="67"/>
                  </a:lnTo>
                  <a:lnTo>
                    <a:pt x="378" y="67"/>
                  </a:lnTo>
                  <a:lnTo>
                    <a:pt x="389" y="65"/>
                  </a:lnTo>
                  <a:lnTo>
                    <a:pt x="392" y="55"/>
                  </a:lnTo>
                  <a:lnTo>
                    <a:pt x="394" y="46"/>
                  </a:lnTo>
                  <a:lnTo>
                    <a:pt x="394" y="35"/>
                  </a:lnTo>
                  <a:lnTo>
                    <a:pt x="396" y="25"/>
                  </a:lnTo>
                  <a:lnTo>
                    <a:pt x="396" y="16"/>
                  </a:lnTo>
                  <a:lnTo>
                    <a:pt x="398" y="11"/>
                  </a:lnTo>
                  <a:lnTo>
                    <a:pt x="401" y="7"/>
                  </a:lnTo>
                  <a:lnTo>
                    <a:pt x="403" y="4"/>
                  </a:lnTo>
                  <a:lnTo>
                    <a:pt x="405" y="2"/>
                  </a:lnTo>
                  <a:lnTo>
                    <a:pt x="408" y="0"/>
                  </a:lnTo>
                  <a:lnTo>
                    <a:pt x="412" y="0"/>
                  </a:lnTo>
                  <a:lnTo>
                    <a:pt x="417" y="0"/>
                  </a:lnTo>
                  <a:lnTo>
                    <a:pt x="422" y="2"/>
                  </a:lnTo>
                  <a:lnTo>
                    <a:pt x="424" y="4"/>
                  </a:lnTo>
                  <a:lnTo>
                    <a:pt x="429" y="7"/>
                  </a:lnTo>
                  <a:lnTo>
                    <a:pt x="431" y="11"/>
                  </a:lnTo>
                  <a:lnTo>
                    <a:pt x="433" y="14"/>
                  </a:lnTo>
                  <a:lnTo>
                    <a:pt x="438" y="23"/>
                  </a:lnTo>
                  <a:lnTo>
                    <a:pt x="443" y="35"/>
                  </a:lnTo>
                  <a:lnTo>
                    <a:pt x="447" y="44"/>
                  </a:lnTo>
                  <a:lnTo>
                    <a:pt x="452" y="55"/>
                  </a:lnTo>
                  <a:lnTo>
                    <a:pt x="454" y="65"/>
                  </a:lnTo>
                  <a:lnTo>
                    <a:pt x="463" y="83"/>
                  </a:lnTo>
                  <a:lnTo>
                    <a:pt x="470" y="99"/>
                  </a:lnTo>
                  <a:lnTo>
                    <a:pt x="487" y="134"/>
                  </a:lnTo>
                  <a:lnTo>
                    <a:pt x="500" y="166"/>
                  </a:lnTo>
                  <a:lnTo>
                    <a:pt x="514" y="196"/>
                  </a:lnTo>
                  <a:lnTo>
                    <a:pt x="524" y="213"/>
                  </a:lnTo>
                  <a:lnTo>
                    <a:pt x="531" y="226"/>
                  </a:lnTo>
                  <a:lnTo>
                    <a:pt x="542" y="240"/>
                  </a:lnTo>
                  <a:lnTo>
                    <a:pt x="551" y="254"/>
                  </a:lnTo>
                  <a:lnTo>
                    <a:pt x="563" y="268"/>
                  </a:lnTo>
                  <a:lnTo>
                    <a:pt x="577" y="280"/>
                  </a:lnTo>
                  <a:lnTo>
                    <a:pt x="591" y="291"/>
                  </a:lnTo>
                  <a:lnTo>
                    <a:pt x="607" y="303"/>
                  </a:lnTo>
                  <a:lnTo>
                    <a:pt x="616" y="300"/>
                  </a:lnTo>
                  <a:lnTo>
                    <a:pt x="623" y="298"/>
                  </a:lnTo>
                  <a:lnTo>
                    <a:pt x="640" y="291"/>
                  </a:lnTo>
                  <a:lnTo>
                    <a:pt x="649" y="287"/>
                  </a:lnTo>
                  <a:lnTo>
                    <a:pt x="656" y="284"/>
                  </a:lnTo>
                  <a:lnTo>
                    <a:pt x="665" y="282"/>
                  </a:lnTo>
                  <a:lnTo>
                    <a:pt x="672" y="282"/>
                  </a:lnTo>
                  <a:lnTo>
                    <a:pt x="679" y="282"/>
                  </a:lnTo>
                  <a:lnTo>
                    <a:pt x="684" y="284"/>
                  </a:lnTo>
                  <a:lnTo>
                    <a:pt x="695" y="287"/>
                  </a:lnTo>
                  <a:lnTo>
                    <a:pt x="704" y="291"/>
                  </a:lnTo>
                  <a:lnTo>
                    <a:pt x="716" y="298"/>
                  </a:lnTo>
                  <a:lnTo>
                    <a:pt x="728" y="303"/>
                  </a:lnTo>
                  <a:lnTo>
                    <a:pt x="732" y="305"/>
                  </a:lnTo>
                  <a:lnTo>
                    <a:pt x="739" y="305"/>
                  </a:lnTo>
                  <a:lnTo>
                    <a:pt x="744" y="305"/>
                  </a:lnTo>
                  <a:lnTo>
                    <a:pt x="748" y="307"/>
                  </a:lnTo>
                  <a:lnTo>
                    <a:pt x="753" y="305"/>
                  </a:lnTo>
                  <a:lnTo>
                    <a:pt x="760" y="303"/>
                  </a:lnTo>
                  <a:lnTo>
                    <a:pt x="762" y="300"/>
                  </a:lnTo>
                  <a:lnTo>
                    <a:pt x="765" y="298"/>
                  </a:lnTo>
                  <a:lnTo>
                    <a:pt x="767" y="296"/>
                  </a:lnTo>
                  <a:lnTo>
                    <a:pt x="769" y="291"/>
                  </a:lnTo>
                  <a:lnTo>
                    <a:pt x="772" y="284"/>
                  </a:lnTo>
                  <a:lnTo>
                    <a:pt x="772" y="275"/>
                  </a:lnTo>
                  <a:lnTo>
                    <a:pt x="772" y="263"/>
                  </a:lnTo>
                  <a:lnTo>
                    <a:pt x="774" y="254"/>
                  </a:lnTo>
                  <a:lnTo>
                    <a:pt x="774" y="250"/>
                  </a:lnTo>
                  <a:lnTo>
                    <a:pt x="776" y="245"/>
                  </a:lnTo>
                  <a:lnTo>
                    <a:pt x="779" y="243"/>
                  </a:lnTo>
                  <a:lnTo>
                    <a:pt x="781" y="238"/>
                  </a:lnTo>
                  <a:lnTo>
                    <a:pt x="788" y="233"/>
                  </a:lnTo>
                  <a:lnTo>
                    <a:pt x="795" y="229"/>
                  </a:lnTo>
                  <a:lnTo>
                    <a:pt x="804" y="226"/>
                  </a:lnTo>
                  <a:lnTo>
                    <a:pt x="811" y="224"/>
                  </a:lnTo>
                  <a:lnTo>
                    <a:pt x="830" y="222"/>
                  </a:lnTo>
                  <a:lnTo>
                    <a:pt x="839" y="220"/>
                  </a:lnTo>
                  <a:lnTo>
                    <a:pt x="846" y="217"/>
                  </a:lnTo>
                  <a:lnTo>
                    <a:pt x="850" y="203"/>
                  </a:lnTo>
                  <a:lnTo>
                    <a:pt x="855" y="192"/>
                  </a:lnTo>
                  <a:lnTo>
                    <a:pt x="860" y="183"/>
                  </a:lnTo>
                  <a:lnTo>
                    <a:pt x="867" y="173"/>
                  </a:lnTo>
                  <a:lnTo>
                    <a:pt x="871" y="166"/>
                  </a:lnTo>
                  <a:lnTo>
                    <a:pt x="878" y="159"/>
                  </a:lnTo>
                  <a:lnTo>
                    <a:pt x="883" y="152"/>
                  </a:lnTo>
                  <a:lnTo>
                    <a:pt x="890" y="148"/>
                  </a:lnTo>
                  <a:lnTo>
                    <a:pt x="897" y="143"/>
                  </a:lnTo>
                  <a:lnTo>
                    <a:pt x="904" y="139"/>
                  </a:lnTo>
                  <a:lnTo>
                    <a:pt x="911" y="136"/>
                  </a:lnTo>
                  <a:lnTo>
                    <a:pt x="918" y="134"/>
                  </a:lnTo>
                  <a:lnTo>
                    <a:pt x="925" y="132"/>
                  </a:lnTo>
                  <a:lnTo>
                    <a:pt x="932" y="132"/>
                  </a:lnTo>
                  <a:lnTo>
                    <a:pt x="948" y="132"/>
                  </a:lnTo>
                  <a:lnTo>
                    <a:pt x="966" y="132"/>
                  </a:lnTo>
                  <a:lnTo>
                    <a:pt x="983" y="134"/>
                  </a:lnTo>
                  <a:lnTo>
                    <a:pt x="1001" y="139"/>
                  </a:lnTo>
                  <a:lnTo>
                    <a:pt x="1022" y="143"/>
                  </a:lnTo>
                  <a:lnTo>
                    <a:pt x="1040" y="146"/>
                  </a:lnTo>
                  <a:lnTo>
                    <a:pt x="1061" y="148"/>
                  </a:lnTo>
                  <a:lnTo>
                    <a:pt x="1084" y="150"/>
                  </a:lnTo>
                  <a:lnTo>
                    <a:pt x="1108" y="152"/>
                  </a:lnTo>
                </a:path>
              </a:pathLst>
            </a:custGeom>
            <a:noFill/>
            <a:ln w="88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5" name="Freeform 22"/>
            <p:cNvSpPr>
              <a:spLocks/>
            </p:cNvSpPr>
            <p:nvPr/>
          </p:nvSpPr>
          <p:spPr bwMode="auto">
            <a:xfrm>
              <a:off x="6088857" y="461384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6" name="Freeform 21"/>
            <p:cNvSpPr>
              <a:spLocks/>
            </p:cNvSpPr>
            <p:nvPr/>
          </p:nvSpPr>
          <p:spPr bwMode="auto">
            <a:xfrm>
              <a:off x="6088857" y="4613847"/>
              <a:ext cx="1250119" cy="201620"/>
            </a:xfrm>
            <a:custGeom>
              <a:avLst/>
              <a:gdLst>
                <a:gd name="T0" fmla="*/ 2147483647 w 1532"/>
                <a:gd name="T1" fmla="*/ 2147483647 h 326"/>
                <a:gd name="T2" fmla="*/ 2147483647 w 1532"/>
                <a:gd name="T3" fmla="*/ 0 h 326"/>
                <a:gd name="T4" fmla="*/ 2147483647 w 1532"/>
                <a:gd name="T5" fmla="*/ 0 h 326"/>
                <a:gd name="T6" fmla="*/ 0 w 1532"/>
                <a:gd name="T7" fmla="*/ 2147483647 h 326"/>
                <a:gd name="T8" fmla="*/ 2147483647 w 1532"/>
                <a:gd name="T9" fmla="*/ 2147483647 h 3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2"/>
                <a:gd name="T16" fmla="*/ 0 h 326"/>
                <a:gd name="T17" fmla="*/ 1532 w 1532"/>
                <a:gd name="T18" fmla="*/ 326 h 3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2" h="326">
                  <a:moveTo>
                    <a:pt x="1532" y="326"/>
                  </a:moveTo>
                  <a:lnTo>
                    <a:pt x="1331" y="0"/>
                  </a:lnTo>
                  <a:lnTo>
                    <a:pt x="202" y="0"/>
                  </a:lnTo>
                  <a:lnTo>
                    <a:pt x="0" y="326"/>
                  </a:lnTo>
                  <a:lnTo>
                    <a:pt x="1532" y="326"/>
                  </a:lnTo>
                  <a:close/>
                </a:path>
              </a:pathLst>
            </a:custGeom>
            <a:noFill/>
            <a:ln w="889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7" name="Rectangle 20"/>
            <p:cNvSpPr>
              <a:spLocks noChangeArrowheads="1"/>
            </p:cNvSpPr>
            <p:nvPr/>
          </p:nvSpPr>
          <p:spPr bwMode="auto">
            <a:xfrm>
              <a:off x="6535212" y="4511799"/>
              <a:ext cx="295394" cy="102047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8" name="Rectangle 19"/>
            <p:cNvSpPr>
              <a:spLocks noChangeArrowheads="1"/>
            </p:cNvSpPr>
            <p:nvPr/>
          </p:nvSpPr>
          <p:spPr bwMode="auto">
            <a:xfrm>
              <a:off x="6535212" y="4511799"/>
              <a:ext cx="295394" cy="102047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79" name="Rectangle 18"/>
            <p:cNvSpPr>
              <a:spLocks noChangeArrowheads="1"/>
            </p:cNvSpPr>
            <p:nvPr/>
          </p:nvSpPr>
          <p:spPr bwMode="auto">
            <a:xfrm>
              <a:off x="6122314" y="4137627"/>
              <a:ext cx="1111398" cy="4081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0" name="Freeform 17"/>
            <p:cNvSpPr>
              <a:spLocks/>
            </p:cNvSpPr>
            <p:nvPr/>
          </p:nvSpPr>
          <p:spPr bwMode="auto">
            <a:xfrm>
              <a:off x="6138634" y="4137008"/>
              <a:ext cx="1111398" cy="51951"/>
            </a:xfrm>
            <a:custGeom>
              <a:avLst/>
              <a:gdLst>
                <a:gd name="T0" fmla="*/ 0 w 1362"/>
                <a:gd name="T1" fmla="*/ 0 h 84"/>
                <a:gd name="T2" fmla="*/ 2147483647 w 1362"/>
                <a:gd name="T3" fmla="*/ 2147483647 h 84"/>
                <a:gd name="T4" fmla="*/ 2147483647 w 1362"/>
                <a:gd name="T5" fmla="*/ 2147483647 h 84"/>
                <a:gd name="T6" fmla="*/ 2147483647 w 1362"/>
                <a:gd name="T7" fmla="*/ 0 h 84"/>
                <a:gd name="T8" fmla="*/ 0 w 1362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0"/>
                  </a:moveTo>
                  <a:lnTo>
                    <a:pt x="81" y="84"/>
                  </a:lnTo>
                  <a:lnTo>
                    <a:pt x="1281" y="84"/>
                  </a:lnTo>
                  <a:lnTo>
                    <a:pt x="13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1" name="Freeform 16"/>
            <p:cNvSpPr>
              <a:spLocks/>
            </p:cNvSpPr>
            <p:nvPr/>
          </p:nvSpPr>
          <p:spPr bwMode="auto">
            <a:xfrm>
              <a:off x="6138634" y="4137008"/>
              <a:ext cx="66096" cy="408188"/>
            </a:xfrm>
            <a:custGeom>
              <a:avLst/>
              <a:gdLst>
                <a:gd name="T0" fmla="*/ 0 w 81"/>
                <a:gd name="T1" fmla="*/ 0 h 660"/>
                <a:gd name="T2" fmla="*/ 0 w 81"/>
                <a:gd name="T3" fmla="*/ 2147483647 h 660"/>
                <a:gd name="T4" fmla="*/ 2147483647 w 81"/>
                <a:gd name="T5" fmla="*/ 2147483647 h 660"/>
                <a:gd name="T6" fmla="*/ 2147483647 w 81"/>
                <a:gd name="T7" fmla="*/ 2147483647 h 660"/>
                <a:gd name="T8" fmla="*/ 0 w 81"/>
                <a:gd name="T9" fmla="*/ 0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0" y="0"/>
                  </a:moveTo>
                  <a:lnTo>
                    <a:pt x="0" y="660"/>
                  </a:lnTo>
                  <a:lnTo>
                    <a:pt x="81" y="576"/>
                  </a:lnTo>
                  <a:lnTo>
                    <a:pt x="81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2" name="Freeform 15"/>
            <p:cNvSpPr>
              <a:spLocks/>
            </p:cNvSpPr>
            <p:nvPr/>
          </p:nvSpPr>
          <p:spPr bwMode="auto">
            <a:xfrm>
              <a:off x="6138634" y="4493245"/>
              <a:ext cx="1111398" cy="51951"/>
            </a:xfrm>
            <a:custGeom>
              <a:avLst/>
              <a:gdLst>
                <a:gd name="T0" fmla="*/ 0 w 1362"/>
                <a:gd name="T1" fmla="*/ 2147483647 h 84"/>
                <a:gd name="T2" fmla="*/ 2147483647 w 1362"/>
                <a:gd name="T3" fmla="*/ 2147483647 h 84"/>
                <a:gd name="T4" fmla="*/ 2147483647 w 1362"/>
                <a:gd name="T5" fmla="*/ 0 h 84"/>
                <a:gd name="T6" fmla="*/ 2147483647 w 1362"/>
                <a:gd name="T7" fmla="*/ 0 h 84"/>
                <a:gd name="T8" fmla="*/ 0 w 1362"/>
                <a:gd name="T9" fmla="*/ 2147483647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2"/>
                <a:gd name="T16" fmla="*/ 0 h 84"/>
                <a:gd name="T17" fmla="*/ 1362 w 1362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2" h="84">
                  <a:moveTo>
                    <a:pt x="0" y="84"/>
                  </a:moveTo>
                  <a:lnTo>
                    <a:pt x="1362" y="84"/>
                  </a:lnTo>
                  <a:lnTo>
                    <a:pt x="1281" y="0"/>
                  </a:lnTo>
                  <a:lnTo>
                    <a:pt x="81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CDCDC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3" name="Freeform 14"/>
            <p:cNvSpPr>
              <a:spLocks/>
            </p:cNvSpPr>
            <p:nvPr/>
          </p:nvSpPr>
          <p:spPr bwMode="auto">
            <a:xfrm>
              <a:off x="7183936" y="4137008"/>
              <a:ext cx="66096" cy="408188"/>
            </a:xfrm>
            <a:custGeom>
              <a:avLst/>
              <a:gdLst>
                <a:gd name="T0" fmla="*/ 2147483647 w 81"/>
                <a:gd name="T1" fmla="*/ 2147483647 h 660"/>
                <a:gd name="T2" fmla="*/ 2147483647 w 81"/>
                <a:gd name="T3" fmla="*/ 0 h 660"/>
                <a:gd name="T4" fmla="*/ 0 w 81"/>
                <a:gd name="T5" fmla="*/ 2147483647 h 660"/>
                <a:gd name="T6" fmla="*/ 0 w 81"/>
                <a:gd name="T7" fmla="*/ 2147483647 h 660"/>
                <a:gd name="T8" fmla="*/ 2147483647 w 81"/>
                <a:gd name="T9" fmla="*/ 2147483647 h 6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660"/>
                <a:gd name="T17" fmla="*/ 81 w 81"/>
                <a:gd name="T18" fmla="*/ 660 h 6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660">
                  <a:moveTo>
                    <a:pt x="81" y="660"/>
                  </a:moveTo>
                  <a:lnTo>
                    <a:pt x="81" y="0"/>
                  </a:lnTo>
                  <a:lnTo>
                    <a:pt x="0" y="84"/>
                  </a:lnTo>
                  <a:lnTo>
                    <a:pt x="0" y="576"/>
                  </a:lnTo>
                  <a:lnTo>
                    <a:pt x="81" y="66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4" name="Rectangle 13"/>
            <p:cNvSpPr>
              <a:spLocks noChangeArrowheads="1"/>
            </p:cNvSpPr>
            <p:nvPr/>
          </p:nvSpPr>
          <p:spPr bwMode="auto">
            <a:xfrm>
              <a:off x="6138634" y="4137008"/>
              <a:ext cx="1111398" cy="408188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5" name="Rectangle 12"/>
            <p:cNvSpPr>
              <a:spLocks noChangeArrowheads="1"/>
            </p:cNvSpPr>
            <p:nvPr/>
          </p:nvSpPr>
          <p:spPr bwMode="auto">
            <a:xfrm>
              <a:off x="6204730" y="4188960"/>
              <a:ext cx="979206" cy="304286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6" name="Line 11"/>
            <p:cNvSpPr>
              <a:spLocks noChangeShapeType="1"/>
            </p:cNvSpPr>
            <p:nvPr/>
          </p:nvSpPr>
          <p:spPr bwMode="auto">
            <a:xfrm>
              <a:off x="6138634" y="4137008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7" name="Line 10"/>
            <p:cNvSpPr>
              <a:spLocks noChangeShapeType="1"/>
            </p:cNvSpPr>
            <p:nvPr/>
          </p:nvSpPr>
          <p:spPr bwMode="auto">
            <a:xfrm flipV="1">
              <a:off x="6138634" y="4493245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8" name="Line 9"/>
            <p:cNvSpPr>
              <a:spLocks noChangeShapeType="1"/>
            </p:cNvSpPr>
            <p:nvPr/>
          </p:nvSpPr>
          <p:spPr bwMode="auto">
            <a:xfrm flipH="1" flipV="1">
              <a:off x="7183936" y="4493245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89" name="Line 8"/>
            <p:cNvSpPr>
              <a:spLocks noChangeShapeType="1"/>
            </p:cNvSpPr>
            <p:nvPr/>
          </p:nvSpPr>
          <p:spPr bwMode="auto">
            <a:xfrm flipH="1">
              <a:off x="7183936" y="4137008"/>
              <a:ext cx="66096" cy="51951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0990" name="Rectangle 7"/>
            <p:cNvSpPr>
              <a:spLocks noChangeArrowheads="1"/>
            </p:cNvSpPr>
            <p:nvPr/>
          </p:nvSpPr>
          <p:spPr bwMode="auto">
            <a:xfrm>
              <a:off x="6085950" y="3810000"/>
              <a:ext cx="1758950" cy="291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en-US" altLang="zh-CN" sz="12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endParaRPr>
            </a:p>
          </p:txBody>
        </p:sp>
        <p:cxnSp>
          <p:nvCxnSpPr>
            <p:cNvPr id="30991" name="AutoShape 6"/>
            <p:cNvCxnSpPr>
              <a:cxnSpLocks noChangeShapeType="1"/>
            </p:cNvCxnSpPr>
            <p:nvPr/>
          </p:nvCxnSpPr>
          <p:spPr bwMode="auto">
            <a:xfrm>
              <a:off x="7338977" y="2994699"/>
              <a:ext cx="50592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0992" name="Text Box 4"/>
            <p:cNvSpPr txBox="1">
              <a:spLocks noChangeArrowheads="1"/>
            </p:cNvSpPr>
            <p:nvPr/>
          </p:nvSpPr>
          <p:spPr bwMode="auto">
            <a:xfrm>
              <a:off x="7991780" y="2815343"/>
              <a:ext cx="816005" cy="356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NPs</a:t>
              </a:r>
              <a:endParaRPr lang="en-US" altLang="zh-CN" sz="12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endParaRPr>
            </a:p>
          </p:txBody>
        </p:sp>
        <p:sp>
          <p:nvSpPr>
            <p:cNvPr id="30993" name="Text Box 2"/>
            <p:cNvSpPr txBox="1">
              <a:spLocks noChangeArrowheads="1"/>
            </p:cNvSpPr>
            <p:nvPr/>
          </p:nvSpPr>
          <p:spPr bwMode="auto">
            <a:xfrm>
              <a:off x="7991780" y="4121547"/>
              <a:ext cx="1123625" cy="6438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Fluorescent </a:t>
              </a:r>
            </a:p>
            <a:p>
              <a:pPr algn="ctr" defTabSz="914323" eaLnBrk="0" fontAlgn="base" hangingPunct="0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4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probes</a:t>
              </a:r>
            </a:p>
          </p:txBody>
        </p:sp>
        <p:cxnSp>
          <p:nvCxnSpPr>
            <p:cNvPr id="30994" name="直接连接符 372"/>
            <p:cNvCxnSpPr>
              <a:cxnSpLocks noChangeShapeType="1"/>
            </p:cNvCxnSpPr>
            <p:nvPr/>
          </p:nvCxnSpPr>
          <p:spPr bwMode="auto">
            <a:xfrm>
              <a:off x="6238350" y="42672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995" name="直接连接符 381"/>
            <p:cNvCxnSpPr>
              <a:cxnSpLocks noChangeShapeType="1"/>
            </p:cNvCxnSpPr>
            <p:nvPr/>
          </p:nvCxnSpPr>
          <p:spPr bwMode="auto">
            <a:xfrm>
              <a:off x="6466950" y="42672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996" name="直接连接符 382"/>
            <p:cNvCxnSpPr>
              <a:cxnSpLocks noChangeShapeType="1"/>
            </p:cNvCxnSpPr>
            <p:nvPr/>
          </p:nvCxnSpPr>
          <p:spPr bwMode="auto">
            <a:xfrm>
              <a:off x="6543150" y="45720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997" name="直接连接符 383"/>
            <p:cNvCxnSpPr>
              <a:cxnSpLocks noChangeShapeType="1"/>
            </p:cNvCxnSpPr>
            <p:nvPr/>
          </p:nvCxnSpPr>
          <p:spPr bwMode="auto">
            <a:xfrm>
              <a:off x="6771750" y="42672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998" name="直接连接符 384"/>
            <p:cNvCxnSpPr>
              <a:cxnSpLocks noChangeShapeType="1"/>
            </p:cNvCxnSpPr>
            <p:nvPr/>
          </p:nvCxnSpPr>
          <p:spPr bwMode="auto">
            <a:xfrm>
              <a:off x="6390750" y="44196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999" name="直接连接符 390"/>
            <p:cNvCxnSpPr>
              <a:cxnSpLocks noChangeShapeType="1"/>
            </p:cNvCxnSpPr>
            <p:nvPr/>
          </p:nvCxnSpPr>
          <p:spPr bwMode="auto">
            <a:xfrm>
              <a:off x="6619350" y="4419600"/>
              <a:ext cx="76200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000" name="Freeform 292"/>
            <p:cNvSpPr>
              <a:spLocks/>
            </p:cNvSpPr>
            <p:nvPr/>
          </p:nvSpPr>
          <p:spPr bwMode="auto">
            <a:xfrm>
              <a:off x="523350" y="2146392"/>
              <a:ext cx="337826" cy="766281"/>
            </a:xfrm>
            <a:custGeom>
              <a:avLst/>
              <a:gdLst>
                <a:gd name="T0" fmla="*/ 2147483647 w 414"/>
                <a:gd name="T1" fmla="*/ 2147483647 h 1239"/>
                <a:gd name="T2" fmla="*/ 0 w 414"/>
                <a:gd name="T3" fmla="*/ 2147483647 h 1239"/>
                <a:gd name="T4" fmla="*/ 2147483647 w 414"/>
                <a:gd name="T5" fmla="*/ 2147483647 h 1239"/>
                <a:gd name="T6" fmla="*/ 2147483647 w 414"/>
                <a:gd name="T7" fmla="*/ 0 h 1239"/>
                <a:gd name="T8" fmla="*/ 2147483647 w 414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1239"/>
                <a:gd name="T17" fmla="*/ 414 w 414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1239">
                  <a:moveTo>
                    <a:pt x="169" y="245"/>
                  </a:moveTo>
                  <a:lnTo>
                    <a:pt x="0" y="1239"/>
                  </a:lnTo>
                  <a:lnTo>
                    <a:pt x="245" y="994"/>
                  </a:lnTo>
                  <a:lnTo>
                    <a:pt x="414" y="0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1" name="Line 291"/>
            <p:cNvSpPr>
              <a:spLocks noChangeShapeType="1"/>
            </p:cNvSpPr>
            <p:nvPr/>
          </p:nvSpPr>
          <p:spPr bwMode="auto">
            <a:xfrm flipV="1">
              <a:off x="661255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2" name="Freeform 290"/>
            <p:cNvSpPr>
              <a:spLocks/>
            </p:cNvSpPr>
            <p:nvPr/>
          </p:nvSpPr>
          <p:spPr bwMode="auto">
            <a:xfrm>
              <a:off x="523350" y="2761149"/>
              <a:ext cx="2193420" cy="151525"/>
            </a:xfrm>
            <a:custGeom>
              <a:avLst/>
              <a:gdLst>
                <a:gd name="T0" fmla="*/ 0 w 2688"/>
                <a:gd name="T1" fmla="*/ 2147483647 h 245"/>
                <a:gd name="T2" fmla="*/ 2147483647 w 2688"/>
                <a:gd name="T3" fmla="*/ 2147483647 h 245"/>
                <a:gd name="T4" fmla="*/ 2147483647 w 2688"/>
                <a:gd name="T5" fmla="*/ 0 h 245"/>
                <a:gd name="T6" fmla="*/ 2147483647 w 2688"/>
                <a:gd name="T7" fmla="*/ 0 h 245"/>
                <a:gd name="T8" fmla="*/ 0 w 268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8"/>
                <a:gd name="T16" fmla="*/ 0 h 245"/>
                <a:gd name="T17" fmla="*/ 2688 w 268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8" h="245">
                  <a:moveTo>
                    <a:pt x="0" y="245"/>
                  </a:moveTo>
                  <a:lnTo>
                    <a:pt x="2442" y="245"/>
                  </a:lnTo>
                  <a:lnTo>
                    <a:pt x="268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3" name="Line 289"/>
            <p:cNvSpPr>
              <a:spLocks noChangeShapeType="1"/>
            </p:cNvSpPr>
            <p:nvPr/>
          </p:nvSpPr>
          <p:spPr bwMode="auto">
            <a:xfrm flipV="1">
              <a:off x="523350" y="2761149"/>
              <a:ext cx="199921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4" name="Freeform 288"/>
            <p:cNvSpPr>
              <a:spLocks/>
            </p:cNvSpPr>
            <p:nvPr/>
          </p:nvSpPr>
          <p:spPr bwMode="auto">
            <a:xfrm>
              <a:off x="2378128" y="2146392"/>
              <a:ext cx="338642" cy="766281"/>
            </a:xfrm>
            <a:custGeom>
              <a:avLst/>
              <a:gdLst>
                <a:gd name="T0" fmla="*/ 2147483647 w 415"/>
                <a:gd name="T1" fmla="*/ 2147483647 h 1239"/>
                <a:gd name="T2" fmla="*/ 0 w 415"/>
                <a:gd name="T3" fmla="*/ 2147483647 h 1239"/>
                <a:gd name="T4" fmla="*/ 2147483647 w 415"/>
                <a:gd name="T5" fmla="*/ 0 h 1239"/>
                <a:gd name="T6" fmla="*/ 2147483647 w 415"/>
                <a:gd name="T7" fmla="*/ 2147483647 h 1239"/>
                <a:gd name="T8" fmla="*/ 2147483647 w 415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1239"/>
                <a:gd name="T17" fmla="*/ 415 w 415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1239">
                  <a:moveTo>
                    <a:pt x="169" y="1239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15" y="994"/>
                  </a:lnTo>
                  <a:lnTo>
                    <a:pt x="169" y="1239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5" name="Line 287"/>
            <p:cNvSpPr>
              <a:spLocks noChangeShapeType="1"/>
            </p:cNvSpPr>
            <p:nvPr/>
          </p:nvSpPr>
          <p:spPr bwMode="auto">
            <a:xfrm flipV="1">
              <a:off x="2516033" y="2761149"/>
              <a:ext cx="200737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6" name="Freeform 286"/>
            <p:cNvSpPr>
              <a:spLocks/>
            </p:cNvSpPr>
            <p:nvPr/>
          </p:nvSpPr>
          <p:spPr bwMode="auto">
            <a:xfrm>
              <a:off x="661255" y="2146392"/>
              <a:ext cx="1917611" cy="151525"/>
            </a:xfrm>
            <a:custGeom>
              <a:avLst/>
              <a:gdLst>
                <a:gd name="T0" fmla="*/ 2147483647 w 2350"/>
                <a:gd name="T1" fmla="*/ 2147483647 h 245"/>
                <a:gd name="T2" fmla="*/ 0 w 2350"/>
                <a:gd name="T3" fmla="*/ 2147483647 h 245"/>
                <a:gd name="T4" fmla="*/ 2147483647 w 2350"/>
                <a:gd name="T5" fmla="*/ 0 h 245"/>
                <a:gd name="T6" fmla="*/ 2147483647 w 2350"/>
                <a:gd name="T7" fmla="*/ 0 h 245"/>
                <a:gd name="T8" fmla="*/ 2147483647 w 2350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0"/>
                <a:gd name="T16" fmla="*/ 0 h 245"/>
                <a:gd name="T17" fmla="*/ 2350 w 235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0" h="245">
                  <a:moveTo>
                    <a:pt x="2104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350" y="0"/>
                  </a:lnTo>
                  <a:lnTo>
                    <a:pt x="2104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7" name="Line 285"/>
            <p:cNvSpPr>
              <a:spLocks noChangeShapeType="1"/>
            </p:cNvSpPr>
            <p:nvPr/>
          </p:nvSpPr>
          <p:spPr bwMode="auto">
            <a:xfrm flipV="1">
              <a:off x="2378128" y="2146392"/>
              <a:ext cx="200737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8" name="Line 284"/>
            <p:cNvSpPr>
              <a:spLocks noChangeShapeType="1"/>
            </p:cNvSpPr>
            <p:nvPr/>
          </p:nvSpPr>
          <p:spPr bwMode="auto">
            <a:xfrm flipH="1" flipV="1">
              <a:off x="2378128" y="2297917"/>
              <a:ext cx="137905" cy="614757"/>
            </a:xfrm>
            <a:prstGeom prst="line">
              <a:avLst/>
            </a:prstGeom>
            <a:noFill/>
            <a:ln w="12065">
              <a:solidFill>
                <a:srgbClr val="55ACA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09" name="Line 283"/>
            <p:cNvSpPr>
              <a:spLocks noChangeShapeType="1"/>
            </p:cNvSpPr>
            <p:nvPr/>
          </p:nvSpPr>
          <p:spPr bwMode="auto">
            <a:xfrm flipH="1">
              <a:off x="661255" y="2297917"/>
              <a:ext cx="1716874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0" name="Line 282"/>
            <p:cNvSpPr>
              <a:spLocks noChangeShapeType="1"/>
            </p:cNvSpPr>
            <p:nvPr/>
          </p:nvSpPr>
          <p:spPr bwMode="auto">
            <a:xfrm flipH="1">
              <a:off x="523350" y="2297917"/>
              <a:ext cx="137905" cy="614757"/>
            </a:xfrm>
            <a:prstGeom prst="line">
              <a:avLst/>
            </a:prstGeom>
            <a:noFill/>
            <a:ln w="12065">
              <a:solidFill>
                <a:srgbClr val="4E9D9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1" name="Line 281"/>
            <p:cNvSpPr>
              <a:spLocks noChangeShapeType="1"/>
            </p:cNvSpPr>
            <p:nvPr/>
          </p:nvSpPr>
          <p:spPr bwMode="auto">
            <a:xfrm>
              <a:off x="523350" y="2912674"/>
              <a:ext cx="1992683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2" name="Freeform 280"/>
            <p:cNvSpPr>
              <a:spLocks/>
            </p:cNvSpPr>
            <p:nvPr/>
          </p:nvSpPr>
          <p:spPr bwMode="auto">
            <a:xfrm>
              <a:off x="92237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3" name="Freeform 279"/>
            <p:cNvSpPr>
              <a:spLocks/>
            </p:cNvSpPr>
            <p:nvPr/>
          </p:nvSpPr>
          <p:spPr bwMode="auto">
            <a:xfrm>
              <a:off x="92237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4" name="Freeform 278"/>
            <p:cNvSpPr>
              <a:spLocks/>
            </p:cNvSpPr>
            <p:nvPr/>
          </p:nvSpPr>
          <p:spPr bwMode="auto">
            <a:xfrm>
              <a:off x="1321403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5" name="Freeform 277"/>
            <p:cNvSpPr>
              <a:spLocks/>
            </p:cNvSpPr>
            <p:nvPr/>
          </p:nvSpPr>
          <p:spPr bwMode="auto">
            <a:xfrm>
              <a:off x="1321403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6" name="Freeform 276"/>
            <p:cNvSpPr>
              <a:spLocks/>
            </p:cNvSpPr>
            <p:nvPr/>
          </p:nvSpPr>
          <p:spPr bwMode="auto">
            <a:xfrm>
              <a:off x="1620060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7" name="Freeform 275"/>
            <p:cNvSpPr>
              <a:spLocks/>
            </p:cNvSpPr>
            <p:nvPr/>
          </p:nvSpPr>
          <p:spPr bwMode="auto">
            <a:xfrm>
              <a:off x="1620060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8" name="Freeform 274"/>
            <p:cNvSpPr>
              <a:spLocks/>
            </p:cNvSpPr>
            <p:nvPr/>
          </p:nvSpPr>
          <p:spPr bwMode="auto">
            <a:xfrm>
              <a:off x="201908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19" name="Freeform 273"/>
            <p:cNvSpPr>
              <a:spLocks/>
            </p:cNvSpPr>
            <p:nvPr/>
          </p:nvSpPr>
          <p:spPr bwMode="auto">
            <a:xfrm>
              <a:off x="201908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0" name="Rectangle 272"/>
            <p:cNvSpPr>
              <a:spLocks noChangeArrowheads="1"/>
            </p:cNvSpPr>
            <p:nvPr/>
          </p:nvSpPr>
          <p:spPr bwMode="auto">
            <a:xfrm>
              <a:off x="2467073" y="1766035"/>
              <a:ext cx="1108134" cy="30737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1" name="Rectangle 271"/>
            <p:cNvSpPr>
              <a:spLocks noChangeArrowheads="1"/>
            </p:cNvSpPr>
            <p:nvPr/>
          </p:nvSpPr>
          <p:spPr bwMode="auto">
            <a:xfrm>
              <a:off x="3575207" y="1827263"/>
              <a:ext cx="149329" cy="19048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2" name="Rectangle 270"/>
            <p:cNvSpPr>
              <a:spLocks noChangeArrowheads="1"/>
            </p:cNvSpPr>
            <p:nvPr/>
          </p:nvSpPr>
          <p:spPr bwMode="auto">
            <a:xfrm>
              <a:off x="1947278" y="181303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3" name="Rectangle 268"/>
            <p:cNvSpPr>
              <a:spLocks noChangeArrowheads="1"/>
            </p:cNvSpPr>
            <p:nvPr/>
          </p:nvSpPr>
          <p:spPr bwMode="auto">
            <a:xfrm>
              <a:off x="1947278" y="181303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4" name="Rectangle 267"/>
            <p:cNvSpPr>
              <a:spLocks noChangeArrowheads="1"/>
            </p:cNvSpPr>
            <p:nvPr/>
          </p:nvSpPr>
          <p:spPr bwMode="auto">
            <a:xfrm>
              <a:off x="1948910" y="1813039"/>
              <a:ext cx="1090998" cy="231925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5" name="Line 266"/>
            <p:cNvSpPr>
              <a:spLocks noChangeShapeType="1"/>
            </p:cNvSpPr>
            <p:nvPr/>
          </p:nvSpPr>
          <p:spPr bwMode="auto">
            <a:xfrm flipH="1">
              <a:off x="1620060" y="1913230"/>
              <a:ext cx="399026" cy="618"/>
            </a:xfrm>
            <a:prstGeom prst="line">
              <a:avLst/>
            </a:prstGeom>
            <a:noFill/>
            <a:ln w="5588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6" name="Rectangle 265"/>
            <p:cNvSpPr>
              <a:spLocks noChangeArrowheads="1"/>
            </p:cNvSpPr>
            <p:nvPr/>
          </p:nvSpPr>
          <p:spPr bwMode="auto">
            <a:xfrm>
              <a:off x="1470731" y="1759850"/>
              <a:ext cx="97921" cy="34634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7" name="Rectangle 264"/>
            <p:cNvSpPr>
              <a:spLocks noChangeArrowheads="1"/>
            </p:cNvSpPr>
            <p:nvPr/>
          </p:nvSpPr>
          <p:spPr bwMode="auto">
            <a:xfrm>
              <a:off x="1470731" y="1759850"/>
              <a:ext cx="97921" cy="34634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8" name="Rectangle 263"/>
            <p:cNvSpPr>
              <a:spLocks noChangeArrowheads="1"/>
            </p:cNvSpPr>
            <p:nvPr/>
          </p:nvSpPr>
          <p:spPr bwMode="auto">
            <a:xfrm>
              <a:off x="1568652" y="1869938"/>
              <a:ext cx="51408" cy="114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29" name="Rectangle 262"/>
            <p:cNvSpPr>
              <a:spLocks noChangeArrowheads="1"/>
            </p:cNvSpPr>
            <p:nvPr/>
          </p:nvSpPr>
          <p:spPr bwMode="auto">
            <a:xfrm>
              <a:off x="1568652" y="1869938"/>
              <a:ext cx="51408" cy="114416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0" name="Freeform 261"/>
            <p:cNvSpPr>
              <a:spLocks/>
            </p:cNvSpPr>
            <p:nvPr/>
          </p:nvSpPr>
          <p:spPr bwMode="auto">
            <a:xfrm>
              <a:off x="672679" y="164728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2147483647 h 1052"/>
                <a:gd name="T6" fmla="*/ 2147483647 w 245"/>
                <a:gd name="T7" fmla="*/ 0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245"/>
                  </a:moveTo>
                  <a:lnTo>
                    <a:pt x="0" y="1052"/>
                  </a:lnTo>
                  <a:lnTo>
                    <a:pt x="245" y="807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1" name="Line 260"/>
            <p:cNvSpPr>
              <a:spLocks noChangeShapeType="1"/>
            </p:cNvSpPr>
            <p:nvPr/>
          </p:nvSpPr>
          <p:spPr bwMode="auto">
            <a:xfrm flipV="1">
              <a:off x="672679" y="1647289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2" name="Freeform 259"/>
            <p:cNvSpPr>
              <a:spLocks/>
            </p:cNvSpPr>
            <p:nvPr/>
          </p:nvSpPr>
          <p:spPr bwMode="auto">
            <a:xfrm>
              <a:off x="672679" y="2146392"/>
              <a:ext cx="349250" cy="151525"/>
            </a:xfrm>
            <a:custGeom>
              <a:avLst/>
              <a:gdLst>
                <a:gd name="T0" fmla="*/ 0 w 428"/>
                <a:gd name="T1" fmla="*/ 2147483647 h 245"/>
                <a:gd name="T2" fmla="*/ 2147483647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0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0" y="245"/>
                  </a:moveTo>
                  <a:lnTo>
                    <a:pt x="183" y="245"/>
                  </a:lnTo>
                  <a:lnTo>
                    <a:pt x="42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3" name="Line 258"/>
            <p:cNvSpPr>
              <a:spLocks noChangeShapeType="1"/>
            </p:cNvSpPr>
            <p:nvPr/>
          </p:nvSpPr>
          <p:spPr bwMode="auto">
            <a:xfrm flipV="1">
              <a:off x="672679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4" name="Freeform 257"/>
            <p:cNvSpPr>
              <a:spLocks/>
            </p:cNvSpPr>
            <p:nvPr/>
          </p:nvSpPr>
          <p:spPr bwMode="auto">
            <a:xfrm>
              <a:off x="822008" y="164728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0 h 1052"/>
                <a:gd name="T6" fmla="*/ 2147483647 w 245"/>
                <a:gd name="T7" fmla="*/ 2147483647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1052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45" y="807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5" name="Line 256"/>
            <p:cNvSpPr>
              <a:spLocks noChangeShapeType="1"/>
            </p:cNvSpPr>
            <p:nvPr/>
          </p:nvSpPr>
          <p:spPr bwMode="auto">
            <a:xfrm flipV="1">
              <a:off x="822008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6" name="Freeform 255"/>
            <p:cNvSpPr>
              <a:spLocks/>
            </p:cNvSpPr>
            <p:nvPr/>
          </p:nvSpPr>
          <p:spPr bwMode="auto">
            <a:xfrm>
              <a:off x="672679" y="1647289"/>
              <a:ext cx="349250" cy="151525"/>
            </a:xfrm>
            <a:custGeom>
              <a:avLst/>
              <a:gdLst>
                <a:gd name="T0" fmla="*/ 2147483647 w 428"/>
                <a:gd name="T1" fmla="*/ 2147483647 h 245"/>
                <a:gd name="T2" fmla="*/ 0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2147483647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183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428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7" name="Line 254"/>
            <p:cNvSpPr>
              <a:spLocks noChangeShapeType="1"/>
            </p:cNvSpPr>
            <p:nvPr/>
          </p:nvSpPr>
          <p:spPr bwMode="auto">
            <a:xfrm flipV="1">
              <a:off x="822008" y="1647289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8" name="Line 253"/>
            <p:cNvSpPr>
              <a:spLocks noChangeShapeType="1"/>
            </p:cNvSpPr>
            <p:nvPr/>
          </p:nvSpPr>
          <p:spPr bwMode="auto">
            <a:xfrm>
              <a:off x="672679" y="1798814"/>
              <a:ext cx="816" cy="499103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39" name="Line 252"/>
            <p:cNvSpPr>
              <a:spLocks noChangeShapeType="1"/>
            </p:cNvSpPr>
            <p:nvPr/>
          </p:nvSpPr>
          <p:spPr bwMode="auto">
            <a:xfrm>
              <a:off x="672679" y="229791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0" name="Line 251"/>
            <p:cNvSpPr>
              <a:spLocks noChangeShapeType="1"/>
            </p:cNvSpPr>
            <p:nvPr/>
          </p:nvSpPr>
          <p:spPr bwMode="auto">
            <a:xfrm flipV="1">
              <a:off x="822008" y="1798814"/>
              <a:ext cx="816" cy="499103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1" name="Line 250"/>
            <p:cNvSpPr>
              <a:spLocks noChangeShapeType="1"/>
            </p:cNvSpPr>
            <p:nvPr/>
          </p:nvSpPr>
          <p:spPr bwMode="auto">
            <a:xfrm flipH="1">
              <a:off x="672679" y="179881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2" name="Rectangle 249"/>
            <p:cNvSpPr>
              <a:spLocks noChangeArrowheads="1"/>
            </p:cNvSpPr>
            <p:nvPr/>
          </p:nvSpPr>
          <p:spPr bwMode="auto">
            <a:xfrm>
              <a:off x="901160" y="1854476"/>
              <a:ext cx="548355" cy="11565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3" name="Rectangle 248"/>
            <p:cNvSpPr>
              <a:spLocks noChangeArrowheads="1"/>
            </p:cNvSpPr>
            <p:nvPr/>
          </p:nvSpPr>
          <p:spPr bwMode="auto">
            <a:xfrm>
              <a:off x="901160" y="1854476"/>
              <a:ext cx="548355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4" name="Freeform 247"/>
            <p:cNvSpPr>
              <a:spLocks/>
            </p:cNvSpPr>
            <p:nvPr/>
          </p:nvSpPr>
          <p:spPr bwMode="auto">
            <a:xfrm>
              <a:off x="1818349" y="199301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2147483647 h 430"/>
                <a:gd name="T6" fmla="*/ 2147483647 w 246"/>
                <a:gd name="T7" fmla="*/ 0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245"/>
                  </a:moveTo>
                  <a:lnTo>
                    <a:pt x="0" y="430"/>
                  </a:lnTo>
                  <a:lnTo>
                    <a:pt x="246" y="185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5" name="Line 246"/>
            <p:cNvSpPr>
              <a:spLocks noChangeShapeType="1"/>
            </p:cNvSpPr>
            <p:nvPr/>
          </p:nvSpPr>
          <p:spPr bwMode="auto">
            <a:xfrm flipV="1">
              <a:off x="1818349" y="1993013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6" name="Freeform 245"/>
            <p:cNvSpPr>
              <a:spLocks/>
            </p:cNvSpPr>
            <p:nvPr/>
          </p:nvSpPr>
          <p:spPr bwMode="auto">
            <a:xfrm>
              <a:off x="1818349" y="2107429"/>
              <a:ext cx="350066" cy="151525"/>
            </a:xfrm>
            <a:custGeom>
              <a:avLst/>
              <a:gdLst>
                <a:gd name="T0" fmla="*/ 0 w 429"/>
                <a:gd name="T1" fmla="*/ 2147483647 h 245"/>
                <a:gd name="T2" fmla="*/ 2147483647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0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0" y="245"/>
                  </a:moveTo>
                  <a:lnTo>
                    <a:pt x="183" y="245"/>
                  </a:lnTo>
                  <a:lnTo>
                    <a:pt x="429" y="0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7" name="Line 244"/>
            <p:cNvSpPr>
              <a:spLocks noChangeShapeType="1"/>
            </p:cNvSpPr>
            <p:nvPr/>
          </p:nvSpPr>
          <p:spPr bwMode="auto">
            <a:xfrm flipV="1">
              <a:off x="1818349" y="2107429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8" name="Freeform 243"/>
            <p:cNvSpPr>
              <a:spLocks/>
            </p:cNvSpPr>
            <p:nvPr/>
          </p:nvSpPr>
          <p:spPr bwMode="auto">
            <a:xfrm>
              <a:off x="1967678" y="199301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0 h 430"/>
                <a:gd name="T6" fmla="*/ 2147483647 w 246"/>
                <a:gd name="T7" fmla="*/ 2147483647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430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246" y="18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49" name="Line 242"/>
            <p:cNvSpPr>
              <a:spLocks noChangeShapeType="1"/>
            </p:cNvSpPr>
            <p:nvPr/>
          </p:nvSpPr>
          <p:spPr bwMode="auto">
            <a:xfrm flipV="1">
              <a:off x="1967678" y="2107429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0" name="Freeform 241"/>
            <p:cNvSpPr>
              <a:spLocks/>
            </p:cNvSpPr>
            <p:nvPr/>
          </p:nvSpPr>
          <p:spPr bwMode="auto">
            <a:xfrm>
              <a:off x="1818349" y="1993013"/>
              <a:ext cx="350066" cy="151525"/>
            </a:xfrm>
            <a:custGeom>
              <a:avLst/>
              <a:gdLst>
                <a:gd name="T0" fmla="*/ 2147483647 w 429"/>
                <a:gd name="T1" fmla="*/ 2147483647 h 245"/>
                <a:gd name="T2" fmla="*/ 0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2147483647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183" y="245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29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1" name="Line 240"/>
            <p:cNvSpPr>
              <a:spLocks noChangeShapeType="1"/>
            </p:cNvSpPr>
            <p:nvPr/>
          </p:nvSpPr>
          <p:spPr bwMode="auto">
            <a:xfrm flipV="1">
              <a:off x="1967678" y="1993013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2" name="Line 239"/>
            <p:cNvSpPr>
              <a:spLocks noChangeShapeType="1"/>
            </p:cNvSpPr>
            <p:nvPr/>
          </p:nvSpPr>
          <p:spPr bwMode="auto">
            <a:xfrm>
              <a:off x="1818349" y="2144537"/>
              <a:ext cx="816" cy="114416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3" name="Line 238"/>
            <p:cNvSpPr>
              <a:spLocks noChangeShapeType="1"/>
            </p:cNvSpPr>
            <p:nvPr/>
          </p:nvSpPr>
          <p:spPr bwMode="auto">
            <a:xfrm>
              <a:off x="1818349" y="225895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4" name="Line 237"/>
            <p:cNvSpPr>
              <a:spLocks noChangeShapeType="1"/>
            </p:cNvSpPr>
            <p:nvPr/>
          </p:nvSpPr>
          <p:spPr bwMode="auto">
            <a:xfrm flipV="1">
              <a:off x="1967678" y="2144537"/>
              <a:ext cx="816" cy="114416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5" name="Line 236"/>
            <p:cNvSpPr>
              <a:spLocks noChangeShapeType="1"/>
            </p:cNvSpPr>
            <p:nvPr/>
          </p:nvSpPr>
          <p:spPr bwMode="auto">
            <a:xfrm flipH="1">
              <a:off x="1818349" y="214453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6" name="Rectangle 235"/>
            <p:cNvSpPr>
              <a:spLocks noChangeArrowheads="1"/>
            </p:cNvSpPr>
            <p:nvPr/>
          </p:nvSpPr>
          <p:spPr bwMode="auto">
            <a:xfrm>
              <a:off x="1990526" y="1874267"/>
              <a:ext cx="179521" cy="10019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7" name="Rectangle 234"/>
            <p:cNvSpPr>
              <a:spLocks noChangeArrowheads="1"/>
            </p:cNvSpPr>
            <p:nvPr/>
          </p:nvSpPr>
          <p:spPr bwMode="auto">
            <a:xfrm>
              <a:off x="1990526" y="1874267"/>
              <a:ext cx="179521" cy="10019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8" name="Rectangle 233"/>
            <p:cNvSpPr>
              <a:spLocks noChangeArrowheads="1"/>
            </p:cNvSpPr>
            <p:nvPr/>
          </p:nvSpPr>
          <p:spPr bwMode="auto">
            <a:xfrm>
              <a:off x="1969310" y="174686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59" name="Rectangle 231"/>
            <p:cNvSpPr>
              <a:spLocks noChangeArrowheads="1"/>
            </p:cNvSpPr>
            <p:nvPr/>
          </p:nvSpPr>
          <p:spPr bwMode="auto">
            <a:xfrm>
              <a:off x="1969310" y="174686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0" name="Rectangle 230"/>
            <p:cNvSpPr>
              <a:spLocks noChangeArrowheads="1"/>
            </p:cNvSpPr>
            <p:nvPr/>
          </p:nvSpPr>
          <p:spPr bwMode="auto">
            <a:xfrm>
              <a:off x="1969310" y="1748718"/>
              <a:ext cx="98737" cy="344486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1" name="Rectangle 229"/>
            <p:cNvSpPr>
              <a:spLocks noChangeArrowheads="1"/>
            </p:cNvSpPr>
            <p:nvPr/>
          </p:nvSpPr>
          <p:spPr bwMode="auto">
            <a:xfrm>
              <a:off x="1818349" y="2028884"/>
              <a:ext cx="200737" cy="1156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2" name="Rectangle 228"/>
            <p:cNvSpPr>
              <a:spLocks noChangeArrowheads="1"/>
            </p:cNvSpPr>
            <p:nvPr/>
          </p:nvSpPr>
          <p:spPr bwMode="auto">
            <a:xfrm>
              <a:off x="1818349" y="2028884"/>
              <a:ext cx="200737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3" name="Line 227"/>
            <p:cNvSpPr>
              <a:spLocks noChangeShapeType="1"/>
            </p:cNvSpPr>
            <p:nvPr/>
          </p:nvSpPr>
          <p:spPr bwMode="auto">
            <a:xfrm>
              <a:off x="3272470" y="1759850"/>
              <a:ext cx="816" cy="309234"/>
            </a:xfrm>
            <a:prstGeom prst="line">
              <a:avLst/>
            </a:pr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4" name="Rectangle 226"/>
            <p:cNvSpPr>
              <a:spLocks noChangeArrowheads="1"/>
            </p:cNvSpPr>
            <p:nvPr/>
          </p:nvSpPr>
          <p:spPr bwMode="auto">
            <a:xfrm>
              <a:off x="897080" y="2354816"/>
              <a:ext cx="1250119" cy="213371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5" name="Rectangle 225"/>
            <p:cNvSpPr>
              <a:spLocks noChangeArrowheads="1"/>
            </p:cNvSpPr>
            <p:nvPr/>
          </p:nvSpPr>
          <p:spPr bwMode="auto">
            <a:xfrm>
              <a:off x="1076612" y="2357051"/>
              <a:ext cx="94577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Syringe pump</a:t>
              </a:r>
            </a:p>
          </p:txBody>
        </p:sp>
        <p:sp>
          <p:nvSpPr>
            <p:cNvPr id="31066" name="Line 222"/>
            <p:cNvSpPr>
              <a:spLocks noChangeShapeType="1"/>
            </p:cNvSpPr>
            <p:nvPr/>
          </p:nvSpPr>
          <p:spPr bwMode="auto">
            <a:xfrm flipV="1">
              <a:off x="4028550" y="1905000"/>
              <a:ext cx="0" cy="2206065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7" name="Freeform 174"/>
            <p:cNvSpPr>
              <a:spLocks/>
            </p:cNvSpPr>
            <p:nvPr/>
          </p:nvSpPr>
          <p:spPr bwMode="auto">
            <a:xfrm>
              <a:off x="523350" y="2146392"/>
              <a:ext cx="337826" cy="766281"/>
            </a:xfrm>
            <a:custGeom>
              <a:avLst/>
              <a:gdLst>
                <a:gd name="T0" fmla="*/ 2147483647 w 414"/>
                <a:gd name="T1" fmla="*/ 2147483647 h 1239"/>
                <a:gd name="T2" fmla="*/ 0 w 414"/>
                <a:gd name="T3" fmla="*/ 2147483647 h 1239"/>
                <a:gd name="T4" fmla="*/ 2147483647 w 414"/>
                <a:gd name="T5" fmla="*/ 2147483647 h 1239"/>
                <a:gd name="T6" fmla="*/ 2147483647 w 414"/>
                <a:gd name="T7" fmla="*/ 0 h 1239"/>
                <a:gd name="T8" fmla="*/ 2147483647 w 414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4"/>
                <a:gd name="T16" fmla="*/ 0 h 1239"/>
                <a:gd name="T17" fmla="*/ 414 w 414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4" h="1239">
                  <a:moveTo>
                    <a:pt x="169" y="245"/>
                  </a:moveTo>
                  <a:lnTo>
                    <a:pt x="0" y="1239"/>
                  </a:lnTo>
                  <a:lnTo>
                    <a:pt x="245" y="994"/>
                  </a:lnTo>
                  <a:lnTo>
                    <a:pt x="414" y="0"/>
                  </a:lnTo>
                  <a:lnTo>
                    <a:pt x="169" y="245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8" name="Line 173"/>
            <p:cNvSpPr>
              <a:spLocks noChangeShapeType="1"/>
            </p:cNvSpPr>
            <p:nvPr/>
          </p:nvSpPr>
          <p:spPr bwMode="auto">
            <a:xfrm flipV="1">
              <a:off x="661255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69" name="Freeform 172"/>
            <p:cNvSpPr>
              <a:spLocks/>
            </p:cNvSpPr>
            <p:nvPr/>
          </p:nvSpPr>
          <p:spPr bwMode="auto">
            <a:xfrm>
              <a:off x="523350" y="2761149"/>
              <a:ext cx="2193420" cy="151525"/>
            </a:xfrm>
            <a:custGeom>
              <a:avLst/>
              <a:gdLst>
                <a:gd name="T0" fmla="*/ 0 w 2688"/>
                <a:gd name="T1" fmla="*/ 2147483647 h 245"/>
                <a:gd name="T2" fmla="*/ 2147483647 w 2688"/>
                <a:gd name="T3" fmla="*/ 2147483647 h 245"/>
                <a:gd name="T4" fmla="*/ 2147483647 w 2688"/>
                <a:gd name="T5" fmla="*/ 0 h 245"/>
                <a:gd name="T6" fmla="*/ 2147483647 w 2688"/>
                <a:gd name="T7" fmla="*/ 0 h 245"/>
                <a:gd name="T8" fmla="*/ 0 w 268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88"/>
                <a:gd name="T16" fmla="*/ 0 h 245"/>
                <a:gd name="T17" fmla="*/ 2688 w 268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88" h="245">
                  <a:moveTo>
                    <a:pt x="0" y="245"/>
                  </a:moveTo>
                  <a:lnTo>
                    <a:pt x="2442" y="245"/>
                  </a:lnTo>
                  <a:lnTo>
                    <a:pt x="268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0" name="Line 171"/>
            <p:cNvSpPr>
              <a:spLocks noChangeShapeType="1"/>
            </p:cNvSpPr>
            <p:nvPr/>
          </p:nvSpPr>
          <p:spPr bwMode="auto">
            <a:xfrm flipV="1">
              <a:off x="523350" y="2761149"/>
              <a:ext cx="199921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1" name="Freeform 170"/>
            <p:cNvSpPr>
              <a:spLocks/>
            </p:cNvSpPr>
            <p:nvPr/>
          </p:nvSpPr>
          <p:spPr bwMode="auto">
            <a:xfrm>
              <a:off x="2378128" y="2146392"/>
              <a:ext cx="338642" cy="766281"/>
            </a:xfrm>
            <a:custGeom>
              <a:avLst/>
              <a:gdLst>
                <a:gd name="T0" fmla="*/ 2147483647 w 415"/>
                <a:gd name="T1" fmla="*/ 2147483647 h 1239"/>
                <a:gd name="T2" fmla="*/ 0 w 415"/>
                <a:gd name="T3" fmla="*/ 2147483647 h 1239"/>
                <a:gd name="T4" fmla="*/ 2147483647 w 415"/>
                <a:gd name="T5" fmla="*/ 0 h 1239"/>
                <a:gd name="T6" fmla="*/ 2147483647 w 415"/>
                <a:gd name="T7" fmla="*/ 2147483647 h 1239"/>
                <a:gd name="T8" fmla="*/ 2147483647 w 415"/>
                <a:gd name="T9" fmla="*/ 2147483647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"/>
                <a:gd name="T16" fmla="*/ 0 h 1239"/>
                <a:gd name="T17" fmla="*/ 415 w 415"/>
                <a:gd name="T18" fmla="*/ 1239 h 12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" h="1239">
                  <a:moveTo>
                    <a:pt x="169" y="1239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15" y="994"/>
                  </a:lnTo>
                  <a:lnTo>
                    <a:pt x="169" y="1239"/>
                  </a:lnTo>
                  <a:close/>
                </a:path>
              </a:pathLst>
            </a:custGeom>
            <a:solidFill>
              <a:srgbClr val="00868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2" name="Line 169"/>
            <p:cNvSpPr>
              <a:spLocks noChangeShapeType="1"/>
            </p:cNvSpPr>
            <p:nvPr/>
          </p:nvSpPr>
          <p:spPr bwMode="auto">
            <a:xfrm flipV="1">
              <a:off x="2516033" y="2761149"/>
              <a:ext cx="200737" cy="151525"/>
            </a:xfrm>
            <a:prstGeom prst="line">
              <a:avLst/>
            </a:prstGeom>
            <a:noFill/>
            <a:ln w="1270">
              <a:solidFill>
                <a:srgbClr val="008686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3" name="Freeform 168"/>
            <p:cNvSpPr>
              <a:spLocks/>
            </p:cNvSpPr>
            <p:nvPr/>
          </p:nvSpPr>
          <p:spPr bwMode="auto">
            <a:xfrm>
              <a:off x="661255" y="2146392"/>
              <a:ext cx="1917611" cy="151525"/>
            </a:xfrm>
            <a:custGeom>
              <a:avLst/>
              <a:gdLst>
                <a:gd name="T0" fmla="*/ 2147483647 w 2350"/>
                <a:gd name="T1" fmla="*/ 2147483647 h 245"/>
                <a:gd name="T2" fmla="*/ 0 w 2350"/>
                <a:gd name="T3" fmla="*/ 2147483647 h 245"/>
                <a:gd name="T4" fmla="*/ 2147483647 w 2350"/>
                <a:gd name="T5" fmla="*/ 0 h 245"/>
                <a:gd name="T6" fmla="*/ 2147483647 w 2350"/>
                <a:gd name="T7" fmla="*/ 0 h 245"/>
                <a:gd name="T8" fmla="*/ 2147483647 w 2350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0"/>
                <a:gd name="T16" fmla="*/ 0 h 245"/>
                <a:gd name="T17" fmla="*/ 2350 w 2350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0" h="245">
                  <a:moveTo>
                    <a:pt x="2104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350" y="0"/>
                  </a:lnTo>
                  <a:lnTo>
                    <a:pt x="2104" y="245"/>
                  </a:lnTo>
                  <a:close/>
                </a:path>
              </a:pathLst>
            </a:custGeom>
            <a:solidFill>
              <a:srgbClr val="005B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4" name="Line 167"/>
            <p:cNvSpPr>
              <a:spLocks noChangeShapeType="1"/>
            </p:cNvSpPr>
            <p:nvPr/>
          </p:nvSpPr>
          <p:spPr bwMode="auto">
            <a:xfrm flipV="1">
              <a:off x="2378128" y="2146392"/>
              <a:ext cx="200737" cy="151525"/>
            </a:xfrm>
            <a:prstGeom prst="line">
              <a:avLst/>
            </a:prstGeom>
            <a:noFill/>
            <a:ln w="1270">
              <a:solidFill>
                <a:srgbClr val="005B5B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5" name="Line 166"/>
            <p:cNvSpPr>
              <a:spLocks noChangeShapeType="1"/>
            </p:cNvSpPr>
            <p:nvPr/>
          </p:nvSpPr>
          <p:spPr bwMode="auto">
            <a:xfrm flipH="1" flipV="1">
              <a:off x="2378128" y="2297917"/>
              <a:ext cx="137905" cy="614757"/>
            </a:xfrm>
            <a:prstGeom prst="line">
              <a:avLst/>
            </a:prstGeom>
            <a:noFill/>
            <a:ln w="12065">
              <a:solidFill>
                <a:srgbClr val="55ACA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6" name="Line 165"/>
            <p:cNvSpPr>
              <a:spLocks noChangeShapeType="1"/>
            </p:cNvSpPr>
            <p:nvPr/>
          </p:nvSpPr>
          <p:spPr bwMode="auto">
            <a:xfrm flipH="1">
              <a:off x="661255" y="2297917"/>
              <a:ext cx="1716874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7" name="Line 164"/>
            <p:cNvSpPr>
              <a:spLocks noChangeShapeType="1"/>
            </p:cNvSpPr>
            <p:nvPr/>
          </p:nvSpPr>
          <p:spPr bwMode="auto">
            <a:xfrm flipH="1">
              <a:off x="523350" y="2297917"/>
              <a:ext cx="137905" cy="614757"/>
            </a:xfrm>
            <a:prstGeom prst="line">
              <a:avLst/>
            </a:prstGeom>
            <a:noFill/>
            <a:ln w="12065">
              <a:solidFill>
                <a:srgbClr val="4E9D9E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8" name="Line 163"/>
            <p:cNvSpPr>
              <a:spLocks noChangeShapeType="1"/>
            </p:cNvSpPr>
            <p:nvPr/>
          </p:nvSpPr>
          <p:spPr bwMode="auto">
            <a:xfrm>
              <a:off x="523350" y="2912674"/>
              <a:ext cx="1992683" cy="618"/>
            </a:xfrm>
            <a:prstGeom prst="line">
              <a:avLst/>
            </a:prstGeom>
            <a:noFill/>
            <a:ln w="12065">
              <a:solidFill>
                <a:srgbClr val="438788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79" name="Freeform 162"/>
            <p:cNvSpPr>
              <a:spLocks/>
            </p:cNvSpPr>
            <p:nvPr/>
          </p:nvSpPr>
          <p:spPr bwMode="auto">
            <a:xfrm>
              <a:off x="92237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0" name="Freeform 161"/>
            <p:cNvSpPr>
              <a:spLocks/>
            </p:cNvSpPr>
            <p:nvPr/>
          </p:nvSpPr>
          <p:spPr bwMode="auto">
            <a:xfrm>
              <a:off x="92237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0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0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0" y="0"/>
                  </a:moveTo>
                  <a:lnTo>
                    <a:pt x="16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3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4" y="124"/>
                  </a:lnTo>
                  <a:lnTo>
                    <a:pt x="229" y="124"/>
                  </a:lnTo>
                  <a:lnTo>
                    <a:pt x="234" y="122"/>
                  </a:lnTo>
                  <a:lnTo>
                    <a:pt x="236" y="120"/>
                  </a:lnTo>
                  <a:lnTo>
                    <a:pt x="241" y="117"/>
                  </a:lnTo>
                  <a:lnTo>
                    <a:pt x="243" y="115"/>
                  </a:lnTo>
                  <a:lnTo>
                    <a:pt x="245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5" y="16"/>
                  </a:lnTo>
                  <a:lnTo>
                    <a:pt x="245" y="11"/>
                  </a:lnTo>
                  <a:lnTo>
                    <a:pt x="243" y="9"/>
                  </a:lnTo>
                  <a:lnTo>
                    <a:pt x="241" y="4"/>
                  </a:lnTo>
                  <a:lnTo>
                    <a:pt x="236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1" name="Freeform 160"/>
            <p:cNvSpPr>
              <a:spLocks/>
            </p:cNvSpPr>
            <p:nvPr/>
          </p:nvSpPr>
          <p:spPr bwMode="auto">
            <a:xfrm>
              <a:off x="1321403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2" name="Freeform 159"/>
            <p:cNvSpPr>
              <a:spLocks/>
            </p:cNvSpPr>
            <p:nvPr/>
          </p:nvSpPr>
          <p:spPr bwMode="auto">
            <a:xfrm>
              <a:off x="1321403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0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0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0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0" y="111"/>
                  </a:lnTo>
                  <a:lnTo>
                    <a:pt x="2" y="115"/>
                  </a:lnTo>
                  <a:lnTo>
                    <a:pt x="4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0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29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38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38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0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3" name="Freeform 158"/>
            <p:cNvSpPr>
              <a:spLocks/>
            </p:cNvSpPr>
            <p:nvPr/>
          </p:nvSpPr>
          <p:spPr bwMode="auto">
            <a:xfrm>
              <a:off x="1620060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4" name="Freeform 157"/>
            <p:cNvSpPr>
              <a:spLocks/>
            </p:cNvSpPr>
            <p:nvPr/>
          </p:nvSpPr>
          <p:spPr bwMode="auto">
            <a:xfrm>
              <a:off x="1620060" y="2644259"/>
              <a:ext cx="198289" cy="76690"/>
            </a:xfrm>
            <a:custGeom>
              <a:avLst/>
              <a:gdLst>
                <a:gd name="T0" fmla="*/ 2147483647 w 243"/>
                <a:gd name="T1" fmla="*/ 0 h 124"/>
                <a:gd name="T2" fmla="*/ 2147483647 w 243"/>
                <a:gd name="T3" fmla="*/ 0 h 124"/>
                <a:gd name="T4" fmla="*/ 2147483647 w 243"/>
                <a:gd name="T5" fmla="*/ 0 h 124"/>
                <a:gd name="T6" fmla="*/ 2147483647 w 243"/>
                <a:gd name="T7" fmla="*/ 2147483647 h 124"/>
                <a:gd name="T8" fmla="*/ 2147483647 w 243"/>
                <a:gd name="T9" fmla="*/ 2147483647 h 124"/>
                <a:gd name="T10" fmla="*/ 2147483647 w 243"/>
                <a:gd name="T11" fmla="*/ 2147483647 h 124"/>
                <a:gd name="T12" fmla="*/ 2147483647 w 243"/>
                <a:gd name="T13" fmla="*/ 2147483647 h 124"/>
                <a:gd name="T14" fmla="*/ 0 w 243"/>
                <a:gd name="T15" fmla="*/ 2147483647 h 124"/>
                <a:gd name="T16" fmla="*/ 0 w 243"/>
                <a:gd name="T17" fmla="*/ 2147483647 h 124"/>
                <a:gd name="T18" fmla="*/ 0 w 243"/>
                <a:gd name="T19" fmla="*/ 2147483647 h 124"/>
                <a:gd name="T20" fmla="*/ 0 w 243"/>
                <a:gd name="T21" fmla="*/ 2147483647 h 124"/>
                <a:gd name="T22" fmla="*/ 2147483647 w 243"/>
                <a:gd name="T23" fmla="*/ 2147483647 h 124"/>
                <a:gd name="T24" fmla="*/ 2147483647 w 243"/>
                <a:gd name="T25" fmla="*/ 2147483647 h 124"/>
                <a:gd name="T26" fmla="*/ 2147483647 w 243"/>
                <a:gd name="T27" fmla="*/ 2147483647 h 124"/>
                <a:gd name="T28" fmla="*/ 2147483647 w 243"/>
                <a:gd name="T29" fmla="*/ 2147483647 h 124"/>
                <a:gd name="T30" fmla="*/ 2147483647 w 243"/>
                <a:gd name="T31" fmla="*/ 2147483647 h 124"/>
                <a:gd name="T32" fmla="*/ 2147483647 w 243"/>
                <a:gd name="T33" fmla="*/ 2147483647 h 124"/>
                <a:gd name="T34" fmla="*/ 2147483647 w 243"/>
                <a:gd name="T35" fmla="*/ 2147483647 h 124"/>
                <a:gd name="T36" fmla="*/ 2147483647 w 243"/>
                <a:gd name="T37" fmla="*/ 2147483647 h 124"/>
                <a:gd name="T38" fmla="*/ 2147483647 w 243"/>
                <a:gd name="T39" fmla="*/ 2147483647 h 124"/>
                <a:gd name="T40" fmla="*/ 2147483647 w 243"/>
                <a:gd name="T41" fmla="*/ 2147483647 h 124"/>
                <a:gd name="T42" fmla="*/ 2147483647 w 243"/>
                <a:gd name="T43" fmla="*/ 2147483647 h 124"/>
                <a:gd name="T44" fmla="*/ 2147483647 w 243"/>
                <a:gd name="T45" fmla="*/ 2147483647 h 124"/>
                <a:gd name="T46" fmla="*/ 2147483647 w 243"/>
                <a:gd name="T47" fmla="*/ 2147483647 h 124"/>
                <a:gd name="T48" fmla="*/ 2147483647 w 243"/>
                <a:gd name="T49" fmla="*/ 2147483647 h 124"/>
                <a:gd name="T50" fmla="*/ 2147483647 w 243"/>
                <a:gd name="T51" fmla="*/ 2147483647 h 124"/>
                <a:gd name="T52" fmla="*/ 2147483647 w 243"/>
                <a:gd name="T53" fmla="*/ 2147483647 h 124"/>
                <a:gd name="T54" fmla="*/ 2147483647 w 243"/>
                <a:gd name="T55" fmla="*/ 2147483647 h 124"/>
                <a:gd name="T56" fmla="*/ 2147483647 w 243"/>
                <a:gd name="T57" fmla="*/ 2147483647 h 124"/>
                <a:gd name="T58" fmla="*/ 2147483647 w 243"/>
                <a:gd name="T59" fmla="*/ 2147483647 h 124"/>
                <a:gd name="T60" fmla="*/ 2147483647 w 243"/>
                <a:gd name="T61" fmla="*/ 2147483647 h 124"/>
                <a:gd name="T62" fmla="*/ 2147483647 w 243"/>
                <a:gd name="T63" fmla="*/ 2147483647 h 124"/>
                <a:gd name="T64" fmla="*/ 2147483647 w 243"/>
                <a:gd name="T65" fmla="*/ 2147483647 h 124"/>
                <a:gd name="T66" fmla="*/ 2147483647 w 243"/>
                <a:gd name="T67" fmla="*/ 0 h 124"/>
                <a:gd name="T68" fmla="*/ 2147483647 w 243"/>
                <a:gd name="T69" fmla="*/ 0 h 124"/>
                <a:gd name="T70" fmla="*/ 2147483647 w 243"/>
                <a:gd name="T71" fmla="*/ 0 h 124"/>
                <a:gd name="T72" fmla="*/ 2147483647 w 243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3"/>
                <a:gd name="T112" fmla="*/ 0 h 124"/>
                <a:gd name="T113" fmla="*/ 243 w 243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3" h="124">
                  <a:moveTo>
                    <a:pt x="21" y="0"/>
                  </a:moveTo>
                  <a:lnTo>
                    <a:pt x="16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2" y="9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0" y="108"/>
                  </a:lnTo>
                  <a:lnTo>
                    <a:pt x="2" y="111"/>
                  </a:lnTo>
                  <a:lnTo>
                    <a:pt x="2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1" y="122"/>
                  </a:lnTo>
                  <a:lnTo>
                    <a:pt x="16" y="124"/>
                  </a:lnTo>
                  <a:lnTo>
                    <a:pt x="21" y="124"/>
                  </a:lnTo>
                  <a:lnTo>
                    <a:pt x="222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4" y="120"/>
                  </a:lnTo>
                  <a:lnTo>
                    <a:pt x="236" y="117"/>
                  </a:lnTo>
                  <a:lnTo>
                    <a:pt x="241" y="115"/>
                  </a:lnTo>
                  <a:lnTo>
                    <a:pt x="241" y="111"/>
                  </a:lnTo>
                  <a:lnTo>
                    <a:pt x="243" y="108"/>
                  </a:lnTo>
                  <a:lnTo>
                    <a:pt x="243" y="104"/>
                  </a:lnTo>
                  <a:lnTo>
                    <a:pt x="243" y="20"/>
                  </a:lnTo>
                  <a:lnTo>
                    <a:pt x="243" y="16"/>
                  </a:lnTo>
                  <a:lnTo>
                    <a:pt x="241" y="11"/>
                  </a:lnTo>
                  <a:lnTo>
                    <a:pt x="241" y="9"/>
                  </a:lnTo>
                  <a:lnTo>
                    <a:pt x="236" y="4"/>
                  </a:lnTo>
                  <a:lnTo>
                    <a:pt x="234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2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5" name="Freeform 156"/>
            <p:cNvSpPr>
              <a:spLocks/>
            </p:cNvSpPr>
            <p:nvPr/>
          </p:nvSpPr>
          <p:spPr bwMode="auto">
            <a:xfrm>
              <a:off x="201908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6" name="Freeform 155"/>
            <p:cNvSpPr>
              <a:spLocks/>
            </p:cNvSpPr>
            <p:nvPr/>
          </p:nvSpPr>
          <p:spPr bwMode="auto">
            <a:xfrm>
              <a:off x="2019086" y="2644259"/>
              <a:ext cx="199921" cy="76690"/>
            </a:xfrm>
            <a:custGeom>
              <a:avLst/>
              <a:gdLst>
                <a:gd name="T0" fmla="*/ 2147483647 w 245"/>
                <a:gd name="T1" fmla="*/ 0 h 124"/>
                <a:gd name="T2" fmla="*/ 2147483647 w 245"/>
                <a:gd name="T3" fmla="*/ 0 h 124"/>
                <a:gd name="T4" fmla="*/ 2147483647 w 245"/>
                <a:gd name="T5" fmla="*/ 0 h 124"/>
                <a:gd name="T6" fmla="*/ 2147483647 w 245"/>
                <a:gd name="T7" fmla="*/ 2147483647 h 124"/>
                <a:gd name="T8" fmla="*/ 2147483647 w 245"/>
                <a:gd name="T9" fmla="*/ 2147483647 h 124"/>
                <a:gd name="T10" fmla="*/ 2147483647 w 245"/>
                <a:gd name="T11" fmla="*/ 2147483647 h 124"/>
                <a:gd name="T12" fmla="*/ 2147483647 w 245"/>
                <a:gd name="T13" fmla="*/ 2147483647 h 124"/>
                <a:gd name="T14" fmla="*/ 2147483647 w 245"/>
                <a:gd name="T15" fmla="*/ 2147483647 h 124"/>
                <a:gd name="T16" fmla="*/ 0 w 245"/>
                <a:gd name="T17" fmla="*/ 2147483647 h 124"/>
                <a:gd name="T18" fmla="*/ 0 w 245"/>
                <a:gd name="T19" fmla="*/ 2147483647 h 124"/>
                <a:gd name="T20" fmla="*/ 2147483647 w 245"/>
                <a:gd name="T21" fmla="*/ 2147483647 h 124"/>
                <a:gd name="T22" fmla="*/ 2147483647 w 245"/>
                <a:gd name="T23" fmla="*/ 2147483647 h 124"/>
                <a:gd name="T24" fmla="*/ 2147483647 w 245"/>
                <a:gd name="T25" fmla="*/ 2147483647 h 124"/>
                <a:gd name="T26" fmla="*/ 2147483647 w 245"/>
                <a:gd name="T27" fmla="*/ 2147483647 h 124"/>
                <a:gd name="T28" fmla="*/ 2147483647 w 245"/>
                <a:gd name="T29" fmla="*/ 2147483647 h 124"/>
                <a:gd name="T30" fmla="*/ 2147483647 w 245"/>
                <a:gd name="T31" fmla="*/ 2147483647 h 124"/>
                <a:gd name="T32" fmla="*/ 2147483647 w 245"/>
                <a:gd name="T33" fmla="*/ 2147483647 h 124"/>
                <a:gd name="T34" fmla="*/ 2147483647 w 245"/>
                <a:gd name="T35" fmla="*/ 2147483647 h 124"/>
                <a:gd name="T36" fmla="*/ 2147483647 w 245"/>
                <a:gd name="T37" fmla="*/ 2147483647 h 124"/>
                <a:gd name="T38" fmla="*/ 2147483647 w 245"/>
                <a:gd name="T39" fmla="*/ 2147483647 h 124"/>
                <a:gd name="T40" fmla="*/ 2147483647 w 245"/>
                <a:gd name="T41" fmla="*/ 2147483647 h 124"/>
                <a:gd name="T42" fmla="*/ 2147483647 w 245"/>
                <a:gd name="T43" fmla="*/ 2147483647 h 124"/>
                <a:gd name="T44" fmla="*/ 2147483647 w 245"/>
                <a:gd name="T45" fmla="*/ 2147483647 h 124"/>
                <a:gd name="T46" fmla="*/ 2147483647 w 245"/>
                <a:gd name="T47" fmla="*/ 2147483647 h 124"/>
                <a:gd name="T48" fmla="*/ 2147483647 w 245"/>
                <a:gd name="T49" fmla="*/ 2147483647 h 124"/>
                <a:gd name="T50" fmla="*/ 2147483647 w 245"/>
                <a:gd name="T51" fmla="*/ 2147483647 h 124"/>
                <a:gd name="T52" fmla="*/ 2147483647 w 245"/>
                <a:gd name="T53" fmla="*/ 2147483647 h 124"/>
                <a:gd name="T54" fmla="*/ 2147483647 w 245"/>
                <a:gd name="T55" fmla="*/ 2147483647 h 124"/>
                <a:gd name="T56" fmla="*/ 2147483647 w 245"/>
                <a:gd name="T57" fmla="*/ 2147483647 h 124"/>
                <a:gd name="T58" fmla="*/ 2147483647 w 245"/>
                <a:gd name="T59" fmla="*/ 2147483647 h 124"/>
                <a:gd name="T60" fmla="*/ 2147483647 w 245"/>
                <a:gd name="T61" fmla="*/ 2147483647 h 124"/>
                <a:gd name="T62" fmla="*/ 2147483647 w 245"/>
                <a:gd name="T63" fmla="*/ 2147483647 h 124"/>
                <a:gd name="T64" fmla="*/ 2147483647 w 245"/>
                <a:gd name="T65" fmla="*/ 2147483647 h 124"/>
                <a:gd name="T66" fmla="*/ 2147483647 w 245"/>
                <a:gd name="T67" fmla="*/ 0 h 124"/>
                <a:gd name="T68" fmla="*/ 2147483647 w 245"/>
                <a:gd name="T69" fmla="*/ 0 h 124"/>
                <a:gd name="T70" fmla="*/ 2147483647 w 245"/>
                <a:gd name="T71" fmla="*/ 0 h 124"/>
                <a:gd name="T72" fmla="*/ 2147483647 w 245"/>
                <a:gd name="T73" fmla="*/ 0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5"/>
                <a:gd name="T112" fmla="*/ 0 h 124"/>
                <a:gd name="T113" fmla="*/ 245 w 24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5" h="124">
                  <a:moveTo>
                    <a:pt x="21" y="0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9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0" y="20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9" y="120"/>
                  </a:lnTo>
                  <a:lnTo>
                    <a:pt x="14" y="122"/>
                  </a:lnTo>
                  <a:lnTo>
                    <a:pt x="18" y="124"/>
                  </a:lnTo>
                  <a:lnTo>
                    <a:pt x="21" y="124"/>
                  </a:lnTo>
                  <a:lnTo>
                    <a:pt x="225" y="124"/>
                  </a:lnTo>
                  <a:lnTo>
                    <a:pt x="227" y="124"/>
                  </a:lnTo>
                  <a:lnTo>
                    <a:pt x="232" y="122"/>
                  </a:lnTo>
                  <a:lnTo>
                    <a:pt x="236" y="120"/>
                  </a:lnTo>
                  <a:lnTo>
                    <a:pt x="238" y="117"/>
                  </a:lnTo>
                  <a:lnTo>
                    <a:pt x="241" y="115"/>
                  </a:lnTo>
                  <a:lnTo>
                    <a:pt x="243" y="111"/>
                  </a:lnTo>
                  <a:lnTo>
                    <a:pt x="243" y="108"/>
                  </a:lnTo>
                  <a:lnTo>
                    <a:pt x="245" y="104"/>
                  </a:lnTo>
                  <a:lnTo>
                    <a:pt x="245" y="20"/>
                  </a:lnTo>
                  <a:lnTo>
                    <a:pt x="243" y="16"/>
                  </a:lnTo>
                  <a:lnTo>
                    <a:pt x="243" y="11"/>
                  </a:lnTo>
                  <a:lnTo>
                    <a:pt x="241" y="9"/>
                  </a:lnTo>
                  <a:lnTo>
                    <a:pt x="238" y="4"/>
                  </a:lnTo>
                  <a:lnTo>
                    <a:pt x="236" y="2"/>
                  </a:lnTo>
                  <a:lnTo>
                    <a:pt x="232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1" y="0"/>
                  </a:lnTo>
                </a:path>
              </a:pathLst>
            </a:cu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7" name="Rectangle 154"/>
            <p:cNvSpPr>
              <a:spLocks noChangeArrowheads="1"/>
            </p:cNvSpPr>
            <p:nvPr/>
          </p:nvSpPr>
          <p:spPr bwMode="auto">
            <a:xfrm>
              <a:off x="2467073" y="1766035"/>
              <a:ext cx="1108134" cy="30737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8" name="Rectangle 153"/>
            <p:cNvSpPr>
              <a:spLocks noChangeArrowheads="1"/>
            </p:cNvSpPr>
            <p:nvPr/>
          </p:nvSpPr>
          <p:spPr bwMode="auto">
            <a:xfrm>
              <a:off x="3575207" y="1827263"/>
              <a:ext cx="149329" cy="190488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89" name="Rectangle 152"/>
            <p:cNvSpPr>
              <a:spLocks noChangeArrowheads="1"/>
            </p:cNvSpPr>
            <p:nvPr/>
          </p:nvSpPr>
          <p:spPr bwMode="auto">
            <a:xfrm>
              <a:off x="1947278" y="181303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0" name="Rectangle 150"/>
            <p:cNvSpPr>
              <a:spLocks noChangeArrowheads="1"/>
            </p:cNvSpPr>
            <p:nvPr/>
          </p:nvSpPr>
          <p:spPr bwMode="auto">
            <a:xfrm>
              <a:off x="1947278" y="1813039"/>
              <a:ext cx="1090998" cy="23192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1" name="Rectangle 149"/>
            <p:cNvSpPr>
              <a:spLocks noChangeArrowheads="1"/>
            </p:cNvSpPr>
            <p:nvPr/>
          </p:nvSpPr>
          <p:spPr bwMode="auto">
            <a:xfrm>
              <a:off x="1948910" y="1813039"/>
              <a:ext cx="1090998" cy="231925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2" name="Line 148"/>
            <p:cNvSpPr>
              <a:spLocks noChangeShapeType="1"/>
            </p:cNvSpPr>
            <p:nvPr/>
          </p:nvSpPr>
          <p:spPr bwMode="auto">
            <a:xfrm flipH="1">
              <a:off x="1620060" y="1913230"/>
              <a:ext cx="399026" cy="618"/>
            </a:xfrm>
            <a:prstGeom prst="line">
              <a:avLst/>
            </a:prstGeom>
            <a:noFill/>
            <a:ln w="5588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3" name="Rectangle 147"/>
            <p:cNvSpPr>
              <a:spLocks noChangeArrowheads="1"/>
            </p:cNvSpPr>
            <p:nvPr/>
          </p:nvSpPr>
          <p:spPr bwMode="auto">
            <a:xfrm>
              <a:off x="1470731" y="1759850"/>
              <a:ext cx="97921" cy="34634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4" name="Rectangle 146"/>
            <p:cNvSpPr>
              <a:spLocks noChangeArrowheads="1"/>
            </p:cNvSpPr>
            <p:nvPr/>
          </p:nvSpPr>
          <p:spPr bwMode="auto">
            <a:xfrm>
              <a:off x="1470731" y="1759850"/>
              <a:ext cx="97921" cy="34634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5" name="Rectangle 145"/>
            <p:cNvSpPr>
              <a:spLocks noChangeArrowheads="1"/>
            </p:cNvSpPr>
            <p:nvPr/>
          </p:nvSpPr>
          <p:spPr bwMode="auto">
            <a:xfrm>
              <a:off x="1568652" y="1869938"/>
              <a:ext cx="51408" cy="11441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6" name="Rectangle 144"/>
            <p:cNvSpPr>
              <a:spLocks noChangeArrowheads="1"/>
            </p:cNvSpPr>
            <p:nvPr/>
          </p:nvSpPr>
          <p:spPr bwMode="auto">
            <a:xfrm>
              <a:off x="1568652" y="1869938"/>
              <a:ext cx="51408" cy="114416"/>
            </a:xfrm>
            <a:prstGeom prst="rect">
              <a:avLst/>
            </a:prstGeom>
            <a:noFill/>
            <a:ln w="1206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7" name="Freeform 143"/>
            <p:cNvSpPr>
              <a:spLocks/>
            </p:cNvSpPr>
            <p:nvPr/>
          </p:nvSpPr>
          <p:spPr bwMode="auto">
            <a:xfrm>
              <a:off x="672679" y="164728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2147483647 h 1052"/>
                <a:gd name="T6" fmla="*/ 2147483647 w 245"/>
                <a:gd name="T7" fmla="*/ 0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245"/>
                  </a:moveTo>
                  <a:lnTo>
                    <a:pt x="0" y="1052"/>
                  </a:lnTo>
                  <a:lnTo>
                    <a:pt x="245" y="807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8" name="Line 142"/>
            <p:cNvSpPr>
              <a:spLocks noChangeShapeType="1"/>
            </p:cNvSpPr>
            <p:nvPr/>
          </p:nvSpPr>
          <p:spPr bwMode="auto">
            <a:xfrm flipV="1">
              <a:off x="672679" y="1647289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099" name="Freeform 141"/>
            <p:cNvSpPr>
              <a:spLocks/>
            </p:cNvSpPr>
            <p:nvPr/>
          </p:nvSpPr>
          <p:spPr bwMode="auto">
            <a:xfrm>
              <a:off x="672679" y="2146392"/>
              <a:ext cx="349250" cy="151525"/>
            </a:xfrm>
            <a:custGeom>
              <a:avLst/>
              <a:gdLst>
                <a:gd name="T0" fmla="*/ 0 w 428"/>
                <a:gd name="T1" fmla="*/ 2147483647 h 245"/>
                <a:gd name="T2" fmla="*/ 2147483647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0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0" y="245"/>
                  </a:moveTo>
                  <a:lnTo>
                    <a:pt x="183" y="245"/>
                  </a:lnTo>
                  <a:lnTo>
                    <a:pt x="428" y="0"/>
                  </a:lnTo>
                  <a:lnTo>
                    <a:pt x="245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0" name="Line 140"/>
            <p:cNvSpPr>
              <a:spLocks noChangeShapeType="1"/>
            </p:cNvSpPr>
            <p:nvPr/>
          </p:nvSpPr>
          <p:spPr bwMode="auto">
            <a:xfrm flipV="1">
              <a:off x="672679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1" name="Freeform 139"/>
            <p:cNvSpPr>
              <a:spLocks/>
            </p:cNvSpPr>
            <p:nvPr/>
          </p:nvSpPr>
          <p:spPr bwMode="auto">
            <a:xfrm>
              <a:off x="822008" y="1647289"/>
              <a:ext cx="199921" cy="650628"/>
            </a:xfrm>
            <a:custGeom>
              <a:avLst/>
              <a:gdLst>
                <a:gd name="T0" fmla="*/ 0 w 245"/>
                <a:gd name="T1" fmla="*/ 2147483647 h 1052"/>
                <a:gd name="T2" fmla="*/ 0 w 245"/>
                <a:gd name="T3" fmla="*/ 2147483647 h 1052"/>
                <a:gd name="T4" fmla="*/ 2147483647 w 245"/>
                <a:gd name="T5" fmla="*/ 0 h 1052"/>
                <a:gd name="T6" fmla="*/ 2147483647 w 245"/>
                <a:gd name="T7" fmla="*/ 2147483647 h 1052"/>
                <a:gd name="T8" fmla="*/ 0 w 245"/>
                <a:gd name="T9" fmla="*/ 2147483647 h 10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5"/>
                <a:gd name="T16" fmla="*/ 0 h 1052"/>
                <a:gd name="T17" fmla="*/ 245 w 245"/>
                <a:gd name="T18" fmla="*/ 1052 h 10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5" h="1052">
                  <a:moveTo>
                    <a:pt x="0" y="1052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245" y="807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2" name="Line 138"/>
            <p:cNvSpPr>
              <a:spLocks noChangeShapeType="1"/>
            </p:cNvSpPr>
            <p:nvPr/>
          </p:nvSpPr>
          <p:spPr bwMode="auto">
            <a:xfrm flipV="1">
              <a:off x="822008" y="2146392"/>
              <a:ext cx="199921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3" name="Freeform 137"/>
            <p:cNvSpPr>
              <a:spLocks/>
            </p:cNvSpPr>
            <p:nvPr/>
          </p:nvSpPr>
          <p:spPr bwMode="auto">
            <a:xfrm>
              <a:off x="672679" y="1647289"/>
              <a:ext cx="349250" cy="151525"/>
            </a:xfrm>
            <a:custGeom>
              <a:avLst/>
              <a:gdLst>
                <a:gd name="T0" fmla="*/ 2147483647 w 428"/>
                <a:gd name="T1" fmla="*/ 2147483647 h 245"/>
                <a:gd name="T2" fmla="*/ 0 w 428"/>
                <a:gd name="T3" fmla="*/ 2147483647 h 245"/>
                <a:gd name="T4" fmla="*/ 2147483647 w 428"/>
                <a:gd name="T5" fmla="*/ 0 h 245"/>
                <a:gd name="T6" fmla="*/ 2147483647 w 428"/>
                <a:gd name="T7" fmla="*/ 0 h 245"/>
                <a:gd name="T8" fmla="*/ 2147483647 w 428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8"/>
                <a:gd name="T16" fmla="*/ 0 h 245"/>
                <a:gd name="T17" fmla="*/ 428 w 428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8" h="245">
                  <a:moveTo>
                    <a:pt x="183" y="245"/>
                  </a:moveTo>
                  <a:lnTo>
                    <a:pt x="0" y="245"/>
                  </a:lnTo>
                  <a:lnTo>
                    <a:pt x="245" y="0"/>
                  </a:lnTo>
                  <a:lnTo>
                    <a:pt x="428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4" name="Line 136"/>
            <p:cNvSpPr>
              <a:spLocks noChangeShapeType="1"/>
            </p:cNvSpPr>
            <p:nvPr/>
          </p:nvSpPr>
          <p:spPr bwMode="auto">
            <a:xfrm flipV="1">
              <a:off x="822008" y="1647289"/>
              <a:ext cx="199921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5" name="Line 135"/>
            <p:cNvSpPr>
              <a:spLocks noChangeShapeType="1"/>
            </p:cNvSpPr>
            <p:nvPr/>
          </p:nvSpPr>
          <p:spPr bwMode="auto">
            <a:xfrm>
              <a:off x="672679" y="1798814"/>
              <a:ext cx="816" cy="499103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6" name="Line 134"/>
            <p:cNvSpPr>
              <a:spLocks noChangeShapeType="1"/>
            </p:cNvSpPr>
            <p:nvPr/>
          </p:nvSpPr>
          <p:spPr bwMode="auto">
            <a:xfrm>
              <a:off x="672679" y="229791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7" name="Line 133"/>
            <p:cNvSpPr>
              <a:spLocks noChangeShapeType="1"/>
            </p:cNvSpPr>
            <p:nvPr/>
          </p:nvSpPr>
          <p:spPr bwMode="auto">
            <a:xfrm flipV="1">
              <a:off x="822008" y="1798814"/>
              <a:ext cx="816" cy="499103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8" name="Line 132"/>
            <p:cNvSpPr>
              <a:spLocks noChangeShapeType="1"/>
            </p:cNvSpPr>
            <p:nvPr/>
          </p:nvSpPr>
          <p:spPr bwMode="auto">
            <a:xfrm flipH="1">
              <a:off x="672679" y="179881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09" name="Rectangle 131"/>
            <p:cNvSpPr>
              <a:spLocks noChangeArrowheads="1"/>
            </p:cNvSpPr>
            <p:nvPr/>
          </p:nvSpPr>
          <p:spPr bwMode="auto">
            <a:xfrm>
              <a:off x="901160" y="1854476"/>
              <a:ext cx="548355" cy="115653"/>
            </a:xfrm>
            <a:prstGeom prst="rect">
              <a:avLst/>
            </a:pr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0" name="Rectangle 130"/>
            <p:cNvSpPr>
              <a:spLocks noChangeArrowheads="1"/>
            </p:cNvSpPr>
            <p:nvPr/>
          </p:nvSpPr>
          <p:spPr bwMode="auto">
            <a:xfrm>
              <a:off x="901160" y="1854476"/>
              <a:ext cx="548355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1" name="Freeform 129"/>
            <p:cNvSpPr>
              <a:spLocks/>
            </p:cNvSpPr>
            <p:nvPr/>
          </p:nvSpPr>
          <p:spPr bwMode="auto">
            <a:xfrm>
              <a:off x="1818349" y="199301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2147483647 h 430"/>
                <a:gd name="T6" fmla="*/ 2147483647 w 246"/>
                <a:gd name="T7" fmla="*/ 0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245"/>
                  </a:moveTo>
                  <a:lnTo>
                    <a:pt x="0" y="430"/>
                  </a:lnTo>
                  <a:lnTo>
                    <a:pt x="246" y="185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2" name="Line 128"/>
            <p:cNvSpPr>
              <a:spLocks noChangeShapeType="1"/>
            </p:cNvSpPr>
            <p:nvPr/>
          </p:nvSpPr>
          <p:spPr bwMode="auto">
            <a:xfrm flipV="1">
              <a:off x="1818349" y="1993013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3" name="Freeform 127"/>
            <p:cNvSpPr>
              <a:spLocks/>
            </p:cNvSpPr>
            <p:nvPr/>
          </p:nvSpPr>
          <p:spPr bwMode="auto">
            <a:xfrm>
              <a:off x="1818349" y="2107429"/>
              <a:ext cx="350066" cy="151525"/>
            </a:xfrm>
            <a:custGeom>
              <a:avLst/>
              <a:gdLst>
                <a:gd name="T0" fmla="*/ 0 w 429"/>
                <a:gd name="T1" fmla="*/ 2147483647 h 245"/>
                <a:gd name="T2" fmla="*/ 2147483647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0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0" y="245"/>
                  </a:moveTo>
                  <a:lnTo>
                    <a:pt x="183" y="245"/>
                  </a:lnTo>
                  <a:lnTo>
                    <a:pt x="429" y="0"/>
                  </a:lnTo>
                  <a:lnTo>
                    <a:pt x="246" y="0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4" name="Line 126"/>
            <p:cNvSpPr>
              <a:spLocks noChangeShapeType="1"/>
            </p:cNvSpPr>
            <p:nvPr/>
          </p:nvSpPr>
          <p:spPr bwMode="auto">
            <a:xfrm flipV="1">
              <a:off x="1818349" y="2107429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5" name="Freeform 125"/>
            <p:cNvSpPr>
              <a:spLocks/>
            </p:cNvSpPr>
            <p:nvPr/>
          </p:nvSpPr>
          <p:spPr bwMode="auto">
            <a:xfrm>
              <a:off x="1967678" y="1993013"/>
              <a:ext cx="200737" cy="265941"/>
            </a:xfrm>
            <a:custGeom>
              <a:avLst/>
              <a:gdLst>
                <a:gd name="T0" fmla="*/ 0 w 246"/>
                <a:gd name="T1" fmla="*/ 2147483647 h 430"/>
                <a:gd name="T2" fmla="*/ 0 w 246"/>
                <a:gd name="T3" fmla="*/ 2147483647 h 430"/>
                <a:gd name="T4" fmla="*/ 2147483647 w 246"/>
                <a:gd name="T5" fmla="*/ 0 h 430"/>
                <a:gd name="T6" fmla="*/ 2147483647 w 246"/>
                <a:gd name="T7" fmla="*/ 2147483647 h 430"/>
                <a:gd name="T8" fmla="*/ 0 w 246"/>
                <a:gd name="T9" fmla="*/ 2147483647 h 4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6"/>
                <a:gd name="T16" fmla="*/ 0 h 430"/>
                <a:gd name="T17" fmla="*/ 246 w 246"/>
                <a:gd name="T18" fmla="*/ 430 h 4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6" h="430">
                  <a:moveTo>
                    <a:pt x="0" y="430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246" y="185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71717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6" name="Line 124"/>
            <p:cNvSpPr>
              <a:spLocks noChangeShapeType="1"/>
            </p:cNvSpPr>
            <p:nvPr/>
          </p:nvSpPr>
          <p:spPr bwMode="auto">
            <a:xfrm flipV="1">
              <a:off x="1967678" y="2107429"/>
              <a:ext cx="200737" cy="151525"/>
            </a:xfrm>
            <a:prstGeom prst="line">
              <a:avLst/>
            </a:prstGeom>
            <a:noFill/>
            <a:ln w="1270">
              <a:solidFill>
                <a:srgbClr val="71717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7" name="Freeform 123"/>
            <p:cNvSpPr>
              <a:spLocks/>
            </p:cNvSpPr>
            <p:nvPr/>
          </p:nvSpPr>
          <p:spPr bwMode="auto">
            <a:xfrm>
              <a:off x="1818349" y="1993013"/>
              <a:ext cx="350066" cy="151525"/>
            </a:xfrm>
            <a:custGeom>
              <a:avLst/>
              <a:gdLst>
                <a:gd name="T0" fmla="*/ 2147483647 w 429"/>
                <a:gd name="T1" fmla="*/ 2147483647 h 245"/>
                <a:gd name="T2" fmla="*/ 0 w 429"/>
                <a:gd name="T3" fmla="*/ 2147483647 h 245"/>
                <a:gd name="T4" fmla="*/ 2147483647 w 429"/>
                <a:gd name="T5" fmla="*/ 0 h 245"/>
                <a:gd name="T6" fmla="*/ 2147483647 w 429"/>
                <a:gd name="T7" fmla="*/ 0 h 245"/>
                <a:gd name="T8" fmla="*/ 2147483647 w 429"/>
                <a:gd name="T9" fmla="*/ 2147483647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245"/>
                <a:gd name="T17" fmla="*/ 429 w 429"/>
                <a:gd name="T18" fmla="*/ 245 h 2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245">
                  <a:moveTo>
                    <a:pt x="183" y="245"/>
                  </a:moveTo>
                  <a:lnTo>
                    <a:pt x="0" y="245"/>
                  </a:lnTo>
                  <a:lnTo>
                    <a:pt x="246" y="0"/>
                  </a:lnTo>
                  <a:lnTo>
                    <a:pt x="429" y="0"/>
                  </a:lnTo>
                  <a:lnTo>
                    <a:pt x="183" y="24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8" name="Line 122"/>
            <p:cNvSpPr>
              <a:spLocks noChangeShapeType="1"/>
            </p:cNvSpPr>
            <p:nvPr/>
          </p:nvSpPr>
          <p:spPr bwMode="auto">
            <a:xfrm flipV="1">
              <a:off x="1967678" y="1993013"/>
              <a:ext cx="200737" cy="151525"/>
            </a:xfrm>
            <a:prstGeom prst="line">
              <a:avLst/>
            </a:prstGeom>
            <a:noFill/>
            <a:ln w="1270">
              <a:solidFill>
                <a:srgbClr val="4C4C4C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19" name="Line 121"/>
            <p:cNvSpPr>
              <a:spLocks noChangeShapeType="1"/>
            </p:cNvSpPr>
            <p:nvPr/>
          </p:nvSpPr>
          <p:spPr bwMode="auto">
            <a:xfrm>
              <a:off x="1818349" y="2144537"/>
              <a:ext cx="816" cy="114416"/>
            </a:xfrm>
            <a:prstGeom prst="line">
              <a:avLst/>
            </a:prstGeom>
            <a:noFill/>
            <a:ln w="12065">
              <a:solidFill>
                <a:srgbClr val="849395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0" name="Line 120"/>
            <p:cNvSpPr>
              <a:spLocks noChangeShapeType="1"/>
            </p:cNvSpPr>
            <p:nvPr/>
          </p:nvSpPr>
          <p:spPr bwMode="auto">
            <a:xfrm>
              <a:off x="1818349" y="2258954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1" name="Line 119"/>
            <p:cNvSpPr>
              <a:spLocks noChangeShapeType="1"/>
            </p:cNvSpPr>
            <p:nvPr/>
          </p:nvSpPr>
          <p:spPr bwMode="auto">
            <a:xfrm flipV="1">
              <a:off x="1967678" y="2144537"/>
              <a:ext cx="816" cy="114416"/>
            </a:xfrm>
            <a:prstGeom prst="line">
              <a:avLst/>
            </a:prstGeom>
            <a:noFill/>
            <a:ln w="12065">
              <a:solidFill>
                <a:srgbClr val="90A1A3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2" name="Line 118"/>
            <p:cNvSpPr>
              <a:spLocks noChangeShapeType="1"/>
            </p:cNvSpPr>
            <p:nvPr/>
          </p:nvSpPr>
          <p:spPr bwMode="auto">
            <a:xfrm flipH="1">
              <a:off x="1818349" y="2144537"/>
              <a:ext cx="149329" cy="618"/>
            </a:xfrm>
            <a:prstGeom prst="line">
              <a:avLst/>
            </a:prstGeom>
            <a:noFill/>
            <a:ln w="12065">
              <a:solidFill>
                <a:srgbClr val="717E7F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3" name="Rectangle 117"/>
            <p:cNvSpPr>
              <a:spLocks noChangeArrowheads="1"/>
            </p:cNvSpPr>
            <p:nvPr/>
          </p:nvSpPr>
          <p:spPr bwMode="auto">
            <a:xfrm>
              <a:off x="1990526" y="1874267"/>
              <a:ext cx="179521" cy="100192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4" name="Rectangle 116"/>
            <p:cNvSpPr>
              <a:spLocks noChangeArrowheads="1"/>
            </p:cNvSpPr>
            <p:nvPr/>
          </p:nvSpPr>
          <p:spPr bwMode="auto">
            <a:xfrm>
              <a:off x="1990526" y="1874267"/>
              <a:ext cx="179521" cy="100192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5" name="Rectangle 115"/>
            <p:cNvSpPr>
              <a:spLocks noChangeArrowheads="1"/>
            </p:cNvSpPr>
            <p:nvPr/>
          </p:nvSpPr>
          <p:spPr bwMode="auto">
            <a:xfrm>
              <a:off x="1969310" y="174686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6" name="Rectangle 113"/>
            <p:cNvSpPr>
              <a:spLocks noChangeArrowheads="1"/>
            </p:cNvSpPr>
            <p:nvPr/>
          </p:nvSpPr>
          <p:spPr bwMode="auto">
            <a:xfrm>
              <a:off x="1969310" y="1746863"/>
              <a:ext cx="100369" cy="346342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7" name="Rectangle 112"/>
            <p:cNvSpPr>
              <a:spLocks noChangeArrowheads="1"/>
            </p:cNvSpPr>
            <p:nvPr/>
          </p:nvSpPr>
          <p:spPr bwMode="auto">
            <a:xfrm>
              <a:off x="1969310" y="1748718"/>
              <a:ext cx="98737" cy="344486"/>
            </a:xfrm>
            <a:prstGeom prst="rect">
              <a:avLst/>
            </a:prstGeom>
            <a:noFill/>
            <a:ln w="12065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8" name="Rectangle 111"/>
            <p:cNvSpPr>
              <a:spLocks noChangeArrowheads="1"/>
            </p:cNvSpPr>
            <p:nvPr/>
          </p:nvSpPr>
          <p:spPr bwMode="auto">
            <a:xfrm>
              <a:off x="1818349" y="2028884"/>
              <a:ext cx="200737" cy="115653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29" name="Rectangle 110"/>
            <p:cNvSpPr>
              <a:spLocks noChangeArrowheads="1"/>
            </p:cNvSpPr>
            <p:nvPr/>
          </p:nvSpPr>
          <p:spPr bwMode="auto">
            <a:xfrm>
              <a:off x="1818349" y="2028884"/>
              <a:ext cx="200737" cy="115653"/>
            </a:xfrm>
            <a:prstGeom prst="rect">
              <a:avLst/>
            </a:prstGeom>
            <a:noFill/>
            <a:ln w="1206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30" name="Line 109"/>
            <p:cNvSpPr>
              <a:spLocks noChangeShapeType="1"/>
            </p:cNvSpPr>
            <p:nvPr/>
          </p:nvSpPr>
          <p:spPr bwMode="auto">
            <a:xfrm>
              <a:off x="3272470" y="1759850"/>
              <a:ext cx="816" cy="309234"/>
            </a:xfrm>
            <a:prstGeom prst="line">
              <a:avLst/>
            </a:prstGeom>
            <a:noFill/>
            <a:ln w="1206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31" name="Rectangle 108"/>
            <p:cNvSpPr>
              <a:spLocks noChangeArrowheads="1"/>
            </p:cNvSpPr>
            <p:nvPr/>
          </p:nvSpPr>
          <p:spPr bwMode="auto">
            <a:xfrm>
              <a:off x="897080" y="2354816"/>
              <a:ext cx="1250119" cy="213371"/>
            </a:xfrm>
            <a:prstGeom prst="rect">
              <a:avLst/>
            </a:prstGeom>
            <a:noFill/>
            <a:ln w="889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endParaRPr lang="zh-CN" alt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32" name="Line 105"/>
            <p:cNvSpPr>
              <a:spLocks noChangeShapeType="1"/>
            </p:cNvSpPr>
            <p:nvPr/>
          </p:nvSpPr>
          <p:spPr bwMode="auto">
            <a:xfrm>
              <a:off x="3723751" y="1905000"/>
              <a:ext cx="304800" cy="0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33" name="TextBox 441"/>
            <p:cNvSpPr txBox="1">
              <a:spLocks noChangeArrowheads="1"/>
            </p:cNvSpPr>
            <p:nvPr/>
          </p:nvSpPr>
          <p:spPr bwMode="auto">
            <a:xfrm>
              <a:off x="2359967" y="1447800"/>
              <a:ext cx="152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Nanoreporters</a:t>
              </a:r>
            </a:p>
          </p:txBody>
        </p:sp>
        <p:sp>
          <p:nvSpPr>
            <p:cNvPr id="31134" name="TextBox 442"/>
            <p:cNvSpPr txBox="1">
              <a:spLocks noChangeArrowheads="1"/>
            </p:cNvSpPr>
            <p:nvPr/>
          </p:nvSpPr>
          <p:spPr bwMode="auto">
            <a:xfrm>
              <a:off x="2199750" y="3657600"/>
              <a:ext cx="1600200" cy="338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Na</a:t>
              </a:r>
              <a:r>
                <a:rPr lang="en-US" sz="1600" baseline="-250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2</a:t>
              </a:r>
              <a:r>
                <a:rPr lang="en-US" sz="16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 solution </a:t>
              </a:r>
            </a:p>
          </p:txBody>
        </p:sp>
        <p:cxnSp>
          <p:nvCxnSpPr>
            <p:cNvPr id="31135" name="AutoShape 6"/>
            <p:cNvCxnSpPr>
              <a:cxnSpLocks noChangeShapeType="1"/>
            </p:cNvCxnSpPr>
            <p:nvPr/>
          </p:nvCxnSpPr>
          <p:spPr bwMode="auto">
            <a:xfrm>
              <a:off x="7381350" y="4419600"/>
              <a:ext cx="50592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31136" name="Rectangle 85"/>
            <p:cNvSpPr>
              <a:spLocks noChangeArrowheads="1"/>
            </p:cNvSpPr>
            <p:nvPr/>
          </p:nvSpPr>
          <p:spPr bwMode="auto">
            <a:xfrm>
              <a:off x="6239050" y="3940145"/>
              <a:ext cx="8980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spectrometer</a:t>
              </a:r>
            </a:p>
          </p:txBody>
        </p:sp>
        <p:sp>
          <p:nvSpPr>
            <p:cNvPr id="31137" name="Rectangle 85"/>
            <p:cNvSpPr>
              <a:spLocks noChangeArrowheads="1"/>
            </p:cNvSpPr>
            <p:nvPr/>
          </p:nvSpPr>
          <p:spPr bwMode="auto">
            <a:xfrm>
              <a:off x="6217056" y="3787240"/>
              <a:ext cx="92378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Fluorescence</a:t>
              </a:r>
            </a:p>
          </p:txBody>
        </p:sp>
        <p:sp>
          <p:nvSpPr>
            <p:cNvPr id="31138" name="Rectangle 85"/>
            <p:cNvSpPr>
              <a:spLocks noChangeArrowheads="1"/>
            </p:cNvSpPr>
            <p:nvPr/>
          </p:nvSpPr>
          <p:spPr bwMode="auto">
            <a:xfrm>
              <a:off x="6361181" y="2459593"/>
              <a:ext cx="44884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UV-</a:t>
              </a:r>
              <a:r>
                <a:rPr lang="en-US" altLang="zh-CN" sz="1200" dirty="0" err="1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vis</a:t>
              </a:r>
              <a:endParaRPr lang="en-US" altLang="zh-CN" sz="1200" dirty="0">
                <a:solidFill>
                  <a:srgbClr val="000000"/>
                </a:solidFill>
                <a:ea typeface="Batang" pitchFamily="18" charset="-127"/>
                <a:cs typeface="Arial" pitchFamily="34" charset="0"/>
              </a:endParaRPr>
            </a:p>
          </p:txBody>
        </p:sp>
        <p:sp>
          <p:nvSpPr>
            <p:cNvPr id="31139" name="Rectangle 85"/>
            <p:cNvSpPr>
              <a:spLocks noChangeArrowheads="1"/>
            </p:cNvSpPr>
            <p:nvPr/>
          </p:nvSpPr>
          <p:spPr bwMode="auto">
            <a:xfrm>
              <a:off x="6148849" y="2623117"/>
              <a:ext cx="8980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CN" sz="1200" dirty="0">
                  <a:solidFill>
                    <a:srgbClr val="000000"/>
                  </a:solidFill>
                  <a:ea typeface="Batang" pitchFamily="18" charset="-127"/>
                  <a:cs typeface="Arial" pitchFamily="34" charset="0"/>
                </a:rPr>
                <a:t>spectrometer</a:t>
              </a:r>
            </a:p>
          </p:txBody>
        </p:sp>
        <p:sp>
          <p:nvSpPr>
            <p:cNvPr id="31140" name="Line 222"/>
            <p:cNvSpPr>
              <a:spLocks noChangeShapeType="1"/>
            </p:cNvSpPr>
            <p:nvPr/>
          </p:nvSpPr>
          <p:spPr bwMode="auto">
            <a:xfrm flipV="1">
              <a:off x="4028079" y="4111065"/>
              <a:ext cx="533692" cy="5217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31141" name="Line 222"/>
            <p:cNvSpPr>
              <a:spLocks noChangeShapeType="1"/>
            </p:cNvSpPr>
            <p:nvPr/>
          </p:nvSpPr>
          <p:spPr bwMode="auto">
            <a:xfrm flipV="1">
              <a:off x="4734270" y="3886513"/>
              <a:ext cx="0" cy="309386"/>
            </a:xfrm>
            <a:prstGeom prst="line">
              <a:avLst/>
            </a:prstGeom>
            <a:noFill/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Char char="─"/>
              </a:pPr>
              <a:endParaRPr lang="en-US" sz="1200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</p:grpSp>
      <p:sp>
        <p:nvSpPr>
          <p:cNvPr id="30726" name="Rectangle 13"/>
          <p:cNvSpPr>
            <a:spLocks noChangeArrowheads="1"/>
          </p:cNvSpPr>
          <p:nvPr/>
        </p:nvSpPr>
        <p:spPr bwMode="auto">
          <a:xfrm>
            <a:off x="307976" y="279401"/>
            <a:ext cx="9051925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CC"/>
                </a:solidFill>
                <a:ea typeface="Batang" pitchFamily="18" charset="-127"/>
              </a:rPr>
              <a:t>Apparatus for Breakthrough Study</a:t>
            </a:r>
          </a:p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rgbClr val="0000CC"/>
                </a:solidFill>
                <a:ea typeface="Batang" pitchFamily="18" charset="-127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"/>
          <p:cNvSpPr>
            <a:spLocks noChangeArrowheads="1"/>
          </p:cNvSpPr>
          <p:nvPr/>
        </p:nvSpPr>
        <p:spPr bwMode="auto">
          <a:xfrm>
            <a:off x="276226" y="266701"/>
            <a:ext cx="8334375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TW" sz="3200" dirty="0">
                <a:solidFill>
                  <a:srgbClr val="0000CC"/>
                </a:solidFill>
                <a:ea typeface="Batang" pitchFamily="18" charset="-127"/>
              </a:rPr>
              <a:t>FP-PVA-</a:t>
            </a:r>
            <a:r>
              <a:rPr lang="en-US" altLang="zh-TW" sz="3200" dirty="0" err="1">
                <a:solidFill>
                  <a:srgbClr val="0000CC"/>
                </a:solidFill>
                <a:ea typeface="Batang" pitchFamily="18" charset="-127"/>
              </a:rPr>
              <a:t>fCB</a:t>
            </a:r>
            <a:r>
              <a:rPr lang="zh-TW" altLang="zh-TW" sz="3200" dirty="0">
                <a:solidFill>
                  <a:srgbClr val="0000CC"/>
                </a:solidFill>
                <a:ea typeface="Batang" pitchFamily="18" charset="-127"/>
              </a:rPr>
              <a:t> </a:t>
            </a:r>
            <a:r>
              <a:rPr lang="en-US" altLang="zh-TW" sz="3200" dirty="0">
                <a:solidFill>
                  <a:srgbClr val="0000CC"/>
                </a:solidFill>
                <a:ea typeface="Batang" pitchFamily="18" charset="-127"/>
              </a:rPr>
              <a:t>Nanoreporter for H</a:t>
            </a:r>
            <a:r>
              <a:rPr lang="en-US" altLang="zh-TW" sz="3200" baseline="-25000" dirty="0">
                <a:solidFill>
                  <a:srgbClr val="0000CC"/>
                </a:solidFill>
                <a:ea typeface="Batang" pitchFamily="18" charset="-127"/>
              </a:rPr>
              <a:t>2</a:t>
            </a:r>
            <a:r>
              <a:rPr lang="en-US" altLang="zh-TW" sz="3200" dirty="0">
                <a:solidFill>
                  <a:srgbClr val="0000CC"/>
                </a:solidFill>
                <a:ea typeface="Batang" pitchFamily="18" charset="-127"/>
              </a:rPr>
              <a:t>S Detection</a:t>
            </a:r>
            <a:endParaRPr lang="zh-TW" altLang="en-US" sz="3200" dirty="0">
              <a:solidFill>
                <a:srgbClr val="0000CC"/>
              </a:solidFill>
              <a:ea typeface="Batang" pitchFamily="18" charset="-127"/>
            </a:endParaRPr>
          </a:p>
        </p:txBody>
      </p:sp>
      <p:pic>
        <p:nvPicPr>
          <p:cNvPr id="31747" name="圖片 6"/>
          <p:cNvPicPr>
            <a:picLocks noChangeAspect="1" noChangeArrowheads="1"/>
          </p:cNvPicPr>
          <p:nvPr/>
        </p:nvPicPr>
        <p:blipFill>
          <a:blip r:embed="rId3" cstate="print"/>
          <a:srcRect l="4642" t="10818" r="9874" b="6207"/>
          <a:stretch>
            <a:fillRect/>
          </a:stretch>
        </p:blipFill>
        <p:spPr bwMode="auto">
          <a:xfrm>
            <a:off x="1547813" y="1268414"/>
            <a:ext cx="590391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文字方塊 7"/>
          <p:cNvSpPr txBox="1">
            <a:spLocks noChangeArrowheads="1"/>
          </p:cNvSpPr>
          <p:nvPr/>
        </p:nvSpPr>
        <p:spPr bwMode="auto">
          <a:xfrm>
            <a:off x="323851" y="5516564"/>
            <a:ext cx="8569325" cy="96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342871" indent="-342871"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50 </a:t>
            </a:r>
            <a:r>
              <a:rPr lang="el-GR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μ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M FP-PVA(50k)-FCB and various concentrations of Na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S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(</a:t>
            </a:r>
            <a:r>
              <a:rPr lang="en-US" altLang="zh-TW" sz="1400" baseline="-25000" dirty="0" err="1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aq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)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 (0~170 </a:t>
            </a:r>
            <a:r>
              <a:rPr lang="el-GR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μ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M)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were injected to the column simultaneously.</a:t>
            </a:r>
          </a:p>
          <a:p>
            <a:pPr marL="342871" indent="-342871" defTabSz="457162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u"/>
            </a:pP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The fluorescence increase showed a linear correlation with the injected Na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S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(</a:t>
            </a:r>
            <a:r>
              <a:rPr lang="en-US" altLang="zh-TW" sz="1400" baseline="-25000" dirty="0" err="1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aq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)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, and reached 11-fold enhancement as 70 </a:t>
            </a:r>
            <a:r>
              <a:rPr lang="el-GR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μ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M Na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2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S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(</a:t>
            </a:r>
            <a:r>
              <a:rPr lang="en-US" altLang="zh-TW" sz="1400" baseline="-25000" dirty="0" err="1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aq</a:t>
            </a:r>
            <a:r>
              <a:rPr lang="en-US" altLang="zh-TW" sz="1400" baseline="-250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) </a:t>
            </a:r>
            <a:r>
              <a:rPr lang="en-US" altLang="zh-TW" sz="1400" dirty="0">
                <a:solidFill>
                  <a:srgbClr val="0000FF"/>
                </a:solidFill>
                <a:ea typeface="Verdana" pitchFamily="34" charset="0"/>
                <a:cs typeface="Arial" pitchFamily="34" charset="0"/>
              </a:rPr>
              <a:t>reacted with the nanoreporter.  </a:t>
            </a:r>
            <a:endParaRPr lang="zh-TW" altLang="en-US" sz="1400" dirty="0">
              <a:solidFill>
                <a:srgbClr val="0000FF"/>
              </a:solidFill>
              <a:ea typeface="PMingLiU" pitchFamily="18" charset="-12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"/>
          <p:cNvSpPr>
            <a:spLocks noChangeArrowheads="1"/>
          </p:cNvSpPr>
          <p:nvPr/>
        </p:nvSpPr>
        <p:spPr bwMode="auto">
          <a:xfrm>
            <a:off x="0" y="177226"/>
            <a:ext cx="9144000" cy="58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</a:pPr>
            <a:r>
              <a:rPr lang="en-US" altLang="zh-TW" sz="3200" dirty="0">
                <a:solidFill>
                  <a:srgbClr val="618FFD">
                    <a:lumMod val="75000"/>
                  </a:srgbClr>
                </a:solidFill>
                <a:ea typeface="Batang" pitchFamily="18" charset="-127"/>
              </a:rPr>
              <a:t>H</a:t>
            </a:r>
            <a:r>
              <a:rPr lang="en-US" altLang="zh-TW" sz="3200" baseline="-25000" dirty="0">
                <a:solidFill>
                  <a:srgbClr val="618FFD">
                    <a:lumMod val="75000"/>
                  </a:srgbClr>
                </a:solidFill>
                <a:ea typeface="Batang" pitchFamily="18" charset="-127"/>
              </a:rPr>
              <a:t>2</a:t>
            </a:r>
            <a:r>
              <a:rPr lang="en-US" altLang="zh-TW" sz="3200" dirty="0">
                <a:solidFill>
                  <a:srgbClr val="618FFD">
                    <a:lumMod val="75000"/>
                  </a:srgbClr>
                </a:solidFill>
                <a:ea typeface="Batang" pitchFamily="18" charset="-127"/>
              </a:rPr>
              <a:t>S Detection in </a:t>
            </a:r>
            <a:r>
              <a:rPr lang="en-US" sz="3200" dirty="0">
                <a:solidFill>
                  <a:srgbClr val="618FFD">
                    <a:lumMod val="75000"/>
                  </a:srgbClr>
                </a:solidFill>
              </a:rPr>
              <a:t>Kuwaiti oil field Berea sandstone </a:t>
            </a:r>
            <a:endParaRPr lang="zh-TW" altLang="en-US" sz="3200" dirty="0">
              <a:solidFill>
                <a:srgbClr val="618FFD">
                  <a:lumMod val="75000"/>
                </a:srgbClr>
              </a:solidFill>
              <a:ea typeface="Batang" pitchFamily="18" charset="-127"/>
            </a:endParaRPr>
          </a:p>
        </p:txBody>
      </p:sp>
      <p:sp>
        <p:nvSpPr>
          <p:cNvPr id="31748" name="文字方塊 7"/>
          <p:cNvSpPr txBox="1">
            <a:spLocks noChangeArrowheads="1"/>
          </p:cNvSpPr>
          <p:nvPr/>
        </p:nvSpPr>
        <p:spPr bwMode="auto">
          <a:xfrm>
            <a:off x="323851" y="4495800"/>
            <a:ext cx="856932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Kuwaiti oil field and Berea sandstone in order to simulate the oilfield environment. The dolomite had crude oil trapped on the surface; the total organic carbon content of the dolomite was 4.97%. The FP-PVA(50k)-CB and 65 </a:t>
            </a:r>
            <a:r>
              <a:rPr lang="en-US" dirty="0" err="1">
                <a:solidFill>
                  <a:srgbClr val="000000"/>
                </a:solidFill>
              </a:rPr>
              <a:t>μM</a:t>
            </a:r>
            <a:r>
              <a:rPr lang="en-US" dirty="0">
                <a:solidFill>
                  <a:srgbClr val="000000"/>
                </a:solidFill>
              </a:rPr>
              <a:t> Na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S in the synthetic seawater were simultaneous injected into the oil-dolomite column. Figure left shows the relative breakthrough performance when the nanoreporter was pumped through the column. The FP-PVA(50k)-CB not only had &gt;95% breakthrough efficiency in 6 PV, but also exhibited an obvious change in fluorescent enhancement before and after reacting with the H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S (right).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endParaRPr lang="zh-TW" altLang="en-US" sz="1400" dirty="0">
              <a:solidFill>
                <a:srgbClr val="0000FF"/>
              </a:solidFill>
              <a:ea typeface="PMingLiU" pitchFamily="18" charset="-120"/>
              <a:cs typeface="Arial" pitchFamily="34" charset="0"/>
            </a:endParaRPr>
          </a:p>
        </p:txBody>
      </p:sp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0" y="-185688"/>
            <a:ext cx="184773" cy="3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2" tIns="45717" rIns="91432" bIns="45717" numCol="1" anchor="ctr" anchorCtr="0" compatLnSpc="1">
            <a:prstTxWarp prst="textNoShape">
              <a:avLst/>
            </a:prstTxWarp>
            <a:spAutoFit/>
          </a:bodyPr>
          <a:lstStyle/>
          <a:p>
            <a:pPr defTabSz="914323"/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12321" name="Object 1"/>
          <p:cNvGraphicFramePr>
            <a:graphicFrameLocks noChangeAspect="1"/>
          </p:cNvGraphicFramePr>
          <p:nvPr/>
        </p:nvGraphicFramePr>
        <p:xfrm>
          <a:off x="1524000" y="304800"/>
          <a:ext cx="6477000" cy="4505171"/>
        </p:xfrm>
        <a:graphic>
          <a:graphicData uri="http://schemas.openxmlformats.org/presentationml/2006/ole">
            <p:oleObj spid="_x0000_s38914" r:id="rId4" imgW="4720742" imgH="3286963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latin typeface="Calibri" pitchFamily="34" charset="0"/>
              </a:rPr>
              <a:t>Nanoreporter Project Team </a:t>
            </a:r>
            <a:r>
              <a:rPr lang="en-US" altLang="zh-CN" sz="3200" dirty="0" smtClean="0">
                <a:latin typeface="Calibri" pitchFamily="34" charset="0"/>
              </a:rPr>
              <a:t>Members, Supported by the Advanced Energy Consortiu</a:t>
            </a:r>
            <a:r>
              <a:rPr lang="en-US" altLang="zh-CN" sz="3200" dirty="0" smtClean="0">
                <a:latin typeface="Calibri" pitchFamily="34" charset="0"/>
              </a:rPr>
              <a:t>m</a:t>
            </a:r>
            <a:endParaRPr lang="en-US" altLang="zh-CN" sz="3200" dirty="0" smtClean="0">
              <a:latin typeface="Calibri" pitchFamily="34" charset="0"/>
            </a:endParaRP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49400"/>
            <a:ext cx="1384300" cy="166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 cstate="print"/>
          <a:srcRect b="28590"/>
          <a:stretch>
            <a:fillRect/>
          </a:stretch>
        </p:blipFill>
        <p:spPr bwMode="auto">
          <a:xfrm>
            <a:off x="142875" y="1549400"/>
            <a:ext cx="1544638" cy="166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49400"/>
            <a:ext cx="1338263" cy="1662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4329341" y="6172200"/>
            <a:ext cx="928459" cy="4206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Steven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sp>
        <p:nvSpPr>
          <p:cNvPr id="43019" name="Text Box 15"/>
          <p:cNvSpPr txBox="1">
            <a:spLocks noChangeArrowheads="1"/>
          </p:cNvSpPr>
          <p:nvPr/>
        </p:nvSpPr>
        <p:spPr bwMode="auto">
          <a:xfrm>
            <a:off x="2063750" y="3243263"/>
            <a:ext cx="762000" cy="42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Mike</a:t>
            </a:r>
          </a:p>
        </p:txBody>
      </p:sp>
      <p:sp>
        <p:nvSpPr>
          <p:cNvPr id="43020" name="Text Box 16"/>
          <p:cNvSpPr txBox="1">
            <a:spLocks noChangeArrowheads="1"/>
          </p:cNvSpPr>
          <p:nvPr/>
        </p:nvSpPr>
        <p:spPr bwMode="auto">
          <a:xfrm>
            <a:off x="3367088" y="3243263"/>
            <a:ext cx="1004887" cy="42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Mason</a:t>
            </a:r>
          </a:p>
        </p:txBody>
      </p:sp>
      <p:sp>
        <p:nvSpPr>
          <p:cNvPr id="43021" name="Text Box 17"/>
          <p:cNvSpPr txBox="1">
            <a:spLocks noChangeArrowheads="1"/>
          </p:cNvSpPr>
          <p:nvPr/>
        </p:nvSpPr>
        <p:spPr bwMode="auto">
          <a:xfrm>
            <a:off x="611188" y="3243263"/>
            <a:ext cx="608012" cy="42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Jim</a:t>
            </a:r>
          </a:p>
        </p:txBody>
      </p:sp>
      <p:pic>
        <p:nvPicPr>
          <p:cNvPr id="22539" name="Picture 18" descr="amy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9788" y="1563688"/>
            <a:ext cx="1604962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3" name="Text Box 19"/>
          <p:cNvSpPr txBox="1">
            <a:spLocks noChangeArrowheads="1"/>
          </p:cNvSpPr>
          <p:nvPr/>
        </p:nvSpPr>
        <p:spPr bwMode="auto">
          <a:xfrm>
            <a:off x="5086350" y="3243263"/>
            <a:ext cx="731838" cy="4206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Amy</a:t>
            </a:r>
          </a:p>
        </p:txBody>
      </p:sp>
      <p:sp>
        <p:nvSpPr>
          <p:cNvPr id="43024" name="Text Box 21"/>
          <p:cNvSpPr txBox="1">
            <a:spLocks noChangeArrowheads="1"/>
          </p:cNvSpPr>
          <p:nvPr/>
        </p:nvSpPr>
        <p:spPr bwMode="auto">
          <a:xfrm>
            <a:off x="639565" y="6172200"/>
            <a:ext cx="808235" cy="4206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Macy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pic>
        <p:nvPicPr>
          <p:cNvPr id="22542" name="Picture 11" descr="IMG_1108"/>
          <p:cNvPicPr>
            <a:picLocks noChangeAspect="1" noChangeArrowheads="1"/>
          </p:cNvPicPr>
          <p:nvPr/>
        </p:nvPicPr>
        <p:blipFill>
          <a:blip r:embed="rId7" cstate="print"/>
          <a:srcRect l="1231" r="1219"/>
          <a:stretch>
            <a:fillRect/>
          </a:stretch>
        </p:blipFill>
        <p:spPr bwMode="auto">
          <a:xfrm>
            <a:off x="5638800" y="4191000"/>
            <a:ext cx="152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7" name="Text Box 21"/>
          <p:cNvSpPr txBox="1">
            <a:spLocks noChangeArrowheads="1"/>
          </p:cNvSpPr>
          <p:nvPr/>
        </p:nvSpPr>
        <p:spPr bwMode="auto">
          <a:xfrm>
            <a:off x="5953125" y="6172200"/>
            <a:ext cx="895350" cy="4206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 err="1">
                <a:solidFill>
                  <a:srgbClr val="000000"/>
                </a:solidFill>
              </a:rPr>
              <a:t>Varun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pic>
        <p:nvPicPr>
          <p:cNvPr id="22544" name="Picture 12" descr="IMG_1104"/>
          <p:cNvPicPr>
            <a:picLocks noChangeAspect="1" noChangeArrowheads="1"/>
          </p:cNvPicPr>
          <p:nvPr/>
        </p:nvPicPr>
        <p:blipFill>
          <a:blip r:embed="rId8" cstate="print"/>
          <a:srcRect l="2063" t="11980" r="-227" b="10001"/>
          <a:stretch>
            <a:fillRect/>
          </a:stretch>
        </p:blipFill>
        <p:spPr bwMode="auto">
          <a:xfrm>
            <a:off x="7315200" y="4171950"/>
            <a:ext cx="1676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7562850" y="6172200"/>
            <a:ext cx="1181100" cy="4206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 err="1">
                <a:solidFill>
                  <a:srgbClr val="000000"/>
                </a:solidFill>
              </a:rPr>
              <a:t>Yinhong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sp>
        <p:nvSpPr>
          <p:cNvPr id="43031" name="Text Box 21"/>
          <p:cNvSpPr txBox="1">
            <a:spLocks noChangeArrowheads="1"/>
          </p:cNvSpPr>
          <p:nvPr/>
        </p:nvSpPr>
        <p:spPr bwMode="auto">
          <a:xfrm>
            <a:off x="2452688" y="6172200"/>
            <a:ext cx="853119" cy="4206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323" eaLnBrk="0" hangingPunct="0">
              <a:defRPr/>
            </a:pPr>
            <a:r>
              <a:rPr lang="en-US" altLang="zh-CN" sz="3200" baseline="3000" dirty="0">
                <a:solidFill>
                  <a:srgbClr val="000000"/>
                </a:solidFill>
              </a:rPr>
              <a:t>Claire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sp>
        <p:nvSpPr>
          <p:cNvPr id="22551" name="AutoShape 29" descr="Photo"/>
          <p:cNvSpPr>
            <a:spLocks noChangeAspect="1" noChangeArrowheads="1"/>
          </p:cNvSpPr>
          <p:nvPr/>
        </p:nvSpPr>
        <p:spPr bwMode="auto">
          <a:xfrm>
            <a:off x="45926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323">
              <a:spcAft>
                <a:spcPct val="5000"/>
              </a:spcAft>
              <a:buClr>
                <a:srgbClr val="FF9900"/>
              </a:buClr>
              <a:buFont typeface="Times New Roman" pitchFamily="18" charset="0"/>
              <a:buChar char="─"/>
            </a:pPr>
            <a:endParaRPr lang="zh-CN" altLang="zh-CN" sz="120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22553" name="Text Box 12"/>
          <p:cNvSpPr txBox="1">
            <a:spLocks noChangeArrowheads="1"/>
          </p:cNvSpPr>
          <p:nvPr/>
        </p:nvSpPr>
        <p:spPr bwMode="auto">
          <a:xfrm>
            <a:off x="6621896" y="3243263"/>
            <a:ext cx="534121" cy="42062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323" eaLnBrk="0" hangingPunct="0"/>
            <a:r>
              <a:rPr lang="en-US" altLang="zh-CN" sz="3200" baseline="3000" dirty="0" smtClean="0">
                <a:solidFill>
                  <a:srgbClr val="000000"/>
                </a:solidFill>
              </a:rPr>
              <a:t>Fei</a:t>
            </a:r>
            <a:endParaRPr lang="en-US" altLang="zh-CN" sz="3200" baseline="3000" dirty="0">
              <a:solidFill>
                <a:srgbClr val="000000"/>
              </a:solidFill>
            </a:endParaRPr>
          </a:p>
        </p:txBody>
      </p:sp>
      <p:pic>
        <p:nvPicPr>
          <p:cNvPr id="27" name="Picture 2" descr="http://tournas.rice.edu/website/New/image/headshots/rsz_yonghao_zhe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2672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faculty.smu.edu/jbauer/images/Clai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1600200" cy="191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18" t="24444" r="10485" b="27778"/>
          <a:stretch/>
        </p:blipFill>
        <p:spPr>
          <a:xfrm>
            <a:off x="381000" y="4267200"/>
            <a:ext cx="1295400" cy="1920764"/>
          </a:xfrm>
          <a:prstGeom prst="rect">
            <a:avLst/>
          </a:prstGeom>
        </p:spPr>
      </p:pic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852865" y="3257490"/>
            <a:ext cx="598242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323" eaLnBrk="0" hangingPunct="0">
              <a:spcAft>
                <a:spcPct val="0"/>
              </a:spcAft>
            </a:pPr>
            <a:r>
              <a:rPr lang="en-US" altLang="zh-CN" sz="2000" dirty="0" smtClean="0">
                <a:solidFill>
                  <a:srgbClr val="000000"/>
                </a:solidFill>
                <a:ea typeface="SimSun" pitchFamily="2" charset="-122"/>
              </a:rPr>
              <a:t>Ben</a:t>
            </a:r>
            <a:endParaRPr lang="en-US" altLang="zh-CN" sz="2000" dirty="0">
              <a:solidFill>
                <a:srgbClr val="000000"/>
              </a:solidFill>
              <a:ea typeface="SimSun" pitchFamily="2" charset="-122"/>
            </a:endParaRPr>
          </a:p>
        </p:txBody>
      </p:sp>
      <p:pic>
        <p:nvPicPr>
          <p:cNvPr id="30" name="Picture 2" descr="http://www.ruf.rice.edu/%7Ewonglab/img/people/yiyuan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811" r="31143"/>
          <a:stretch/>
        </p:blipFill>
        <p:spPr bwMode="auto">
          <a:xfrm>
            <a:off x="7682833" y="1447800"/>
            <a:ext cx="1232567" cy="1839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F\AppData\Local\Temp\feiyan-1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67" r="11935"/>
          <a:stretch/>
        </p:blipFill>
        <p:spPr bwMode="auto">
          <a:xfrm>
            <a:off x="6324600" y="1447800"/>
            <a:ext cx="1309835" cy="1810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293688" y="330200"/>
            <a:ext cx="8382000" cy="762000"/>
          </a:xfrm>
        </p:spPr>
        <p:txBody>
          <a:bodyPr/>
          <a:lstStyle/>
          <a:p>
            <a:r>
              <a:rPr lang="en-US" altLang="zh-CN" sz="2700" dirty="0" smtClean="0">
                <a:solidFill>
                  <a:srgbClr val="0000CC"/>
                </a:solidFill>
              </a:rPr>
              <a:t>Early Work: Carbon Black-based Formulation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2808288" y="908050"/>
            <a:ext cx="2951162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A heavily oxidized and </a:t>
            </a:r>
          </a:p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 err="1">
                <a:solidFill>
                  <a:srgbClr val="000000"/>
                </a:solidFill>
                <a:ea typeface="MS PGothic" pitchFamily="34" charset="-128"/>
              </a:rPr>
              <a:t>carboxylated</a:t>
            </a: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 carbon core</a:t>
            </a: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-36513" y="908050"/>
            <a:ext cx="2411413" cy="56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SEM image of 50 nm carbon black (CB)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838200"/>
            <a:ext cx="838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lIns="90480" tIns="44446" rIns="90480" bIns="44446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2268539" y="2079625"/>
            <a:ext cx="1258887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480" tIns="44446" rIns="90480" bIns="44446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1723379" y="1724026"/>
            <a:ext cx="1842797" cy="305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pPr marL="742887" indent="-285726"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</a:pP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H</a:t>
            </a:r>
            <a:r>
              <a:rPr lang="en-US" altLang="zh-CN" sz="1400" baseline="-25000" dirty="0">
                <a:solidFill>
                  <a:srgbClr val="000000"/>
                </a:solidFill>
                <a:ea typeface="Batang" pitchFamily="18" charset="-127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SO</a:t>
            </a:r>
            <a:r>
              <a:rPr lang="en-US" altLang="zh-CN" sz="1400" baseline="-25000" dirty="0">
                <a:solidFill>
                  <a:srgbClr val="000000"/>
                </a:solidFill>
                <a:ea typeface="Batang" pitchFamily="18" charset="-127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, H</a:t>
            </a:r>
            <a:r>
              <a:rPr lang="en-US" altLang="zh-CN" sz="1400" baseline="-25000" dirty="0">
                <a:solidFill>
                  <a:srgbClr val="000000"/>
                </a:solidFill>
                <a:ea typeface="Batang" pitchFamily="18" charset="-127"/>
              </a:rPr>
              <a:t>3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PO</a:t>
            </a:r>
            <a:r>
              <a:rPr lang="en-US" altLang="zh-CN" sz="1400" baseline="-25000" dirty="0">
                <a:solidFill>
                  <a:srgbClr val="000000"/>
                </a:solidFill>
                <a:ea typeface="Batang" pitchFamily="18" charset="-127"/>
              </a:rPr>
              <a:t>4</a:t>
            </a: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1667730" y="2141539"/>
            <a:ext cx="1860430" cy="3052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pPr marL="742887" indent="-285726"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</a:pP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KMnO</a:t>
            </a:r>
            <a:r>
              <a:rPr lang="en-US" altLang="zh-CN" sz="1400" baseline="-25000" dirty="0">
                <a:solidFill>
                  <a:srgbClr val="000000"/>
                </a:solidFill>
                <a:ea typeface="Batang" pitchFamily="18" charset="-127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, 50 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  <a:cs typeface="Arial" charset="0"/>
              </a:rPr>
              <a:t>ºC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 </a:t>
            </a:r>
            <a:endParaRPr lang="zh-CN" altLang="en-US" sz="1400" dirty="0">
              <a:solidFill>
                <a:srgbClr val="000000"/>
              </a:solidFill>
              <a:ea typeface="Batang" pitchFamily="18" charset="-127"/>
            </a:endParaRPr>
          </a:p>
        </p:txBody>
      </p:sp>
      <p:pic>
        <p:nvPicPr>
          <p:cNvPr id="1035" name="Picture 13" descr="CB 15nm_002"/>
          <p:cNvPicPr>
            <a:picLocks noChangeAspect="1" noChangeArrowheads="1"/>
          </p:cNvPicPr>
          <p:nvPr/>
        </p:nvPicPr>
        <p:blipFill>
          <a:blip r:embed="rId4" cstate="print">
            <a:lum bright="6000" contrast="12000"/>
          </a:blip>
          <a:srcRect/>
          <a:stretch>
            <a:fillRect/>
          </a:stretch>
        </p:blipFill>
        <p:spPr bwMode="auto">
          <a:xfrm>
            <a:off x="233363" y="1484313"/>
            <a:ext cx="185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395289" y="3140076"/>
            <a:ext cx="611187" cy="106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223181" anchor="ctr"/>
          <a:lstStyle/>
          <a:p>
            <a:pPr marL="285726" indent="-285726"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</a:pPr>
            <a:r>
              <a:rPr lang="en-US" altLang="zh-CN" sz="1400" b="1" dirty="0">
                <a:solidFill>
                  <a:srgbClr val="FFFFFF"/>
                </a:solidFill>
                <a:ea typeface="Batang" pitchFamily="18" charset="-127"/>
              </a:rPr>
              <a:t>100 nm</a:t>
            </a:r>
          </a:p>
        </p:txBody>
      </p:sp>
      <p:sp>
        <p:nvSpPr>
          <p:cNvPr id="1037" name="Line 15"/>
          <p:cNvSpPr>
            <a:spLocks noChangeShapeType="1"/>
          </p:cNvSpPr>
          <p:nvPr/>
        </p:nvSpPr>
        <p:spPr bwMode="auto">
          <a:xfrm>
            <a:off x="539750" y="3248025"/>
            <a:ext cx="398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lIns="90480" tIns="44446" rIns="90480" bIns="44446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</a:pPr>
            <a:endParaRPr 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graphicFrame>
        <p:nvGraphicFramePr>
          <p:cNvPr id="1026" name="Object 16"/>
          <p:cNvGraphicFramePr>
            <a:graphicFrameLocks noChangeAspect="1"/>
          </p:cNvGraphicFramePr>
          <p:nvPr/>
        </p:nvGraphicFramePr>
        <p:xfrm>
          <a:off x="3513138" y="1447800"/>
          <a:ext cx="5580062" cy="1009650"/>
        </p:xfrm>
        <a:graphic>
          <a:graphicData uri="http://schemas.openxmlformats.org/presentationml/2006/ole">
            <p:oleObj spid="_x0000_s20482" name="CS ChemDraw Drawing" r:id="rId5" imgW="4556602" imgH="824485" progId="ChemDraw.Document.6.0">
              <p:embed/>
            </p:oleObj>
          </a:graphicData>
        </a:graphic>
      </p:graphicFrame>
      <p:pic>
        <p:nvPicPr>
          <p:cNvPr id="1038" name="Picture 17" descr="WL-3-15 and WL-3-24"/>
          <p:cNvPicPr>
            <a:picLocks noChangeAspect="1" noChangeArrowheads="1"/>
          </p:cNvPicPr>
          <p:nvPr/>
        </p:nvPicPr>
        <p:blipFill>
          <a:blip r:embed="rId6" cstate="print"/>
          <a:srcRect l="53853" t="3691" r="6003" b="7758"/>
          <a:stretch>
            <a:fillRect/>
          </a:stretch>
        </p:blipFill>
        <p:spPr bwMode="auto">
          <a:xfrm>
            <a:off x="7480300" y="2578101"/>
            <a:ext cx="13636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8" descr="WL-3-15 and WL-3-24"/>
          <p:cNvPicPr>
            <a:picLocks noChangeAspect="1" noChangeArrowheads="1"/>
          </p:cNvPicPr>
          <p:nvPr/>
        </p:nvPicPr>
        <p:blipFill>
          <a:blip r:embed="rId6" cstate="print"/>
          <a:srcRect l="2039" t="3638" r="56294" b="7811"/>
          <a:stretch>
            <a:fillRect/>
          </a:stretch>
        </p:blipFill>
        <p:spPr bwMode="auto">
          <a:xfrm>
            <a:off x="2124075" y="2492376"/>
            <a:ext cx="15113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0" name="Rectangle 4"/>
          <p:cNvSpPr>
            <a:spLocks noChangeArrowheads="1"/>
          </p:cNvSpPr>
          <p:nvPr/>
        </p:nvSpPr>
        <p:spPr bwMode="auto">
          <a:xfrm>
            <a:off x="3635375" y="2673351"/>
            <a:ext cx="1295400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CB </a:t>
            </a:r>
          </a:p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powder</a:t>
            </a:r>
          </a:p>
        </p:txBody>
      </p:sp>
      <p:sp>
        <p:nvSpPr>
          <p:cNvPr id="1041" name="Rectangle 4"/>
          <p:cNvSpPr>
            <a:spLocks noChangeArrowheads="1"/>
          </p:cNvSpPr>
          <p:nvPr/>
        </p:nvSpPr>
        <p:spPr bwMode="auto">
          <a:xfrm>
            <a:off x="6019800" y="2971801"/>
            <a:ext cx="1189038" cy="55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PVA-OCB</a:t>
            </a:r>
          </a:p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powder</a:t>
            </a:r>
          </a:p>
        </p:txBody>
      </p:sp>
      <p:sp>
        <p:nvSpPr>
          <p:cNvPr id="1042" name="Rectangle 3"/>
          <p:cNvSpPr>
            <a:spLocks noChangeArrowheads="1"/>
          </p:cNvSpPr>
          <p:nvPr/>
        </p:nvSpPr>
        <p:spPr bwMode="auto">
          <a:xfrm>
            <a:off x="6840538" y="981075"/>
            <a:ext cx="2160587" cy="32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algn="ctr"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500" dirty="0">
                <a:solidFill>
                  <a:srgbClr val="000000"/>
                </a:solidFill>
                <a:ea typeface="MS PGothic" pitchFamily="34" charset="-128"/>
              </a:rPr>
              <a:t>PVA-OCB NPs</a:t>
            </a:r>
          </a:p>
        </p:txBody>
      </p:sp>
      <p:sp>
        <p:nvSpPr>
          <p:cNvPr id="1043" name="Text Box 28"/>
          <p:cNvSpPr txBox="1">
            <a:spLocks noChangeArrowheads="1"/>
          </p:cNvSpPr>
          <p:nvPr/>
        </p:nvSpPr>
        <p:spPr bwMode="auto">
          <a:xfrm>
            <a:off x="250825" y="3392488"/>
            <a:ext cx="1836738" cy="2744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CN" sz="1200" dirty="0">
                <a:solidFill>
                  <a:srgbClr val="000000"/>
                </a:solidFill>
                <a:ea typeface="Batang" pitchFamily="18" charset="-127"/>
              </a:rPr>
              <a:t>Cabot (MA, USA)</a:t>
            </a:r>
          </a:p>
        </p:txBody>
      </p:sp>
      <p:graphicFrame>
        <p:nvGraphicFramePr>
          <p:cNvPr id="1027" name="Object 7"/>
          <p:cNvGraphicFramePr>
            <a:graphicFrameLocks noChangeAspect="1"/>
          </p:cNvGraphicFramePr>
          <p:nvPr/>
        </p:nvGraphicFramePr>
        <p:xfrm>
          <a:off x="330200" y="4191001"/>
          <a:ext cx="2730500" cy="2301875"/>
        </p:xfrm>
        <a:graphic>
          <a:graphicData uri="http://schemas.openxmlformats.org/presentationml/2006/ole">
            <p:oleObj spid="_x0000_s20483" name="CS ChemDraw Drawing" r:id="rId7" imgW="3172615" imgH="2675582" progId="ChemDraw.Document.6.0">
              <p:embed/>
            </p:oleObj>
          </a:graphicData>
        </a:graphic>
      </p:graphicFrame>
      <p:pic>
        <p:nvPicPr>
          <p:cNvPr id="1044" name="Picture 8" descr="M1100-15nm00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3100" y="4102101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5" name="Rectangle 4"/>
          <p:cNvSpPr>
            <a:spLocks noChangeArrowheads="1"/>
          </p:cNvSpPr>
          <p:nvPr/>
        </p:nvSpPr>
        <p:spPr bwMode="auto">
          <a:xfrm>
            <a:off x="3708400" y="6242050"/>
            <a:ext cx="3352800" cy="7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00"/>
                </a:solidFill>
                <a:ea typeface="MS PGothic" pitchFamily="34" charset="-128"/>
              </a:rPr>
              <a:t>TEM of 15 nm </a:t>
            </a:r>
            <a:r>
              <a:rPr lang="en-US" altLang="zh-CN" sz="1400" dirty="0" err="1">
                <a:solidFill>
                  <a:srgbClr val="000000"/>
                </a:solidFill>
                <a:ea typeface="MS PGothic" pitchFamily="34" charset="-128"/>
              </a:rPr>
              <a:t>fCB</a:t>
            </a:r>
            <a:r>
              <a:rPr lang="en-US" altLang="zh-CN" sz="1400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00"/>
              </a:solidFill>
              <a:ea typeface="MS PGothic" pitchFamily="34" charset="-128"/>
            </a:endParaRPr>
          </a:p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046" name="Text Box 15"/>
          <p:cNvSpPr txBox="1">
            <a:spLocks noChangeArrowheads="1"/>
          </p:cNvSpPr>
          <p:nvPr/>
        </p:nvSpPr>
        <p:spPr bwMode="auto">
          <a:xfrm>
            <a:off x="5562600" y="4191000"/>
            <a:ext cx="3048000" cy="18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450812" lvl="1" indent="-184134" defTabSz="914323" fontAlgn="base">
              <a:spcBef>
                <a:spcPct val="0"/>
              </a:spcBef>
              <a:spcAft>
                <a:spcPts val="500"/>
              </a:spcAft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Zeta potential of PVA-</a:t>
            </a:r>
            <a:r>
              <a:rPr lang="en-US" altLang="zh-CN" dirty="0" err="1">
                <a:solidFill>
                  <a:srgbClr val="0000CC"/>
                </a:solidFill>
                <a:cs typeface="Arial" charset="0"/>
              </a:rPr>
              <a:t>fCB</a:t>
            </a: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 is 3.84x10</a:t>
            </a:r>
            <a:r>
              <a:rPr lang="en-US" altLang="zh-CN" baseline="30000" dirty="0">
                <a:solidFill>
                  <a:srgbClr val="0000CC"/>
                </a:solidFill>
                <a:cs typeface="Arial" charset="0"/>
              </a:rPr>
              <a:t>-1</a:t>
            </a: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 mV</a:t>
            </a:r>
          </a:p>
          <a:p>
            <a:pPr marL="450812" lvl="1" indent="-184134" defTabSz="914323" fontAlgn="base">
              <a:spcBef>
                <a:spcPct val="0"/>
              </a:spcBef>
              <a:spcAft>
                <a:spcPts val="500"/>
              </a:spcAft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PVA-</a:t>
            </a:r>
            <a:r>
              <a:rPr lang="en-US" altLang="zh-CN" dirty="0" err="1">
                <a:solidFill>
                  <a:srgbClr val="0000CC"/>
                </a:solidFill>
                <a:cs typeface="Arial" charset="0"/>
              </a:rPr>
              <a:t>fCB</a:t>
            </a:r>
            <a:r>
              <a:rPr lang="en-US" altLang="zh-CN" dirty="0">
                <a:solidFill>
                  <a:srgbClr val="0000CC"/>
                </a:solidFill>
                <a:cs typeface="Arial" charset="0"/>
              </a:rPr>
              <a:t> is almost neutral and it will not bind to charged porous media</a:t>
            </a:r>
          </a:p>
        </p:txBody>
      </p:sp>
      <p:sp>
        <p:nvSpPr>
          <p:cNvPr id="1047" name="AutoShape 27"/>
          <p:cNvSpPr>
            <a:spLocks noChangeArrowheads="1"/>
          </p:cNvSpPr>
          <p:nvPr/>
        </p:nvSpPr>
        <p:spPr bwMode="auto">
          <a:xfrm>
            <a:off x="88900" y="863600"/>
            <a:ext cx="8991600" cy="3162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lIns="90480" tIns="44446" rIns="90480" bIns="44446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</a:pPr>
            <a:endParaRPr lang="zh-CN" alt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1048" name="AutoShape 27"/>
          <p:cNvSpPr>
            <a:spLocks noChangeArrowheads="1"/>
          </p:cNvSpPr>
          <p:nvPr/>
        </p:nvSpPr>
        <p:spPr bwMode="auto">
          <a:xfrm>
            <a:off x="95250" y="4038600"/>
            <a:ext cx="8991600" cy="2667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66CCFF"/>
            </a:solidFill>
            <a:round/>
            <a:headEnd/>
            <a:tailEnd/>
          </a:ln>
        </p:spPr>
        <p:txBody>
          <a:bodyPr wrap="none" lIns="90480" tIns="44446" rIns="90480" bIns="44446" anchor="ctr"/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Char char="─"/>
            </a:pPr>
            <a:endParaRPr lang="zh-CN" altLang="en-US" sz="1200" dirty="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7229475" y="6600825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32" tIns="45717" rIns="91432" bIns="45717"/>
          <a:lstStyle/>
          <a:p>
            <a:pPr algn="r" defTabSz="9143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C0B24B9-8181-48F6-9AC2-0375433F66A4}" type="slidenum">
              <a:rPr lang="zh-CN" altLang="en-US" sz="1400">
                <a:solidFill>
                  <a:srgbClr val="000000"/>
                </a:solidFill>
              </a:rPr>
              <a:pPr algn="r" defTabSz="91432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zh-CN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1" y="1268414"/>
            <a:ext cx="66103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3851" y="295276"/>
            <a:ext cx="8064500" cy="741363"/>
          </a:xfrm>
          <a:prstGeom prst="rect">
            <a:avLst/>
          </a:prstGeom>
        </p:spPr>
        <p:txBody>
          <a:bodyPr lIns="91432" tIns="45717" rIns="91432" bIns="45717" anchor="ctr">
            <a:normAutofit fontScale="55000" lnSpcReduction="20000"/>
          </a:bodyPr>
          <a:lstStyle/>
          <a:p>
            <a:pPr algn="ctr" defTabSz="914323">
              <a:spcBef>
                <a:spcPct val="0"/>
              </a:spcBef>
              <a:defRPr/>
            </a:pPr>
            <a:r>
              <a:rPr lang="en-US" sz="4400" dirty="0">
                <a:solidFill>
                  <a:prstClr val="black"/>
                </a:solidFill>
                <a:ea typeface="Batang" pitchFamily="18" charset="-127"/>
              </a:rPr>
              <a:t>Transport Studies in Berea Sandstone – HCCs-PEG (Gen#1), OCB-PVA (Gen#2), CB-PVA (Gen#3)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64388" y="1219201"/>
            <a:ext cx="1979612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>
              <a:defRPr/>
            </a:pPr>
            <a:r>
              <a:rPr lang="en-US" u="sng" dirty="0">
                <a:solidFill>
                  <a:prstClr val="black"/>
                </a:solidFill>
                <a:ea typeface="Batang" pitchFamily="18" charset="-127"/>
              </a:rPr>
              <a:t>Experimental Details</a:t>
            </a: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Sample:  NPs in 31 </a:t>
            </a:r>
            <a:r>
              <a:rPr lang="en-US" dirty="0" err="1">
                <a:solidFill>
                  <a:prstClr val="black"/>
                </a:solidFill>
                <a:ea typeface="Batang" pitchFamily="18" charset="-127"/>
              </a:rPr>
              <a:t>kppm</a:t>
            </a: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 </a:t>
            </a:r>
            <a:r>
              <a:rPr lang="en-US" dirty="0" err="1">
                <a:solidFill>
                  <a:prstClr val="black"/>
                </a:solidFill>
                <a:ea typeface="Batang" pitchFamily="18" charset="-127"/>
              </a:rPr>
              <a:t>seabrine</a:t>
            </a:r>
            <a:endParaRPr lang="en-US" dirty="0">
              <a:solidFill>
                <a:prstClr val="black"/>
              </a:solidFill>
              <a:ea typeface="Batang" pitchFamily="18" charset="-127"/>
            </a:endParaRP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Core size: 1” (D) x 1.5” (L)</a:t>
            </a: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Core type: Berea Sandstone</a:t>
            </a: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Core Permeability: 300mD</a:t>
            </a: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T = 28 </a:t>
            </a:r>
            <a:r>
              <a:rPr lang="en-US" baseline="50000" dirty="0" err="1">
                <a:solidFill>
                  <a:prstClr val="black"/>
                </a:solidFill>
                <a:ea typeface="Batang" pitchFamily="18" charset="-127"/>
              </a:rPr>
              <a:t>o</a:t>
            </a:r>
            <a:r>
              <a:rPr lang="en-US" dirty="0" err="1">
                <a:solidFill>
                  <a:prstClr val="black"/>
                </a:solidFill>
                <a:ea typeface="Batang" pitchFamily="18" charset="-127"/>
              </a:rPr>
              <a:t>C</a:t>
            </a:r>
            <a:endParaRPr lang="en-US" dirty="0">
              <a:solidFill>
                <a:prstClr val="black"/>
              </a:solidFill>
              <a:ea typeface="Batang" pitchFamily="18" charset="-127"/>
            </a:endParaRP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Outlet P = 1 </a:t>
            </a:r>
            <a:r>
              <a:rPr lang="en-US" dirty="0" err="1">
                <a:solidFill>
                  <a:prstClr val="black"/>
                </a:solidFill>
                <a:ea typeface="Batang" pitchFamily="18" charset="-127"/>
              </a:rPr>
              <a:t>atm</a:t>
            </a:r>
            <a:endParaRPr lang="en-US" dirty="0">
              <a:solidFill>
                <a:prstClr val="black"/>
              </a:solidFill>
              <a:ea typeface="Batang" pitchFamily="18" charset="-127"/>
            </a:endParaRP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Injection rate: ~0.1 cc/min </a:t>
            </a:r>
          </a:p>
          <a:p>
            <a:pPr defTabSz="914323">
              <a:defRPr/>
            </a:pPr>
            <a:r>
              <a:rPr lang="en-US" dirty="0">
                <a:solidFill>
                  <a:prstClr val="black"/>
                </a:solidFill>
                <a:ea typeface="Batang" pitchFamily="18" charset="-127"/>
              </a:rPr>
              <a:t>Linear velocity: 0.113 cm/min (5.3 ft/day)</a:t>
            </a:r>
          </a:p>
          <a:p>
            <a:pPr defTabSz="914323">
              <a:defRPr/>
            </a:pPr>
            <a:endParaRPr lang="en-US" sz="1200" dirty="0">
              <a:solidFill>
                <a:prstClr val="black"/>
              </a:solidFill>
              <a:ea typeface="Batang" pitchFamily="18" charset="-127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03364" y="1412875"/>
            <a:ext cx="6264275" cy="1728788"/>
            <a:chOff x="1547664" y="1412776"/>
            <a:chExt cx="6264696" cy="172819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619106" y="2133253"/>
              <a:ext cx="1439960" cy="1007715"/>
            </a:xfrm>
            <a:prstGeom prst="straightConnector1">
              <a:avLst/>
            </a:prstGeom>
            <a:ln w="57150">
              <a:headEnd type="arrow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00612" y="2493491"/>
              <a:ext cx="3311748" cy="3681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323">
                <a:defRPr/>
              </a:pPr>
              <a:r>
                <a:rPr lang="en-US" dirty="0">
                  <a:solidFill>
                    <a:srgbClr val="4BACC6"/>
                  </a:solidFill>
                  <a:ea typeface="Batang" pitchFamily="18" charset="-127"/>
                </a:rPr>
                <a:t>Gen#1 – Poor Performer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7664" y="1412776"/>
              <a:ext cx="3311748" cy="3697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14323">
                <a:defRPr/>
              </a:pPr>
              <a:r>
                <a:rPr lang="en-US" dirty="0">
                  <a:solidFill>
                    <a:srgbClr val="A0749B"/>
                  </a:solidFill>
                  <a:ea typeface="Batang" pitchFamily="18" charset="-127"/>
                </a:rPr>
                <a:t>Gen#3 – Acceptable Performer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1" y="6172201"/>
            <a:ext cx="5867400" cy="3434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lIns="91432" tIns="45717" rIns="91432" bIns="45717">
            <a:spAutoFit/>
          </a:bodyPr>
          <a:lstStyle/>
          <a:p>
            <a:pPr defTabSz="914323">
              <a:defRPr/>
            </a:pPr>
            <a:r>
              <a:rPr lang="en-US" sz="1600" dirty="0">
                <a:solidFill>
                  <a:prstClr val="black"/>
                </a:solidFill>
                <a:ea typeface="Batang" pitchFamily="18" charset="-127"/>
              </a:rPr>
              <a:t>Retention of Gen#3 particles:  10 micrograms/g of Berea Sandstone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19139" y="873126"/>
            <a:ext cx="3449637" cy="5824538"/>
            <a:chOff x="960" y="627"/>
            <a:chExt cx="2173" cy="3669"/>
          </a:xfrm>
        </p:grpSpPr>
        <p:pic>
          <p:nvPicPr>
            <p:cNvPr id="43014" name="Picture 2" descr="WL-3-2-70oC-cont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8" y="3348"/>
              <a:ext cx="2165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60" y="627"/>
              <a:ext cx="2165" cy="3584"/>
              <a:chOff x="952" y="640"/>
              <a:chExt cx="2165" cy="3584"/>
            </a:xfrm>
          </p:grpSpPr>
          <p:pic>
            <p:nvPicPr>
              <p:cNvPr id="43016" name="Picture 3" descr="WL-3-2-25 oC-contin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52" y="640"/>
                <a:ext cx="2146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7" name="Picture 4" descr="WL-3-2-35 oC-contin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8239" t="1598" b="61096"/>
              <a:stretch>
                <a:fillRect/>
              </a:stretch>
            </p:blipFill>
            <p:spPr bwMode="auto">
              <a:xfrm>
                <a:off x="952" y="1548"/>
                <a:ext cx="2164" cy="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3018" name="Picture 5" descr="WL-3-2-45 oC-contin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53" y="2450"/>
                <a:ext cx="2164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019" name="Text Box 7"/>
              <p:cNvSpPr txBox="1">
                <a:spLocks noChangeArrowheads="1"/>
              </p:cNvSpPr>
              <p:nvPr/>
            </p:nvSpPr>
            <p:spPr bwMode="auto">
              <a:xfrm>
                <a:off x="1312" y="720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25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Batang" pitchFamily="18" charset="-127"/>
                    <a:cs typeface="Arial" pitchFamily="34" charset="0"/>
                  </a:rPr>
                  <a:t>°C</a:t>
                </a:r>
              </a:p>
            </p:txBody>
          </p:sp>
          <p:sp>
            <p:nvSpPr>
              <p:cNvPr id="43020" name="Text Box 8"/>
              <p:cNvSpPr txBox="1">
                <a:spLocks noChangeArrowheads="1"/>
              </p:cNvSpPr>
              <p:nvPr/>
            </p:nvSpPr>
            <p:spPr bwMode="auto">
              <a:xfrm>
                <a:off x="1328" y="1584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45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Batang" pitchFamily="18" charset="-127"/>
                    <a:cs typeface="Arial" pitchFamily="34" charset="0"/>
                  </a:rPr>
                  <a:t>°C</a:t>
                </a:r>
              </a:p>
            </p:txBody>
          </p:sp>
          <p:sp>
            <p:nvSpPr>
              <p:cNvPr id="43021" name="Text Box 9"/>
              <p:cNvSpPr txBox="1">
                <a:spLocks noChangeArrowheads="1"/>
              </p:cNvSpPr>
              <p:nvPr/>
            </p:nvSpPr>
            <p:spPr bwMode="auto">
              <a:xfrm>
                <a:off x="1336" y="2528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55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Batang" pitchFamily="18" charset="-127"/>
                    <a:cs typeface="Arial" pitchFamily="34" charset="0"/>
                  </a:rPr>
                  <a:t>°C</a:t>
                </a:r>
              </a:p>
            </p:txBody>
          </p:sp>
          <p:sp>
            <p:nvSpPr>
              <p:cNvPr id="43022" name="Text Box 10"/>
              <p:cNvSpPr txBox="1">
                <a:spLocks noChangeArrowheads="1"/>
              </p:cNvSpPr>
              <p:nvPr/>
            </p:nvSpPr>
            <p:spPr bwMode="auto">
              <a:xfrm>
                <a:off x="1344" y="3448"/>
                <a:ext cx="5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defTabSz="914323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rgbClr val="000000"/>
                    </a:solidFill>
                  </a:rPr>
                  <a:t>70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Batang" pitchFamily="18" charset="-127"/>
                    <a:cs typeface="Arial" pitchFamily="34" charset="0"/>
                  </a:rPr>
                  <a:t>°C</a:t>
                </a:r>
              </a:p>
            </p:txBody>
          </p:sp>
          <p:sp>
            <p:nvSpPr>
              <p:cNvPr id="43023" name="Oval 11"/>
              <p:cNvSpPr>
                <a:spLocks noChangeArrowheads="1"/>
              </p:cNvSpPr>
              <p:nvPr/>
            </p:nvSpPr>
            <p:spPr bwMode="auto">
              <a:xfrm>
                <a:off x="2699" y="3884"/>
                <a:ext cx="362" cy="340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defTabSz="914323" fontAlgn="base">
                  <a:spcBef>
                    <a:spcPct val="0"/>
                  </a:spcBef>
                  <a:spcAft>
                    <a:spcPct val="5000"/>
                  </a:spcAft>
                  <a:buClr>
                    <a:srgbClr val="FF9900"/>
                  </a:buClr>
                  <a:buSzPct val="100000"/>
                  <a:buFont typeface="Times New Roman" pitchFamily="18" charset="0"/>
                  <a:buChar char="─"/>
                </a:pPr>
                <a:endParaRPr lang="zh-CN" altLang="en-US" sz="1200" dirty="0">
                  <a:solidFill>
                    <a:srgbClr val="000000"/>
                  </a:solidFill>
                  <a:ea typeface="Batang" pitchFamily="18" charset="-127"/>
                </a:endParaRPr>
              </a:p>
            </p:txBody>
          </p:sp>
        </p:grpSp>
      </p:grpSp>
      <p:sp>
        <p:nvSpPr>
          <p:cNvPr id="43011" name="Text Box 12"/>
          <p:cNvSpPr txBox="1">
            <a:spLocks noChangeArrowheads="1"/>
          </p:cNvSpPr>
          <p:nvPr/>
        </p:nvSpPr>
        <p:spPr bwMode="auto">
          <a:xfrm>
            <a:off x="4356100" y="1243014"/>
            <a:ext cx="4356100" cy="361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</a:rPr>
              <a:t>Size distribution of PVA-OCB became broader as temperature was increased</a:t>
            </a:r>
          </a:p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</a:rPr>
              <a:t>The cloud point of 2000 </a:t>
            </a:r>
            <a:r>
              <a:rPr lang="en-US" altLang="zh-CN" dirty="0" err="1">
                <a:solidFill>
                  <a:srgbClr val="0000CC"/>
                </a:solidFill>
              </a:rPr>
              <a:t>Mn</a:t>
            </a:r>
            <a:r>
              <a:rPr lang="en-US" altLang="zh-CN" dirty="0">
                <a:solidFill>
                  <a:srgbClr val="0000CC"/>
                </a:solidFill>
              </a:rPr>
              <a:t> PVA is ~70 </a:t>
            </a:r>
            <a:r>
              <a:rPr lang="en-US" altLang="zh-CN" sz="2000" dirty="0">
                <a:solidFill>
                  <a:srgbClr val="0000CC"/>
                </a:solidFill>
                <a:ea typeface="Batang" pitchFamily="18" charset="-127"/>
                <a:cs typeface="Arial" pitchFamily="34" charset="0"/>
              </a:rPr>
              <a:t>°C</a:t>
            </a:r>
          </a:p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ea typeface="Batang" pitchFamily="18" charset="-127"/>
                <a:cs typeface="Arial" pitchFamily="34" charset="0"/>
              </a:rPr>
              <a:t>The diameter of OCB is in the range of 30 to 40 nm</a:t>
            </a:r>
          </a:p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</a:pPr>
            <a:endParaRPr lang="en-US" altLang="zh-CN" dirty="0">
              <a:solidFill>
                <a:srgbClr val="0000CC"/>
              </a:solidFill>
              <a:ea typeface="Batang" pitchFamily="18" charset="-127"/>
              <a:cs typeface="Arial" pitchFamily="34" charset="0"/>
            </a:endParaRPr>
          </a:p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en-US" altLang="zh-CN" dirty="0">
              <a:solidFill>
                <a:srgbClr val="0000CC"/>
              </a:solidFill>
            </a:endParaRPr>
          </a:p>
          <a:p>
            <a:pPr marL="274615" indent="-274615" defTabSz="914323" fontAlgn="base">
              <a:spcBef>
                <a:spcPct val="25000"/>
              </a:spcBef>
              <a:spcAft>
                <a:spcPct val="25000"/>
              </a:spcAft>
              <a:buClr>
                <a:srgbClr val="FF6600"/>
              </a:buClr>
              <a:buFont typeface="Wingdings" pitchFamily="2" charset="2"/>
              <a:buChar char="§"/>
            </a:pP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43012" name="Rectangle 16"/>
          <p:cNvSpPr>
            <a:spLocks noChangeArrowheads="1"/>
          </p:cNvSpPr>
          <p:nvPr/>
        </p:nvSpPr>
        <p:spPr bwMode="auto">
          <a:xfrm>
            <a:off x="279400" y="355601"/>
            <a:ext cx="838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0" tIns="44446" rIns="90480" bIns="44446"/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700">
                <a:solidFill>
                  <a:srgbClr val="0000CC"/>
                </a:solidFill>
              </a:rPr>
              <a:t>Early </a:t>
            </a:r>
            <a:r>
              <a:rPr lang="en-US" altLang="zh-CN" sz="2700" dirty="0">
                <a:solidFill>
                  <a:srgbClr val="0000CC"/>
                </a:solidFill>
              </a:rPr>
              <a:t>work: 2000 </a:t>
            </a:r>
            <a:r>
              <a:rPr lang="en-US" altLang="zh-CN" sz="2700" dirty="0" err="1">
                <a:solidFill>
                  <a:srgbClr val="0000CC"/>
                </a:solidFill>
              </a:rPr>
              <a:t>Mn</a:t>
            </a:r>
            <a:r>
              <a:rPr lang="en-US" altLang="zh-CN" sz="2700" dirty="0">
                <a:solidFill>
                  <a:srgbClr val="0000CC"/>
                </a:solidFill>
              </a:rPr>
              <a:t> PVA coated OCB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 idx="4294967295"/>
          </p:nvPr>
        </p:nvSpPr>
        <p:spPr>
          <a:xfrm>
            <a:off x="266700" y="279401"/>
            <a:ext cx="8382000" cy="762000"/>
          </a:xfrm>
        </p:spPr>
        <p:txBody>
          <a:bodyPr/>
          <a:lstStyle/>
          <a:p>
            <a:r>
              <a:rPr lang="en-US" altLang="zh-CN" sz="2700" dirty="0" smtClean="0">
                <a:solidFill>
                  <a:srgbClr val="0000CC"/>
                </a:solidFill>
              </a:rPr>
              <a:t>Stability of Sulfated PVA Coated CB</a:t>
            </a:r>
          </a:p>
        </p:txBody>
      </p:sp>
      <p:pic>
        <p:nvPicPr>
          <p:cNvPr id="2053" name="圖片 3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4200" y="1143001"/>
            <a:ext cx="3581400" cy="3948113"/>
          </a:xfrm>
        </p:spPr>
      </p:pic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5257800"/>
            <a:ext cx="5486400" cy="59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>
                <a:solidFill>
                  <a:srgbClr val="000000"/>
                </a:solidFill>
                <a:ea typeface="Batang" pitchFamily="18" charset="-127"/>
              </a:rPr>
              <a:t>PVA (50 K)-</a:t>
            </a:r>
            <a:r>
              <a:rPr lang="en-US" altLang="zh-TW" sz="1600" dirty="0" err="1">
                <a:solidFill>
                  <a:srgbClr val="000000"/>
                </a:solidFill>
                <a:ea typeface="Batang" pitchFamily="18" charset="-127"/>
              </a:rPr>
              <a:t>fCB</a:t>
            </a:r>
            <a:r>
              <a:rPr lang="en-US" altLang="zh-TW" sz="1600" dirty="0">
                <a:solidFill>
                  <a:srgbClr val="000000"/>
                </a:solidFill>
                <a:ea typeface="Batang" pitchFamily="18" charset="-127"/>
              </a:rPr>
              <a:t> (left)  vs. </a:t>
            </a:r>
            <a:r>
              <a:rPr lang="en-US" altLang="zh-TW" sz="1600" dirty="0" err="1">
                <a:solidFill>
                  <a:srgbClr val="000000"/>
                </a:solidFill>
                <a:ea typeface="Batang" pitchFamily="18" charset="-127"/>
              </a:rPr>
              <a:t>LsPVA</a:t>
            </a:r>
            <a:r>
              <a:rPr lang="en-US" altLang="zh-TW" sz="1600" dirty="0">
                <a:solidFill>
                  <a:srgbClr val="000000"/>
                </a:solidFill>
                <a:ea typeface="Batang" pitchFamily="18" charset="-127"/>
              </a:rPr>
              <a:t> (50 K)-</a:t>
            </a:r>
            <a:r>
              <a:rPr lang="en-US" altLang="zh-TW" sz="1600" dirty="0" err="1">
                <a:solidFill>
                  <a:srgbClr val="000000"/>
                </a:solidFill>
                <a:ea typeface="Batang" pitchFamily="18" charset="-127"/>
              </a:rPr>
              <a:t>fCB</a:t>
            </a:r>
            <a:r>
              <a:rPr lang="en-US" altLang="zh-TW" sz="1600" dirty="0">
                <a:solidFill>
                  <a:srgbClr val="000000"/>
                </a:solidFill>
                <a:ea typeface="Batang" pitchFamily="18" charset="-127"/>
              </a:rPr>
              <a:t> (right) </a:t>
            </a:r>
          </a:p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TW" sz="1600" dirty="0">
                <a:solidFill>
                  <a:srgbClr val="000000"/>
                </a:solidFill>
                <a:ea typeface="Batang" pitchFamily="18" charset="-127"/>
              </a:rPr>
              <a:t> in API standard brine at 100°C</a:t>
            </a:r>
          </a:p>
        </p:txBody>
      </p:sp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127000" y="5638801"/>
            <a:ext cx="8991600" cy="120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None/>
            </a:pPr>
            <a:endParaRPr lang="en-US" altLang="zh-CN" sz="1600" dirty="0">
              <a:solidFill>
                <a:srgbClr val="0000CC"/>
              </a:solidFill>
              <a:ea typeface="Batang" pitchFamily="18" charset="-127"/>
            </a:endParaRPr>
          </a:p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  </a:t>
            </a:r>
            <a:r>
              <a:rPr lang="en-US" altLang="zh-CN" dirty="0">
                <a:solidFill>
                  <a:srgbClr val="0000CC"/>
                </a:solidFill>
                <a:ea typeface="Batang" pitchFamily="18" charset="-127"/>
              </a:rPr>
              <a:t>API brine (Ionic Strength 3.77 M): 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NaCl (1.4 M), CaCl</a:t>
            </a:r>
            <a:r>
              <a:rPr lang="en-US" altLang="zh-CN" sz="1600" baseline="-25000" dirty="0">
                <a:solidFill>
                  <a:srgbClr val="0000CC"/>
                </a:solidFill>
                <a:ea typeface="Batang" pitchFamily="18" charset="-127"/>
              </a:rPr>
              <a:t>2 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(0.19 M)</a:t>
            </a:r>
          </a:p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  </a:t>
            </a:r>
            <a:r>
              <a:rPr lang="en-US" altLang="en-US" dirty="0">
                <a:solidFill>
                  <a:srgbClr val="0000CC"/>
                </a:solidFill>
                <a:ea typeface="Batang" pitchFamily="18" charset="-127"/>
              </a:rPr>
              <a:t>Synthetic seawater (Ionic Strength 0.55 M): 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CaCl</a:t>
            </a:r>
            <a:r>
              <a:rPr lang="en-US" altLang="en-US" sz="1600" baseline="-25000" dirty="0">
                <a:solidFill>
                  <a:srgbClr val="0000CC"/>
                </a:solidFill>
                <a:ea typeface="Batang" pitchFamily="18" charset="-127"/>
              </a:rPr>
              <a:t>2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(3.5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mM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), MgCl</a:t>
            </a:r>
            <a:r>
              <a:rPr lang="en-US" altLang="en-US" sz="1600" baseline="-25000" dirty="0">
                <a:solidFill>
                  <a:srgbClr val="0000CC"/>
                </a:solidFill>
                <a:ea typeface="Batang" pitchFamily="18" charset="-127"/>
              </a:rPr>
              <a:t>2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 (5.5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mM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),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KCl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(19.8 </a:t>
            </a:r>
          </a:p>
          <a:p>
            <a:pPr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    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mM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), NaCl (0.5 M), Na</a:t>
            </a:r>
            <a:r>
              <a:rPr lang="en-US" altLang="en-US" sz="1600" baseline="-25000" dirty="0">
                <a:solidFill>
                  <a:srgbClr val="0000CC"/>
                </a:solidFill>
                <a:ea typeface="Batang" pitchFamily="18" charset="-127"/>
              </a:rPr>
              <a:t>2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SO</a:t>
            </a:r>
            <a:r>
              <a:rPr lang="en-US" altLang="en-US" sz="1600" baseline="-25000" dirty="0">
                <a:solidFill>
                  <a:srgbClr val="0000CC"/>
                </a:solidFill>
                <a:ea typeface="Batang" pitchFamily="18" charset="-127"/>
              </a:rPr>
              <a:t>4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(0.5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mM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), NaHCO</a:t>
            </a:r>
            <a:r>
              <a:rPr lang="en-US" altLang="en-US" sz="1600" baseline="-25000" dirty="0">
                <a:solidFill>
                  <a:srgbClr val="0000CC"/>
                </a:solidFill>
                <a:ea typeface="Batang" pitchFamily="18" charset="-127"/>
              </a:rPr>
              <a:t>3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 (2.0 </a:t>
            </a:r>
            <a:r>
              <a:rPr lang="en-US" altLang="en-US" sz="1600" dirty="0" err="1">
                <a:solidFill>
                  <a:srgbClr val="0000CC"/>
                </a:solidFill>
                <a:ea typeface="Batang" pitchFamily="18" charset="-127"/>
              </a:rPr>
              <a:t>mM</a:t>
            </a:r>
            <a:r>
              <a:rPr lang="en-US" altLang="en-US" sz="1600" dirty="0">
                <a:solidFill>
                  <a:srgbClr val="0000CC"/>
                </a:solidFill>
                <a:ea typeface="Batang" pitchFamily="18" charset="-127"/>
              </a:rPr>
              <a:t>) </a:t>
            </a:r>
            <a:endParaRPr lang="zh-CN" altLang="en-US" sz="1600" dirty="0">
              <a:solidFill>
                <a:srgbClr val="0000CC"/>
              </a:solidFill>
              <a:ea typeface="Batang" pitchFamily="18" charset="-127"/>
            </a:endParaRP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4419600" y="1219201"/>
          <a:ext cx="4419600" cy="3467100"/>
        </p:xfrm>
        <a:graphic>
          <a:graphicData uri="http://schemas.openxmlformats.org/presentationml/2006/ole">
            <p:oleObj spid="_x0000_s21506" name="CS ChemDraw Drawing" r:id="rId5" imgW="3517060" imgH="2762500" progId="ChemDraw.Document.6.0">
              <p:embed/>
            </p:oleObj>
          </a:graphicData>
        </a:graphic>
      </p:graphicFrame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5158651" y="4618038"/>
            <a:ext cx="1090475" cy="28981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0" tIns="44446" rIns="90480" bIns="44446">
            <a:spAutoFit/>
          </a:bodyPr>
          <a:lstStyle/>
          <a:p>
            <a:pPr marL="742887" indent="-285726"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</a:pPr>
            <a:r>
              <a:rPr lang="en-US" altLang="zh-CN" sz="1300" dirty="0" err="1">
                <a:solidFill>
                  <a:srgbClr val="000000"/>
                </a:solidFill>
                <a:ea typeface="Batang" pitchFamily="18" charset="-127"/>
              </a:rPr>
              <a:t>sPVA</a:t>
            </a:r>
            <a:r>
              <a:rPr lang="en-US" altLang="zh-CN" sz="1200" dirty="0">
                <a:solidFill>
                  <a:srgbClr val="000000"/>
                </a:solidFill>
                <a:ea typeface="Batang" pitchFamily="18" charset="-127"/>
              </a:rPr>
              <a:t>:</a:t>
            </a:r>
          </a:p>
        </p:txBody>
      </p:sp>
      <p:graphicFrame>
        <p:nvGraphicFramePr>
          <p:cNvPr id="2051" name="Object 11"/>
          <p:cNvGraphicFramePr>
            <a:graphicFrameLocks noChangeAspect="1"/>
          </p:cNvGraphicFramePr>
          <p:nvPr/>
        </p:nvGraphicFramePr>
        <p:xfrm>
          <a:off x="6305551" y="4533901"/>
          <a:ext cx="1211263" cy="485775"/>
        </p:xfrm>
        <a:graphic>
          <a:graphicData uri="http://schemas.openxmlformats.org/presentationml/2006/ole">
            <p:oleObj spid="_x0000_s21507" name="CS ChemDraw Drawing" r:id="rId6" imgW="1211225" imgH="485880" progId="ChemDraw.Document.6.0">
              <p:embed/>
            </p:oleObj>
          </a:graphicData>
        </a:graphic>
      </p:graphicFrame>
      <p:sp>
        <p:nvSpPr>
          <p:cNvPr id="2057" name="文字方塊 7"/>
          <p:cNvSpPr txBox="1">
            <a:spLocks noChangeArrowheads="1"/>
          </p:cNvSpPr>
          <p:nvPr/>
        </p:nvSpPr>
        <p:spPr bwMode="auto">
          <a:xfrm>
            <a:off x="5334000" y="5029200"/>
            <a:ext cx="3943350" cy="9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z="1600" dirty="0">
                <a:solidFill>
                  <a:srgbClr val="000000"/>
                </a:solidFill>
                <a:latin typeface="Calibri" pitchFamily="34" charset="0"/>
                <a:ea typeface="PMingLiU" pitchFamily="18" charset="-120"/>
              </a:rPr>
              <a:t> </a:t>
            </a:r>
            <a:r>
              <a:rPr lang="en-US" altLang="zh-TW" sz="1300" dirty="0" err="1">
                <a:solidFill>
                  <a:srgbClr val="000000"/>
                </a:solidFill>
                <a:ea typeface="PMingLiU" pitchFamily="18" charset="-120"/>
              </a:rPr>
              <a:t>HsPVA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: Highly sulfated PVA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                 4.5 mL 1 M ClSO</a:t>
            </a:r>
            <a:r>
              <a:rPr lang="en-US" altLang="zh-TW" sz="1300" baseline="-25000" dirty="0">
                <a:solidFill>
                  <a:srgbClr val="000000"/>
                </a:solidFill>
                <a:ea typeface="PMingLiU" pitchFamily="18" charset="-120"/>
              </a:rPr>
              <a:t>3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H/CH</a:t>
            </a:r>
            <a:r>
              <a:rPr lang="en-US" altLang="zh-TW" sz="1300" baseline="-25000" dirty="0">
                <a:solidFill>
                  <a:srgbClr val="000000"/>
                </a:solidFill>
                <a:ea typeface="PMingLiU" pitchFamily="18" charset="-120"/>
              </a:rPr>
              <a:t>3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COOH,</a:t>
            </a:r>
            <a:r>
              <a:rPr lang="en-US" altLang="zh-TW" sz="1400" dirty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1300" dirty="0">
                <a:solidFill>
                  <a:srgbClr val="000000"/>
                </a:solidFill>
                <a:ea typeface="Batang" pitchFamily="18" charset="-127"/>
              </a:rPr>
              <a:t>75 °C</a:t>
            </a:r>
            <a:endParaRPr lang="en-US" altLang="zh-TW" sz="1300" dirty="0">
              <a:solidFill>
                <a:srgbClr val="000000"/>
              </a:solidFill>
              <a:ea typeface="PMingLiU" pitchFamily="18" charset="-120"/>
            </a:endParaRPr>
          </a:p>
          <a:p>
            <a:pPr defTabSz="457162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TW" sz="1400" dirty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1300" dirty="0" err="1">
                <a:solidFill>
                  <a:srgbClr val="000000"/>
                </a:solidFill>
                <a:ea typeface="PMingLiU" pitchFamily="18" charset="-120"/>
              </a:rPr>
              <a:t>LsPVA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: Lightly sulfated PVA</a:t>
            </a:r>
          </a:p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300" dirty="0">
                <a:solidFill>
                  <a:srgbClr val="000000"/>
                </a:solidFill>
                <a:ea typeface="PMingLiU" pitchFamily="18" charset="-120"/>
              </a:rPr>
              <a:t>                 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3.0 mL 1 M ClSO</a:t>
            </a:r>
            <a:r>
              <a:rPr lang="en-US" altLang="zh-TW" sz="1300" baseline="-25000" dirty="0">
                <a:solidFill>
                  <a:srgbClr val="000000"/>
                </a:solidFill>
                <a:ea typeface="PMingLiU" pitchFamily="18" charset="-120"/>
              </a:rPr>
              <a:t>3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H/CH</a:t>
            </a:r>
            <a:r>
              <a:rPr lang="en-US" altLang="zh-TW" sz="1300" baseline="-25000" dirty="0">
                <a:solidFill>
                  <a:srgbClr val="000000"/>
                </a:solidFill>
                <a:ea typeface="PMingLiU" pitchFamily="18" charset="-120"/>
              </a:rPr>
              <a:t>3</a:t>
            </a:r>
            <a:r>
              <a:rPr lang="en-US" altLang="zh-TW" sz="1300" dirty="0">
                <a:solidFill>
                  <a:srgbClr val="000000"/>
                </a:solidFill>
                <a:ea typeface="PMingLiU" pitchFamily="18" charset="-120"/>
              </a:rPr>
              <a:t>COOH, </a:t>
            </a:r>
            <a:r>
              <a:rPr lang="en-US" altLang="zh-TW" sz="1300" dirty="0">
                <a:solidFill>
                  <a:srgbClr val="000000"/>
                </a:solidFill>
                <a:ea typeface="Batang" pitchFamily="18" charset="-127"/>
              </a:rPr>
              <a:t>60 °C</a:t>
            </a: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7543801" y="4648201"/>
            <a:ext cx="14525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CN" sz="1200" dirty="0">
                <a:solidFill>
                  <a:srgbClr val="000000"/>
                </a:solidFill>
                <a:ea typeface="Batang" pitchFamily="18" charset="-127"/>
              </a:rPr>
              <a:t>Awaiting XPS data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79400" y="228601"/>
            <a:ext cx="8305800" cy="52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defTabSz="91432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CC"/>
                </a:solidFill>
                <a:ea typeface="Batang" pitchFamily="18" charset="-127"/>
              </a:rPr>
              <a:t>Nanoparticles Transport in API Solution at 70 </a:t>
            </a:r>
            <a:r>
              <a:rPr lang="en-US" altLang="zh-CN" sz="2800" dirty="0">
                <a:solidFill>
                  <a:srgbClr val="0000CC"/>
                </a:solidFill>
                <a:ea typeface="Batang" pitchFamily="18" charset="-127"/>
                <a:cs typeface="Arial" pitchFamily="34" charset="0"/>
              </a:rPr>
              <a:t>ºC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762000" y="5635625"/>
            <a:ext cx="7848600" cy="107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457162" indent="-457162" defTabSz="914323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More than 90% of 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sPVA-fCB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can flow through calcite and sandstone columns at 70 ºC in API brine</a:t>
            </a:r>
          </a:p>
          <a:p>
            <a:pPr marL="457162" indent="-457162" defTabSz="914323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sPVA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(50 K)-</a:t>
            </a:r>
            <a:r>
              <a:rPr lang="en-US" altLang="zh-CN" sz="1600" dirty="0" err="1">
                <a:solidFill>
                  <a:srgbClr val="0000CC"/>
                </a:solidFill>
                <a:ea typeface="Batang" pitchFamily="18" charset="-127"/>
              </a:rPr>
              <a:t>fCB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 was dispersed in API brine (8 wt% NaCl, 2 wt% CaCl</a:t>
            </a:r>
            <a:r>
              <a:rPr lang="en-US" altLang="zh-CN" sz="1600" baseline="-25000" dirty="0">
                <a:solidFill>
                  <a:srgbClr val="0000CC"/>
                </a:solidFill>
                <a:ea typeface="Batang" pitchFamily="18" charset="-127"/>
              </a:rPr>
              <a:t>2</a:t>
            </a: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)</a:t>
            </a:r>
          </a:p>
          <a:p>
            <a:pPr marL="457162" indent="-457162" defTabSz="914323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Pct val="100000"/>
              <a:buFont typeface="Wingdings" pitchFamily="2" charset="2"/>
              <a:buChar char="p"/>
            </a:pPr>
            <a:r>
              <a:rPr lang="en-US" altLang="zh-CN" sz="1600" dirty="0">
                <a:solidFill>
                  <a:srgbClr val="0000CC"/>
                </a:solidFill>
                <a:ea typeface="Batang" pitchFamily="18" charset="-127"/>
              </a:rPr>
              <a:t>The concentration of nanoparticles was 20 mg/L</a:t>
            </a:r>
          </a:p>
        </p:txBody>
      </p:sp>
      <p:grpSp>
        <p:nvGrpSpPr>
          <p:cNvPr id="2" name="群組 27"/>
          <p:cNvGrpSpPr>
            <a:grpSpLocks/>
          </p:cNvGrpSpPr>
          <p:nvPr/>
        </p:nvGrpSpPr>
        <p:grpSpPr bwMode="auto">
          <a:xfrm>
            <a:off x="1" y="990600"/>
            <a:ext cx="8626475" cy="4792663"/>
            <a:chOff x="0" y="846137"/>
            <a:chExt cx="8626475" cy="4792663"/>
          </a:xfrm>
        </p:grpSpPr>
        <p:grpSp>
          <p:nvGrpSpPr>
            <p:cNvPr id="3" name="群組 24"/>
            <p:cNvGrpSpPr>
              <a:grpSpLocks/>
            </p:cNvGrpSpPr>
            <p:nvPr/>
          </p:nvGrpSpPr>
          <p:grpSpPr bwMode="auto">
            <a:xfrm>
              <a:off x="0" y="846137"/>
              <a:ext cx="8626475" cy="4792663"/>
              <a:chOff x="0" y="846137"/>
              <a:chExt cx="8626475" cy="4792663"/>
            </a:xfrm>
          </p:grpSpPr>
          <p:grpSp>
            <p:nvGrpSpPr>
              <p:cNvPr id="4" name="群組 23"/>
              <p:cNvGrpSpPr>
                <a:grpSpLocks/>
              </p:cNvGrpSpPr>
              <p:nvPr/>
            </p:nvGrpSpPr>
            <p:grpSpPr bwMode="auto">
              <a:xfrm>
                <a:off x="0" y="846137"/>
                <a:ext cx="8626475" cy="4792663"/>
                <a:chOff x="382588" y="1108075"/>
                <a:chExt cx="8243887" cy="4217988"/>
              </a:xfrm>
            </p:grpSpPr>
            <p:graphicFrame>
              <p:nvGraphicFramePr>
                <p:cNvPr id="4098" name="Object 5"/>
                <p:cNvGraphicFramePr>
                  <a:graphicFrameLocks noChangeAspect="1"/>
                </p:cNvGraphicFramePr>
                <p:nvPr/>
              </p:nvGraphicFramePr>
              <p:xfrm>
                <a:off x="382588" y="1108075"/>
                <a:ext cx="8243887" cy="4217988"/>
              </p:xfrm>
              <a:graphic>
                <a:graphicData uri="http://schemas.openxmlformats.org/presentationml/2006/ole">
                  <p:oleObj spid="_x0000_s22530" name="Graph" r:id="rId4" imgW="3900960" imgH="2936160" progId="">
                    <p:embed/>
                  </p:oleObj>
                </a:graphicData>
              </a:graphic>
            </p:graphicFrame>
            <p:sp>
              <p:nvSpPr>
                <p:cNvPr id="4109" name="文字方塊 5"/>
                <p:cNvSpPr txBox="1">
                  <a:spLocks noChangeArrowheads="1"/>
                </p:cNvSpPr>
                <p:nvPr/>
              </p:nvSpPr>
              <p:spPr bwMode="auto">
                <a:xfrm>
                  <a:off x="2667331" y="3581026"/>
                  <a:ext cx="1218226" cy="2417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HsPVA-fCB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sp>
              <p:nvSpPr>
                <p:cNvPr id="4110" name="文字方塊 6"/>
                <p:cNvSpPr txBox="1">
                  <a:spLocks noChangeArrowheads="1"/>
                </p:cNvSpPr>
                <p:nvPr/>
              </p:nvSpPr>
              <p:spPr bwMode="auto">
                <a:xfrm>
                  <a:off x="2743186" y="2161524"/>
                  <a:ext cx="1219743" cy="241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LsPVA-fCB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sp>
              <p:nvSpPr>
                <p:cNvPr id="4111" name="文字方塊 7"/>
                <p:cNvSpPr txBox="1">
                  <a:spLocks noChangeArrowheads="1"/>
                </p:cNvSpPr>
                <p:nvPr/>
              </p:nvSpPr>
              <p:spPr bwMode="auto">
                <a:xfrm>
                  <a:off x="3504767" y="3810158"/>
                  <a:ext cx="1219743" cy="241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>
                      <a:solidFill>
                        <a:srgbClr val="000000"/>
                      </a:solidFill>
                      <a:ea typeface="Batang" pitchFamily="18" charset="-127"/>
                    </a:rPr>
                    <a:t>PVA-</a:t>
                  </a: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cxnSp>
              <p:nvCxnSpPr>
                <p:cNvPr id="10" name="直線單箭頭接點 9"/>
                <p:cNvCxnSpPr/>
                <p:nvPr/>
              </p:nvCxnSpPr>
              <p:spPr>
                <a:xfrm rot="16200000" flipV="1">
                  <a:off x="3010373" y="1866752"/>
                  <a:ext cx="304578" cy="22908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線單箭頭接點 12"/>
                <p:cNvCxnSpPr/>
                <p:nvPr/>
              </p:nvCxnSpPr>
              <p:spPr>
                <a:xfrm rot="10800000" flipV="1">
                  <a:off x="2819040" y="3887001"/>
                  <a:ext cx="304936" cy="22773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單箭頭接點 14"/>
                <p:cNvCxnSpPr/>
                <p:nvPr/>
              </p:nvCxnSpPr>
              <p:spPr>
                <a:xfrm rot="10800000" flipV="1">
                  <a:off x="3428912" y="3962447"/>
                  <a:ext cx="304936" cy="22913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單箭頭接點 15"/>
                <p:cNvCxnSpPr/>
                <p:nvPr/>
              </p:nvCxnSpPr>
              <p:spPr>
                <a:xfrm rot="16200000" flipV="1">
                  <a:off x="5981601" y="1790667"/>
                  <a:ext cx="304578" cy="227564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6" name="文字方塊 16"/>
                <p:cNvSpPr txBox="1">
                  <a:spLocks noChangeArrowheads="1"/>
                </p:cNvSpPr>
                <p:nvPr/>
              </p:nvSpPr>
              <p:spPr bwMode="auto">
                <a:xfrm>
                  <a:off x="5791027" y="2084681"/>
                  <a:ext cx="1219743" cy="2417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LsPVA-fCB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cxnSp>
              <p:nvCxnSpPr>
                <p:cNvPr id="18" name="直線單箭頭接點 17"/>
                <p:cNvCxnSpPr/>
                <p:nvPr/>
              </p:nvCxnSpPr>
              <p:spPr>
                <a:xfrm rot="10800000" flipV="1">
                  <a:off x="6705834" y="3810158"/>
                  <a:ext cx="304936" cy="229132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線單箭頭接點 18"/>
                <p:cNvCxnSpPr/>
                <p:nvPr/>
              </p:nvCxnSpPr>
              <p:spPr>
                <a:xfrm rot="10800000" flipV="1">
                  <a:off x="5639318" y="3887001"/>
                  <a:ext cx="304935" cy="22773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19" name="文字方塊 19"/>
                <p:cNvSpPr txBox="1">
                  <a:spLocks noChangeArrowheads="1"/>
                </p:cNvSpPr>
                <p:nvPr/>
              </p:nvSpPr>
              <p:spPr bwMode="auto">
                <a:xfrm>
                  <a:off x="5561946" y="3608969"/>
                  <a:ext cx="1219743" cy="2417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>
                      <a:solidFill>
                        <a:srgbClr val="000000"/>
                      </a:solidFill>
                      <a:ea typeface="Batang" pitchFamily="18" charset="-127"/>
                    </a:rPr>
                    <a:t>PVA-</a:t>
                  </a: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sp>
              <p:nvSpPr>
                <p:cNvPr id="4120" name="文字方塊 20"/>
                <p:cNvSpPr txBox="1">
                  <a:spLocks noChangeArrowheads="1"/>
                </p:cNvSpPr>
                <p:nvPr/>
              </p:nvSpPr>
              <p:spPr bwMode="auto">
                <a:xfrm>
                  <a:off x="6857544" y="3581026"/>
                  <a:ext cx="1219743" cy="2417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200" dirty="0" err="1">
                      <a:solidFill>
                        <a:srgbClr val="000000"/>
                      </a:solidFill>
                      <a:ea typeface="Batang" pitchFamily="18" charset="-127"/>
                    </a:rPr>
                    <a:t>HsPVA-fCB</a:t>
                  </a:r>
                  <a:endParaRPr lang="zh-TW" altLang="en-US" sz="1200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sp>
              <p:nvSpPr>
                <p:cNvPr id="4121" name="文字方塊 21"/>
                <p:cNvSpPr txBox="1">
                  <a:spLocks noChangeArrowheads="1"/>
                </p:cNvSpPr>
                <p:nvPr/>
              </p:nvSpPr>
              <p:spPr bwMode="auto">
                <a:xfrm>
                  <a:off x="2743186" y="2906204"/>
                  <a:ext cx="1219743" cy="4604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400" b="1" dirty="0">
                      <a:solidFill>
                        <a:srgbClr val="000000"/>
                      </a:solidFill>
                      <a:ea typeface="Batang" pitchFamily="18" charset="-127"/>
                    </a:rPr>
                    <a:t>Calcite columns</a:t>
                  </a:r>
                  <a:endParaRPr lang="zh-TW" altLang="en-US" sz="1400" b="1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  <p:sp>
              <p:nvSpPr>
                <p:cNvPr id="4122" name="文字方塊 22"/>
                <p:cNvSpPr txBox="1">
                  <a:spLocks noChangeArrowheads="1"/>
                </p:cNvSpPr>
                <p:nvPr/>
              </p:nvSpPr>
              <p:spPr bwMode="auto">
                <a:xfrm>
                  <a:off x="5944253" y="2895027"/>
                  <a:ext cx="1447308" cy="46048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914323" fontAlgn="base">
                    <a:spcBef>
                      <a:spcPct val="0"/>
                    </a:spcBef>
                    <a:spcAft>
                      <a:spcPct val="5000"/>
                    </a:spcAft>
                    <a:buClr>
                      <a:srgbClr val="FF9900"/>
                    </a:buClr>
                    <a:buSzPct val="100000"/>
                    <a:buFont typeface="Times New Roman" pitchFamily="18" charset="0"/>
                    <a:buNone/>
                  </a:pPr>
                  <a:r>
                    <a:rPr lang="en-US" altLang="zh-TW" sz="1400" b="1" dirty="0">
                      <a:solidFill>
                        <a:srgbClr val="000000"/>
                      </a:solidFill>
                      <a:ea typeface="Batang" pitchFamily="18" charset="-127"/>
                    </a:rPr>
                    <a:t>Sandstone columns</a:t>
                  </a:r>
                  <a:endParaRPr lang="zh-TW" altLang="en-US" sz="1400" b="1" dirty="0">
                    <a:solidFill>
                      <a:srgbClr val="000000"/>
                    </a:solidFill>
                    <a:ea typeface="Batang" pitchFamily="18" charset="-127"/>
                  </a:endParaRPr>
                </a:p>
              </p:txBody>
            </p:sp>
          </p:grpSp>
          <p:sp>
            <p:nvSpPr>
              <p:cNvPr id="5" name="矩形 4"/>
              <p:cNvSpPr/>
              <p:nvPr/>
            </p:nvSpPr>
            <p:spPr>
              <a:xfrm>
                <a:off x="533400" y="876300"/>
                <a:ext cx="7239000" cy="3429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23" fontAlgn="base">
                  <a:spcBef>
                    <a:spcPct val="0"/>
                  </a:spcBef>
                  <a:spcAft>
                    <a:spcPct val="5000"/>
                  </a:spcAft>
                  <a:buClr>
                    <a:srgbClr val="FF9900"/>
                  </a:buClr>
                  <a:buSzPct val="100000"/>
                  <a:buFont typeface="Times New Roman" pitchFamily="18" charset="0"/>
                  <a:buChar char="─"/>
                  <a:defRPr/>
                </a:pPr>
                <a:endParaRPr lang="zh-TW" altLang="en-US" sz="12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05" name="文字方塊 25"/>
            <p:cNvSpPr txBox="1">
              <a:spLocks noChangeArrowheads="1"/>
            </p:cNvSpPr>
            <p:nvPr/>
          </p:nvSpPr>
          <p:spPr bwMode="auto">
            <a:xfrm>
              <a:off x="1524000" y="5181600"/>
              <a:ext cx="2667000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TW">
                  <a:solidFill>
                    <a:srgbClr val="000000"/>
                  </a:solidFill>
                  <a:ea typeface="Batang" pitchFamily="18" charset="-127"/>
                </a:rPr>
                <a:t>No. of pore volume</a:t>
              </a:r>
              <a:endParaRPr lang="zh-TW" altLang="en-US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4106" name="文字方塊 26"/>
            <p:cNvSpPr txBox="1">
              <a:spLocks noChangeArrowheads="1"/>
            </p:cNvSpPr>
            <p:nvPr/>
          </p:nvSpPr>
          <p:spPr bwMode="auto">
            <a:xfrm>
              <a:off x="5029200" y="5181600"/>
              <a:ext cx="2667000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323" fontAlgn="base">
                <a:spcBef>
                  <a:spcPct val="0"/>
                </a:spcBef>
                <a:spcAft>
                  <a:spcPct val="5000"/>
                </a:spcAft>
                <a:buClr>
                  <a:srgbClr val="FF9900"/>
                </a:buClr>
                <a:buSzPct val="100000"/>
                <a:buFont typeface="Times New Roman" pitchFamily="18" charset="0"/>
                <a:buNone/>
              </a:pPr>
              <a:r>
                <a:rPr lang="en-US" altLang="zh-TW">
                  <a:solidFill>
                    <a:srgbClr val="000000"/>
                  </a:solidFill>
                  <a:ea typeface="Batang" pitchFamily="18" charset="-127"/>
                </a:rPr>
                <a:t>No. of pore volume</a:t>
              </a:r>
              <a:endParaRPr lang="zh-TW" altLang="en-US">
                <a:solidFill>
                  <a:srgbClr val="000000"/>
                </a:solidFill>
                <a:ea typeface="Batang" pitchFamily="18" charset="-127"/>
              </a:endParaRPr>
            </a:p>
          </p:txBody>
        </p:sp>
      </p:grpSp>
      <p:cxnSp>
        <p:nvCxnSpPr>
          <p:cNvPr id="30" name="直線接點 29"/>
          <p:cNvCxnSpPr/>
          <p:nvPr/>
        </p:nvCxnSpPr>
        <p:spPr>
          <a:xfrm>
            <a:off x="381000" y="838200"/>
            <a:ext cx="8382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-185688"/>
            <a:ext cx="184773" cy="3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 anchor="ctr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42964" y="361950"/>
          <a:ext cx="7508875" cy="5111750"/>
        </p:xfrm>
        <a:graphic>
          <a:graphicData uri="http://schemas.openxmlformats.org/presentationml/2006/ole">
            <p:oleObj spid="_x0000_s23554" name="Graph" r:id="rId4" imgW="3900960" imgH="2936160" progId="">
              <p:embed/>
            </p:oleObj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304800"/>
            <a:ext cx="9144000" cy="642938"/>
          </a:xfrm>
          <a:prstGeom prst="rect">
            <a:avLst/>
          </a:prstGeom>
        </p:spPr>
        <p:txBody>
          <a:bodyPr lIns="91432" tIns="45717" rIns="91432" bIns="45717">
            <a:normAutofit fontScale="90000"/>
          </a:bodyPr>
          <a:lstStyle/>
          <a:p>
            <a:pPr defTabSz="91432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dirty="0">
                <a:solidFill>
                  <a:srgbClr val="0000FF"/>
                </a:solidFill>
              </a:rPr>
              <a:t>Breakthrough Studies in Different Oil Content Columns </a:t>
            </a:r>
          </a:p>
        </p:txBody>
      </p:sp>
      <p:sp>
        <p:nvSpPr>
          <p:cNvPr id="1030" name="TextBox 4"/>
          <p:cNvSpPr txBox="1">
            <a:spLocks noChangeArrowheads="1"/>
          </p:cNvSpPr>
          <p:nvPr/>
        </p:nvSpPr>
        <p:spPr bwMode="auto">
          <a:xfrm>
            <a:off x="0" y="5138738"/>
            <a:ext cx="9144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7" rIns="91432" bIns="45717">
            <a:spAutoFit/>
          </a:bodyPr>
          <a:lstStyle/>
          <a:p>
            <a:pPr marL="274615" indent="-274615" defTabSz="457162" fontAlgn="base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Breakthrough of TPA/</a:t>
            </a:r>
            <a:r>
              <a:rPr lang="en-US" altLang="zh-CN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sPVA-fCB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 in sandstone-packed columns at 25 °C (a) without </a:t>
            </a:r>
            <a:r>
              <a:rPr lang="en-US" altLang="zh-CN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isoparL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; (b) with 29% </a:t>
            </a:r>
            <a:r>
              <a:rPr lang="en-US" altLang="zh-CN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isoparL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 in column and (c) with 58% </a:t>
            </a:r>
            <a:r>
              <a:rPr lang="en-US" altLang="zh-CN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isoparL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 in the column</a:t>
            </a:r>
          </a:p>
          <a:p>
            <a:pPr marL="274615" indent="-274615" defTabSz="457162" fontAlgn="base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Flow rate is 8 mL/h (linear velocity 12.2 m/d)</a:t>
            </a:r>
          </a:p>
          <a:p>
            <a:pPr marL="274615" indent="-274615" defTabSz="457162" fontAlgn="base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Wingdings" pitchFamily="2" charset="2"/>
              <a:buChar char="§"/>
            </a:pP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x is the oil saturation in the column and </a:t>
            </a:r>
            <a:r>
              <a:rPr lang="en-US" altLang="zh-CN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k</a:t>
            </a:r>
            <a:r>
              <a:rPr lang="en-US" altLang="zh-CN" baseline="-25000" dirty="0" err="1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p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 is the partition coefficient (1.03*10</a:t>
            </a:r>
            <a:r>
              <a:rPr lang="en-US" altLang="zh-CN" baseline="30000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-4</a:t>
            </a:r>
            <a:r>
              <a:rPr lang="en-US" altLang="zh-CN" dirty="0">
                <a:solidFill>
                  <a:srgbClr val="0000CC"/>
                </a:solidFill>
                <a:ea typeface="ヒラギノ角ゴ Pro W3" pitchFamily="-112" charset="-128"/>
                <a:cs typeface="Arial" charset="0"/>
              </a:rPr>
              <a:t> kg-NP/L). </a:t>
            </a:r>
            <a:endParaRPr lang="en-US" altLang="zh-CN" sz="2000" dirty="0">
              <a:solidFill>
                <a:srgbClr val="0000CC"/>
              </a:solidFill>
              <a:ea typeface="ヒラギノ角ゴ Pro W3" pitchFamily="-112" charset="-128"/>
              <a:cs typeface="Arial" charset="0"/>
            </a:endParaRPr>
          </a:p>
        </p:txBody>
      </p:sp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-185688"/>
            <a:ext cx="184773" cy="3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 anchor="ctr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0" y="-185688"/>
            <a:ext cx="184773" cy="37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7" rIns="91432" bIns="45717" anchor="ctr">
            <a:spAutoFit/>
          </a:bodyPr>
          <a:lstStyle/>
          <a:p>
            <a:pPr defTabSz="45716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454776" y="3233738"/>
          <a:ext cx="2689225" cy="881062"/>
        </p:xfrm>
        <a:graphic>
          <a:graphicData uri="http://schemas.openxmlformats.org/presentationml/2006/ole">
            <p:oleObj spid="_x0000_s23555" name="Equation" r:id="rId5" imgW="1854000" imgH="6094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1026" y="381001"/>
            <a:ext cx="7446269" cy="461665"/>
          </a:xfrm>
          <a:prstGeom prst="rect">
            <a:avLst/>
          </a:prstGeom>
        </p:spPr>
        <p:txBody>
          <a:bodyPr wrap="none" lIns="91432" tIns="45717" rIns="91432" bIns="45717">
            <a:spAutoFit/>
          </a:bodyPr>
          <a:lstStyle/>
          <a:p>
            <a:pPr algn="ctr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Times New Roman" pitchFamily="18" charset="0"/>
              <a:buNone/>
            </a:pPr>
            <a:r>
              <a:rPr lang="en-US" altLang="zh-CN" sz="2400" dirty="0">
                <a:solidFill>
                  <a:srgbClr val="0000CC"/>
                </a:solidFill>
                <a:ea typeface="Batang" pitchFamily="18" charset="-127"/>
              </a:rPr>
              <a:t>Correlation Studies under More Realistic Conditions </a:t>
            </a:r>
            <a:endParaRPr lang="en-US" sz="2400" dirty="0">
              <a:solidFill>
                <a:srgbClr val="000000"/>
              </a:solidFill>
              <a:ea typeface="Batang" pitchFamily="18" charset="-12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1" y="5943600"/>
            <a:ext cx="8458200" cy="775591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Nanoparticles were dispersed in API brine, the concentration of </a:t>
            </a:r>
            <a:r>
              <a:rPr lang="en-US" altLang="zh-CN" sz="1400" dirty="0" err="1">
                <a:solidFill>
                  <a:srgbClr val="000000"/>
                </a:solidFill>
                <a:ea typeface="Batang" pitchFamily="18" charset="-127"/>
              </a:rPr>
              <a:t>sPVA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-CB was 30 mg/L 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Columns were packed with ground calcite with oil saturation 0.58 (the volume of </a:t>
            </a:r>
            <a:r>
              <a:rPr lang="en-US" altLang="zh-CN" sz="1400" dirty="0" err="1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sz="1400" dirty="0" err="1">
                <a:solidFill>
                  <a:srgbClr val="000000"/>
                </a:solidFill>
                <a:ea typeface="Batang" pitchFamily="18" charset="-127"/>
              </a:rPr>
              <a:t>soparL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/PV)</a:t>
            </a:r>
          </a:p>
          <a:p>
            <a:pPr marL="342871" indent="-342871" defTabSz="914323" fontAlgn="base">
              <a:spcBef>
                <a:spcPct val="0"/>
              </a:spcBef>
              <a:spcAft>
                <a:spcPct val="5000"/>
              </a:spcAft>
              <a:buClr>
                <a:srgbClr val="FF9900"/>
              </a:buClr>
              <a:buSzPct val="100000"/>
              <a:buFont typeface="Wingdings" pitchFamily="2" charset="2"/>
              <a:buChar char="q"/>
            </a:pP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The release of probe molecules only slightly depends on the flow </a:t>
            </a:r>
            <a:r>
              <a:rPr lang="en-US" altLang="zh-CN" sz="1400" dirty="0">
                <a:solidFill>
                  <a:srgbClr val="000000"/>
                </a:solidFill>
                <a:ea typeface="Batang" pitchFamily="18" charset="-127"/>
              </a:rPr>
              <a:t>rate</a:t>
            </a:r>
            <a:endParaRPr lang="en-US" altLang="zh-CN" sz="1400" dirty="0">
              <a:solidFill>
                <a:srgbClr val="000000"/>
              </a:solidFill>
              <a:ea typeface="Batang" pitchFamily="18" charset="-127"/>
            </a:endParaRPr>
          </a:p>
        </p:txBody>
      </p:sp>
      <p:graphicFrame>
        <p:nvGraphicFramePr>
          <p:cNvPr id="105478" name="Object 6"/>
          <p:cNvGraphicFramePr>
            <a:graphicFrameLocks noChangeAspect="1"/>
          </p:cNvGraphicFramePr>
          <p:nvPr/>
        </p:nvGraphicFramePr>
        <p:xfrm>
          <a:off x="1" y="609600"/>
          <a:ext cx="8155263" cy="5867400"/>
        </p:xfrm>
        <a:graphic>
          <a:graphicData uri="http://schemas.openxmlformats.org/presentationml/2006/ole">
            <p:oleObj spid="_x0000_s24578" name="Graph" r:id="rId4" imgW="3900960" imgH="293616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7_B&amp;W MSW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7_B&amp;W MSW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3_B&amp;W MSW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5_B&amp;W MSW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5_B&amp;W MSW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B&amp;W MSW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7_B&amp;W MSW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&amp;W MS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&amp;W MS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&amp;W MS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ice Templat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1692</Words>
  <Application>Microsoft Office PowerPoint</Application>
  <PresentationFormat>On-screen Show (4:3)</PresentationFormat>
  <Paragraphs>299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Office Theme</vt:lpstr>
      <vt:lpstr>6_Default Design</vt:lpstr>
      <vt:lpstr>7_B&amp;W MSW</vt:lpstr>
      <vt:lpstr>6_B&amp;W MSW</vt:lpstr>
      <vt:lpstr>6_Office Theme</vt:lpstr>
      <vt:lpstr>12_B&amp;W MSW</vt:lpstr>
      <vt:lpstr>9_B&amp;W MSW</vt:lpstr>
      <vt:lpstr>11_B&amp;W MSW</vt:lpstr>
      <vt:lpstr>1_Rice Template 1</vt:lpstr>
      <vt:lpstr>8_B&amp;W MSW</vt:lpstr>
      <vt:lpstr>CS ChemDraw Drawing</vt:lpstr>
      <vt:lpstr>Graph</vt:lpstr>
      <vt:lpstr>Equation</vt:lpstr>
      <vt:lpstr>Nanocapsules for Oil Detection and Extended-Reach pH Modification</vt:lpstr>
      <vt:lpstr>Slide 2</vt:lpstr>
      <vt:lpstr>Early Work: Carbon Black-based Formulation</vt:lpstr>
      <vt:lpstr>Slide 4</vt:lpstr>
      <vt:lpstr>Slide 5</vt:lpstr>
      <vt:lpstr>Stability of Sulfated PVA Coated CB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Breakthrough Apparatus Setup </vt:lpstr>
      <vt:lpstr>Column Preparation</vt:lpstr>
      <vt:lpstr>Breakthrough of XLM at Different Concentration</vt:lpstr>
      <vt:lpstr>Breakthrough Profiles Summary for Hitenol/DVB </vt:lpstr>
      <vt:lpstr>Breakthrough Profiles for Hitenol-Noigen-DVB </vt:lpstr>
      <vt:lpstr>Breakthrough Profiles for Hitenol-Noigen-DVB </vt:lpstr>
      <vt:lpstr>Breakthrough Profiles for Hitenol-Noigen-DVB 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Nanoreporter Project Team Members, Supported by the Advanced Energy Consortium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Nanoreporter Project Team Members</dc:title>
  <dc:creator>Tour</dc:creator>
  <cp:lastModifiedBy>Tour</cp:lastModifiedBy>
  <cp:revision>5</cp:revision>
  <dcterms:created xsi:type="dcterms:W3CDTF">2015-04-21T22:30:29Z</dcterms:created>
  <dcterms:modified xsi:type="dcterms:W3CDTF">2015-04-22T14:29:25Z</dcterms:modified>
</cp:coreProperties>
</file>