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harts/chart1.xml" ContentType="application/vnd.openxmlformats-officedocument.drawingml.chart+xml"/>
  <Override PartName="/ppt/theme/themeOverride1.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60" r:id="rId3"/>
    <p:sldId id="261" r:id="rId4"/>
    <p:sldId id="262" r:id="rId5"/>
    <p:sldId id="264"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80" r:id="rId19"/>
    <p:sldId id="279" r:id="rId20"/>
    <p:sldId id="283" r:id="rId21"/>
    <p:sldId id="278" r:id="rId22"/>
    <p:sldId id="281" r:id="rId23"/>
    <p:sldId id="282"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6" d="100"/>
          <a:sy n="126" d="100"/>
        </p:scale>
        <p:origin x="-1158"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oleObject" Target="../embeddings/oleObject1.bin"/><Relationship Id="rId1" Type="http://schemas.openxmlformats.org/officeDocument/2006/relationships/themeOverride" Target="../theme/themeOverrid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sz="1600"/>
            </a:pPr>
            <a:r>
              <a:rPr lang="en-US" sz="1600"/>
              <a:t>Brine Composition</a:t>
            </a:r>
          </a:p>
        </c:rich>
      </c:tx>
      <c:layout>
        <c:manualLayout>
          <c:xMode val="edge"/>
          <c:yMode val="edge"/>
          <c:x val="0.24968908170643528"/>
          <c:y val="3.0188679245283019E-2"/>
        </c:manualLayout>
      </c:layout>
      <c:overlay val="0"/>
    </c:title>
    <c:autoTitleDeleted val="0"/>
    <c:plotArea>
      <c:layout>
        <c:manualLayout>
          <c:layoutTarget val="inner"/>
          <c:xMode val="edge"/>
          <c:yMode val="edge"/>
          <c:x val="0.19371905555830676"/>
          <c:y val="0.18236497796266035"/>
          <c:w val="0.51473723017327233"/>
          <c:h val="0.6620959738523251"/>
        </c:manualLayout>
      </c:layout>
      <c:barChart>
        <c:barDir val="col"/>
        <c:grouping val="clustered"/>
        <c:varyColors val="0"/>
        <c:ser>
          <c:idx val="0"/>
          <c:order val="0"/>
          <c:tx>
            <c:strRef>
              <c:f>Sheet1!$J$21</c:f>
              <c:strCache>
                <c:ptCount val="1"/>
                <c:pt idx="0">
                  <c:v>Baronia Field</c:v>
                </c:pt>
              </c:strCache>
            </c:strRef>
          </c:tx>
          <c:invertIfNegative val="0"/>
          <c:cat>
            <c:strRef>
              <c:f>Sheet1!$I$22:$I$27</c:f>
              <c:strCache>
                <c:ptCount val="6"/>
                <c:pt idx="0">
                  <c:v>Na</c:v>
                </c:pt>
                <c:pt idx="1">
                  <c:v>Mg</c:v>
                </c:pt>
                <c:pt idx="2">
                  <c:v>Ca</c:v>
                </c:pt>
                <c:pt idx="3">
                  <c:v>K</c:v>
                </c:pt>
                <c:pt idx="4">
                  <c:v>Cl</c:v>
                </c:pt>
                <c:pt idx="5">
                  <c:v>SO4</c:v>
                </c:pt>
              </c:strCache>
            </c:strRef>
          </c:cat>
          <c:val>
            <c:numRef>
              <c:f>Sheet1!$J$22:$J$27</c:f>
              <c:numCache>
                <c:formatCode>General</c:formatCode>
                <c:ptCount val="6"/>
                <c:pt idx="0">
                  <c:v>10700</c:v>
                </c:pt>
                <c:pt idx="1">
                  <c:v>1214</c:v>
                </c:pt>
                <c:pt idx="2">
                  <c:v>395.1</c:v>
                </c:pt>
                <c:pt idx="3">
                  <c:v>353.2</c:v>
                </c:pt>
                <c:pt idx="4">
                  <c:v>19907.3</c:v>
                </c:pt>
                <c:pt idx="5">
                  <c:v>2600</c:v>
                </c:pt>
              </c:numCache>
            </c:numRef>
          </c:val>
        </c:ser>
        <c:ser>
          <c:idx val="2"/>
          <c:order val="1"/>
          <c:tx>
            <c:strRef>
              <c:f>Sheet1!$K$21</c:f>
              <c:strCache>
                <c:ptCount val="1"/>
                <c:pt idx="0">
                  <c:v>World's Average</c:v>
                </c:pt>
              </c:strCache>
            </c:strRef>
          </c:tx>
          <c:invertIfNegative val="0"/>
          <c:cat>
            <c:strRef>
              <c:f>Sheet1!$I$22:$I$27</c:f>
              <c:strCache>
                <c:ptCount val="6"/>
                <c:pt idx="0">
                  <c:v>Na</c:v>
                </c:pt>
                <c:pt idx="1">
                  <c:v>Mg</c:v>
                </c:pt>
                <c:pt idx="2">
                  <c:v>Ca</c:v>
                </c:pt>
                <c:pt idx="3">
                  <c:v>K</c:v>
                </c:pt>
                <c:pt idx="4">
                  <c:v>Cl</c:v>
                </c:pt>
                <c:pt idx="5">
                  <c:v>SO4</c:v>
                </c:pt>
              </c:strCache>
            </c:strRef>
          </c:cat>
          <c:val>
            <c:numRef>
              <c:f>Sheet1!$K$22:$K$27</c:f>
              <c:numCache>
                <c:formatCode>General</c:formatCode>
                <c:ptCount val="6"/>
                <c:pt idx="0">
                  <c:v>10736.08</c:v>
                </c:pt>
                <c:pt idx="1">
                  <c:v>1302</c:v>
                </c:pt>
                <c:pt idx="2">
                  <c:v>420</c:v>
                </c:pt>
                <c:pt idx="3">
                  <c:v>311.5</c:v>
                </c:pt>
                <c:pt idx="4">
                  <c:v>19272.32</c:v>
                </c:pt>
                <c:pt idx="5">
                  <c:v>2705.5</c:v>
                </c:pt>
              </c:numCache>
            </c:numRef>
          </c:val>
        </c:ser>
        <c:dLbls>
          <c:showLegendKey val="0"/>
          <c:showVal val="0"/>
          <c:showCatName val="0"/>
          <c:showSerName val="0"/>
          <c:showPercent val="0"/>
          <c:showBubbleSize val="0"/>
        </c:dLbls>
        <c:gapWidth val="150"/>
        <c:axId val="268431744"/>
        <c:axId val="268433280"/>
      </c:barChart>
      <c:catAx>
        <c:axId val="268431744"/>
        <c:scaling>
          <c:orientation val="minMax"/>
        </c:scaling>
        <c:delete val="0"/>
        <c:axPos val="b"/>
        <c:majorTickMark val="out"/>
        <c:minorTickMark val="none"/>
        <c:tickLblPos val="nextTo"/>
        <c:txPr>
          <a:bodyPr/>
          <a:lstStyle/>
          <a:p>
            <a:pPr>
              <a:defRPr sz="1100" b="1"/>
            </a:pPr>
            <a:endParaRPr lang="en-US"/>
          </a:p>
        </c:txPr>
        <c:crossAx val="268433280"/>
        <c:crosses val="autoZero"/>
        <c:auto val="1"/>
        <c:lblAlgn val="ctr"/>
        <c:lblOffset val="100"/>
        <c:noMultiLvlLbl val="0"/>
      </c:catAx>
      <c:valAx>
        <c:axId val="268433280"/>
        <c:scaling>
          <c:orientation val="minMax"/>
        </c:scaling>
        <c:delete val="0"/>
        <c:axPos val="l"/>
        <c:majorGridlines/>
        <c:title>
          <c:tx>
            <c:rich>
              <a:bodyPr rot="-5400000" vert="horz"/>
              <a:lstStyle/>
              <a:p>
                <a:pPr>
                  <a:defRPr sz="1100"/>
                </a:pPr>
                <a:r>
                  <a:rPr lang="en-US" sz="1100"/>
                  <a:t>Concentration (mg/L)</a:t>
                </a:r>
              </a:p>
            </c:rich>
          </c:tx>
          <c:layout>
            <c:manualLayout>
              <c:xMode val="edge"/>
              <c:yMode val="edge"/>
              <c:x val="2.3138105567606652E-2"/>
              <c:y val="0.26673362056158073"/>
            </c:manualLayout>
          </c:layout>
          <c:overlay val="0"/>
        </c:title>
        <c:numFmt formatCode="General" sourceLinked="1"/>
        <c:majorTickMark val="out"/>
        <c:minorTickMark val="none"/>
        <c:tickLblPos val="nextTo"/>
        <c:txPr>
          <a:bodyPr/>
          <a:lstStyle/>
          <a:p>
            <a:pPr>
              <a:defRPr sz="1100" b="1"/>
            </a:pPr>
            <a:endParaRPr lang="en-US"/>
          </a:p>
        </c:txPr>
        <c:crossAx val="268431744"/>
        <c:crosses val="autoZero"/>
        <c:crossBetween val="between"/>
      </c:valAx>
    </c:plotArea>
    <c:legend>
      <c:legendPos val="r"/>
      <c:layout/>
      <c:overlay val="0"/>
      <c:txPr>
        <a:bodyPr/>
        <a:lstStyle/>
        <a:p>
          <a:pPr>
            <a:defRPr sz="1100" b="1"/>
          </a:pPr>
          <a:endParaRPr lang="en-US"/>
        </a:p>
      </c:txPr>
    </c:legend>
    <c:plotVisOnly val="1"/>
    <c:dispBlanksAs val="gap"/>
    <c:showDLblsOverMax val="0"/>
  </c:chart>
  <c:spPr>
    <a:ln>
      <a:noFill/>
    </a:ln>
  </c:spPr>
  <c:txPr>
    <a:bodyPr/>
    <a:lstStyle/>
    <a:p>
      <a:pPr>
        <a:defRPr sz="2400"/>
      </a:pPr>
      <a:endParaRPr lang="en-US"/>
    </a:p>
  </c:txPr>
  <c:externalData r:id="rId2">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CD6DBF-F279-4B22-BA9B-6773F0F1F0A5}" type="doc">
      <dgm:prSet loTypeId="urn:microsoft.com/office/officeart/2005/8/layout/cycle6" loCatId="cycle" qsTypeId="urn:microsoft.com/office/officeart/2005/8/quickstyle/simple2" qsCatId="simple" csTypeId="urn:microsoft.com/office/officeart/2005/8/colors/accent2_1" csCatId="accent2" phldr="1"/>
      <dgm:spPr/>
      <dgm:t>
        <a:bodyPr/>
        <a:lstStyle/>
        <a:p>
          <a:endParaRPr lang="en-US"/>
        </a:p>
      </dgm:t>
    </dgm:pt>
    <dgm:pt modelId="{57B1E0C6-51DA-47B7-9BBD-1327BEEC620C}">
      <dgm:prSet phldrT="[Text]" custT="1"/>
      <dgm:spPr/>
      <dgm:t>
        <a:bodyPr/>
        <a:lstStyle/>
        <a:p>
          <a:r>
            <a:rPr lang="en-US" sz="2000" b="1" dirty="0" smtClean="0">
              <a:solidFill>
                <a:srgbClr val="00B050"/>
              </a:solidFill>
            </a:rPr>
            <a:t>CO</a:t>
          </a:r>
          <a:r>
            <a:rPr lang="en-US" sz="2000" b="1" baseline="-25000" dirty="0" smtClean="0">
              <a:solidFill>
                <a:srgbClr val="00B050"/>
              </a:solidFill>
            </a:rPr>
            <a:t>2</a:t>
          </a:r>
          <a:endParaRPr lang="en-US" sz="2000" b="1" baseline="-25000" dirty="0">
            <a:solidFill>
              <a:srgbClr val="00B050"/>
            </a:solidFill>
          </a:endParaRPr>
        </a:p>
      </dgm:t>
    </dgm:pt>
    <dgm:pt modelId="{127AC542-548C-455C-95DC-1AC9BA9546D3}" type="parTrans" cxnId="{95BF8214-005D-40CB-9A38-8AF099035F20}">
      <dgm:prSet/>
      <dgm:spPr/>
      <dgm:t>
        <a:bodyPr/>
        <a:lstStyle/>
        <a:p>
          <a:endParaRPr lang="en-US" sz="1300" b="1"/>
        </a:p>
      </dgm:t>
    </dgm:pt>
    <dgm:pt modelId="{2CE60943-9A84-47F4-9AA9-DEB3A2578D26}" type="sibTrans" cxnId="{95BF8214-005D-40CB-9A38-8AF099035F20}">
      <dgm:prSet/>
      <dgm:spPr/>
      <dgm:t>
        <a:bodyPr/>
        <a:lstStyle/>
        <a:p>
          <a:endParaRPr lang="en-US" sz="1300" b="1"/>
        </a:p>
      </dgm:t>
    </dgm:pt>
    <dgm:pt modelId="{593F21F3-4F89-4C55-8DBB-FE8C05973A09}">
      <dgm:prSet phldrT="[Text]" custT="1"/>
      <dgm:spPr/>
      <dgm:t>
        <a:bodyPr/>
        <a:lstStyle/>
        <a:p>
          <a:r>
            <a:rPr lang="en-US" sz="2000" b="1" dirty="0" smtClean="0">
              <a:solidFill>
                <a:srgbClr val="0070C0"/>
              </a:solidFill>
            </a:rPr>
            <a:t>N</a:t>
          </a:r>
          <a:r>
            <a:rPr lang="en-US" sz="2000" b="1" baseline="-25000" dirty="0" smtClean="0">
              <a:solidFill>
                <a:srgbClr val="0070C0"/>
              </a:solidFill>
            </a:rPr>
            <a:t>2</a:t>
          </a:r>
          <a:endParaRPr lang="en-US" sz="2000" b="1" baseline="-25000" dirty="0">
            <a:solidFill>
              <a:srgbClr val="0070C0"/>
            </a:solidFill>
          </a:endParaRPr>
        </a:p>
      </dgm:t>
    </dgm:pt>
    <dgm:pt modelId="{135BFB58-658D-42BA-BC62-1B2012C85640}" type="parTrans" cxnId="{465A610C-5181-4C50-B352-740950EF8A1A}">
      <dgm:prSet/>
      <dgm:spPr/>
      <dgm:t>
        <a:bodyPr/>
        <a:lstStyle/>
        <a:p>
          <a:endParaRPr lang="en-US" sz="1300" b="1"/>
        </a:p>
      </dgm:t>
    </dgm:pt>
    <dgm:pt modelId="{865F7CE3-1915-40A2-8B85-0D963E52290A}" type="sibTrans" cxnId="{465A610C-5181-4C50-B352-740950EF8A1A}">
      <dgm:prSet/>
      <dgm:spPr/>
      <dgm:t>
        <a:bodyPr/>
        <a:lstStyle/>
        <a:p>
          <a:endParaRPr lang="en-US" sz="1300" b="1"/>
        </a:p>
      </dgm:t>
    </dgm:pt>
    <dgm:pt modelId="{2BF48953-D646-4E24-81E6-61D876F37647}">
      <dgm:prSet phldrT="[Text]" custT="1"/>
      <dgm:spPr/>
      <dgm:t>
        <a:bodyPr/>
        <a:lstStyle/>
        <a:p>
          <a:r>
            <a:rPr lang="en-US" sz="2000" b="1" dirty="0" smtClean="0">
              <a:solidFill>
                <a:srgbClr val="FFC000"/>
              </a:solidFill>
            </a:rPr>
            <a:t>CH</a:t>
          </a:r>
          <a:r>
            <a:rPr lang="en-US" sz="2000" b="1" baseline="-25000" dirty="0" smtClean="0">
              <a:solidFill>
                <a:srgbClr val="FFC000"/>
              </a:solidFill>
            </a:rPr>
            <a:t>4</a:t>
          </a:r>
          <a:r>
            <a:rPr lang="en-US" sz="2000" b="1" dirty="0" smtClean="0">
              <a:solidFill>
                <a:srgbClr val="FFC000"/>
              </a:solidFill>
            </a:rPr>
            <a:t>/CO</a:t>
          </a:r>
          <a:r>
            <a:rPr lang="en-US" sz="2000" b="1" baseline="-25000" dirty="0" smtClean="0">
              <a:solidFill>
                <a:srgbClr val="FFC000"/>
              </a:solidFill>
            </a:rPr>
            <a:t>2</a:t>
          </a:r>
          <a:endParaRPr lang="en-US" sz="2000" b="1" baseline="-25000" dirty="0">
            <a:solidFill>
              <a:srgbClr val="FFC000"/>
            </a:solidFill>
          </a:endParaRPr>
        </a:p>
      </dgm:t>
    </dgm:pt>
    <dgm:pt modelId="{C43FB950-8EED-46E2-8492-92D4B8B2112F}" type="parTrans" cxnId="{BA5EE130-5A27-44CC-A90D-842F5D07AC5F}">
      <dgm:prSet/>
      <dgm:spPr/>
      <dgm:t>
        <a:bodyPr/>
        <a:lstStyle/>
        <a:p>
          <a:endParaRPr lang="en-US" sz="1300" b="1"/>
        </a:p>
      </dgm:t>
    </dgm:pt>
    <dgm:pt modelId="{56CD3C86-473D-4D9D-95E5-F629A07CD374}" type="sibTrans" cxnId="{BA5EE130-5A27-44CC-A90D-842F5D07AC5F}">
      <dgm:prSet/>
      <dgm:spPr/>
      <dgm:t>
        <a:bodyPr/>
        <a:lstStyle/>
        <a:p>
          <a:endParaRPr lang="en-US" sz="1300" b="1"/>
        </a:p>
      </dgm:t>
    </dgm:pt>
    <dgm:pt modelId="{955F632C-D526-41A4-820A-48F5B98DB486}">
      <dgm:prSet phldrT="[Text]" custT="1"/>
      <dgm:spPr/>
      <dgm:t>
        <a:bodyPr/>
        <a:lstStyle/>
        <a:p>
          <a:r>
            <a:rPr lang="en-US" sz="2000" b="1" dirty="0" smtClean="0">
              <a:solidFill>
                <a:srgbClr val="7030A0"/>
              </a:solidFill>
            </a:rPr>
            <a:t>Flue Gas</a:t>
          </a:r>
          <a:endParaRPr lang="en-US" sz="2000" b="1" dirty="0">
            <a:solidFill>
              <a:srgbClr val="7030A0"/>
            </a:solidFill>
          </a:endParaRPr>
        </a:p>
      </dgm:t>
    </dgm:pt>
    <dgm:pt modelId="{1738A864-3BEA-4B53-BA44-C5126D065359}" type="parTrans" cxnId="{4F27130D-5D00-4E95-A761-B819216AFDA2}">
      <dgm:prSet/>
      <dgm:spPr/>
      <dgm:t>
        <a:bodyPr/>
        <a:lstStyle/>
        <a:p>
          <a:endParaRPr lang="en-US" sz="1300" b="1"/>
        </a:p>
      </dgm:t>
    </dgm:pt>
    <dgm:pt modelId="{74AB55C2-A400-4AA6-AC71-228B39FA85DB}" type="sibTrans" cxnId="{4F27130D-5D00-4E95-A761-B819216AFDA2}">
      <dgm:prSet/>
      <dgm:spPr/>
      <dgm:t>
        <a:bodyPr/>
        <a:lstStyle/>
        <a:p>
          <a:endParaRPr lang="en-US" sz="1300" b="1"/>
        </a:p>
      </dgm:t>
    </dgm:pt>
    <dgm:pt modelId="{6AA47F58-CF81-4B16-89BB-E1B4E9045A64}">
      <dgm:prSet phldrT="[Text]" custT="1"/>
      <dgm:spPr/>
      <dgm:t>
        <a:bodyPr/>
        <a:lstStyle/>
        <a:p>
          <a:r>
            <a:rPr lang="en-US" sz="2000" b="1" dirty="0" smtClean="0">
              <a:solidFill>
                <a:srgbClr val="FF0000"/>
              </a:solidFill>
            </a:rPr>
            <a:t>CH</a:t>
          </a:r>
          <a:r>
            <a:rPr lang="en-US" sz="2000" b="1" baseline="-25000" dirty="0" smtClean="0">
              <a:solidFill>
                <a:srgbClr val="FF0000"/>
              </a:solidFill>
            </a:rPr>
            <a:t>4</a:t>
          </a:r>
          <a:endParaRPr lang="en-US" sz="2000" b="1" baseline="-25000" dirty="0">
            <a:solidFill>
              <a:srgbClr val="FF0000"/>
            </a:solidFill>
          </a:endParaRPr>
        </a:p>
      </dgm:t>
    </dgm:pt>
    <dgm:pt modelId="{9372E4B8-08F0-4CB7-91C4-1A6953B00BE3}" type="parTrans" cxnId="{E7C4975F-D987-439D-89AB-8E55FFCE641F}">
      <dgm:prSet/>
      <dgm:spPr/>
      <dgm:t>
        <a:bodyPr/>
        <a:lstStyle/>
        <a:p>
          <a:endParaRPr lang="en-US" sz="1300" b="1"/>
        </a:p>
      </dgm:t>
    </dgm:pt>
    <dgm:pt modelId="{7849186F-90CA-479D-A005-5A0301483C3C}" type="sibTrans" cxnId="{E7C4975F-D987-439D-89AB-8E55FFCE641F}">
      <dgm:prSet/>
      <dgm:spPr/>
      <dgm:t>
        <a:bodyPr/>
        <a:lstStyle/>
        <a:p>
          <a:endParaRPr lang="en-US" sz="1300" b="1"/>
        </a:p>
      </dgm:t>
    </dgm:pt>
    <dgm:pt modelId="{2492E513-EA61-42DA-B357-C678EE3C5F14}" type="pres">
      <dgm:prSet presAssocID="{E2CD6DBF-F279-4B22-BA9B-6773F0F1F0A5}" presName="cycle" presStyleCnt="0">
        <dgm:presLayoutVars>
          <dgm:dir/>
          <dgm:resizeHandles val="exact"/>
        </dgm:presLayoutVars>
      </dgm:prSet>
      <dgm:spPr/>
      <dgm:t>
        <a:bodyPr/>
        <a:lstStyle/>
        <a:p>
          <a:endParaRPr lang="en-US"/>
        </a:p>
      </dgm:t>
    </dgm:pt>
    <dgm:pt modelId="{EA71F982-CB9A-426D-9DE8-3EB36D547A46}" type="pres">
      <dgm:prSet presAssocID="{57B1E0C6-51DA-47B7-9BBD-1327BEEC620C}" presName="node" presStyleLbl="node1" presStyleIdx="0" presStyleCnt="5">
        <dgm:presLayoutVars>
          <dgm:bulletEnabled val="1"/>
        </dgm:presLayoutVars>
      </dgm:prSet>
      <dgm:spPr/>
      <dgm:t>
        <a:bodyPr/>
        <a:lstStyle/>
        <a:p>
          <a:endParaRPr lang="en-US"/>
        </a:p>
      </dgm:t>
    </dgm:pt>
    <dgm:pt modelId="{490467EF-348F-4BC5-93AE-4C6D45E2931C}" type="pres">
      <dgm:prSet presAssocID="{57B1E0C6-51DA-47B7-9BBD-1327BEEC620C}" presName="spNode" presStyleCnt="0"/>
      <dgm:spPr/>
    </dgm:pt>
    <dgm:pt modelId="{996BF473-0320-491A-A332-45F573F6A911}" type="pres">
      <dgm:prSet presAssocID="{2CE60943-9A84-47F4-9AA9-DEB3A2578D26}" presName="sibTrans" presStyleLbl="sibTrans1D1" presStyleIdx="0" presStyleCnt="5"/>
      <dgm:spPr/>
      <dgm:t>
        <a:bodyPr/>
        <a:lstStyle/>
        <a:p>
          <a:endParaRPr lang="en-US"/>
        </a:p>
      </dgm:t>
    </dgm:pt>
    <dgm:pt modelId="{3CB37460-3F8E-4550-8D9F-9202199E259C}" type="pres">
      <dgm:prSet presAssocID="{593F21F3-4F89-4C55-8DBB-FE8C05973A09}" presName="node" presStyleLbl="node1" presStyleIdx="1" presStyleCnt="5">
        <dgm:presLayoutVars>
          <dgm:bulletEnabled val="1"/>
        </dgm:presLayoutVars>
      </dgm:prSet>
      <dgm:spPr/>
      <dgm:t>
        <a:bodyPr/>
        <a:lstStyle/>
        <a:p>
          <a:endParaRPr lang="en-US"/>
        </a:p>
      </dgm:t>
    </dgm:pt>
    <dgm:pt modelId="{2413A915-649C-4E81-9A93-0CBFBB27AA95}" type="pres">
      <dgm:prSet presAssocID="{593F21F3-4F89-4C55-8DBB-FE8C05973A09}" presName="spNode" presStyleCnt="0"/>
      <dgm:spPr/>
    </dgm:pt>
    <dgm:pt modelId="{1CE6D2B7-E99D-4E22-8762-EE10B527DA36}" type="pres">
      <dgm:prSet presAssocID="{865F7CE3-1915-40A2-8B85-0D963E52290A}" presName="sibTrans" presStyleLbl="sibTrans1D1" presStyleIdx="1" presStyleCnt="5"/>
      <dgm:spPr/>
      <dgm:t>
        <a:bodyPr/>
        <a:lstStyle/>
        <a:p>
          <a:endParaRPr lang="en-US"/>
        </a:p>
      </dgm:t>
    </dgm:pt>
    <dgm:pt modelId="{BDEC04B1-1CCC-4E1F-A6CA-B6068AEF55DC}" type="pres">
      <dgm:prSet presAssocID="{2BF48953-D646-4E24-81E6-61D876F37647}" presName="node" presStyleLbl="node1" presStyleIdx="2" presStyleCnt="5" custScaleX="164224" custRadScaleRad="107287" custRadScaleInc="-53620">
        <dgm:presLayoutVars>
          <dgm:bulletEnabled val="1"/>
        </dgm:presLayoutVars>
      </dgm:prSet>
      <dgm:spPr/>
      <dgm:t>
        <a:bodyPr/>
        <a:lstStyle/>
        <a:p>
          <a:endParaRPr lang="en-US"/>
        </a:p>
      </dgm:t>
    </dgm:pt>
    <dgm:pt modelId="{B0CD04F1-D7C9-47AF-AADE-CA49731632AC}" type="pres">
      <dgm:prSet presAssocID="{2BF48953-D646-4E24-81E6-61D876F37647}" presName="spNode" presStyleCnt="0"/>
      <dgm:spPr/>
    </dgm:pt>
    <dgm:pt modelId="{F864E805-9B1F-40F2-B58D-93AC5AB5C562}" type="pres">
      <dgm:prSet presAssocID="{56CD3C86-473D-4D9D-95E5-F629A07CD374}" presName="sibTrans" presStyleLbl="sibTrans1D1" presStyleIdx="2" presStyleCnt="5"/>
      <dgm:spPr/>
      <dgm:t>
        <a:bodyPr/>
        <a:lstStyle/>
        <a:p>
          <a:endParaRPr lang="en-US"/>
        </a:p>
      </dgm:t>
    </dgm:pt>
    <dgm:pt modelId="{E61481D4-D301-4339-ADF7-8C339B7C4499}" type="pres">
      <dgm:prSet presAssocID="{955F632C-D526-41A4-820A-48F5B98DB486}" presName="node" presStyleLbl="node1" presStyleIdx="3" presStyleCnt="5" custScaleX="163541" custRadScaleRad="106437" custRadScaleInc="51950">
        <dgm:presLayoutVars>
          <dgm:bulletEnabled val="1"/>
        </dgm:presLayoutVars>
      </dgm:prSet>
      <dgm:spPr/>
      <dgm:t>
        <a:bodyPr/>
        <a:lstStyle/>
        <a:p>
          <a:endParaRPr lang="en-US"/>
        </a:p>
      </dgm:t>
    </dgm:pt>
    <dgm:pt modelId="{7422FB91-1A0D-4C4B-8477-41E66046674E}" type="pres">
      <dgm:prSet presAssocID="{955F632C-D526-41A4-820A-48F5B98DB486}" presName="spNode" presStyleCnt="0"/>
      <dgm:spPr/>
    </dgm:pt>
    <dgm:pt modelId="{3584A684-43F5-4FCA-AC0D-C1A26E2E492C}" type="pres">
      <dgm:prSet presAssocID="{74AB55C2-A400-4AA6-AC71-228B39FA85DB}" presName="sibTrans" presStyleLbl="sibTrans1D1" presStyleIdx="3" presStyleCnt="5"/>
      <dgm:spPr/>
      <dgm:t>
        <a:bodyPr/>
        <a:lstStyle/>
        <a:p>
          <a:endParaRPr lang="en-US"/>
        </a:p>
      </dgm:t>
    </dgm:pt>
    <dgm:pt modelId="{BD8CD362-711E-447E-838D-EFF8C1420419}" type="pres">
      <dgm:prSet presAssocID="{6AA47F58-CF81-4B16-89BB-E1B4E9045A64}" presName="node" presStyleLbl="node1" presStyleIdx="4" presStyleCnt="5">
        <dgm:presLayoutVars>
          <dgm:bulletEnabled val="1"/>
        </dgm:presLayoutVars>
      </dgm:prSet>
      <dgm:spPr/>
      <dgm:t>
        <a:bodyPr/>
        <a:lstStyle/>
        <a:p>
          <a:endParaRPr lang="en-US"/>
        </a:p>
      </dgm:t>
    </dgm:pt>
    <dgm:pt modelId="{B3702046-9165-45D0-9BC5-B3D8A56D3CFA}" type="pres">
      <dgm:prSet presAssocID="{6AA47F58-CF81-4B16-89BB-E1B4E9045A64}" presName="spNode" presStyleCnt="0"/>
      <dgm:spPr/>
    </dgm:pt>
    <dgm:pt modelId="{DA682E8B-FDA0-4913-B4E8-CB963EC8293A}" type="pres">
      <dgm:prSet presAssocID="{7849186F-90CA-479D-A005-5A0301483C3C}" presName="sibTrans" presStyleLbl="sibTrans1D1" presStyleIdx="4" presStyleCnt="5"/>
      <dgm:spPr/>
      <dgm:t>
        <a:bodyPr/>
        <a:lstStyle/>
        <a:p>
          <a:endParaRPr lang="en-US"/>
        </a:p>
      </dgm:t>
    </dgm:pt>
  </dgm:ptLst>
  <dgm:cxnLst>
    <dgm:cxn modelId="{73F3A414-6DBC-4991-8FC4-8067103919C4}" type="presOf" srcId="{57B1E0C6-51DA-47B7-9BBD-1327BEEC620C}" destId="{EA71F982-CB9A-426D-9DE8-3EB36D547A46}" srcOrd="0" destOrd="0" presId="urn:microsoft.com/office/officeart/2005/8/layout/cycle6"/>
    <dgm:cxn modelId="{465A610C-5181-4C50-B352-740950EF8A1A}" srcId="{E2CD6DBF-F279-4B22-BA9B-6773F0F1F0A5}" destId="{593F21F3-4F89-4C55-8DBB-FE8C05973A09}" srcOrd="1" destOrd="0" parTransId="{135BFB58-658D-42BA-BC62-1B2012C85640}" sibTransId="{865F7CE3-1915-40A2-8B85-0D963E52290A}"/>
    <dgm:cxn modelId="{A8F4BA91-FC1E-488C-ACD5-F66C5390E2D0}" type="presOf" srcId="{2BF48953-D646-4E24-81E6-61D876F37647}" destId="{BDEC04B1-1CCC-4E1F-A6CA-B6068AEF55DC}" srcOrd="0" destOrd="0" presId="urn:microsoft.com/office/officeart/2005/8/layout/cycle6"/>
    <dgm:cxn modelId="{EBEFEC1E-67BC-4BAE-9835-B04C0DEA23C7}" type="presOf" srcId="{2CE60943-9A84-47F4-9AA9-DEB3A2578D26}" destId="{996BF473-0320-491A-A332-45F573F6A911}" srcOrd="0" destOrd="0" presId="urn:microsoft.com/office/officeart/2005/8/layout/cycle6"/>
    <dgm:cxn modelId="{FD115F88-8379-48A1-B07A-CBC3DA19D2A5}" type="presOf" srcId="{593F21F3-4F89-4C55-8DBB-FE8C05973A09}" destId="{3CB37460-3F8E-4550-8D9F-9202199E259C}" srcOrd="0" destOrd="0" presId="urn:microsoft.com/office/officeart/2005/8/layout/cycle6"/>
    <dgm:cxn modelId="{4F27130D-5D00-4E95-A761-B819216AFDA2}" srcId="{E2CD6DBF-F279-4B22-BA9B-6773F0F1F0A5}" destId="{955F632C-D526-41A4-820A-48F5B98DB486}" srcOrd="3" destOrd="0" parTransId="{1738A864-3BEA-4B53-BA44-C5126D065359}" sibTransId="{74AB55C2-A400-4AA6-AC71-228B39FA85DB}"/>
    <dgm:cxn modelId="{48305C99-7EAC-41FA-AA2B-6E9424A085AD}" type="presOf" srcId="{865F7CE3-1915-40A2-8B85-0D963E52290A}" destId="{1CE6D2B7-E99D-4E22-8762-EE10B527DA36}" srcOrd="0" destOrd="0" presId="urn:microsoft.com/office/officeart/2005/8/layout/cycle6"/>
    <dgm:cxn modelId="{E7C4975F-D987-439D-89AB-8E55FFCE641F}" srcId="{E2CD6DBF-F279-4B22-BA9B-6773F0F1F0A5}" destId="{6AA47F58-CF81-4B16-89BB-E1B4E9045A64}" srcOrd="4" destOrd="0" parTransId="{9372E4B8-08F0-4CB7-91C4-1A6953B00BE3}" sibTransId="{7849186F-90CA-479D-A005-5A0301483C3C}"/>
    <dgm:cxn modelId="{95BF8214-005D-40CB-9A38-8AF099035F20}" srcId="{E2CD6DBF-F279-4B22-BA9B-6773F0F1F0A5}" destId="{57B1E0C6-51DA-47B7-9BBD-1327BEEC620C}" srcOrd="0" destOrd="0" parTransId="{127AC542-548C-455C-95DC-1AC9BA9546D3}" sibTransId="{2CE60943-9A84-47F4-9AA9-DEB3A2578D26}"/>
    <dgm:cxn modelId="{36DEE0E3-3699-43CE-BE7B-7FA72FEFB835}" type="presOf" srcId="{955F632C-D526-41A4-820A-48F5B98DB486}" destId="{E61481D4-D301-4339-ADF7-8C339B7C4499}" srcOrd="0" destOrd="0" presId="urn:microsoft.com/office/officeart/2005/8/layout/cycle6"/>
    <dgm:cxn modelId="{E7EC8953-EA06-4948-B92C-B5A585A79C15}" type="presOf" srcId="{E2CD6DBF-F279-4B22-BA9B-6773F0F1F0A5}" destId="{2492E513-EA61-42DA-B357-C678EE3C5F14}" srcOrd="0" destOrd="0" presId="urn:microsoft.com/office/officeart/2005/8/layout/cycle6"/>
    <dgm:cxn modelId="{C1226685-AFE5-4EDC-9D61-25CFA2BB08A8}" type="presOf" srcId="{7849186F-90CA-479D-A005-5A0301483C3C}" destId="{DA682E8B-FDA0-4913-B4E8-CB963EC8293A}" srcOrd="0" destOrd="0" presId="urn:microsoft.com/office/officeart/2005/8/layout/cycle6"/>
    <dgm:cxn modelId="{F10F254E-6CD3-4E64-B09D-29EAB8F3FC85}" type="presOf" srcId="{74AB55C2-A400-4AA6-AC71-228B39FA85DB}" destId="{3584A684-43F5-4FCA-AC0D-C1A26E2E492C}" srcOrd="0" destOrd="0" presId="urn:microsoft.com/office/officeart/2005/8/layout/cycle6"/>
    <dgm:cxn modelId="{FAF64A1F-D29B-49CF-8063-FA76B5390377}" type="presOf" srcId="{56CD3C86-473D-4D9D-95E5-F629A07CD374}" destId="{F864E805-9B1F-40F2-B58D-93AC5AB5C562}" srcOrd="0" destOrd="0" presId="urn:microsoft.com/office/officeart/2005/8/layout/cycle6"/>
    <dgm:cxn modelId="{BA5EE130-5A27-44CC-A90D-842F5D07AC5F}" srcId="{E2CD6DBF-F279-4B22-BA9B-6773F0F1F0A5}" destId="{2BF48953-D646-4E24-81E6-61D876F37647}" srcOrd="2" destOrd="0" parTransId="{C43FB950-8EED-46E2-8492-92D4B8B2112F}" sibTransId="{56CD3C86-473D-4D9D-95E5-F629A07CD374}"/>
    <dgm:cxn modelId="{BB3B2274-9E42-44A6-ADB4-A9E3A701950B}" type="presOf" srcId="{6AA47F58-CF81-4B16-89BB-E1B4E9045A64}" destId="{BD8CD362-711E-447E-838D-EFF8C1420419}" srcOrd="0" destOrd="0" presId="urn:microsoft.com/office/officeart/2005/8/layout/cycle6"/>
    <dgm:cxn modelId="{61104E60-10FC-44BB-AA2E-6C8BD5BE9116}" type="presParOf" srcId="{2492E513-EA61-42DA-B357-C678EE3C5F14}" destId="{EA71F982-CB9A-426D-9DE8-3EB36D547A46}" srcOrd="0" destOrd="0" presId="urn:microsoft.com/office/officeart/2005/8/layout/cycle6"/>
    <dgm:cxn modelId="{4AAB581B-4DD1-4666-880F-51214094C04B}" type="presParOf" srcId="{2492E513-EA61-42DA-B357-C678EE3C5F14}" destId="{490467EF-348F-4BC5-93AE-4C6D45E2931C}" srcOrd="1" destOrd="0" presId="urn:microsoft.com/office/officeart/2005/8/layout/cycle6"/>
    <dgm:cxn modelId="{99C7C9C8-4216-435A-8872-CE8E434AE5B1}" type="presParOf" srcId="{2492E513-EA61-42DA-B357-C678EE3C5F14}" destId="{996BF473-0320-491A-A332-45F573F6A911}" srcOrd="2" destOrd="0" presId="urn:microsoft.com/office/officeart/2005/8/layout/cycle6"/>
    <dgm:cxn modelId="{BE75A90A-FE6F-43E3-8A7A-AE7EA783F14C}" type="presParOf" srcId="{2492E513-EA61-42DA-B357-C678EE3C5F14}" destId="{3CB37460-3F8E-4550-8D9F-9202199E259C}" srcOrd="3" destOrd="0" presId="urn:microsoft.com/office/officeart/2005/8/layout/cycle6"/>
    <dgm:cxn modelId="{55986646-A473-42C8-A053-456C328BD033}" type="presParOf" srcId="{2492E513-EA61-42DA-B357-C678EE3C5F14}" destId="{2413A915-649C-4E81-9A93-0CBFBB27AA95}" srcOrd="4" destOrd="0" presId="urn:microsoft.com/office/officeart/2005/8/layout/cycle6"/>
    <dgm:cxn modelId="{E2DB132C-BCE9-4171-BA62-625D1B3A005F}" type="presParOf" srcId="{2492E513-EA61-42DA-B357-C678EE3C5F14}" destId="{1CE6D2B7-E99D-4E22-8762-EE10B527DA36}" srcOrd="5" destOrd="0" presId="urn:microsoft.com/office/officeart/2005/8/layout/cycle6"/>
    <dgm:cxn modelId="{BA60D9F2-8F43-451F-B3A7-AA77AD72C6EB}" type="presParOf" srcId="{2492E513-EA61-42DA-B357-C678EE3C5F14}" destId="{BDEC04B1-1CCC-4E1F-A6CA-B6068AEF55DC}" srcOrd="6" destOrd="0" presId="urn:microsoft.com/office/officeart/2005/8/layout/cycle6"/>
    <dgm:cxn modelId="{71C08E46-D67F-4FBD-869D-A3C720E1ED85}" type="presParOf" srcId="{2492E513-EA61-42DA-B357-C678EE3C5F14}" destId="{B0CD04F1-D7C9-47AF-AADE-CA49731632AC}" srcOrd="7" destOrd="0" presId="urn:microsoft.com/office/officeart/2005/8/layout/cycle6"/>
    <dgm:cxn modelId="{8EB1DA40-566F-4E2C-AA26-7DC86B425726}" type="presParOf" srcId="{2492E513-EA61-42DA-B357-C678EE3C5F14}" destId="{F864E805-9B1F-40F2-B58D-93AC5AB5C562}" srcOrd="8" destOrd="0" presId="urn:microsoft.com/office/officeart/2005/8/layout/cycle6"/>
    <dgm:cxn modelId="{2F86A01A-28FB-416A-B3B0-36FBDB7E376C}" type="presParOf" srcId="{2492E513-EA61-42DA-B357-C678EE3C5F14}" destId="{E61481D4-D301-4339-ADF7-8C339B7C4499}" srcOrd="9" destOrd="0" presId="urn:microsoft.com/office/officeart/2005/8/layout/cycle6"/>
    <dgm:cxn modelId="{16FB5285-0B38-40A6-930D-C9B3EB20C9E9}" type="presParOf" srcId="{2492E513-EA61-42DA-B357-C678EE3C5F14}" destId="{7422FB91-1A0D-4C4B-8477-41E66046674E}" srcOrd="10" destOrd="0" presId="urn:microsoft.com/office/officeart/2005/8/layout/cycle6"/>
    <dgm:cxn modelId="{AB250BD9-AD82-431E-8BA7-80458BCAF752}" type="presParOf" srcId="{2492E513-EA61-42DA-B357-C678EE3C5F14}" destId="{3584A684-43F5-4FCA-AC0D-C1A26E2E492C}" srcOrd="11" destOrd="0" presId="urn:microsoft.com/office/officeart/2005/8/layout/cycle6"/>
    <dgm:cxn modelId="{B9C5CDE8-31DC-4BC0-8A64-BAA0FC8A2545}" type="presParOf" srcId="{2492E513-EA61-42DA-B357-C678EE3C5F14}" destId="{BD8CD362-711E-447E-838D-EFF8C1420419}" srcOrd="12" destOrd="0" presId="urn:microsoft.com/office/officeart/2005/8/layout/cycle6"/>
    <dgm:cxn modelId="{54F05684-F64E-4B06-BE03-BFE2AD83FB61}" type="presParOf" srcId="{2492E513-EA61-42DA-B357-C678EE3C5F14}" destId="{B3702046-9165-45D0-9BC5-B3D8A56D3CFA}" srcOrd="13" destOrd="0" presId="urn:microsoft.com/office/officeart/2005/8/layout/cycle6"/>
    <dgm:cxn modelId="{1E5756CC-45F7-48FD-A6E7-8803609F19B4}" type="presParOf" srcId="{2492E513-EA61-42DA-B357-C678EE3C5F14}" destId="{DA682E8B-FDA0-4913-B4E8-CB963EC8293A}" srcOrd="14" destOrd="0" presId="urn:microsoft.com/office/officeart/2005/8/layout/cycle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71F982-CB9A-426D-9DE8-3EB36D547A46}">
      <dsp:nvSpPr>
        <dsp:cNvPr id="0" name=""/>
        <dsp:cNvSpPr/>
      </dsp:nvSpPr>
      <dsp:spPr>
        <a:xfrm>
          <a:off x="1483630" y="1344"/>
          <a:ext cx="842739" cy="5477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B050"/>
              </a:solidFill>
            </a:rPr>
            <a:t>CO</a:t>
          </a:r>
          <a:r>
            <a:rPr lang="en-US" sz="2000" b="1" kern="1200" baseline="-25000" dirty="0" smtClean="0">
              <a:solidFill>
                <a:srgbClr val="00B050"/>
              </a:solidFill>
            </a:rPr>
            <a:t>2</a:t>
          </a:r>
          <a:endParaRPr lang="en-US" sz="2000" b="1" kern="1200" baseline="-25000" dirty="0">
            <a:solidFill>
              <a:srgbClr val="00B050"/>
            </a:solidFill>
          </a:endParaRPr>
        </a:p>
      </dsp:txBody>
      <dsp:txXfrm>
        <a:off x="1510370" y="28084"/>
        <a:ext cx="789259" cy="494300"/>
      </dsp:txXfrm>
    </dsp:sp>
    <dsp:sp modelId="{996BF473-0320-491A-A332-45F573F6A911}">
      <dsp:nvSpPr>
        <dsp:cNvPr id="0" name=""/>
        <dsp:cNvSpPr/>
      </dsp:nvSpPr>
      <dsp:spPr>
        <a:xfrm>
          <a:off x="811153" y="275234"/>
          <a:ext cx="2187692" cy="2187692"/>
        </a:xfrm>
        <a:custGeom>
          <a:avLst/>
          <a:gdLst/>
          <a:ahLst/>
          <a:cxnLst/>
          <a:rect l="0" t="0" r="0" b="0"/>
          <a:pathLst>
            <a:path>
              <a:moveTo>
                <a:pt x="1520998" y="86850"/>
              </a:moveTo>
              <a:arcTo wR="1093846" hR="1093846" stAng="17579154" swAng="196023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3CB37460-3F8E-4550-8D9F-9202199E259C}">
      <dsp:nvSpPr>
        <dsp:cNvPr id="0" name=""/>
        <dsp:cNvSpPr/>
      </dsp:nvSpPr>
      <dsp:spPr>
        <a:xfrm>
          <a:off x="2523939" y="757173"/>
          <a:ext cx="842739" cy="5477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0070C0"/>
              </a:solidFill>
            </a:rPr>
            <a:t>N</a:t>
          </a:r>
          <a:r>
            <a:rPr lang="en-US" sz="2000" b="1" kern="1200" baseline="-25000" dirty="0" smtClean="0">
              <a:solidFill>
                <a:srgbClr val="0070C0"/>
              </a:solidFill>
            </a:rPr>
            <a:t>2</a:t>
          </a:r>
          <a:endParaRPr lang="en-US" sz="2000" b="1" kern="1200" baseline="-25000" dirty="0">
            <a:solidFill>
              <a:srgbClr val="0070C0"/>
            </a:solidFill>
          </a:endParaRPr>
        </a:p>
      </dsp:txBody>
      <dsp:txXfrm>
        <a:off x="2550679" y="783913"/>
        <a:ext cx="789259" cy="494300"/>
      </dsp:txXfrm>
    </dsp:sp>
    <dsp:sp modelId="{1CE6D2B7-E99D-4E22-8762-EE10B527DA36}">
      <dsp:nvSpPr>
        <dsp:cNvPr id="0" name=""/>
        <dsp:cNvSpPr/>
      </dsp:nvSpPr>
      <dsp:spPr>
        <a:xfrm>
          <a:off x="832874" y="437108"/>
          <a:ext cx="2187692" cy="2187692"/>
        </a:xfrm>
        <a:custGeom>
          <a:avLst/>
          <a:gdLst/>
          <a:ahLst/>
          <a:cxnLst/>
          <a:rect l="0" t="0" r="0" b="0"/>
          <a:pathLst>
            <a:path>
              <a:moveTo>
                <a:pt x="2165239" y="873356"/>
              </a:moveTo>
              <a:arcTo wR="1093846" hR="1093846" stAng="20902263" swAng="1753986"/>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EC04B1-1CCC-4E1F-A6CA-B6068AEF55DC}">
      <dsp:nvSpPr>
        <dsp:cNvPr id="0" name=""/>
        <dsp:cNvSpPr/>
      </dsp:nvSpPr>
      <dsp:spPr>
        <a:xfrm>
          <a:off x="2096937" y="1867137"/>
          <a:ext cx="1383980" cy="5477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C000"/>
              </a:solidFill>
            </a:rPr>
            <a:t>CH</a:t>
          </a:r>
          <a:r>
            <a:rPr lang="en-US" sz="2000" b="1" kern="1200" baseline="-25000" dirty="0" smtClean="0">
              <a:solidFill>
                <a:srgbClr val="FFC000"/>
              </a:solidFill>
            </a:rPr>
            <a:t>4</a:t>
          </a:r>
          <a:r>
            <a:rPr lang="en-US" sz="2000" b="1" kern="1200" dirty="0" smtClean="0">
              <a:solidFill>
                <a:srgbClr val="FFC000"/>
              </a:solidFill>
            </a:rPr>
            <a:t>/CO</a:t>
          </a:r>
          <a:r>
            <a:rPr lang="en-US" sz="2000" b="1" kern="1200" baseline="-25000" dirty="0" smtClean="0">
              <a:solidFill>
                <a:srgbClr val="FFC000"/>
              </a:solidFill>
            </a:rPr>
            <a:t>2</a:t>
          </a:r>
          <a:endParaRPr lang="en-US" sz="2000" b="1" kern="1200" baseline="-25000" dirty="0">
            <a:solidFill>
              <a:srgbClr val="FFC000"/>
            </a:solidFill>
          </a:endParaRPr>
        </a:p>
      </dsp:txBody>
      <dsp:txXfrm>
        <a:off x="2123677" y="1893877"/>
        <a:ext cx="1330500" cy="494300"/>
      </dsp:txXfrm>
    </dsp:sp>
    <dsp:sp modelId="{F864E805-9B1F-40F2-B58D-93AC5AB5C562}">
      <dsp:nvSpPr>
        <dsp:cNvPr id="0" name=""/>
        <dsp:cNvSpPr/>
      </dsp:nvSpPr>
      <dsp:spPr>
        <a:xfrm>
          <a:off x="821563" y="359811"/>
          <a:ext cx="2187692" cy="2187692"/>
        </a:xfrm>
        <a:custGeom>
          <a:avLst/>
          <a:gdLst/>
          <a:ahLst/>
          <a:cxnLst/>
          <a:rect l="0" t="0" r="0" b="0"/>
          <a:pathLst>
            <a:path>
              <a:moveTo>
                <a:pt x="1606642" y="2060044"/>
              </a:moveTo>
              <a:arcTo wR="1093846" hR="1093846" stAng="3722610" swAng="335478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E61481D4-D301-4339-ADF7-8C339B7C4499}">
      <dsp:nvSpPr>
        <dsp:cNvPr id="0" name=""/>
        <dsp:cNvSpPr/>
      </dsp:nvSpPr>
      <dsp:spPr>
        <a:xfrm>
          <a:off x="344341" y="1867137"/>
          <a:ext cx="1378224" cy="5477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7030A0"/>
              </a:solidFill>
            </a:rPr>
            <a:t>Flue Gas</a:t>
          </a:r>
          <a:endParaRPr lang="en-US" sz="2000" b="1" kern="1200" dirty="0">
            <a:solidFill>
              <a:srgbClr val="7030A0"/>
            </a:solidFill>
          </a:endParaRPr>
        </a:p>
      </dsp:txBody>
      <dsp:txXfrm>
        <a:off x="371081" y="1893877"/>
        <a:ext cx="1324744" cy="494300"/>
      </dsp:txXfrm>
    </dsp:sp>
    <dsp:sp modelId="{3584A684-43F5-4FCA-AC0D-C1A26E2E492C}">
      <dsp:nvSpPr>
        <dsp:cNvPr id="0" name=""/>
        <dsp:cNvSpPr/>
      </dsp:nvSpPr>
      <dsp:spPr>
        <a:xfrm>
          <a:off x="793310" y="417900"/>
          <a:ext cx="2187692" cy="2187692"/>
        </a:xfrm>
        <a:custGeom>
          <a:avLst/>
          <a:gdLst/>
          <a:ahLst/>
          <a:cxnLst/>
          <a:rect l="0" t="0" r="0" b="0"/>
          <a:pathLst>
            <a:path>
              <a:moveTo>
                <a:pt x="57525" y="1443902"/>
              </a:moveTo>
              <a:arcTo wR="1093846" hR="1093846" stAng="9680141" swAng="1755992"/>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BD8CD362-711E-447E-838D-EFF8C1420419}">
      <dsp:nvSpPr>
        <dsp:cNvPr id="0" name=""/>
        <dsp:cNvSpPr/>
      </dsp:nvSpPr>
      <dsp:spPr>
        <a:xfrm>
          <a:off x="443320" y="757173"/>
          <a:ext cx="842739" cy="547780"/>
        </a:xfrm>
        <a:prstGeom prst="roundRect">
          <a:avLst/>
        </a:prstGeom>
        <a:solidFill>
          <a:schemeClr val="lt1">
            <a:hueOff val="0"/>
            <a:satOff val="0"/>
            <a:lumOff val="0"/>
            <a:alphaOff val="0"/>
          </a:schemeClr>
        </a:solidFill>
        <a:ln w="38100" cap="flat" cmpd="sng" algn="ctr">
          <a:solidFill>
            <a:schemeClr val="accent2">
              <a:shade val="80000"/>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lvl="0" algn="ctr" defTabSz="889000">
            <a:lnSpc>
              <a:spcPct val="90000"/>
            </a:lnSpc>
            <a:spcBef>
              <a:spcPct val="0"/>
            </a:spcBef>
            <a:spcAft>
              <a:spcPct val="35000"/>
            </a:spcAft>
          </a:pPr>
          <a:r>
            <a:rPr lang="en-US" sz="2000" b="1" kern="1200" dirty="0" smtClean="0">
              <a:solidFill>
                <a:srgbClr val="FF0000"/>
              </a:solidFill>
            </a:rPr>
            <a:t>CH</a:t>
          </a:r>
          <a:r>
            <a:rPr lang="en-US" sz="2000" b="1" kern="1200" baseline="-25000" dirty="0" smtClean="0">
              <a:solidFill>
                <a:srgbClr val="FF0000"/>
              </a:solidFill>
            </a:rPr>
            <a:t>4</a:t>
          </a:r>
          <a:endParaRPr lang="en-US" sz="2000" b="1" kern="1200" baseline="-25000" dirty="0">
            <a:solidFill>
              <a:srgbClr val="FF0000"/>
            </a:solidFill>
          </a:endParaRPr>
        </a:p>
      </dsp:txBody>
      <dsp:txXfrm>
        <a:off x="470060" y="783913"/>
        <a:ext cx="789259" cy="494300"/>
      </dsp:txXfrm>
    </dsp:sp>
    <dsp:sp modelId="{DA682E8B-FDA0-4913-B4E8-CB963EC8293A}">
      <dsp:nvSpPr>
        <dsp:cNvPr id="0" name=""/>
        <dsp:cNvSpPr/>
      </dsp:nvSpPr>
      <dsp:spPr>
        <a:xfrm>
          <a:off x="811153" y="275234"/>
          <a:ext cx="2187692" cy="2187692"/>
        </a:xfrm>
        <a:custGeom>
          <a:avLst/>
          <a:gdLst/>
          <a:ahLst/>
          <a:cxnLst/>
          <a:rect l="0" t="0" r="0" b="0"/>
          <a:pathLst>
            <a:path>
              <a:moveTo>
                <a:pt x="190690" y="476749"/>
              </a:moveTo>
              <a:arcTo wR="1093846" hR="1093846" stAng="12860612" swAng="1960235"/>
            </a:path>
          </a:pathLst>
        </a:custGeom>
        <a:noFill/>
        <a:ln w="9525" cap="flat" cmpd="sng" algn="ctr">
          <a:solidFill>
            <a:schemeClr val="accent2">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47196AB-C720-47C9-BDDA-B9C2B9F2F6EE}" type="datetimeFigureOut">
              <a:rPr lang="en-US" smtClean="0"/>
              <a:t>4/20/2015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7E70C-D46B-4ADF-B4CB-8E8569609757}" type="slidenum">
              <a:rPr lang="en-US" smtClean="0"/>
              <a:t>‹#›</a:t>
            </a:fld>
            <a:endParaRPr lang="en-US"/>
          </a:p>
        </p:txBody>
      </p:sp>
    </p:spTree>
    <p:extLst>
      <p:ext uri="{BB962C8B-B14F-4D97-AF65-F5344CB8AC3E}">
        <p14:creationId xmlns:p14="http://schemas.microsoft.com/office/powerpoint/2010/main" val="31031365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49B4E5-EDCB-47F7-A10C-BBC5FDC42500}" type="slidenum">
              <a:rPr lang="en-US" altLang="en-US">
                <a:solidFill>
                  <a:prstClr val="black"/>
                </a:solidFill>
              </a:rPr>
              <a:pPr/>
              <a:t>1</a:t>
            </a:fld>
            <a:endParaRPr lang="en-US" altLang="en-US">
              <a:solidFill>
                <a:prstClr val="black"/>
              </a:solidFill>
            </a:endParaRPr>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DD4D51CC-C5B1-4484-A529-4075EA0EEF13}"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20541460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41E7901B-B795-4407-BA55-C2FBD1B994D4}"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79594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304800"/>
            <a:ext cx="2000250" cy="6400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04800"/>
            <a:ext cx="5848350" cy="6400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0E18A78B-48CC-46DE-988D-BD889C71722F}"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749859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9A8718BB-E297-45C2-B96E-A412B6DA6DBA}"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441233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lt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BE62CFE-A784-4B93-A896-9B8BD759091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5912423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5663CAE0-246D-4D66-93D0-5C4F1F36805E}"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7634470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lt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4CB1C230-5A0F-40DF-86C4-0EA578770F00}"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247324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lt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28173CFE-7C8C-476E-8FFB-C4A546336BE8}"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499179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lt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E4CD80A5-63E3-42D4-94AD-8DFA5BD35AE5}"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1601791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9388D453-820F-4239-9058-3A3E4BDB3CD1}"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3611948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lt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62E8657-5FD8-438F-B7E5-BBE765A7C5DC}" type="slidenum">
              <a:rPr lang="en-US" altLang="en-US">
                <a:solidFill>
                  <a:srgbClr val="000000"/>
                </a:solidFill>
              </a:rPr>
              <a:pPr/>
              <a:t>‹#›</a:t>
            </a:fld>
            <a:endParaRPr lang="en-US" altLang="en-US">
              <a:solidFill>
                <a:srgbClr val="000000"/>
              </a:solidFill>
            </a:endParaRPr>
          </a:p>
        </p:txBody>
      </p:sp>
    </p:spTree>
    <p:extLst>
      <p:ext uri="{BB962C8B-B14F-4D97-AF65-F5344CB8AC3E}">
        <p14:creationId xmlns:p14="http://schemas.microsoft.com/office/powerpoint/2010/main" val="5853250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1" name="Picture 7" descr="RicePP-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extLst>
            <a:ext uri="{909E8E84-426E-40DD-AFC4-6F175D3DCCD1}">
              <a14:hiddenFill xmlns:a14="http://schemas.microsoft.com/office/drawing/2010/main">
                <a:solidFill>
                  <a:srgbClr val="FFFFFF"/>
                </a:solidFill>
              </a14:hiddenFill>
            </a:ext>
          </a:extLst>
        </p:spPr>
      </p:pic>
      <p:sp>
        <p:nvSpPr>
          <p:cNvPr id="1032" name="Rectangle 8"/>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3" name="Rectangle 9"/>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a:lvl1pPr>
          </a:lstStyle>
          <a:p>
            <a:pPr eaLnBrk="0" fontAlgn="base" hangingPunct="0">
              <a:spcBef>
                <a:spcPct val="0"/>
              </a:spcBef>
              <a:spcAft>
                <a:spcPct val="0"/>
              </a:spcAft>
            </a:pPr>
            <a:endParaRPr lang="en-US" altLang="en-US">
              <a:solidFill>
                <a:srgbClr val="000000"/>
              </a:solidFill>
            </a:endParaRPr>
          </a:p>
        </p:txBody>
      </p:sp>
      <p:sp>
        <p:nvSpPr>
          <p:cNvPr id="1034" name="Rectangle 10"/>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a:lvl1pPr>
          </a:lstStyle>
          <a:p>
            <a:pPr eaLnBrk="0" fontAlgn="base" hangingPunct="0">
              <a:spcBef>
                <a:spcPct val="0"/>
              </a:spcBef>
              <a:spcAft>
                <a:spcPct val="0"/>
              </a:spcAft>
            </a:pPr>
            <a:endParaRPr lang="en-US" altLang="en-US">
              <a:solidFill>
                <a:srgbClr val="000000"/>
              </a:solidFill>
            </a:endParaRPr>
          </a:p>
        </p:txBody>
      </p:sp>
      <p:sp>
        <p:nvSpPr>
          <p:cNvPr id="1035" name="Rectangle 11"/>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a:lvl1pPr>
          </a:lstStyle>
          <a:p>
            <a:pPr eaLnBrk="0" fontAlgn="base" hangingPunct="0">
              <a:spcBef>
                <a:spcPct val="0"/>
              </a:spcBef>
              <a:spcAft>
                <a:spcPct val="0"/>
              </a:spcAft>
            </a:pPr>
            <a:fld id="{DBF076EA-BC38-4D75-BB97-1EFD63516C35}" type="slidenum">
              <a:rPr lang="en-US" altLang="en-US">
                <a:solidFill>
                  <a:srgbClr val="000000"/>
                </a:solidFill>
              </a:rPr>
              <a:pPr eaLnBrk="0" fontAlgn="base" hangingPunct="0">
                <a:spcBef>
                  <a:spcPct val="0"/>
                </a:spcBef>
                <a:spcAft>
                  <a:spcPct val="0"/>
                </a:spcAft>
              </a:pPr>
              <a:t>‹#›</a:t>
            </a:fld>
            <a:endParaRPr lang="en-US" altLang="en-US">
              <a:solidFill>
                <a:srgbClr val="000000"/>
              </a:solidFill>
            </a:endParaRPr>
          </a:p>
        </p:txBody>
      </p:sp>
      <p:sp>
        <p:nvSpPr>
          <p:cNvPr id="1036" name="Rectangle 12"/>
          <p:cNvSpPr>
            <a:spLocks noGrp="1" noChangeArrowheads="1"/>
          </p:cNvSpPr>
          <p:nvPr>
            <p:ph type="title"/>
          </p:nvPr>
        </p:nvSpPr>
        <p:spPr bwMode="auto">
          <a:xfrm>
            <a:off x="3733800" y="-304800"/>
            <a:ext cx="49530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a:t>
            </a:r>
          </a:p>
        </p:txBody>
      </p:sp>
    </p:spTree>
    <p:extLst>
      <p:ext uri="{BB962C8B-B14F-4D97-AF65-F5344CB8AC3E}">
        <p14:creationId xmlns:p14="http://schemas.microsoft.com/office/powerpoint/2010/main" val="6007126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r" rtl="0" eaLnBrk="1" fontAlgn="base" hangingPunct="1">
        <a:spcBef>
          <a:spcPct val="0"/>
        </a:spcBef>
        <a:spcAft>
          <a:spcPct val="0"/>
        </a:spcAft>
        <a:defRPr sz="4000">
          <a:solidFill>
            <a:schemeClr val="bg1"/>
          </a:solidFill>
          <a:latin typeface="+mj-lt"/>
          <a:ea typeface="+mj-ea"/>
          <a:cs typeface="+mj-cs"/>
        </a:defRPr>
      </a:lvl1pPr>
      <a:lvl2pPr algn="r" rtl="0" eaLnBrk="1" fontAlgn="base" hangingPunct="1">
        <a:spcBef>
          <a:spcPct val="0"/>
        </a:spcBef>
        <a:spcAft>
          <a:spcPct val="0"/>
        </a:spcAft>
        <a:defRPr sz="4000">
          <a:solidFill>
            <a:schemeClr val="bg1"/>
          </a:solidFill>
          <a:latin typeface="Arial" charset="0"/>
          <a:ea typeface="ＭＳ Ｐゴシック" charset="-128"/>
        </a:defRPr>
      </a:lvl2pPr>
      <a:lvl3pPr algn="r" rtl="0" eaLnBrk="1" fontAlgn="base" hangingPunct="1">
        <a:spcBef>
          <a:spcPct val="0"/>
        </a:spcBef>
        <a:spcAft>
          <a:spcPct val="0"/>
        </a:spcAft>
        <a:defRPr sz="4000">
          <a:solidFill>
            <a:schemeClr val="bg1"/>
          </a:solidFill>
          <a:latin typeface="Arial" charset="0"/>
          <a:ea typeface="ＭＳ Ｐゴシック" charset="-128"/>
        </a:defRPr>
      </a:lvl3pPr>
      <a:lvl4pPr algn="r" rtl="0" eaLnBrk="1" fontAlgn="base" hangingPunct="1">
        <a:spcBef>
          <a:spcPct val="0"/>
        </a:spcBef>
        <a:spcAft>
          <a:spcPct val="0"/>
        </a:spcAft>
        <a:defRPr sz="4000">
          <a:solidFill>
            <a:schemeClr val="bg1"/>
          </a:solidFill>
          <a:latin typeface="Arial" charset="0"/>
          <a:ea typeface="ＭＳ Ｐゴシック" charset="-128"/>
        </a:defRPr>
      </a:lvl4pPr>
      <a:lvl5pPr algn="r" rtl="0" eaLnBrk="1" fontAlgn="base" hangingPunct="1">
        <a:spcBef>
          <a:spcPct val="0"/>
        </a:spcBef>
        <a:spcAft>
          <a:spcPct val="0"/>
        </a:spcAft>
        <a:defRPr sz="4000">
          <a:solidFill>
            <a:schemeClr val="bg1"/>
          </a:solidFill>
          <a:latin typeface="Arial" charset="0"/>
          <a:ea typeface="ＭＳ Ｐゴシック" charset="-128"/>
        </a:defRPr>
      </a:lvl5pPr>
      <a:lvl6pPr marL="457200" algn="r" rtl="0" eaLnBrk="1" fontAlgn="base" hangingPunct="1">
        <a:spcBef>
          <a:spcPct val="0"/>
        </a:spcBef>
        <a:spcAft>
          <a:spcPct val="0"/>
        </a:spcAft>
        <a:defRPr sz="4000">
          <a:solidFill>
            <a:schemeClr val="bg1"/>
          </a:solidFill>
          <a:latin typeface="Arial" charset="0"/>
          <a:ea typeface="ＭＳ Ｐゴシック" charset="-128"/>
        </a:defRPr>
      </a:lvl6pPr>
      <a:lvl7pPr marL="914400" algn="r" rtl="0" eaLnBrk="1" fontAlgn="base" hangingPunct="1">
        <a:spcBef>
          <a:spcPct val="0"/>
        </a:spcBef>
        <a:spcAft>
          <a:spcPct val="0"/>
        </a:spcAft>
        <a:defRPr sz="4000">
          <a:solidFill>
            <a:schemeClr val="bg1"/>
          </a:solidFill>
          <a:latin typeface="Arial" charset="0"/>
          <a:ea typeface="ＭＳ Ｐゴシック" charset="-128"/>
        </a:defRPr>
      </a:lvl7pPr>
      <a:lvl8pPr marL="1371600" algn="r" rtl="0" eaLnBrk="1" fontAlgn="base" hangingPunct="1">
        <a:spcBef>
          <a:spcPct val="0"/>
        </a:spcBef>
        <a:spcAft>
          <a:spcPct val="0"/>
        </a:spcAft>
        <a:defRPr sz="4000">
          <a:solidFill>
            <a:schemeClr val="bg1"/>
          </a:solidFill>
          <a:latin typeface="Arial" charset="0"/>
          <a:ea typeface="ＭＳ Ｐゴシック" charset="-128"/>
        </a:defRPr>
      </a:lvl8pPr>
      <a:lvl9pPr marL="1828800" algn="r" rtl="0" eaLnBrk="1" fontAlgn="base" hangingPunct="1">
        <a:spcBef>
          <a:spcPct val="0"/>
        </a:spcBef>
        <a:spcAft>
          <a:spcPct val="0"/>
        </a:spcAft>
        <a:defRPr sz="4000">
          <a:solidFill>
            <a:schemeClr val="bg1"/>
          </a:solidFill>
          <a:latin typeface="Arial" charset="0"/>
          <a:ea typeface="ＭＳ Ｐゴシック" charset="-128"/>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ea typeface="+mn-ea"/>
        </a:defRPr>
      </a:lvl2pPr>
      <a:lvl3pPr marL="1143000" indent="-228600" algn="l" rtl="0" eaLnBrk="1" fontAlgn="base" hangingPunct="1">
        <a:spcBef>
          <a:spcPct val="20000"/>
        </a:spcBef>
        <a:spcAft>
          <a:spcPct val="0"/>
        </a:spcAft>
        <a:buChar char="•"/>
        <a:defRPr sz="2400">
          <a:solidFill>
            <a:schemeClr val="tx1"/>
          </a:solidFill>
          <a:latin typeface="+mn-lt"/>
          <a:ea typeface="+mn-ea"/>
        </a:defRPr>
      </a:lvl3pPr>
      <a:lvl4pPr marL="1600200" indent="-228600" algn="l" rtl="0" eaLnBrk="1" fontAlgn="base" hangingPunct="1">
        <a:spcBef>
          <a:spcPct val="20000"/>
        </a:spcBef>
        <a:spcAft>
          <a:spcPct val="0"/>
        </a:spcAft>
        <a:buChar char="–"/>
        <a:defRPr sz="2000">
          <a:solidFill>
            <a:schemeClr val="tx1"/>
          </a:solidFill>
          <a:latin typeface="+mn-lt"/>
          <a:ea typeface="+mn-ea"/>
        </a:defRPr>
      </a:lvl4pPr>
      <a:lvl5pPr marL="2057400" indent="-228600" algn="l" rtl="0" eaLnBrk="1" fontAlgn="base" hangingPunct="1">
        <a:spcBef>
          <a:spcPct val="20000"/>
        </a:spcBef>
        <a:spcAft>
          <a:spcPct val="0"/>
        </a:spcAft>
        <a:buChar char="»"/>
        <a:defRPr sz="2000">
          <a:solidFill>
            <a:schemeClr val="tx1"/>
          </a:solidFill>
          <a:latin typeface="+mn-lt"/>
          <a:ea typeface="+mn-ea"/>
        </a:defRPr>
      </a:lvl5pPr>
      <a:lvl6pPr marL="2514600" indent="-228600" algn="l" rtl="0" eaLnBrk="1" fontAlgn="base" hangingPunct="1">
        <a:spcBef>
          <a:spcPct val="20000"/>
        </a:spcBef>
        <a:spcAft>
          <a:spcPct val="0"/>
        </a:spcAft>
        <a:buChar char="»"/>
        <a:defRPr sz="2000">
          <a:solidFill>
            <a:schemeClr val="tx1"/>
          </a:solidFill>
          <a:latin typeface="+mn-lt"/>
          <a:ea typeface="+mn-ea"/>
        </a:defRPr>
      </a:lvl6pPr>
      <a:lvl7pPr marL="2971800" indent="-228600" algn="l" rtl="0" eaLnBrk="1" fontAlgn="base" hangingPunct="1">
        <a:spcBef>
          <a:spcPct val="20000"/>
        </a:spcBef>
        <a:spcAft>
          <a:spcPct val="0"/>
        </a:spcAft>
        <a:buChar char="»"/>
        <a:defRPr sz="2000">
          <a:solidFill>
            <a:schemeClr val="tx1"/>
          </a:solidFill>
          <a:latin typeface="+mn-lt"/>
          <a:ea typeface="+mn-ea"/>
        </a:defRPr>
      </a:lvl7pPr>
      <a:lvl8pPr marL="3429000" indent="-228600" algn="l" rtl="0" eaLnBrk="1" fontAlgn="base" hangingPunct="1">
        <a:spcBef>
          <a:spcPct val="20000"/>
        </a:spcBef>
        <a:spcAft>
          <a:spcPct val="0"/>
        </a:spcAft>
        <a:buChar char="»"/>
        <a:defRPr sz="2000">
          <a:solidFill>
            <a:schemeClr val="tx1"/>
          </a:solidFill>
          <a:latin typeface="+mn-lt"/>
          <a:ea typeface="+mn-ea"/>
        </a:defRPr>
      </a:lvl8pPr>
      <a:lvl9pPr marL="3886200" indent="-228600" algn="l" rtl="0" eaLnBrk="1" fontAlgn="base" hangingPunct="1">
        <a:spcBef>
          <a:spcPct val="20000"/>
        </a:spcBef>
        <a:spcAft>
          <a:spcPct val="0"/>
        </a:spcAft>
        <a:buChar char="»"/>
        <a:defRPr sz="2000">
          <a:solidFill>
            <a:schemeClr val="tx1"/>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0.png"/><Relationship Id="rId2" Type="http://schemas.openxmlformats.org/officeDocument/2006/relationships/image" Target="../media/image12.png"/><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6.png"/><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1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52.png"/><Relationship Id="rId4" Type="http://schemas.openxmlformats.org/officeDocument/2006/relationships/image" Target="../media/image51.png"/></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2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0.png"/><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5"/>
          <p:cNvSpPr>
            <a:spLocks noGrp="1" noChangeArrowheads="1"/>
          </p:cNvSpPr>
          <p:nvPr>
            <p:ph type="ctrTitle"/>
          </p:nvPr>
        </p:nvSpPr>
        <p:spPr>
          <a:xfrm>
            <a:off x="-152400" y="685800"/>
            <a:ext cx="9448800" cy="1676400"/>
          </a:xfrm>
          <a:ln/>
        </p:spPr>
        <p:txBody>
          <a:bodyPr/>
          <a:lstStyle/>
          <a:p>
            <a:pPr algn="ctr"/>
            <a:r>
              <a:rPr lang="en-US" altLang="en-US" sz="3600" b="1" dirty="0" smtClean="0">
                <a:solidFill>
                  <a:schemeClr val="tx1"/>
                </a:solidFill>
              </a:rPr>
              <a:t>Effect of Gas Type and Composition on Foam Rheology in Porous Media for EOR </a:t>
            </a:r>
            <a:endParaRPr lang="en-US" altLang="en-US" sz="3600" b="1" dirty="0">
              <a:solidFill>
                <a:schemeClr val="tx1"/>
              </a:solidFill>
            </a:endParaRPr>
          </a:p>
        </p:txBody>
      </p:sp>
      <p:sp>
        <p:nvSpPr>
          <p:cNvPr id="2054" name="Rectangle 6"/>
          <p:cNvSpPr>
            <a:spLocks noGrp="1" noChangeArrowheads="1"/>
          </p:cNvSpPr>
          <p:nvPr>
            <p:ph type="subTitle" idx="1"/>
          </p:nvPr>
        </p:nvSpPr>
        <p:spPr>
          <a:xfrm>
            <a:off x="28815" y="4248516"/>
            <a:ext cx="9220200" cy="2590800"/>
          </a:xfrm>
          <a:ln/>
        </p:spPr>
        <p:txBody>
          <a:bodyPr/>
          <a:lstStyle/>
          <a:p>
            <a:r>
              <a:rPr lang="en-US" altLang="en-US" sz="2400" b="1" dirty="0" smtClean="0"/>
              <a:t>Yongchao Zeng</a:t>
            </a:r>
          </a:p>
          <a:p>
            <a:endParaRPr lang="en-US" altLang="en-US" sz="2400" b="1" dirty="0"/>
          </a:p>
          <a:p>
            <a:pPr lvl="0" fontAlgn="auto">
              <a:spcBef>
                <a:spcPts val="0"/>
              </a:spcBef>
              <a:spcAft>
                <a:spcPts val="0"/>
              </a:spcAft>
            </a:pPr>
            <a:r>
              <a:rPr lang="en-US" altLang="en-US" sz="1800" b="1" dirty="0">
                <a:solidFill>
                  <a:srgbClr val="000000"/>
                </a:solidFill>
              </a:rPr>
              <a:t>Ali Akbar Eftekhari</a:t>
            </a:r>
            <a:r>
              <a:rPr lang="en-US" altLang="en-US" sz="1800" b="1" baseline="30000" dirty="0">
                <a:solidFill>
                  <a:srgbClr val="000000"/>
                </a:solidFill>
              </a:rPr>
              <a:t>┴</a:t>
            </a:r>
            <a:r>
              <a:rPr lang="en-US" altLang="en-US" sz="1800" b="1" dirty="0">
                <a:solidFill>
                  <a:srgbClr val="000000"/>
                </a:solidFill>
              </a:rPr>
              <a:t>, Aarthi Muthuswamy</a:t>
            </a:r>
            <a:r>
              <a:rPr lang="en-US" altLang="en-US" sz="1800" b="1" baseline="30000" dirty="0">
                <a:solidFill>
                  <a:srgbClr val="000000"/>
                </a:solidFill>
              </a:rPr>
              <a:t>†</a:t>
            </a:r>
            <a:r>
              <a:rPr lang="en-US" altLang="en-US" sz="1800" b="1" dirty="0">
                <a:solidFill>
                  <a:srgbClr val="000000"/>
                </a:solidFill>
              </a:rPr>
              <a:t>, Sebastien Vincent-</a:t>
            </a:r>
            <a:r>
              <a:rPr lang="en-US" altLang="en-US" sz="1800" b="1" dirty="0" err="1">
                <a:solidFill>
                  <a:srgbClr val="000000"/>
                </a:solidFill>
              </a:rPr>
              <a:t>Bonnieu</a:t>
            </a:r>
            <a:r>
              <a:rPr lang="en-US" altLang="en-US" sz="1800" b="1" baseline="30000" dirty="0">
                <a:solidFill>
                  <a:srgbClr val="000000"/>
                </a:solidFill>
              </a:rPr>
              <a:t>‡</a:t>
            </a:r>
            <a:r>
              <a:rPr lang="en-US" altLang="en-US" sz="1800" b="1" dirty="0">
                <a:solidFill>
                  <a:srgbClr val="000000"/>
                </a:solidFill>
              </a:rPr>
              <a:t>, </a:t>
            </a:r>
          </a:p>
          <a:p>
            <a:pPr lvl="0" fontAlgn="auto">
              <a:spcBef>
                <a:spcPts val="0"/>
              </a:spcBef>
              <a:spcAft>
                <a:spcPts val="0"/>
              </a:spcAft>
            </a:pPr>
            <a:r>
              <a:rPr lang="en-US" altLang="en-US" sz="1800" b="1" dirty="0" err="1">
                <a:solidFill>
                  <a:srgbClr val="000000"/>
                </a:solidFill>
              </a:rPr>
              <a:t>Rouhi</a:t>
            </a:r>
            <a:r>
              <a:rPr lang="en-US" altLang="en-US" sz="1800" b="1" dirty="0">
                <a:solidFill>
                  <a:srgbClr val="000000"/>
                </a:solidFill>
              </a:rPr>
              <a:t> </a:t>
            </a:r>
            <a:r>
              <a:rPr lang="en-US" altLang="en-US" sz="1800" b="1" dirty="0" err="1">
                <a:solidFill>
                  <a:srgbClr val="000000"/>
                </a:solidFill>
              </a:rPr>
              <a:t>Farajzadeh</a:t>
            </a:r>
            <a:r>
              <a:rPr lang="en-US" altLang="en-US" sz="1800" b="1" dirty="0">
                <a:solidFill>
                  <a:srgbClr val="000000"/>
                </a:solidFill>
              </a:rPr>
              <a:t>‡</a:t>
            </a:r>
            <a:r>
              <a:rPr lang="en-US" altLang="en-US" sz="1800" b="1" baseline="30000" dirty="0">
                <a:solidFill>
                  <a:srgbClr val="000000"/>
                </a:solidFill>
              </a:rPr>
              <a:t>┴</a:t>
            </a:r>
            <a:r>
              <a:rPr lang="en-US" altLang="en-US" sz="1800" b="1" dirty="0">
                <a:solidFill>
                  <a:srgbClr val="000000"/>
                </a:solidFill>
              </a:rPr>
              <a:t>*, </a:t>
            </a:r>
            <a:r>
              <a:rPr lang="en-US" altLang="en-US" sz="1800" b="1" dirty="0" err="1">
                <a:solidFill>
                  <a:srgbClr val="000000"/>
                </a:solidFill>
              </a:rPr>
              <a:t>Sibani</a:t>
            </a:r>
            <a:r>
              <a:rPr lang="en-US" altLang="en-US" sz="1800" b="1" dirty="0">
                <a:solidFill>
                  <a:srgbClr val="000000"/>
                </a:solidFill>
              </a:rPr>
              <a:t> L. </a:t>
            </a:r>
            <a:r>
              <a:rPr lang="en-US" altLang="en-US" sz="1800" b="1" dirty="0" err="1">
                <a:solidFill>
                  <a:srgbClr val="000000"/>
                </a:solidFill>
              </a:rPr>
              <a:t>Biswal</a:t>
            </a:r>
            <a:r>
              <a:rPr lang="en-US" altLang="en-US" sz="1800" b="1" baseline="30000" dirty="0">
                <a:solidFill>
                  <a:srgbClr val="000000"/>
                </a:solidFill>
              </a:rPr>
              <a:t>†</a:t>
            </a:r>
            <a:r>
              <a:rPr lang="en-US" altLang="en-US" sz="1800" b="1" dirty="0">
                <a:solidFill>
                  <a:srgbClr val="000000"/>
                </a:solidFill>
              </a:rPr>
              <a:t>*, and George J. </a:t>
            </a:r>
            <a:r>
              <a:rPr lang="en-US" altLang="en-US" sz="1800" b="1" dirty="0" err="1">
                <a:solidFill>
                  <a:srgbClr val="000000"/>
                </a:solidFill>
              </a:rPr>
              <a:t>Hirasaki</a:t>
            </a:r>
            <a:r>
              <a:rPr lang="en-US" altLang="en-US" sz="1800" b="1" dirty="0" smtClean="0">
                <a:solidFill>
                  <a:srgbClr val="000000"/>
                </a:solidFill>
              </a:rPr>
              <a:t>†*</a:t>
            </a:r>
          </a:p>
          <a:p>
            <a:pPr lvl="0" fontAlgn="auto">
              <a:spcBef>
                <a:spcPts val="0"/>
              </a:spcBef>
              <a:spcAft>
                <a:spcPts val="0"/>
              </a:spcAft>
            </a:pPr>
            <a:endParaRPr lang="en-US" altLang="en-US" sz="1800" b="1" dirty="0">
              <a:solidFill>
                <a:srgbClr val="000000"/>
              </a:solidFill>
            </a:endParaRPr>
          </a:p>
          <a:p>
            <a:pPr lvl="0" fontAlgn="auto">
              <a:spcBef>
                <a:spcPts val="0"/>
              </a:spcBef>
              <a:spcAft>
                <a:spcPts val="0"/>
              </a:spcAft>
            </a:pPr>
            <a:endParaRPr lang="en-US" altLang="en-US" sz="1800" b="1" dirty="0">
              <a:solidFill>
                <a:srgbClr val="000000"/>
              </a:solidFill>
            </a:endParaRPr>
          </a:p>
          <a:p>
            <a:pPr algn="l"/>
            <a:r>
              <a:rPr lang="en-US" altLang="en-US" sz="1200" b="1" dirty="0"/>
              <a:t>†Rice University, 6100 Main St., MS-362, Department of Chemical and </a:t>
            </a:r>
            <a:r>
              <a:rPr lang="en-US" altLang="en-US" sz="1200" b="1" dirty="0" err="1"/>
              <a:t>Biomolecular</a:t>
            </a:r>
            <a:r>
              <a:rPr lang="en-US" altLang="en-US" sz="1200" b="1" dirty="0"/>
              <a:t> Engineering, Houston, TX, 77005 USA. </a:t>
            </a:r>
          </a:p>
          <a:p>
            <a:pPr algn="l"/>
            <a:r>
              <a:rPr lang="en-US" altLang="en-US" sz="1200" b="1" dirty="0"/>
              <a:t>‡Shell Global Solutions International, 2288GS Rijswijk, the Netherlands</a:t>
            </a:r>
          </a:p>
          <a:p>
            <a:pPr algn="l"/>
            <a:r>
              <a:rPr lang="en-US" altLang="en-US" sz="1200" b="1" dirty="0"/>
              <a:t>┴Delft University of Technology, Delft, 2628CN, the Netherlands.</a:t>
            </a:r>
          </a:p>
          <a:p>
            <a:endParaRPr lang="en-US" altLang="en-US" sz="2400" b="1" dirty="0" smtClean="0"/>
          </a:p>
          <a:p>
            <a:pPr lvl="0" eaLnBrk="0" hangingPunct="0">
              <a:spcBef>
                <a:spcPct val="0"/>
              </a:spcBef>
            </a:pPr>
            <a:endParaRPr lang="en-US" altLang="en-US" sz="1800" b="1" kern="1200" dirty="0" smtClean="0">
              <a:solidFill>
                <a:srgbClr val="000000"/>
              </a:solidFill>
              <a:latin typeface="Arial" charset="0"/>
              <a:ea typeface="ＭＳ Ｐゴシック" charset="-128"/>
            </a:endParaRPr>
          </a:p>
          <a:p>
            <a:pPr eaLnBrk="0" hangingPunct="0">
              <a:spcBef>
                <a:spcPct val="0"/>
              </a:spcBef>
            </a:pPr>
            <a:endParaRPr lang="en-US" altLang="en-US" sz="1800" b="1" dirty="0"/>
          </a:p>
          <a:p>
            <a:pPr lvl="0" eaLnBrk="0" hangingPunct="0">
              <a:spcBef>
                <a:spcPct val="0"/>
              </a:spcBef>
            </a:pPr>
            <a:r>
              <a:rPr lang="en-US" altLang="en-US" sz="1800" b="1" kern="1200" dirty="0" smtClean="0">
                <a:solidFill>
                  <a:srgbClr val="000000"/>
                </a:solidFill>
                <a:latin typeface="Arial" charset="0"/>
                <a:ea typeface="ＭＳ Ｐゴシック" charset="-128"/>
              </a:rPr>
              <a:t> </a:t>
            </a:r>
            <a:endParaRPr lang="en-US" altLang="en-US" sz="1800" b="1" kern="1200" dirty="0">
              <a:solidFill>
                <a:srgbClr val="000000"/>
              </a:solidFill>
              <a:latin typeface="Arial" charset="0"/>
              <a:ea typeface="ＭＳ Ｐゴシック" charset="-128"/>
            </a:endParaRPr>
          </a:p>
          <a:p>
            <a:endParaRPr lang="en-US" altLang="en-US" sz="2400" b="1" dirty="0" smtClean="0"/>
          </a:p>
          <a:p>
            <a:endParaRPr lang="en-US" altLang="en-US" sz="2400" dirty="0"/>
          </a:p>
          <a:p>
            <a:endParaRPr lang="en-US" altLang="en-US" dirty="0"/>
          </a:p>
        </p:txBody>
      </p:sp>
      <p:sp>
        <p:nvSpPr>
          <p:cNvPr id="8" name="Rectangle 6"/>
          <p:cNvSpPr txBox="1">
            <a:spLocks noChangeArrowheads="1"/>
          </p:cNvSpPr>
          <p:nvPr/>
        </p:nvSpPr>
        <p:spPr bwMode="auto">
          <a:xfrm>
            <a:off x="4267200" y="76200"/>
            <a:ext cx="7171427" cy="685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1" fontAlgn="base" hangingPunct="1">
              <a:spcBef>
                <a:spcPct val="20000"/>
              </a:spcBef>
              <a:spcAft>
                <a:spcPct val="0"/>
              </a:spcAft>
              <a:buNone/>
              <a:defRPr sz="3200">
                <a:solidFill>
                  <a:schemeClr val="tx1"/>
                </a:solidFill>
                <a:latin typeface="+mn-lt"/>
                <a:ea typeface="+mn-ea"/>
                <a:cs typeface="+mn-cs"/>
              </a:defRPr>
            </a:lvl1pPr>
            <a:lvl2pPr marL="457200" indent="0" algn="ctr" rtl="0" eaLnBrk="1" fontAlgn="base" hangingPunct="1">
              <a:spcBef>
                <a:spcPct val="20000"/>
              </a:spcBef>
              <a:spcAft>
                <a:spcPct val="0"/>
              </a:spcAft>
              <a:buNone/>
              <a:defRPr sz="2800">
                <a:solidFill>
                  <a:schemeClr val="tx1"/>
                </a:solidFill>
                <a:latin typeface="+mn-lt"/>
                <a:ea typeface="+mn-ea"/>
              </a:defRPr>
            </a:lvl2pPr>
            <a:lvl3pPr marL="914400" indent="0" algn="ctr" rtl="0" eaLnBrk="1" fontAlgn="base" hangingPunct="1">
              <a:spcBef>
                <a:spcPct val="20000"/>
              </a:spcBef>
              <a:spcAft>
                <a:spcPct val="0"/>
              </a:spcAft>
              <a:buNone/>
              <a:defRPr sz="2400">
                <a:solidFill>
                  <a:schemeClr val="tx1"/>
                </a:solidFill>
                <a:latin typeface="+mn-lt"/>
                <a:ea typeface="+mn-ea"/>
              </a:defRPr>
            </a:lvl3pPr>
            <a:lvl4pPr marL="1371600" indent="0" algn="ctr" rtl="0" eaLnBrk="1" fontAlgn="base" hangingPunct="1">
              <a:spcBef>
                <a:spcPct val="20000"/>
              </a:spcBef>
              <a:spcAft>
                <a:spcPct val="0"/>
              </a:spcAft>
              <a:buNone/>
              <a:defRPr sz="2000">
                <a:solidFill>
                  <a:schemeClr val="tx1"/>
                </a:solidFill>
                <a:latin typeface="+mn-lt"/>
                <a:ea typeface="+mn-ea"/>
              </a:defRPr>
            </a:lvl4pPr>
            <a:lvl5pPr marL="1828800" indent="0" algn="ctr" rtl="0" eaLnBrk="1" fontAlgn="base" hangingPunct="1">
              <a:spcBef>
                <a:spcPct val="20000"/>
              </a:spcBef>
              <a:spcAft>
                <a:spcPct val="0"/>
              </a:spcAft>
              <a:buNone/>
              <a:defRPr sz="2000">
                <a:solidFill>
                  <a:schemeClr val="tx1"/>
                </a:solidFill>
                <a:latin typeface="+mn-lt"/>
                <a:ea typeface="+mn-ea"/>
              </a:defRPr>
            </a:lvl5pPr>
            <a:lvl6pPr marL="2286000" indent="0" algn="ctr" rtl="0" eaLnBrk="1" fontAlgn="base" hangingPunct="1">
              <a:spcBef>
                <a:spcPct val="20000"/>
              </a:spcBef>
              <a:spcAft>
                <a:spcPct val="0"/>
              </a:spcAft>
              <a:buNone/>
              <a:defRPr sz="2000">
                <a:solidFill>
                  <a:schemeClr val="tx1"/>
                </a:solidFill>
                <a:latin typeface="+mn-lt"/>
                <a:ea typeface="+mn-ea"/>
              </a:defRPr>
            </a:lvl6pPr>
            <a:lvl7pPr marL="2743200" indent="0" algn="ctr" rtl="0" eaLnBrk="1" fontAlgn="base" hangingPunct="1">
              <a:spcBef>
                <a:spcPct val="20000"/>
              </a:spcBef>
              <a:spcAft>
                <a:spcPct val="0"/>
              </a:spcAft>
              <a:buNone/>
              <a:defRPr sz="2000">
                <a:solidFill>
                  <a:schemeClr val="tx1"/>
                </a:solidFill>
                <a:latin typeface="+mn-lt"/>
                <a:ea typeface="+mn-ea"/>
              </a:defRPr>
            </a:lvl7pPr>
            <a:lvl8pPr marL="3200400" indent="0" algn="ctr" rtl="0" eaLnBrk="1" fontAlgn="base" hangingPunct="1">
              <a:spcBef>
                <a:spcPct val="20000"/>
              </a:spcBef>
              <a:spcAft>
                <a:spcPct val="0"/>
              </a:spcAft>
              <a:buNone/>
              <a:defRPr sz="2000">
                <a:solidFill>
                  <a:schemeClr val="tx1"/>
                </a:solidFill>
                <a:latin typeface="+mn-lt"/>
                <a:ea typeface="+mn-ea"/>
              </a:defRPr>
            </a:lvl8pPr>
            <a:lvl9pPr marL="3657600" indent="0" algn="ctr" rtl="0" eaLnBrk="1" fontAlgn="base" hangingPunct="1">
              <a:spcBef>
                <a:spcPct val="20000"/>
              </a:spcBef>
              <a:spcAft>
                <a:spcPct val="0"/>
              </a:spcAft>
              <a:buNone/>
              <a:defRPr sz="2000">
                <a:solidFill>
                  <a:schemeClr val="tx1"/>
                </a:solidFill>
                <a:latin typeface="+mn-lt"/>
                <a:ea typeface="+mn-ea"/>
              </a:defRPr>
            </a:lvl9pPr>
          </a:lstStyle>
          <a:p>
            <a:r>
              <a:rPr lang="en-US" altLang="en-US" sz="2400" b="1" kern="0" dirty="0" smtClean="0">
                <a:solidFill>
                  <a:srgbClr val="FFFFFF"/>
                </a:solidFill>
              </a:rPr>
              <a:t>19</a:t>
            </a:r>
            <a:r>
              <a:rPr lang="en-US" altLang="en-US" sz="2400" b="1" kern="0" baseline="30000" dirty="0" smtClean="0">
                <a:solidFill>
                  <a:srgbClr val="FFFFFF"/>
                </a:solidFill>
              </a:rPr>
              <a:t>th</a:t>
            </a:r>
            <a:r>
              <a:rPr lang="en-US" altLang="en-US" sz="2400" b="1" kern="0" dirty="0" smtClean="0">
                <a:solidFill>
                  <a:srgbClr val="FFFFFF"/>
                </a:solidFill>
              </a:rPr>
              <a:t> Consortium</a:t>
            </a:r>
          </a:p>
          <a:p>
            <a:endParaRPr lang="en-US" altLang="en-US" sz="2400" kern="0" dirty="0" smtClean="0">
              <a:solidFill>
                <a:srgbClr val="000000"/>
              </a:solidFill>
            </a:endParaRPr>
          </a:p>
          <a:p>
            <a:endParaRPr lang="en-US" altLang="en-US" kern="0" dirty="0">
              <a:solidFill>
                <a:srgbClr val="000000"/>
              </a:solidFill>
            </a:endParaRP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047" y="2286000"/>
            <a:ext cx="4724400" cy="1928578"/>
          </a:xfrm>
          <a:prstGeom prst="rect">
            <a:avLst/>
          </a:prstGeom>
          <a:ln>
            <a:noFill/>
          </a:ln>
          <a:effectLst>
            <a:softEdge rad="127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9654673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429000"/>
            <a:ext cx="3297029" cy="3124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A8718BB-E297-45C2-B96E-A412B6DA6DBA}" type="slidenum">
              <a:rPr lang="en-US" altLang="en-US" smtClean="0"/>
              <a:pPr/>
              <a:t>10</a:t>
            </a:fld>
            <a:endParaRPr lang="en-US" altLang="en-US"/>
          </a:p>
        </p:txBody>
      </p:sp>
      <p:sp>
        <p:nvSpPr>
          <p:cNvPr id="6" name="标题 1"/>
          <p:cNvSpPr txBox="1">
            <a:spLocks/>
          </p:cNvSpPr>
          <p:nvPr/>
        </p:nvSpPr>
        <p:spPr>
          <a:xfrm>
            <a:off x="457200" y="533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2800" b="1" noProof="0" dirty="0" smtClean="0">
                <a:solidFill>
                  <a:sysClr val="windowText" lastClr="000000"/>
                </a:solidFill>
                <a:ea typeface="宋体"/>
              </a:rPr>
              <a:t>V</a:t>
            </a:r>
            <a:r>
              <a:rPr kumimoji="0" lang="en-US" altLang="zh-CN" sz="2800" b="1" i="0" u="none" strike="noStrike" kern="1200" cap="none" spc="0" normalizeH="0" baseline="0" noProof="0" dirty="0" smtClean="0">
                <a:ln>
                  <a:noFill/>
                </a:ln>
                <a:solidFill>
                  <a:sysClr val="windowText" lastClr="000000"/>
                </a:solidFill>
                <a:effectLst/>
                <a:uLnTx/>
                <a:uFillTx/>
                <a:ea typeface="宋体"/>
              </a:rPr>
              <a:t>an de Waals Component</a:t>
            </a:r>
            <a:endParaRPr kumimoji="0" lang="zh-CN" altLang="en-US" sz="2800" b="1" i="0" u="none" strike="noStrike" kern="1200" cap="none" spc="0" normalizeH="0" baseline="0" noProof="0" dirty="0">
              <a:ln>
                <a:noFill/>
              </a:ln>
              <a:solidFill>
                <a:sysClr val="windowText" lastClr="000000"/>
              </a:solidFill>
              <a:effectLst/>
              <a:uLnTx/>
              <a:uFillTx/>
              <a:ea typeface="宋体"/>
            </a:endParaRPr>
          </a:p>
        </p:txBody>
      </p:sp>
      <mc:AlternateContent xmlns:mc="http://schemas.openxmlformats.org/markup-compatibility/2006" xmlns:a14="http://schemas.microsoft.com/office/drawing/2010/main">
        <mc:Choice Requires="a14">
          <p:sp>
            <p:nvSpPr>
              <p:cNvPr id="2" name="Rectangle 1"/>
              <p:cNvSpPr/>
              <p:nvPr/>
            </p:nvSpPr>
            <p:spPr>
              <a:xfrm>
                <a:off x="703000" y="2668488"/>
                <a:ext cx="2979342" cy="71128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a:latin typeface="Cambria Math"/>
                        </a:rPr>
                        <m:t>(</m:t>
                      </m:r>
                      <m:r>
                        <a:rPr lang="en-US" sz="2000" b="1" i="1">
                          <a:latin typeface="Cambria Math"/>
                        </a:rPr>
                        <m:t>𝒑</m:t>
                      </m:r>
                      <m:r>
                        <a:rPr lang="en-US" sz="2000" b="1">
                          <a:latin typeface="Cambria Math"/>
                        </a:rPr>
                        <m:t>+</m:t>
                      </m:r>
                      <m:f>
                        <m:fPr>
                          <m:ctrlPr>
                            <a:rPr lang="en-US" sz="2000" b="1" i="1">
                              <a:latin typeface="Cambria Math"/>
                            </a:rPr>
                          </m:ctrlPr>
                        </m:fPr>
                        <m:num>
                          <m:r>
                            <a:rPr lang="en-US" sz="2000" b="1" i="1">
                              <a:latin typeface="Cambria Math"/>
                            </a:rPr>
                            <m:t>𝒂</m:t>
                          </m:r>
                        </m:num>
                        <m:den>
                          <m:sSubSup>
                            <m:sSubSupPr>
                              <m:ctrlPr>
                                <a:rPr lang="en-US" sz="2000" b="1" i="1">
                                  <a:latin typeface="Cambria Math"/>
                                </a:rPr>
                              </m:ctrlPr>
                            </m:sSubSupPr>
                            <m:e>
                              <m:r>
                                <a:rPr lang="en-US" sz="2000" b="1" i="1">
                                  <a:latin typeface="Cambria Math"/>
                                </a:rPr>
                                <m:t>𝑽</m:t>
                              </m:r>
                            </m:e>
                            <m:sub>
                              <m:r>
                                <a:rPr lang="en-US" sz="2000" b="1" i="1">
                                  <a:latin typeface="Cambria Math"/>
                                </a:rPr>
                                <m:t>𝒎</m:t>
                              </m:r>
                            </m:sub>
                            <m:sup>
                              <m:r>
                                <a:rPr lang="en-US" sz="2000" b="1" i="1">
                                  <a:latin typeface="Cambria Math"/>
                                </a:rPr>
                                <m:t>𝟐</m:t>
                              </m:r>
                            </m:sup>
                          </m:sSubSup>
                        </m:den>
                      </m:f>
                      <m:r>
                        <a:rPr lang="en-US" sz="2000" b="1">
                          <a:latin typeface="Cambria Math"/>
                        </a:rPr>
                        <m:t>)(</m:t>
                      </m:r>
                      <m:sSub>
                        <m:sSubPr>
                          <m:ctrlPr>
                            <a:rPr lang="en-US" sz="2000" b="1" i="1">
                              <a:latin typeface="Cambria Math"/>
                            </a:rPr>
                          </m:ctrlPr>
                        </m:sSubPr>
                        <m:e>
                          <m:r>
                            <a:rPr lang="en-US" sz="2000" b="1" i="1">
                              <a:latin typeface="Cambria Math"/>
                            </a:rPr>
                            <m:t>𝑽</m:t>
                          </m:r>
                        </m:e>
                        <m:sub>
                          <m:r>
                            <a:rPr lang="en-US" sz="2000" b="1" i="1">
                              <a:latin typeface="Cambria Math"/>
                            </a:rPr>
                            <m:t>𝒎</m:t>
                          </m:r>
                        </m:sub>
                      </m:sSub>
                      <m:r>
                        <a:rPr lang="en-US" sz="2000" b="1" i="1">
                          <a:latin typeface="Cambria Math"/>
                        </a:rPr>
                        <m:t>−</m:t>
                      </m:r>
                      <m:r>
                        <a:rPr lang="en-US" sz="2000" b="1" i="1">
                          <a:latin typeface="Cambria Math"/>
                        </a:rPr>
                        <m:t>𝒃</m:t>
                      </m:r>
                      <m:r>
                        <a:rPr lang="en-US" sz="2000" b="1">
                          <a:latin typeface="Cambria Math"/>
                        </a:rPr>
                        <m:t>)=</m:t>
                      </m:r>
                      <m:r>
                        <a:rPr lang="en-US" sz="2000" b="1" i="1">
                          <a:latin typeface="Cambria Math"/>
                        </a:rPr>
                        <m:t>𝑹𝑻</m:t>
                      </m:r>
                    </m:oMath>
                  </m:oMathPara>
                </a14:m>
                <a:endParaRPr lang="en-US" sz="2000" b="1" dirty="0"/>
              </a:p>
            </p:txBody>
          </p:sp>
        </mc:Choice>
        <mc:Fallback xmlns="">
          <p:sp>
            <p:nvSpPr>
              <p:cNvPr id="2" name="Rectangle 1"/>
              <p:cNvSpPr>
                <a:spLocks noRot="1" noChangeAspect="1" noMove="1" noResize="1" noEditPoints="1" noAdjustHandles="1" noChangeArrowheads="1" noChangeShapeType="1" noTextEdit="1"/>
              </p:cNvSpPr>
              <p:nvPr/>
            </p:nvSpPr>
            <p:spPr>
              <a:xfrm>
                <a:off x="703000" y="2668488"/>
                <a:ext cx="2979342" cy="711285"/>
              </a:xfrm>
              <a:prstGeom prst="rect">
                <a:avLst/>
              </a:prstGeom>
              <a:blipFill rotWithShape="1">
                <a:blip r:embed="rId3"/>
                <a:stretch>
                  <a:fillRect/>
                </a:stretch>
              </a:blipFill>
            </p:spPr>
            <p:txBody>
              <a:bodyPr/>
              <a:lstStyle/>
              <a:p>
                <a:r>
                  <a:rPr lang="en-US">
                    <a:noFill/>
                  </a:rPr>
                  <a:t> </a:t>
                </a:r>
              </a:p>
            </p:txBody>
          </p:sp>
        </mc:Fallback>
      </mc:AlternateContent>
      <p:graphicFrame>
        <p:nvGraphicFramePr>
          <p:cNvPr id="7" name="表格 5"/>
          <p:cNvGraphicFramePr>
            <a:graphicFrameLocks noGrp="1"/>
          </p:cNvGraphicFramePr>
          <p:nvPr>
            <p:extLst>
              <p:ext uri="{D42A27DB-BD31-4B8C-83A1-F6EECF244321}">
                <p14:modId xmlns:p14="http://schemas.microsoft.com/office/powerpoint/2010/main" val="998882471"/>
              </p:ext>
            </p:extLst>
          </p:nvPr>
        </p:nvGraphicFramePr>
        <p:xfrm>
          <a:off x="4191000" y="2822377"/>
          <a:ext cx="4800600" cy="1336009"/>
        </p:xfrm>
        <a:graphic>
          <a:graphicData uri="http://schemas.openxmlformats.org/drawingml/2006/table">
            <a:tbl>
              <a:tblPr firstRow="1" bandRow="1">
                <a:tableStyleId>{5C22544A-7EE6-4342-B048-85BDC9FD1C3A}</a:tableStyleId>
              </a:tblPr>
              <a:tblGrid>
                <a:gridCol w="988359"/>
                <a:gridCol w="1411941"/>
                <a:gridCol w="1411941"/>
                <a:gridCol w="988359"/>
              </a:tblGrid>
              <a:tr h="421609">
                <a:tc>
                  <a:txBody>
                    <a:bodyPr/>
                    <a:lstStyle/>
                    <a:p>
                      <a:pPr algn="ctr"/>
                      <a:r>
                        <a:rPr lang="en-US" altLang="zh-CN" sz="1400" b="1" dirty="0" smtClean="0">
                          <a:solidFill>
                            <a:schemeClr val="tx1"/>
                          </a:solidFill>
                        </a:rPr>
                        <a:t>Gas Type</a:t>
                      </a:r>
                      <a:endParaRPr lang="zh-CN" altLang="en-US" sz="1400" b="1" dirty="0">
                        <a:solidFill>
                          <a:schemeClr val="tx1"/>
                        </a:solidFill>
                      </a:endParaRPr>
                    </a:p>
                  </a:txBody>
                  <a:tcPr/>
                </a:tc>
                <a:tc>
                  <a:txBody>
                    <a:bodyPr/>
                    <a:lstStyle/>
                    <a:p>
                      <a:pPr algn="ctr"/>
                      <a:r>
                        <a:rPr lang="en-US" altLang="zh-CN" sz="1400" b="1" dirty="0" smtClean="0">
                          <a:solidFill>
                            <a:schemeClr val="tx1"/>
                          </a:solidFill>
                        </a:rPr>
                        <a:t>a /Pa.m</a:t>
                      </a:r>
                      <a:r>
                        <a:rPr lang="en-US" altLang="zh-CN" sz="1400" b="1" baseline="30000" dirty="0" smtClean="0">
                          <a:solidFill>
                            <a:schemeClr val="tx1"/>
                          </a:solidFill>
                        </a:rPr>
                        <a:t>6</a:t>
                      </a:r>
                      <a:r>
                        <a:rPr lang="en-US" altLang="zh-CN" sz="1400" b="1" dirty="0" smtClean="0">
                          <a:solidFill>
                            <a:schemeClr val="tx1"/>
                          </a:solidFill>
                        </a:rPr>
                        <a:t>.mol</a:t>
                      </a:r>
                      <a:r>
                        <a:rPr lang="en-US" altLang="zh-CN" sz="1400" b="1" kern="1200" baseline="30000" dirty="0" smtClean="0">
                          <a:solidFill>
                            <a:schemeClr val="tx1"/>
                          </a:solidFill>
                          <a:latin typeface="+mn-lt"/>
                          <a:ea typeface="+mn-ea"/>
                          <a:cs typeface="+mn-cs"/>
                        </a:rPr>
                        <a:t>-2</a:t>
                      </a:r>
                      <a:endParaRPr lang="zh-CN" altLang="en-US" sz="1400" b="1" kern="1200" baseline="30000" dirty="0">
                        <a:solidFill>
                          <a:schemeClr val="tx1"/>
                        </a:solidFill>
                        <a:latin typeface="+mn-lt"/>
                        <a:ea typeface="+mn-ea"/>
                        <a:cs typeface="+mn-cs"/>
                      </a:endParaRPr>
                    </a:p>
                  </a:txBody>
                  <a:tcPr/>
                </a:tc>
                <a:tc>
                  <a:txBody>
                    <a:bodyPr/>
                    <a:lstStyle/>
                    <a:p>
                      <a:pPr algn="ctr"/>
                      <a:r>
                        <a:rPr lang="en-US" altLang="zh-CN" sz="1400" b="1" dirty="0" smtClean="0">
                          <a:solidFill>
                            <a:schemeClr val="tx1"/>
                          </a:solidFill>
                        </a:rPr>
                        <a:t>b / m</a:t>
                      </a:r>
                      <a:r>
                        <a:rPr lang="en-US" altLang="zh-CN" sz="1400" b="1" baseline="30000" dirty="0" smtClean="0">
                          <a:solidFill>
                            <a:schemeClr val="tx1"/>
                          </a:solidFill>
                        </a:rPr>
                        <a:t>3</a:t>
                      </a:r>
                      <a:r>
                        <a:rPr lang="en-US" altLang="zh-CN" sz="1400" b="1" dirty="0" smtClean="0">
                          <a:solidFill>
                            <a:schemeClr val="tx1"/>
                          </a:solidFill>
                        </a:rPr>
                        <a:t>/</a:t>
                      </a:r>
                      <a:r>
                        <a:rPr lang="en-US" altLang="zh-CN" sz="1400" b="1" dirty="0" err="1" smtClean="0">
                          <a:solidFill>
                            <a:schemeClr val="tx1"/>
                          </a:solidFill>
                        </a:rPr>
                        <a:t>mol</a:t>
                      </a:r>
                      <a:endParaRPr lang="zh-CN" altLang="en-US" sz="1400" b="1" dirty="0">
                        <a:solidFill>
                          <a:schemeClr val="tx1"/>
                        </a:solidFill>
                      </a:endParaRPr>
                    </a:p>
                  </a:txBody>
                  <a:tcPr/>
                </a:tc>
                <a:tc>
                  <a:txBody>
                    <a:bodyPr/>
                    <a:lstStyle/>
                    <a:p>
                      <a:pPr algn="ctr"/>
                      <a:r>
                        <a:rPr lang="el-GR" altLang="zh-CN" sz="1400" b="1" dirty="0" smtClean="0">
                          <a:solidFill>
                            <a:schemeClr val="tx1"/>
                          </a:solidFill>
                        </a:rPr>
                        <a:t>σ</a:t>
                      </a:r>
                      <a:r>
                        <a:rPr lang="en-US" altLang="zh-CN" sz="1400" b="1" baseline="-25000" dirty="0" err="1" smtClean="0">
                          <a:solidFill>
                            <a:schemeClr val="tx1"/>
                          </a:solidFill>
                        </a:rPr>
                        <a:t>vw</a:t>
                      </a:r>
                      <a:r>
                        <a:rPr lang="en-US" altLang="zh-CN" sz="1400" b="1" baseline="-25000" dirty="0" smtClean="0">
                          <a:solidFill>
                            <a:schemeClr val="tx1"/>
                          </a:solidFill>
                        </a:rPr>
                        <a:t> </a:t>
                      </a:r>
                      <a:r>
                        <a:rPr lang="en-US" altLang="zh-CN" sz="1400" b="1" dirty="0" smtClean="0">
                          <a:solidFill>
                            <a:schemeClr val="tx1"/>
                          </a:solidFill>
                        </a:rPr>
                        <a:t>/ Å</a:t>
                      </a:r>
                      <a:endParaRPr lang="zh-CN" altLang="en-US" sz="1400" b="1" dirty="0">
                        <a:solidFill>
                          <a:schemeClr val="tx1"/>
                        </a:solidFill>
                      </a:endParaRPr>
                    </a:p>
                  </a:txBody>
                  <a:tcPr/>
                </a:tc>
              </a:tr>
              <a:tr h="300144">
                <a:tc>
                  <a:txBody>
                    <a:bodyPr/>
                    <a:lstStyle/>
                    <a:p>
                      <a:pPr algn="ctr"/>
                      <a:r>
                        <a:rPr lang="en-US" altLang="zh-CN" sz="1400" b="1" dirty="0" smtClean="0"/>
                        <a:t>N</a:t>
                      </a:r>
                      <a:r>
                        <a:rPr lang="en-US" altLang="zh-CN" sz="1400" b="1" baseline="-25000" dirty="0" smtClean="0"/>
                        <a:t>2</a:t>
                      </a:r>
                      <a:endParaRPr lang="zh-CN" altLang="en-US" sz="1400" b="1" baseline="-25000" dirty="0"/>
                    </a:p>
                  </a:txBody>
                  <a:tcPr/>
                </a:tc>
                <a:tc>
                  <a:txBody>
                    <a:bodyPr/>
                    <a:lstStyle/>
                    <a:p>
                      <a:pPr algn="ctr"/>
                      <a:r>
                        <a:rPr lang="en-US" altLang="zh-CN" sz="1400" b="1" dirty="0" smtClean="0"/>
                        <a:t>0.141</a:t>
                      </a:r>
                      <a:endParaRPr lang="zh-CN" altLang="en-US" sz="1400" b="1" dirty="0"/>
                    </a:p>
                  </a:txBody>
                  <a:tcPr/>
                </a:tc>
                <a:tc>
                  <a:txBody>
                    <a:bodyPr/>
                    <a:lstStyle/>
                    <a:p>
                      <a:pPr algn="ctr"/>
                      <a:r>
                        <a:rPr lang="en-US" altLang="zh-CN" sz="1400" b="1" dirty="0" smtClean="0"/>
                        <a:t>3.91E-5</a:t>
                      </a:r>
                      <a:endParaRPr lang="zh-CN" altLang="en-US" sz="1400" b="1" dirty="0"/>
                    </a:p>
                  </a:txBody>
                  <a:tcPr/>
                </a:tc>
                <a:tc>
                  <a:txBody>
                    <a:bodyPr/>
                    <a:lstStyle/>
                    <a:p>
                      <a:pPr algn="ctr"/>
                      <a:r>
                        <a:rPr lang="en-US" altLang="zh-CN" sz="1400" b="1" dirty="0" smtClean="0"/>
                        <a:t>4.99</a:t>
                      </a:r>
                      <a:endParaRPr lang="zh-CN" altLang="en-US" sz="1400" b="1" dirty="0"/>
                    </a:p>
                  </a:txBody>
                  <a:tcPr/>
                </a:tc>
              </a:tr>
              <a:tr h="300144">
                <a:tc>
                  <a:txBody>
                    <a:bodyPr/>
                    <a:lstStyle/>
                    <a:p>
                      <a:pPr algn="ctr"/>
                      <a:r>
                        <a:rPr lang="en-US" altLang="zh-CN" sz="1400" b="1" dirty="0" smtClean="0"/>
                        <a:t>CH</a:t>
                      </a:r>
                      <a:r>
                        <a:rPr lang="en-US" altLang="zh-CN" sz="1400" b="1" kern="1200" baseline="-25000" dirty="0" smtClean="0">
                          <a:solidFill>
                            <a:schemeClr val="dk1"/>
                          </a:solidFill>
                          <a:latin typeface="+mn-lt"/>
                          <a:ea typeface="+mn-ea"/>
                          <a:cs typeface="+mn-cs"/>
                        </a:rPr>
                        <a:t>4</a:t>
                      </a:r>
                      <a:endParaRPr lang="zh-CN" altLang="en-US" sz="1400" b="1" kern="1200" baseline="-25000" dirty="0">
                        <a:solidFill>
                          <a:schemeClr val="dk1"/>
                        </a:solidFill>
                        <a:latin typeface="+mn-lt"/>
                        <a:ea typeface="+mn-ea"/>
                        <a:cs typeface="+mn-cs"/>
                      </a:endParaRPr>
                    </a:p>
                  </a:txBody>
                  <a:tcPr/>
                </a:tc>
                <a:tc>
                  <a:txBody>
                    <a:bodyPr/>
                    <a:lstStyle/>
                    <a:p>
                      <a:pPr algn="ctr"/>
                      <a:r>
                        <a:rPr lang="en-US" altLang="zh-CN" sz="1400" b="1" dirty="0" smtClean="0"/>
                        <a:t>0.228</a:t>
                      </a:r>
                      <a:endParaRPr lang="zh-CN" altLang="en-US" sz="1400" b="1" dirty="0"/>
                    </a:p>
                  </a:txBody>
                  <a:tcPr/>
                </a:tc>
                <a:tc>
                  <a:txBody>
                    <a:bodyPr/>
                    <a:lstStyle/>
                    <a:p>
                      <a:pPr algn="ctr"/>
                      <a:r>
                        <a:rPr lang="en-US" altLang="zh-CN" sz="1400" b="1" dirty="0" smtClean="0"/>
                        <a:t>4.28E-5</a:t>
                      </a:r>
                      <a:endParaRPr lang="zh-CN" altLang="en-US" sz="1400" b="1" dirty="0"/>
                    </a:p>
                  </a:txBody>
                  <a:tcPr/>
                </a:tc>
                <a:tc>
                  <a:txBody>
                    <a:bodyPr/>
                    <a:lstStyle/>
                    <a:p>
                      <a:pPr algn="ctr"/>
                      <a:r>
                        <a:rPr lang="en-US" altLang="zh-CN" sz="1400" b="1" dirty="0" smtClean="0"/>
                        <a:t>5.14</a:t>
                      </a:r>
                      <a:endParaRPr lang="zh-CN" altLang="en-US" sz="1400" b="1" dirty="0"/>
                    </a:p>
                  </a:txBody>
                  <a:tcPr/>
                </a:tc>
              </a:tr>
              <a:tr h="300144">
                <a:tc>
                  <a:txBody>
                    <a:bodyPr/>
                    <a:lstStyle/>
                    <a:p>
                      <a:pPr algn="ctr"/>
                      <a:r>
                        <a:rPr lang="en-US" altLang="zh-CN" sz="1400" b="1" dirty="0" smtClean="0"/>
                        <a:t>CO</a:t>
                      </a:r>
                      <a:r>
                        <a:rPr lang="en-US" altLang="zh-CN" sz="1400" b="1" baseline="-25000" dirty="0" smtClean="0"/>
                        <a:t>2</a:t>
                      </a:r>
                      <a:endParaRPr lang="zh-CN" altLang="en-US" sz="1400" b="1" baseline="-25000" dirty="0"/>
                    </a:p>
                  </a:txBody>
                  <a:tcPr/>
                </a:tc>
                <a:tc>
                  <a:txBody>
                    <a:bodyPr/>
                    <a:lstStyle/>
                    <a:p>
                      <a:pPr algn="ctr"/>
                      <a:r>
                        <a:rPr lang="en-US" altLang="zh-CN" sz="1400" b="1" dirty="0" smtClean="0"/>
                        <a:t>0.364</a:t>
                      </a:r>
                      <a:endParaRPr lang="zh-CN" altLang="en-US" sz="1400" b="1" dirty="0"/>
                    </a:p>
                  </a:txBody>
                  <a:tcPr/>
                </a:tc>
                <a:tc>
                  <a:txBody>
                    <a:bodyPr/>
                    <a:lstStyle/>
                    <a:p>
                      <a:pPr algn="ctr"/>
                      <a:r>
                        <a:rPr lang="en-US" altLang="zh-CN" sz="1400" b="1" dirty="0" smtClean="0"/>
                        <a:t>4.27E-5</a:t>
                      </a:r>
                      <a:endParaRPr lang="zh-CN" altLang="en-US" sz="1400" b="1" dirty="0"/>
                    </a:p>
                  </a:txBody>
                  <a:tcPr/>
                </a:tc>
                <a:tc>
                  <a:txBody>
                    <a:bodyPr/>
                    <a:lstStyle/>
                    <a:p>
                      <a:pPr algn="ctr"/>
                      <a:r>
                        <a:rPr lang="en-US" altLang="zh-CN" sz="1400" b="1" dirty="0" smtClean="0"/>
                        <a:t>5.14</a:t>
                      </a:r>
                      <a:endParaRPr lang="zh-CN" altLang="en-US" sz="1400" b="1" dirty="0"/>
                    </a:p>
                  </a:txBody>
                  <a:tcPr/>
                </a:tc>
              </a:tr>
            </a:tbl>
          </a:graphicData>
        </a:graphic>
      </p:graphicFrame>
      <mc:AlternateContent xmlns:mc="http://schemas.openxmlformats.org/markup-compatibility/2006" xmlns:a14="http://schemas.microsoft.com/office/drawing/2010/main">
        <mc:Choice Requires="a14">
          <p:sp>
            <p:nvSpPr>
              <p:cNvPr id="8" name="Rectangle 7"/>
              <p:cNvSpPr/>
              <p:nvPr/>
            </p:nvSpPr>
            <p:spPr>
              <a:xfrm>
                <a:off x="1795638" y="3803886"/>
                <a:ext cx="1638589" cy="62183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effectLst/>
                          <a:latin typeface="Cambria Math"/>
                          <a:ea typeface="SimSun"/>
                          <a:cs typeface="Times New Roman"/>
                        </a:rPr>
                        <m:t>𝒘</m:t>
                      </m:r>
                      <m:d>
                        <m:dPr>
                          <m:ctrlPr>
                            <a:rPr lang="en-US" sz="2000" b="1" i="1">
                              <a:effectLst/>
                              <a:latin typeface="Cambria Math"/>
                            </a:rPr>
                          </m:ctrlPr>
                        </m:dPr>
                        <m:e>
                          <m:r>
                            <a:rPr lang="en-US" sz="2000" b="1" i="1">
                              <a:effectLst/>
                              <a:latin typeface="Cambria Math"/>
                              <a:ea typeface="SimSun"/>
                              <a:cs typeface="Times New Roman"/>
                            </a:rPr>
                            <m:t>𝒓</m:t>
                          </m:r>
                        </m:e>
                      </m:d>
                      <m:r>
                        <a:rPr lang="en-US" sz="2000" b="1">
                          <a:effectLst/>
                          <a:latin typeface="Cambria Math"/>
                          <a:ea typeface="SimSun"/>
                          <a:cs typeface="Times New Roman"/>
                        </a:rPr>
                        <m:t>=</m:t>
                      </m:r>
                      <m:r>
                        <a:rPr lang="en-US" sz="2000" b="1" i="1">
                          <a:effectLst/>
                          <a:latin typeface="Cambria Math"/>
                          <a:ea typeface="SimSun"/>
                          <a:cs typeface="Times New Roman"/>
                        </a:rPr>
                        <m:t>−</m:t>
                      </m:r>
                      <m:f>
                        <m:fPr>
                          <m:ctrlPr>
                            <a:rPr lang="en-US" sz="2000" b="1" i="1">
                              <a:effectLst/>
                              <a:latin typeface="Cambria Math"/>
                            </a:rPr>
                          </m:ctrlPr>
                        </m:fPr>
                        <m:num>
                          <m:r>
                            <a:rPr lang="en-US" sz="2000" b="1" i="1">
                              <a:effectLst/>
                              <a:latin typeface="Cambria Math"/>
                              <a:ea typeface="SimSun"/>
                              <a:cs typeface="Times New Roman"/>
                            </a:rPr>
                            <m:t>𝒄</m:t>
                          </m:r>
                        </m:num>
                        <m:den>
                          <m:sSup>
                            <m:sSupPr>
                              <m:ctrlPr>
                                <a:rPr lang="en-US" sz="2000" b="1" i="1">
                                  <a:effectLst/>
                                  <a:latin typeface="Cambria Math"/>
                                </a:rPr>
                              </m:ctrlPr>
                            </m:sSupPr>
                            <m:e>
                              <m:r>
                                <a:rPr lang="en-US" sz="2000" b="1" i="1">
                                  <a:effectLst/>
                                  <a:latin typeface="Cambria Math"/>
                                  <a:ea typeface="SimSun"/>
                                  <a:cs typeface="Times New Roman"/>
                                </a:rPr>
                                <m:t>𝒓</m:t>
                              </m:r>
                            </m:e>
                            <m:sup>
                              <m:r>
                                <a:rPr lang="en-US" sz="2000" b="1" i="1">
                                  <a:effectLst/>
                                  <a:latin typeface="Cambria Math"/>
                                  <a:ea typeface="SimSun"/>
                                  <a:cs typeface="Times New Roman"/>
                                </a:rPr>
                                <m:t>𝟔</m:t>
                              </m:r>
                            </m:sup>
                          </m:sSup>
                        </m:den>
                      </m:f>
                    </m:oMath>
                  </m:oMathPara>
                </a14:m>
                <a:endParaRPr lang="en-US" sz="2000" b="1" dirty="0"/>
              </a:p>
            </p:txBody>
          </p:sp>
        </mc:Choice>
        <mc:Fallback xmlns="">
          <p:sp>
            <p:nvSpPr>
              <p:cNvPr id="8" name="Rectangle 7"/>
              <p:cNvSpPr>
                <a:spLocks noRot="1" noChangeAspect="1" noMove="1" noResize="1" noEditPoints="1" noAdjustHandles="1" noChangeArrowheads="1" noChangeShapeType="1" noTextEdit="1"/>
              </p:cNvSpPr>
              <p:nvPr/>
            </p:nvSpPr>
            <p:spPr>
              <a:xfrm>
                <a:off x="1795638" y="3803886"/>
                <a:ext cx="1638589" cy="621837"/>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1891400" y="4768625"/>
                <a:ext cx="1447063" cy="7680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𝒄</m:t>
                      </m:r>
                      <m:r>
                        <a:rPr lang="en-US" sz="2000" b="1">
                          <a:latin typeface="Cambria Math"/>
                        </a:rPr>
                        <m:t>=</m:t>
                      </m:r>
                      <m:f>
                        <m:fPr>
                          <m:ctrlPr>
                            <a:rPr lang="en-US" sz="2000" b="1" i="1">
                              <a:latin typeface="Cambria Math"/>
                            </a:rPr>
                          </m:ctrlPr>
                        </m:fPr>
                        <m:num>
                          <m:r>
                            <a:rPr lang="en-US" sz="2000" b="1" i="1">
                              <a:latin typeface="Cambria Math"/>
                            </a:rPr>
                            <m:t>𝟑𝐚</m:t>
                          </m:r>
                          <m:sSubSup>
                            <m:sSubSupPr>
                              <m:ctrlPr>
                                <a:rPr lang="en-US" sz="2000" b="1" i="1">
                                  <a:latin typeface="Cambria Math"/>
                                </a:rPr>
                              </m:ctrlPr>
                            </m:sSubSupPr>
                            <m:e>
                              <m:r>
                                <a:rPr lang="el-GR" sz="2000" b="1" i="1">
                                  <a:latin typeface="Cambria Math"/>
                                </a:rPr>
                                <m:t>𝝈</m:t>
                              </m:r>
                            </m:e>
                            <m:sub>
                              <m:r>
                                <a:rPr lang="el-GR" sz="2000" b="1" i="1">
                                  <a:latin typeface="Cambria Math"/>
                                </a:rPr>
                                <m:t>𝒗𝒘</m:t>
                              </m:r>
                            </m:sub>
                            <m:sup>
                              <m:r>
                                <a:rPr lang="el-GR" sz="2000" b="1" i="1">
                                  <a:latin typeface="Cambria Math"/>
                                </a:rPr>
                                <m:t>𝟑</m:t>
                              </m:r>
                            </m:sup>
                          </m:sSubSup>
                        </m:num>
                        <m:den>
                          <m:r>
                            <a:rPr lang="en-US" sz="2000" b="1" i="1">
                              <a:latin typeface="Cambria Math"/>
                            </a:rPr>
                            <m:t>𝟐</m:t>
                          </m:r>
                          <m:r>
                            <a:rPr lang="en-US" sz="2000" b="1" i="1">
                              <a:latin typeface="Cambria Math"/>
                            </a:rPr>
                            <m:t>𝝅</m:t>
                          </m:r>
                          <m:sSub>
                            <m:sSubPr>
                              <m:ctrlPr>
                                <a:rPr lang="en-US" sz="2000" b="1" i="1">
                                  <a:latin typeface="Cambria Math"/>
                                </a:rPr>
                              </m:ctrlPr>
                            </m:sSubPr>
                            <m:e>
                              <m:r>
                                <a:rPr lang="en-US" sz="2000" b="1" i="1">
                                  <a:latin typeface="Cambria Math"/>
                                </a:rPr>
                                <m:t>𝑵</m:t>
                              </m:r>
                            </m:e>
                            <m:sub>
                              <m:r>
                                <a:rPr lang="en-US" sz="2000" b="1" i="1">
                                  <a:latin typeface="Cambria Math"/>
                                </a:rPr>
                                <m:t>𝑨</m:t>
                              </m:r>
                            </m:sub>
                          </m:sSub>
                        </m:den>
                      </m:f>
                    </m:oMath>
                  </m:oMathPara>
                </a14:m>
                <a:endParaRPr lang="en-US" sz="2000" b="1" dirty="0"/>
              </a:p>
            </p:txBody>
          </p:sp>
        </mc:Choice>
        <mc:Fallback xmlns="">
          <p:sp>
            <p:nvSpPr>
              <p:cNvPr id="9" name="Rectangle 8"/>
              <p:cNvSpPr>
                <a:spLocks noRot="1" noChangeAspect="1" noMove="1" noResize="1" noEditPoints="1" noAdjustHandles="1" noChangeArrowheads="1" noChangeShapeType="1" noTextEdit="1"/>
              </p:cNvSpPr>
              <p:nvPr/>
            </p:nvSpPr>
            <p:spPr>
              <a:xfrm>
                <a:off x="1891400" y="4768625"/>
                <a:ext cx="1447063" cy="768095"/>
              </a:xfrm>
              <a:prstGeom prst="rect">
                <a:avLst/>
              </a:prstGeom>
              <a:blipFill rotWithShape="1">
                <a:blip r:embed="rId5"/>
                <a:stretch>
                  <a:fillRect/>
                </a:stretch>
              </a:blipFill>
            </p:spPr>
            <p:txBody>
              <a:bodyPr/>
              <a:lstStyle/>
              <a:p>
                <a:r>
                  <a:rPr lang="en-US">
                    <a:noFill/>
                  </a:rPr>
                  <a:t> </a:t>
                </a:r>
              </a:p>
            </p:txBody>
          </p:sp>
        </mc:Fallback>
      </mc:AlternateContent>
      <p:graphicFrame>
        <p:nvGraphicFramePr>
          <p:cNvPr id="11" name="表格 11"/>
          <p:cNvGraphicFramePr>
            <a:graphicFrameLocks noGrp="1"/>
          </p:cNvGraphicFramePr>
          <p:nvPr>
            <p:extLst>
              <p:ext uri="{D42A27DB-BD31-4B8C-83A1-F6EECF244321}">
                <p14:modId xmlns:p14="http://schemas.microsoft.com/office/powerpoint/2010/main" val="139824222"/>
              </p:ext>
            </p:extLst>
          </p:nvPr>
        </p:nvGraphicFramePr>
        <p:xfrm>
          <a:off x="4572000" y="4730424"/>
          <a:ext cx="4032448" cy="1316634"/>
        </p:xfrm>
        <a:graphic>
          <a:graphicData uri="http://schemas.openxmlformats.org/drawingml/2006/table">
            <a:tbl>
              <a:tblPr firstRow="1" bandRow="1">
                <a:tableStyleId>{5C22544A-7EE6-4342-B048-85BDC9FD1C3A}</a:tableStyleId>
              </a:tblPr>
              <a:tblGrid>
                <a:gridCol w="2016224"/>
                <a:gridCol w="2016224"/>
              </a:tblGrid>
              <a:tr h="402234">
                <a:tc>
                  <a:txBody>
                    <a:bodyPr/>
                    <a:lstStyle/>
                    <a:p>
                      <a:pPr algn="ctr"/>
                      <a:r>
                        <a:rPr lang="en-US" altLang="zh-CN" sz="1400" b="1" dirty="0" smtClean="0">
                          <a:solidFill>
                            <a:schemeClr val="tx1"/>
                          </a:solidFill>
                        </a:rPr>
                        <a:t>Gas Type</a:t>
                      </a:r>
                      <a:endParaRPr lang="zh-CN" altLang="en-US" sz="1400" b="1" dirty="0">
                        <a:solidFill>
                          <a:schemeClr val="tx1"/>
                        </a:solidFill>
                      </a:endParaRPr>
                    </a:p>
                  </a:txBody>
                  <a:tcPr/>
                </a:tc>
                <a:tc>
                  <a:txBody>
                    <a:bodyPr/>
                    <a:lstStyle/>
                    <a:p>
                      <a:pPr algn="ctr"/>
                      <a:r>
                        <a:rPr lang="en-US" altLang="zh-CN" sz="1400" b="1" kern="1200" baseline="0" dirty="0" smtClean="0">
                          <a:solidFill>
                            <a:schemeClr val="tx1"/>
                          </a:solidFill>
                          <a:latin typeface="+mn-lt"/>
                          <a:ea typeface="+mn-ea"/>
                          <a:cs typeface="+mn-cs"/>
                        </a:rPr>
                        <a:t>c / J.m</a:t>
                      </a:r>
                      <a:r>
                        <a:rPr lang="en-US" altLang="zh-CN" sz="1400" b="1" kern="1200" baseline="30000" dirty="0" smtClean="0">
                          <a:solidFill>
                            <a:schemeClr val="tx1"/>
                          </a:solidFill>
                          <a:latin typeface="+mn-lt"/>
                          <a:ea typeface="+mn-ea"/>
                          <a:cs typeface="+mn-cs"/>
                        </a:rPr>
                        <a:t>6</a:t>
                      </a:r>
                      <a:endParaRPr lang="zh-CN" altLang="en-US" sz="1400" b="1" kern="1200" baseline="30000" dirty="0">
                        <a:solidFill>
                          <a:schemeClr val="tx1"/>
                        </a:solidFill>
                        <a:latin typeface="+mn-lt"/>
                        <a:ea typeface="+mn-ea"/>
                        <a:cs typeface="+mn-cs"/>
                      </a:endParaRPr>
                    </a:p>
                  </a:txBody>
                  <a:tcPr/>
                </a:tc>
              </a:tr>
              <a:tr h="291868">
                <a:tc>
                  <a:txBody>
                    <a:bodyPr/>
                    <a:lstStyle/>
                    <a:p>
                      <a:pPr algn="ctr"/>
                      <a:r>
                        <a:rPr lang="en-US" altLang="zh-CN" sz="1400" b="1" dirty="0" smtClean="0"/>
                        <a:t>N</a:t>
                      </a:r>
                      <a:r>
                        <a:rPr lang="en-US" altLang="zh-CN" sz="1400" b="1" baseline="-25000" dirty="0" smtClean="0"/>
                        <a:t>2</a:t>
                      </a:r>
                      <a:endParaRPr lang="zh-CN" altLang="en-US" sz="1400" b="1" baseline="-25000" dirty="0"/>
                    </a:p>
                  </a:txBody>
                  <a:tcPr/>
                </a:tc>
                <a:tc>
                  <a:txBody>
                    <a:bodyPr/>
                    <a:lstStyle/>
                    <a:p>
                      <a:pPr algn="ctr"/>
                      <a:r>
                        <a:rPr lang="en-US" altLang="zh-CN" sz="1400" b="1" dirty="0" smtClean="0"/>
                        <a:t>2.3E-77</a:t>
                      </a:r>
                      <a:endParaRPr lang="zh-CN" altLang="en-US" sz="1400" b="1" dirty="0"/>
                    </a:p>
                  </a:txBody>
                  <a:tcPr/>
                </a:tc>
              </a:tr>
              <a:tr h="291868">
                <a:tc>
                  <a:txBody>
                    <a:bodyPr/>
                    <a:lstStyle/>
                    <a:p>
                      <a:pPr algn="ctr"/>
                      <a:r>
                        <a:rPr lang="en-US" altLang="zh-CN" sz="1400" b="1" dirty="0" smtClean="0"/>
                        <a:t>CH</a:t>
                      </a:r>
                      <a:r>
                        <a:rPr lang="en-US" altLang="zh-CN" sz="1400" b="1" kern="1200" baseline="-25000" dirty="0" smtClean="0">
                          <a:solidFill>
                            <a:schemeClr val="dk1"/>
                          </a:solidFill>
                          <a:latin typeface="+mn-lt"/>
                          <a:ea typeface="+mn-ea"/>
                          <a:cs typeface="+mn-cs"/>
                        </a:rPr>
                        <a:t>4</a:t>
                      </a:r>
                      <a:endParaRPr lang="zh-CN" altLang="en-US" sz="1400" b="1" kern="1200" baseline="-25000" dirty="0">
                        <a:solidFill>
                          <a:schemeClr val="dk1"/>
                        </a:solidFill>
                        <a:latin typeface="+mn-lt"/>
                        <a:ea typeface="+mn-ea"/>
                        <a:cs typeface="+mn-cs"/>
                      </a:endParaRPr>
                    </a:p>
                  </a:txBody>
                  <a:tcPr/>
                </a:tc>
                <a:tc>
                  <a:txBody>
                    <a:bodyPr/>
                    <a:lstStyle/>
                    <a:p>
                      <a:pPr algn="ctr"/>
                      <a:r>
                        <a:rPr lang="en-US" altLang="zh-CN" sz="1400" b="1" dirty="0" smtClean="0"/>
                        <a:t>4.1E-77</a:t>
                      </a:r>
                      <a:endParaRPr lang="zh-CN" altLang="en-US" sz="1400" b="1" dirty="0"/>
                    </a:p>
                  </a:txBody>
                  <a:tcPr/>
                </a:tc>
              </a:tr>
              <a:tr h="291868">
                <a:tc>
                  <a:txBody>
                    <a:bodyPr/>
                    <a:lstStyle/>
                    <a:p>
                      <a:pPr algn="ctr"/>
                      <a:r>
                        <a:rPr lang="en-US" altLang="zh-CN" sz="1400" b="1" dirty="0" smtClean="0"/>
                        <a:t>CO</a:t>
                      </a:r>
                      <a:r>
                        <a:rPr lang="en-US" altLang="zh-CN" sz="1400" b="1" baseline="-25000" dirty="0" smtClean="0"/>
                        <a:t>2</a:t>
                      </a:r>
                      <a:endParaRPr lang="zh-CN" altLang="en-US" sz="1400" b="1" baseline="-25000" dirty="0"/>
                    </a:p>
                  </a:txBody>
                  <a:tcPr/>
                </a:tc>
                <a:tc>
                  <a:txBody>
                    <a:bodyPr/>
                    <a:lstStyle/>
                    <a:p>
                      <a:pPr algn="ctr"/>
                      <a:r>
                        <a:rPr lang="en-US" altLang="zh-CN" sz="1400" b="1" dirty="0" smtClean="0"/>
                        <a:t>6.5E-77</a:t>
                      </a:r>
                      <a:endParaRPr lang="zh-CN" altLang="en-US" sz="1400" b="1" dirty="0"/>
                    </a:p>
                  </a:txBody>
                  <a:tcPr/>
                </a:tc>
              </a:tr>
            </a:tbl>
          </a:graphicData>
        </a:graphic>
      </p:graphicFrame>
      <p:sp>
        <p:nvSpPr>
          <p:cNvPr id="12" name="TextBox 11"/>
          <p:cNvSpPr txBox="1"/>
          <p:nvPr/>
        </p:nvSpPr>
        <p:spPr>
          <a:xfrm>
            <a:off x="5352058" y="2514600"/>
            <a:ext cx="2420342" cy="307777"/>
          </a:xfrm>
          <a:prstGeom prst="rect">
            <a:avLst/>
          </a:prstGeom>
          <a:noFill/>
        </p:spPr>
        <p:txBody>
          <a:bodyPr wrap="none" rtlCol="0">
            <a:spAutoFit/>
          </a:bodyPr>
          <a:lstStyle/>
          <a:p>
            <a:pPr algn="ctr"/>
            <a:r>
              <a:rPr lang="en-US" sz="1400" b="1" dirty="0" smtClean="0"/>
              <a:t>Van der Waals Parameters</a:t>
            </a:r>
          </a:p>
        </p:txBody>
      </p:sp>
      <p:sp>
        <p:nvSpPr>
          <p:cNvPr id="13" name="TextBox 12"/>
          <p:cNvSpPr txBox="1"/>
          <p:nvPr/>
        </p:nvSpPr>
        <p:spPr>
          <a:xfrm>
            <a:off x="4782190" y="4431102"/>
            <a:ext cx="3560077" cy="307777"/>
          </a:xfrm>
          <a:prstGeom prst="rect">
            <a:avLst/>
          </a:prstGeom>
          <a:noFill/>
        </p:spPr>
        <p:txBody>
          <a:bodyPr wrap="none" rtlCol="0">
            <a:spAutoFit/>
          </a:bodyPr>
          <a:lstStyle/>
          <a:p>
            <a:pPr algn="ctr"/>
            <a:r>
              <a:rPr lang="en-US" sz="1400" b="1" dirty="0" smtClean="0"/>
              <a:t>Van der Waals Pair Potential Coefficient</a:t>
            </a:r>
          </a:p>
        </p:txBody>
      </p:sp>
      <p:sp>
        <p:nvSpPr>
          <p:cNvPr id="14" name="TextBox 13"/>
          <p:cNvSpPr txBox="1"/>
          <p:nvPr/>
        </p:nvSpPr>
        <p:spPr>
          <a:xfrm>
            <a:off x="381000" y="1676400"/>
            <a:ext cx="8052589" cy="400110"/>
          </a:xfrm>
          <a:prstGeom prst="rect">
            <a:avLst/>
          </a:prstGeom>
          <a:noFill/>
        </p:spPr>
        <p:txBody>
          <a:bodyPr wrap="none" rtlCol="0">
            <a:spAutoFit/>
          </a:bodyPr>
          <a:lstStyle/>
          <a:p>
            <a:pPr marL="342900" indent="-342900">
              <a:buFont typeface="Arial" panose="020B0604020202020204" pitchFamily="34" charset="0"/>
              <a:buChar char="•"/>
            </a:pPr>
            <a:r>
              <a:rPr lang="en-US" sz="2000" b="1" dirty="0" smtClean="0"/>
              <a:t>Assumption: Van der Waals EOS applies to all types of gases </a:t>
            </a:r>
            <a:endParaRPr lang="en-US" sz="2000" b="1" dirty="0"/>
          </a:p>
        </p:txBody>
      </p:sp>
      <p:sp>
        <p:nvSpPr>
          <p:cNvPr id="15" name="Rectangle 14"/>
          <p:cNvSpPr/>
          <p:nvPr/>
        </p:nvSpPr>
        <p:spPr>
          <a:xfrm>
            <a:off x="38100" y="6553200"/>
            <a:ext cx="4572000" cy="338554"/>
          </a:xfrm>
          <a:prstGeom prst="rect">
            <a:avLst/>
          </a:prstGeom>
        </p:spPr>
        <p:txBody>
          <a:bodyPr>
            <a:spAutoFit/>
          </a:bodyPr>
          <a:lstStyle/>
          <a:p>
            <a:r>
              <a:rPr lang="en-US" sz="800" dirty="0" err="1"/>
              <a:t>Israelachvili</a:t>
            </a:r>
            <a:r>
              <a:rPr lang="en-US" sz="800" dirty="0"/>
              <a:t>, </a:t>
            </a:r>
            <a:r>
              <a:rPr lang="en-US" sz="800" dirty="0" smtClean="0"/>
              <a:t>Jacob</a:t>
            </a:r>
            <a:r>
              <a:rPr lang="en-US" sz="800" dirty="0"/>
              <a:t> </a:t>
            </a:r>
            <a:r>
              <a:rPr lang="en-US" sz="800" dirty="0" smtClean="0"/>
              <a:t>1991</a:t>
            </a:r>
            <a:r>
              <a:rPr lang="en-US" sz="800" dirty="0"/>
              <a:t> </a:t>
            </a:r>
            <a:r>
              <a:rPr lang="en-US" sz="800" dirty="0" smtClean="0"/>
              <a:t>Intermolecular </a:t>
            </a:r>
            <a:r>
              <a:rPr lang="en-US" sz="800" dirty="0"/>
              <a:t>and Surface Forces. Second Edition. Academic Press</a:t>
            </a:r>
            <a:r>
              <a:rPr lang="en-US" sz="800" dirty="0" smtClean="0"/>
              <a:t>.</a:t>
            </a:r>
          </a:p>
          <a:p>
            <a:r>
              <a:rPr lang="en-US" sz="800" dirty="0"/>
              <a:t>Zhu, </a:t>
            </a:r>
            <a:r>
              <a:rPr lang="en-US" sz="800" dirty="0" err="1" smtClean="0"/>
              <a:t>Wentao</a:t>
            </a:r>
            <a:r>
              <a:rPr lang="en-US" sz="800" dirty="0"/>
              <a:t> </a:t>
            </a:r>
            <a:r>
              <a:rPr lang="en-US" sz="800" dirty="0" smtClean="0"/>
              <a:t>2008</a:t>
            </a:r>
            <a:r>
              <a:rPr lang="en-US" sz="800" dirty="0"/>
              <a:t> </a:t>
            </a:r>
            <a:r>
              <a:rPr lang="en-US" sz="800" dirty="0" smtClean="0"/>
              <a:t>Physical </a:t>
            </a:r>
            <a:r>
              <a:rPr lang="en-US" sz="800" dirty="0"/>
              <a:t>Chemistry. Tsinghua University Press</a:t>
            </a:r>
          </a:p>
        </p:txBody>
      </p:sp>
      <p:sp>
        <p:nvSpPr>
          <p:cNvPr id="16" name="Title 1"/>
          <p:cNvSpPr>
            <a:spLocks noGrp="1"/>
          </p:cNvSpPr>
          <p:nvPr>
            <p:ph type="title"/>
          </p:nvPr>
        </p:nvSpPr>
        <p:spPr>
          <a:xfrm>
            <a:off x="4191000" y="-290316"/>
            <a:ext cx="4953000" cy="1143000"/>
          </a:xfrm>
        </p:spPr>
        <p:txBody>
          <a:bodyPr/>
          <a:lstStyle/>
          <a:p>
            <a:r>
              <a:rPr lang="en-US" sz="2400" b="1" dirty="0" smtClean="0"/>
              <a:t>Hypothesis I</a:t>
            </a:r>
            <a:endParaRPr lang="en-US" sz="2400" b="1" dirty="0"/>
          </a:p>
        </p:txBody>
      </p:sp>
    </p:spTree>
    <p:extLst>
      <p:ext uri="{BB962C8B-B14F-4D97-AF65-F5344CB8AC3E}">
        <p14:creationId xmlns:p14="http://schemas.microsoft.com/office/powerpoint/2010/main" val="148081311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11</a:t>
            </a:fld>
            <a:endParaRPr lang="en-US" altLang="en-US"/>
          </a:p>
        </p:txBody>
      </p:sp>
      <p:sp>
        <p:nvSpPr>
          <p:cNvPr id="14" name="标题 1"/>
          <p:cNvSpPr txBox="1">
            <a:spLocks/>
          </p:cNvSpPr>
          <p:nvPr/>
        </p:nvSpPr>
        <p:spPr>
          <a:xfrm>
            <a:off x="457200" y="533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2800" b="1" noProof="0" dirty="0" smtClean="0">
                <a:solidFill>
                  <a:sysClr val="windowText" lastClr="000000"/>
                </a:solidFill>
                <a:ea typeface="宋体"/>
              </a:rPr>
              <a:t>V</a:t>
            </a:r>
            <a:r>
              <a:rPr kumimoji="0" lang="en-US" altLang="zh-CN" sz="2800" b="1" i="0" u="none" strike="noStrike" kern="1200" cap="none" spc="0" normalizeH="0" baseline="0" noProof="0" dirty="0" smtClean="0">
                <a:ln>
                  <a:noFill/>
                </a:ln>
                <a:solidFill>
                  <a:sysClr val="windowText" lastClr="000000"/>
                </a:solidFill>
                <a:effectLst/>
                <a:uLnTx/>
                <a:uFillTx/>
                <a:ea typeface="宋体"/>
              </a:rPr>
              <a:t>an de Waals Interaction across</a:t>
            </a:r>
            <a:r>
              <a:rPr kumimoji="0" lang="en-US" altLang="zh-CN" sz="2800" b="1" i="0" u="none" strike="noStrike" kern="1200" cap="none" spc="0" normalizeH="0" noProof="0" dirty="0" smtClean="0">
                <a:ln>
                  <a:noFill/>
                </a:ln>
                <a:solidFill>
                  <a:sysClr val="windowText" lastClr="000000"/>
                </a:solidFill>
                <a:effectLst/>
                <a:uLnTx/>
                <a:uFillTx/>
                <a:ea typeface="宋体"/>
              </a:rPr>
              <a:t> Vacuum</a:t>
            </a:r>
            <a:endParaRPr kumimoji="0" lang="zh-CN" altLang="en-US" sz="2800" b="1" i="0" u="none" strike="noStrike" kern="1200" cap="none" spc="0" normalizeH="0" baseline="0" noProof="0" dirty="0">
              <a:ln>
                <a:noFill/>
              </a:ln>
              <a:solidFill>
                <a:sysClr val="windowText" lastClr="000000"/>
              </a:solidFill>
              <a:effectLst/>
              <a:uLnTx/>
              <a:uFillTx/>
              <a:ea typeface="宋体"/>
            </a:endParaRPr>
          </a:p>
        </p:txBody>
      </p:sp>
      <mc:AlternateContent xmlns:mc="http://schemas.openxmlformats.org/markup-compatibility/2006" xmlns:a14="http://schemas.microsoft.com/office/drawing/2010/main">
        <mc:Choice Requires="a14">
          <p:sp>
            <p:nvSpPr>
              <p:cNvPr id="6" name="Rectangle 5"/>
              <p:cNvSpPr/>
              <p:nvPr/>
            </p:nvSpPr>
            <p:spPr>
              <a:xfrm>
                <a:off x="6416614" y="2603951"/>
                <a:ext cx="1705595" cy="4441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a:rPr>
                          </m:ctrlPr>
                        </m:sSubPr>
                        <m:e>
                          <m:r>
                            <a:rPr lang="en-US" sz="2000" b="1" i="1">
                              <a:latin typeface="Cambria Math"/>
                            </a:rPr>
                            <m:t>𝑨</m:t>
                          </m:r>
                        </m:e>
                        <m:sub>
                          <m:r>
                            <a:rPr lang="en-US" sz="2000" b="1" i="1">
                              <a:latin typeface="Cambria Math"/>
                            </a:rPr>
                            <m:t>𝟏𝟏</m:t>
                          </m:r>
                        </m:sub>
                      </m:sSub>
                      <m:r>
                        <a:rPr lang="en-US" sz="2000" b="1">
                          <a:latin typeface="Cambria Math"/>
                        </a:rPr>
                        <m:t>=</m:t>
                      </m:r>
                      <m:sSup>
                        <m:sSupPr>
                          <m:ctrlPr>
                            <a:rPr lang="en-US" sz="2000" b="1" i="1">
                              <a:latin typeface="Cambria Math"/>
                            </a:rPr>
                          </m:ctrlPr>
                        </m:sSupPr>
                        <m:e>
                          <m:r>
                            <a:rPr lang="en-US" sz="2000" b="1" i="1">
                              <a:latin typeface="Cambria Math"/>
                            </a:rPr>
                            <m:t>𝝅</m:t>
                          </m:r>
                        </m:e>
                        <m:sup>
                          <m:r>
                            <a:rPr lang="en-US" sz="2000" b="1" i="1">
                              <a:latin typeface="Cambria Math"/>
                            </a:rPr>
                            <m:t>𝟐</m:t>
                          </m:r>
                        </m:sup>
                      </m:sSup>
                      <m:r>
                        <a:rPr lang="en-US" sz="2000" b="1" i="1">
                          <a:latin typeface="Cambria Math"/>
                        </a:rPr>
                        <m:t>𝒄</m:t>
                      </m:r>
                      <m:sSubSup>
                        <m:sSubSupPr>
                          <m:ctrlPr>
                            <a:rPr lang="en-US" sz="2000" b="1" i="1">
                              <a:latin typeface="Cambria Math"/>
                            </a:rPr>
                          </m:ctrlPr>
                        </m:sSubSupPr>
                        <m:e>
                          <m:r>
                            <a:rPr lang="en-US" sz="2000" b="1" i="1">
                              <a:latin typeface="Cambria Math"/>
                            </a:rPr>
                            <m:t>𝝆</m:t>
                          </m:r>
                        </m:e>
                        <m:sub>
                          <m:r>
                            <a:rPr lang="en-US" sz="2000" b="1" i="1">
                              <a:latin typeface="Cambria Math"/>
                            </a:rPr>
                            <m:t>𝟏</m:t>
                          </m:r>
                        </m:sub>
                        <m:sup>
                          <m:r>
                            <a:rPr lang="en-US" sz="2000" b="1" i="1">
                              <a:latin typeface="Cambria Math"/>
                            </a:rPr>
                            <m:t>𝟐</m:t>
                          </m:r>
                        </m:sup>
                      </m:sSubSup>
                    </m:oMath>
                  </m:oMathPara>
                </a14:m>
                <a:endParaRPr lang="en-US" sz="2000" b="1" dirty="0"/>
              </a:p>
            </p:txBody>
          </p:sp>
        </mc:Choice>
        <mc:Fallback xmlns="">
          <p:sp>
            <p:nvSpPr>
              <p:cNvPr id="6" name="Rectangle 5"/>
              <p:cNvSpPr>
                <a:spLocks noRot="1" noChangeAspect="1" noMove="1" noResize="1" noEditPoints="1" noAdjustHandles="1" noChangeArrowheads="1" noChangeShapeType="1" noTextEdit="1"/>
              </p:cNvSpPr>
              <p:nvPr/>
            </p:nvSpPr>
            <p:spPr>
              <a:xfrm>
                <a:off x="6416614" y="2603951"/>
                <a:ext cx="1705595" cy="444161"/>
              </a:xfrm>
              <a:prstGeom prst="rect">
                <a:avLst/>
              </a:prstGeom>
              <a:blipFill rotWithShape="1">
                <a:blip r:embed="rId2"/>
                <a:stretch>
                  <a:fillRect b="-2740"/>
                </a:stretch>
              </a:blipFill>
            </p:spPr>
            <p:txBody>
              <a:bodyPr/>
              <a:lstStyle/>
              <a:p>
                <a:r>
                  <a:rPr lang="en-US">
                    <a:noFill/>
                  </a:rPr>
                  <a:t> </a:t>
                </a:r>
              </a:p>
            </p:txBody>
          </p:sp>
        </mc:Fallback>
      </mc:AlternateContent>
      <p:pic>
        <p:nvPicPr>
          <p:cNvPr id="38920"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905000"/>
            <a:ext cx="3152775"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10" name="Straight Arrow Connector 9"/>
          <p:cNvCxnSpPr/>
          <p:nvPr/>
        </p:nvCxnSpPr>
        <p:spPr bwMode="auto">
          <a:xfrm>
            <a:off x="2662246" y="3276600"/>
            <a:ext cx="0" cy="914400"/>
          </a:xfrm>
          <a:prstGeom prst="straightConnector1">
            <a:avLst/>
          </a:prstGeom>
          <a:solidFill>
            <a:schemeClr val="accent1"/>
          </a:solidFill>
          <a:ln w="4127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7" name="Rectangle 16"/>
              <p:cNvSpPr/>
              <p:nvPr/>
            </p:nvSpPr>
            <p:spPr>
              <a:xfrm>
                <a:off x="2743200" y="3377066"/>
                <a:ext cx="2220480" cy="713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a:latin typeface="Cambria Math"/>
                        </a:rPr>
                        <m:t>𝑾</m:t>
                      </m:r>
                      <m:d>
                        <m:dPr>
                          <m:ctrlPr>
                            <a:rPr lang="en-US" sz="2000" b="1" i="1">
                              <a:latin typeface="Cambria Math"/>
                            </a:rPr>
                          </m:ctrlPr>
                        </m:dPr>
                        <m:e>
                          <m:r>
                            <a:rPr lang="en-US" sz="2000" b="1" i="1">
                              <a:latin typeface="Cambria Math"/>
                            </a:rPr>
                            <m:t>𝒉</m:t>
                          </m:r>
                        </m:e>
                      </m:d>
                      <m:r>
                        <a:rPr lang="en-US" sz="2000" b="1">
                          <a:latin typeface="Cambria Math"/>
                        </a:rPr>
                        <m:t>=</m:t>
                      </m:r>
                      <m:r>
                        <a:rPr lang="en-US" sz="2000" b="1" i="1">
                          <a:latin typeface="Cambria Math"/>
                        </a:rPr>
                        <m:t>−</m:t>
                      </m:r>
                      <m:f>
                        <m:fPr>
                          <m:ctrlPr>
                            <a:rPr lang="en-US" sz="2000" b="1" i="1">
                              <a:latin typeface="Cambria Math"/>
                            </a:rPr>
                          </m:ctrlPr>
                        </m:fPr>
                        <m:num>
                          <m:sSub>
                            <m:sSubPr>
                              <m:ctrlPr>
                                <a:rPr lang="en-US" sz="2000" b="1" i="1">
                                  <a:latin typeface="Cambria Math"/>
                                </a:rPr>
                              </m:ctrlPr>
                            </m:sSubPr>
                            <m:e>
                              <m:r>
                                <a:rPr lang="en-US" sz="2000" b="1" i="1">
                                  <a:latin typeface="Cambria Math"/>
                                </a:rPr>
                                <m:t>𝑨</m:t>
                              </m:r>
                            </m:e>
                            <m:sub>
                              <m:r>
                                <a:rPr lang="en-US" sz="2000" b="1" i="1">
                                  <a:latin typeface="Cambria Math"/>
                                </a:rPr>
                                <m:t>𝟏𝟏</m:t>
                              </m:r>
                            </m:sub>
                          </m:sSub>
                        </m:num>
                        <m:den>
                          <m:r>
                            <a:rPr lang="en-US" sz="2000" b="1" i="1">
                              <a:latin typeface="Cambria Math"/>
                            </a:rPr>
                            <m:t>𝟏𝟐</m:t>
                          </m:r>
                          <m:r>
                            <a:rPr lang="en-US" sz="2000" b="1" i="1">
                              <a:latin typeface="Cambria Math"/>
                            </a:rPr>
                            <m:t>𝝅</m:t>
                          </m:r>
                          <m:sSup>
                            <m:sSupPr>
                              <m:ctrlPr>
                                <a:rPr lang="en-US" sz="2000" b="1" i="1">
                                  <a:latin typeface="Cambria Math"/>
                                </a:rPr>
                              </m:ctrlPr>
                            </m:sSupPr>
                            <m:e>
                              <m:r>
                                <a:rPr lang="en-US" sz="2000" b="1" i="1">
                                  <a:latin typeface="Cambria Math"/>
                                </a:rPr>
                                <m:t>𝒉</m:t>
                              </m:r>
                            </m:e>
                            <m:sup>
                              <m:r>
                                <a:rPr lang="en-US" sz="2000" b="1" i="1">
                                  <a:latin typeface="Cambria Math"/>
                                </a:rPr>
                                <m:t>𝟐</m:t>
                              </m:r>
                            </m:sup>
                          </m:sSup>
                        </m:den>
                      </m:f>
                    </m:oMath>
                  </m:oMathPara>
                </a14:m>
                <a:endParaRPr lang="en-US" sz="2000" b="1" dirty="0"/>
              </a:p>
            </p:txBody>
          </p:sp>
        </mc:Choice>
        <mc:Fallback xmlns="">
          <p:sp>
            <p:nvSpPr>
              <p:cNvPr id="17" name="Rectangle 16"/>
              <p:cNvSpPr>
                <a:spLocks noRot="1" noChangeAspect="1" noMove="1" noResize="1" noEditPoints="1" noAdjustHandles="1" noChangeArrowheads="1" noChangeShapeType="1" noTextEdit="1"/>
              </p:cNvSpPr>
              <p:nvPr/>
            </p:nvSpPr>
            <p:spPr>
              <a:xfrm>
                <a:off x="2743200" y="3377066"/>
                <a:ext cx="2220480" cy="713465"/>
              </a:xfrm>
              <a:prstGeom prst="rect">
                <a:avLst/>
              </a:prstGeom>
              <a:blipFill rotWithShape="1">
                <a:blip r:embed="rId4"/>
                <a:stretch>
                  <a:fillRect/>
                </a:stretch>
              </a:blipFill>
            </p:spPr>
            <p:txBody>
              <a:bodyPr/>
              <a:lstStyle/>
              <a:p>
                <a:r>
                  <a:rPr lang="en-US">
                    <a:noFill/>
                  </a:rPr>
                  <a:t> </a:t>
                </a:r>
              </a:p>
            </p:txBody>
          </p:sp>
        </mc:Fallback>
      </mc:AlternateContent>
      <p:graphicFrame>
        <p:nvGraphicFramePr>
          <p:cNvPr id="27" name="表格 8"/>
          <p:cNvGraphicFramePr>
            <a:graphicFrameLocks noGrp="1"/>
          </p:cNvGraphicFramePr>
          <p:nvPr>
            <p:extLst>
              <p:ext uri="{D42A27DB-BD31-4B8C-83A1-F6EECF244321}">
                <p14:modId xmlns:p14="http://schemas.microsoft.com/office/powerpoint/2010/main" val="2867499629"/>
              </p:ext>
            </p:extLst>
          </p:nvPr>
        </p:nvGraphicFramePr>
        <p:xfrm>
          <a:off x="5505215" y="3442151"/>
          <a:ext cx="3528392" cy="1724236"/>
        </p:xfrm>
        <a:graphic>
          <a:graphicData uri="http://schemas.openxmlformats.org/drawingml/2006/table">
            <a:tbl>
              <a:tblPr firstRow="1" bandRow="1">
                <a:tableStyleId>{5C22544A-7EE6-4342-B048-85BDC9FD1C3A}</a:tableStyleId>
              </a:tblPr>
              <a:tblGrid>
                <a:gridCol w="1512168"/>
                <a:gridCol w="2016224"/>
              </a:tblGrid>
              <a:tr h="723067">
                <a:tc>
                  <a:txBody>
                    <a:bodyPr/>
                    <a:lstStyle/>
                    <a:p>
                      <a:pPr algn="ctr"/>
                      <a:r>
                        <a:rPr lang="en-US" altLang="zh-CN" sz="1400" b="1" dirty="0" smtClean="0">
                          <a:solidFill>
                            <a:schemeClr val="tx1"/>
                          </a:solidFill>
                        </a:rPr>
                        <a:t>Gas Type</a:t>
                      </a:r>
                    </a:p>
                    <a:p>
                      <a:pPr algn="ctr"/>
                      <a:endParaRPr lang="zh-CN" altLang="en-US" sz="1400" b="1" dirty="0">
                        <a:solidFill>
                          <a:schemeClr val="tx1"/>
                        </a:solidFill>
                      </a:endParaRPr>
                    </a:p>
                  </a:txBody>
                  <a:tcPr/>
                </a:tc>
                <a:tc>
                  <a:txBody>
                    <a:bodyPr/>
                    <a:lstStyle/>
                    <a:p>
                      <a:pPr algn="ctr"/>
                      <a:r>
                        <a:rPr lang="en-US" altLang="zh-CN" sz="1400" b="1" kern="1200" baseline="0" dirty="0" smtClean="0">
                          <a:solidFill>
                            <a:schemeClr val="tx1"/>
                          </a:solidFill>
                          <a:latin typeface="+mn-lt"/>
                          <a:ea typeface="+mn-ea"/>
                          <a:cs typeface="+mn-cs"/>
                        </a:rPr>
                        <a:t>A</a:t>
                      </a:r>
                      <a:r>
                        <a:rPr lang="en-US" altLang="zh-CN" sz="1400" b="1" kern="1200" baseline="-25000" dirty="0" smtClean="0">
                          <a:solidFill>
                            <a:schemeClr val="tx1"/>
                          </a:solidFill>
                          <a:latin typeface="+mn-lt"/>
                          <a:ea typeface="+mn-ea"/>
                          <a:cs typeface="+mn-cs"/>
                        </a:rPr>
                        <a:t>11</a:t>
                      </a:r>
                      <a:r>
                        <a:rPr lang="en-US" altLang="zh-CN" sz="1400" b="1" kern="1200" baseline="0" dirty="0" smtClean="0">
                          <a:solidFill>
                            <a:schemeClr val="tx1"/>
                          </a:solidFill>
                          <a:latin typeface="+mn-lt"/>
                          <a:ea typeface="+mn-ea"/>
                          <a:cs typeface="+mn-cs"/>
                        </a:rPr>
                        <a:t> ( J)</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baseline="0" dirty="0" smtClean="0">
                          <a:solidFill>
                            <a:schemeClr val="tx1"/>
                          </a:solidFill>
                          <a:latin typeface="+mn-lt"/>
                          <a:ea typeface="+mn-ea"/>
                          <a:cs typeface="+mn-cs"/>
                        </a:rPr>
                        <a:t>21 bar 20 </a:t>
                      </a:r>
                      <a:r>
                        <a:rPr lang="zh-CN" altLang="en-US" sz="1400" b="1" kern="1200" baseline="0" dirty="0" smtClean="0">
                          <a:solidFill>
                            <a:schemeClr val="tx1"/>
                          </a:solidFill>
                          <a:latin typeface="+mn-lt"/>
                          <a:ea typeface="+mn-ea"/>
                          <a:cs typeface="+mn-cs"/>
                        </a:rPr>
                        <a:t>℃</a:t>
                      </a:r>
                      <a:endParaRPr lang="zh-CN" altLang="en-US" sz="1400" b="1" kern="1200" baseline="30000" dirty="0" smtClean="0">
                        <a:solidFill>
                          <a:schemeClr val="tx1"/>
                        </a:solidFill>
                        <a:latin typeface="+mn-lt"/>
                        <a:ea typeface="+mn-ea"/>
                        <a:cs typeface="+mn-cs"/>
                      </a:endParaRPr>
                    </a:p>
                    <a:p>
                      <a:pPr algn="ctr"/>
                      <a:endParaRPr lang="zh-CN" altLang="en-US" sz="1400" b="1" kern="1200" baseline="30000" dirty="0">
                        <a:solidFill>
                          <a:schemeClr val="tx1"/>
                        </a:solidFill>
                        <a:latin typeface="+mn-lt"/>
                        <a:ea typeface="+mn-ea"/>
                        <a:cs typeface="+mn-cs"/>
                      </a:endParaRPr>
                    </a:p>
                  </a:txBody>
                  <a:tcPr/>
                </a:tc>
              </a:tr>
              <a:tr h="333723">
                <a:tc>
                  <a:txBody>
                    <a:bodyPr/>
                    <a:lstStyle/>
                    <a:p>
                      <a:pPr algn="ctr"/>
                      <a:r>
                        <a:rPr lang="en-US" altLang="zh-CN" sz="1400" b="1" dirty="0" smtClean="0">
                          <a:solidFill>
                            <a:schemeClr val="tx1"/>
                          </a:solidFill>
                        </a:rPr>
                        <a:t>N</a:t>
                      </a:r>
                      <a:r>
                        <a:rPr lang="en-US" altLang="zh-CN" sz="1400" b="1" baseline="-25000" dirty="0" smtClean="0">
                          <a:solidFill>
                            <a:schemeClr val="tx1"/>
                          </a:solidFill>
                        </a:rPr>
                        <a:t>2</a:t>
                      </a:r>
                      <a:endParaRPr lang="zh-CN" altLang="en-US" sz="1400" b="1" baseline="-25000" dirty="0">
                        <a:solidFill>
                          <a:schemeClr val="tx1"/>
                        </a:solidFill>
                      </a:endParaRPr>
                    </a:p>
                  </a:txBody>
                  <a:tcPr/>
                </a:tc>
                <a:tc>
                  <a:txBody>
                    <a:bodyPr/>
                    <a:lstStyle/>
                    <a:p>
                      <a:pPr algn="ctr"/>
                      <a:r>
                        <a:rPr lang="en-US" altLang="zh-CN" sz="1400" b="1" dirty="0" smtClean="0">
                          <a:solidFill>
                            <a:schemeClr val="tx1"/>
                          </a:solidFill>
                        </a:rPr>
                        <a:t> 3.8E-22</a:t>
                      </a:r>
                      <a:endParaRPr lang="zh-CN" altLang="en-US" sz="1400" b="1" dirty="0">
                        <a:solidFill>
                          <a:schemeClr val="tx1"/>
                        </a:solidFill>
                      </a:endParaRPr>
                    </a:p>
                  </a:txBody>
                  <a:tcPr/>
                </a:tc>
              </a:tr>
              <a:tr h="333723">
                <a:tc>
                  <a:txBody>
                    <a:bodyPr/>
                    <a:lstStyle/>
                    <a:p>
                      <a:pPr algn="ctr"/>
                      <a:r>
                        <a:rPr lang="en-US" altLang="zh-CN" sz="1400" b="1" dirty="0" smtClean="0">
                          <a:solidFill>
                            <a:schemeClr val="tx1"/>
                          </a:solidFill>
                        </a:rPr>
                        <a:t>CH</a:t>
                      </a:r>
                      <a:r>
                        <a:rPr lang="en-US" altLang="zh-CN" sz="1400" b="1" kern="1200" baseline="-25000" dirty="0" smtClean="0">
                          <a:solidFill>
                            <a:schemeClr val="tx1"/>
                          </a:solidFill>
                          <a:latin typeface="+mn-lt"/>
                          <a:ea typeface="+mn-ea"/>
                          <a:cs typeface="+mn-cs"/>
                        </a:rPr>
                        <a:t>4</a:t>
                      </a:r>
                      <a:endParaRPr lang="zh-CN" altLang="en-US" sz="1400" b="1" kern="1200" baseline="-25000" dirty="0">
                        <a:solidFill>
                          <a:schemeClr val="tx1"/>
                        </a:solidFill>
                        <a:latin typeface="+mn-lt"/>
                        <a:ea typeface="+mn-ea"/>
                        <a:cs typeface="+mn-cs"/>
                      </a:endParaRPr>
                    </a:p>
                  </a:txBody>
                  <a:tcPr/>
                </a:tc>
                <a:tc>
                  <a:txBody>
                    <a:bodyPr/>
                    <a:lstStyle/>
                    <a:p>
                      <a:pPr algn="ctr"/>
                      <a:r>
                        <a:rPr lang="en-US" altLang="zh-CN" sz="1400" b="1" dirty="0" smtClean="0">
                          <a:solidFill>
                            <a:schemeClr val="tx1"/>
                          </a:solidFill>
                        </a:rPr>
                        <a:t>7.9E-22</a:t>
                      </a:r>
                      <a:endParaRPr lang="zh-CN" altLang="en-US" sz="1400" b="1" dirty="0">
                        <a:solidFill>
                          <a:schemeClr val="tx1"/>
                        </a:solidFill>
                      </a:endParaRPr>
                    </a:p>
                  </a:txBody>
                  <a:tcPr/>
                </a:tc>
              </a:tr>
              <a:tr h="333723">
                <a:tc>
                  <a:txBody>
                    <a:bodyPr/>
                    <a:lstStyle/>
                    <a:p>
                      <a:pPr algn="ctr"/>
                      <a:r>
                        <a:rPr lang="en-US" altLang="zh-CN" sz="1400" b="1" dirty="0" smtClean="0">
                          <a:solidFill>
                            <a:schemeClr val="tx1"/>
                          </a:solidFill>
                        </a:rPr>
                        <a:t>CO</a:t>
                      </a:r>
                      <a:r>
                        <a:rPr lang="en-US" altLang="zh-CN" sz="1400" b="1" baseline="-25000" dirty="0" smtClean="0">
                          <a:solidFill>
                            <a:schemeClr val="tx1"/>
                          </a:solidFill>
                        </a:rPr>
                        <a:t>2</a:t>
                      </a:r>
                      <a:endParaRPr lang="zh-CN" altLang="en-US" sz="1400" b="1" baseline="-25000" dirty="0">
                        <a:solidFill>
                          <a:schemeClr val="tx1"/>
                        </a:solidFill>
                      </a:endParaRPr>
                    </a:p>
                  </a:txBody>
                  <a:tcPr/>
                </a:tc>
                <a:tc>
                  <a:txBody>
                    <a:bodyPr/>
                    <a:lstStyle/>
                    <a:p>
                      <a:pPr algn="ctr"/>
                      <a:r>
                        <a:rPr lang="en-US" altLang="zh-CN" sz="1400" b="1" dirty="0" smtClean="0">
                          <a:solidFill>
                            <a:schemeClr val="tx1"/>
                          </a:solidFill>
                        </a:rPr>
                        <a:t>20.3E-22</a:t>
                      </a:r>
                      <a:endParaRPr lang="zh-CN" altLang="en-US" sz="1400" b="1" dirty="0">
                        <a:solidFill>
                          <a:schemeClr val="tx1"/>
                        </a:solidFill>
                      </a:endParaRPr>
                    </a:p>
                  </a:txBody>
                  <a:tcPr/>
                </a:tc>
              </a:tr>
            </a:tbl>
          </a:graphicData>
        </a:graphic>
      </p:graphicFrame>
      <p:sp>
        <p:nvSpPr>
          <p:cNvPr id="11" name="TextBox 10"/>
          <p:cNvSpPr txBox="1"/>
          <p:nvPr/>
        </p:nvSpPr>
        <p:spPr>
          <a:xfrm>
            <a:off x="5085888" y="1981200"/>
            <a:ext cx="4147289" cy="400110"/>
          </a:xfrm>
          <a:prstGeom prst="rect">
            <a:avLst/>
          </a:prstGeom>
          <a:noFill/>
        </p:spPr>
        <p:txBody>
          <a:bodyPr wrap="none" rtlCol="0">
            <a:spAutoFit/>
          </a:bodyPr>
          <a:lstStyle/>
          <a:p>
            <a:r>
              <a:rPr lang="en-US" sz="2000" b="1" dirty="0"/>
              <a:t>Conventional </a:t>
            </a:r>
            <a:r>
              <a:rPr lang="en-US" sz="2000" b="1" dirty="0" err="1"/>
              <a:t>Hamaker</a:t>
            </a:r>
            <a:r>
              <a:rPr lang="en-US" sz="2000" b="1" dirty="0"/>
              <a:t> Constant</a:t>
            </a:r>
          </a:p>
        </p:txBody>
      </p:sp>
      <p:sp>
        <p:nvSpPr>
          <p:cNvPr id="12" name="Rectangle 11"/>
          <p:cNvSpPr/>
          <p:nvPr/>
        </p:nvSpPr>
        <p:spPr>
          <a:xfrm>
            <a:off x="38100" y="6584722"/>
            <a:ext cx="4572000" cy="215444"/>
          </a:xfrm>
          <a:prstGeom prst="rect">
            <a:avLst/>
          </a:prstGeom>
        </p:spPr>
        <p:txBody>
          <a:bodyPr>
            <a:spAutoFit/>
          </a:bodyPr>
          <a:lstStyle/>
          <a:p>
            <a:r>
              <a:rPr lang="en-US" sz="800" dirty="0" err="1"/>
              <a:t>Israelachvili</a:t>
            </a:r>
            <a:r>
              <a:rPr lang="en-US" sz="800" dirty="0"/>
              <a:t>, </a:t>
            </a:r>
            <a:r>
              <a:rPr lang="en-US" sz="800" dirty="0" smtClean="0"/>
              <a:t>Jacob</a:t>
            </a:r>
            <a:r>
              <a:rPr lang="en-US" sz="800" dirty="0"/>
              <a:t> </a:t>
            </a:r>
            <a:r>
              <a:rPr lang="en-US" sz="800" dirty="0" smtClean="0"/>
              <a:t>1991</a:t>
            </a:r>
            <a:r>
              <a:rPr lang="en-US" sz="800" dirty="0"/>
              <a:t> </a:t>
            </a:r>
            <a:r>
              <a:rPr lang="en-US" sz="800" dirty="0" smtClean="0"/>
              <a:t>Intermolecular </a:t>
            </a:r>
            <a:r>
              <a:rPr lang="en-US" sz="800" dirty="0"/>
              <a:t>and Surface Forces. Second Edition. Academic Press.</a:t>
            </a:r>
          </a:p>
        </p:txBody>
      </p:sp>
      <p:sp>
        <p:nvSpPr>
          <p:cNvPr id="13" name="Title 1"/>
          <p:cNvSpPr>
            <a:spLocks noGrp="1"/>
          </p:cNvSpPr>
          <p:nvPr>
            <p:ph type="title"/>
          </p:nvPr>
        </p:nvSpPr>
        <p:spPr>
          <a:xfrm>
            <a:off x="4191000" y="-290316"/>
            <a:ext cx="4953000" cy="1143000"/>
          </a:xfrm>
        </p:spPr>
        <p:txBody>
          <a:bodyPr/>
          <a:lstStyle/>
          <a:p>
            <a:r>
              <a:rPr lang="en-US" sz="2400" b="1" dirty="0" smtClean="0"/>
              <a:t>Hypothesis I</a:t>
            </a:r>
            <a:endParaRPr lang="en-US" sz="2400" b="1" dirty="0"/>
          </a:p>
        </p:txBody>
      </p:sp>
    </p:spTree>
    <p:extLst>
      <p:ext uri="{BB962C8B-B14F-4D97-AF65-F5344CB8AC3E}">
        <p14:creationId xmlns:p14="http://schemas.microsoft.com/office/powerpoint/2010/main" val="23725684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2347" y="3540719"/>
            <a:ext cx="2379453" cy="32410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Slide Number Placeholder 3"/>
          <p:cNvSpPr>
            <a:spLocks noGrp="1"/>
          </p:cNvSpPr>
          <p:nvPr>
            <p:ph type="sldNum" sz="quarter" idx="12"/>
          </p:nvPr>
        </p:nvSpPr>
        <p:spPr/>
        <p:txBody>
          <a:bodyPr/>
          <a:lstStyle/>
          <a:p>
            <a:fld id="{9A8718BB-E297-45C2-B96E-A412B6DA6DBA}" type="slidenum">
              <a:rPr lang="en-US" altLang="en-US" smtClean="0"/>
              <a:pPr/>
              <a:t>12</a:t>
            </a:fld>
            <a:endParaRPr lang="en-US" altLang="en-US"/>
          </a:p>
        </p:txBody>
      </p:sp>
      <p:sp>
        <p:nvSpPr>
          <p:cNvPr id="14" name="标题 1"/>
          <p:cNvSpPr txBox="1">
            <a:spLocks/>
          </p:cNvSpPr>
          <p:nvPr/>
        </p:nvSpPr>
        <p:spPr>
          <a:xfrm>
            <a:off x="457200" y="533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2800" b="1" noProof="0" dirty="0" smtClean="0">
                <a:solidFill>
                  <a:sysClr val="windowText" lastClr="000000"/>
                </a:solidFill>
                <a:ea typeface="宋体"/>
              </a:rPr>
              <a:t>V</a:t>
            </a:r>
            <a:r>
              <a:rPr kumimoji="0" lang="en-US" altLang="zh-CN" sz="2800" b="1" i="0" u="none" strike="noStrike" kern="1200" cap="none" spc="0" normalizeH="0" baseline="0" noProof="0" dirty="0" smtClean="0">
                <a:ln>
                  <a:noFill/>
                </a:ln>
                <a:solidFill>
                  <a:sysClr val="windowText" lastClr="000000"/>
                </a:solidFill>
                <a:effectLst/>
                <a:uLnTx/>
                <a:uFillTx/>
                <a:ea typeface="宋体"/>
              </a:rPr>
              <a:t>an de Waals Interaction across</a:t>
            </a:r>
            <a:r>
              <a:rPr kumimoji="0" lang="en-US" altLang="zh-CN" sz="2800" b="1" i="0" u="none" strike="noStrike" kern="1200" cap="none" spc="0" normalizeH="0" noProof="0" dirty="0" smtClean="0">
                <a:ln>
                  <a:noFill/>
                </a:ln>
                <a:solidFill>
                  <a:sysClr val="windowText" lastClr="000000"/>
                </a:solidFill>
                <a:effectLst/>
                <a:uLnTx/>
                <a:uFillTx/>
                <a:ea typeface="宋体"/>
              </a:rPr>
              <a:t> Water Film</a:t>
            </a:r>
            <a:endParaRPr kumimoji="0" lang="zh-CN" altLang="en-US" sz="2800" b="1" i="0" u="none" strike="noStrike" kern="1200" cap="none" spc="0" normalizeH="0" baseline="0" noProof="0" dirty="0">
              <a:ln>
                <a:noFill/>
              </a:ln>
              <a:solidFill>
                <a:sysClr val="windowText" lastClr="000000"/>
              </a:solidFill>
              <a:effectLst/>
              <a:uLnTx/>
              <a:uFillTx/>
              <a:ea typeface="宋体"/>
            </a:endParaRPr>
          </a:p>
        </p:txBody>
      </p:sp>
      <p:cxnSp>
        <p:nvCxnSpPr>
          <p:cNvPr id="10" name="Straight Arrow Connector 9"/>
          <p:cNvCxnSpPr/>
          <p:nvPr/>
        </p:nvCxnSpPr>
        <p:spPr bwMode="auto">
          <a:xfrm>
            <a:off x="2725947" y="4602589"/>
            <a:ext cx="0" cy="919330"/>
          </a:xfrm>
          <a:prstGeom prst="straightConnector1">
            <a:avLst/>
          </a:prstGeom>
          <a:solidFill>
            <a:schemeClr val="accent1"/>
          </a:solidFill>
          <a:ln w="41275" cap="flat" cmpd="sng" algn="ctr">
            <a:solidFill>
              <a:schemeClr val="tx1"/>
            </a:solidFill>
            <a:prstDash val="solid"/>
            <a:round/>
            <a:headEnd type="arrow"/>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mc:AlternateContent xmlns:mc="http://schemas.openxmlformats.org/markup-compatibility/2006" xmlns:a14="http://schemas.microsoft.com/office/drawing/2010/main">
        <mc:Choice Requires="a14">
          <p:sp>
            <p:nvSpPr>
              <p:cNvPr id="17" name="Rectangle 16"/>
              <p:cNvSpPr/>
              <p:nvPr/>
            </p:nvSpPr>
            <p:spPr>
              <a:xfrm>
                <a:off x="2989053" y="4667112"/>
                <a:ext cx="2220480" cy="71346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latin typeface="Cambria Math"/>
                        </a:rPr>
                        <m:t>𝑾</m:t>
                      </m:r>
                      <m:d>
                        <m:dPr>
                          <m:ctrlPr>
                            <a:rPr lang="en-US" sz="2000" b="1" i="1">
                              <a:latin typeface="Cambria Math"/>
                            </a:rPr>
                          </m:ctrlPr>
                        </m:dPr>
                        <m:e>
                          <m:r>
                            <a:rPr lang="en-US" sz="2000" b="1" i="1">
                              <a:latin typeface="Cambria Math"/>
                            </a:rPr>
                            <m:t>𝒉</m:t>
                          </m:r>
                        </m:e>
                      </m:d>
                      <m:r>
                        <a:rPr lang="en-US" sz="2000" b="1">
                          <a:latin typeface="Cambria Math"/>
                        </a:rPr>
                        <m:t>=</m:t>
                      </m:r>
                      <m:r>
                        <a:rPr lang="en-US" sz="2000" b="1" i="1">
                          <a:latin typeface="Cambria Math"/>
                        </a:rPr>
                        <m:t>−</m:t>
                      </m:r>
                      <m:f>
                        <m:fPr>
                          <m:ctrlPr>
                            <a:rPr lang="en-US" sz="2000" b="1" i="1">
                              <a:latin typeface="Cambria Math"/>
                            </a:rPr>
                          </m:ctrlPr>
                        </m:fPr>
                        <m:num>
                          <m:sSub>
                            <m:sSubPr>
                              <m:ctrlPr>
                                <a:rPr lang="en-US" sz="2000" b="1" i="1">
                                  <a:latin typeface="Cambria Math"/>
                                </a:rPr>
                              </m:ctrlPr>
                            </m:sSubPr>
                            <m:e>
                              <m:r>
                                <a:rPr lang="en-US" sz="2000" b="1" i="1">
                                  <a:latin typeface="Cambria Math"/>
                                </a:rPr>
                                <m:t>𝑨</m:t>
                              </m:r>
                            </m:e>
                            <m:sub>
                              <m:r>
                                <a:rPr lang="en-US" sz="2000" b="1" i="1">
                                  <a:latin typeface="Cambria Math"/>
                                </a:rPr>
                                <m:t>𝟏</m:t>
                              </m:r>
                              <m:r>
                                <a:rPr lang="en-US" sz="2000" b="1" i="1" smtClean="0">
                                  <a:latin typeface="Cambria Math"/>
                                </a:rPr>
                                <m:t>𝟑</m:t>
                              </m:r>
                              <m:r>
                                <a:rPr lang="en-US" sz="2000" b="1" i="1">
                                  <a:latin typeface="Cambria Math"/>
                                </a:rPr>
                                <m:t>𝟏</m:t>
                              </m:r>
                            </m:sub>
                          </m:sSub>
                        </m:num>
                        <m:den>
                          <m:r>
                            <a:rPr lang="en-US" sz="2000" b="1" i="1">
                              <a:latin typeface="Cambria Math"/>
                            </a:rPr>
                            <m:t>𝟏𝟐</m:t>
                          </m:r>
                          <m:r>
                            <a:rPr lang="en-US" sz="2000" b="1" i="1">
                              <a:latin typeface="Cambria Math"/>
                            </a:rPr>
                            <m:t>𝝅</m:t>
                          </m:r>
                          <m:sSup>
                            <m:sSupPr>
                              <m:ctrlPr>
                                <a:rPr lang="en-US" sz="2000" b="1" i="1">
                                  <a:latin typeface="Cambria Math"/>
                                </a:rPr>
                              </m:ctrlPr>
                            </m:sSupPr>
                            <m:e>
                              <m:r>
                                <a:rPr lang="en-US" sz="2000" b="1" i="1">
                                  <a:latin typeface="Cambria Math"/>
                                </a:rPr>
                                <m:t>𝒉</m:t>
                              </m:r>
                            </m:e>
                            <m:sup>
                              <m:r>
                                <a:rPr lang="en-US" sz="2000" b="1" i="1">
                                  <a:latin typeface="Cambria Math"/>
                                </a:rPr>
                                <m:t>𝟐</m:t>
                              </m:r>
                            </m:sup>
                          </m:sSup>
                        </m:den>
                      </m:f>
                    </m:oMath>
                  </m:oMathPara>
                </a14:m>
                <a:endParaRPr lang="en-US" sz="2000" b="1" dirty="0"/>
              </a:p>
            </p:txBody>
          </p:sp>
        </mc:Choice>
        <mc:Fallback xmlns="">
          <p:sp>
            <p:nvSpPr>
              <p:cNvPr id="17" name="Rectangle 16"/>
              <p:cNvSpPr>
                <a:spLocks noRot="1" noChangeAspect="1" noMove="1" noResize="1" noEditPoints="1" noAdjustHandles="1" noChangeArrowheads="1" noChangeShapeType="1" noTextEdit="1"/>
              </p:cNvSpPr>
              <p:nvPr/>
            </p:nvSpPr>
            <p:spPr>
              <a:xfrm>
                <a:off x="2989053" y="4667112"/>
                <a:ext cx="2220480" cy="713465"/>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7" name="Rectangle 6"/>
              <p:cNvSpPr/>
              <p:nvPr/>
            </p:nvSpPr>
            <p:spPr>
              <a:xfrm>
                <a:off x="1075426" y="1998120"/>
                <a:ext cx="6993147" cy="534505"/>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a:rPr>
                          </m:ctrlPr>
                        </m:sSubPr>
                        <m:e>
                          <m:r>
                            <a:rPr lang="en-US" sz="2000" b="1" i="1">
                              <a:latin typeface="Cambria Math"/>
                            </a:rPr>
                            <m:t>𝑨</m:t>
                          </m:r>
                        </m:e>
                        <m:sub>
                          <m:r>
                            <a:rPr lang="en-US" sz="2000" b="1" i="1">
                              <a:latin typeface="Cambria Math"/>
                            </a:rPr>
                            <m:t>𝟏𝟑𝟏</m:t>
                          </m:r>
                        </m:sub>
                      </m:sSub>
                      <m:r>
                        <a:rPr lang="en-US" sz="2000" b="1" i="1">
                          <a:latin typeface="Cambria Math"/>
                        </a:rPr>
                        <m:t>≈</m:t>
                      </m:r>
                      <m:sSub>
                        <m:sSubPr>
                          <m:ctrlPr>
                            <a:rPr lang="en-US" sz="2000" b="1" i="1">
                              <a:latin typeface="Cambria Math"/>
                            </a:rPr>
                          </m:ctrlPr>
                        </m:sSubPr>
                        <m:e>
                          <m:r>
                            <a:rPr lang="en-US" sz="2000" b="1" i="1">
                              <a:latin typeface="Cambria Math"/>
                            </a:rPr>
                            <m:t>𝑨</m:t>
                          </m:r>
                        </m:e>
                        <m:sub>
                          <m:r>
                            <a:rPr lang="en-US" sz="2000" b="1" i="1">
                              <a:latin typeface="Cambria Math"/>
                            </a:rPr>
                            <m:t>𝟏𝟏</m:t>
                          </m:r>
                        </m:sub>
                      </m:sSub>
                      <m:r>
                        <a:rPr lang="en-US" sz="2000" b="1" i="1">
                          <a:latin typeface="Cambria Math"/>
                        </a:rPr>
                        <m:t>+</m:t>
                      </m:r>
                      <m:sSub>
                        <m:sSubPr>
                          <m:ctrlPr>
                            <a:rPr lang="en-US" sz="2000" b="1" i="1">
                              <a:latin typeface="Cambria Math"/>
                            </a:rPr>
                          </m:ctrlPr>
                        </m:sSubPr>
                        <m:e>
                          <m:r>
                            <a:rPr lang="en-US" sz="2000" b="1" i="1">
                              <a:latin typeface="Cambria Math"/>
                            </a:rPr>
                            <m:t>𝑨</m:t>
                          </m:r>
                        </m:e>
                        <m:sub>
                          <m:r>
                            <a:rPr lang="en-US" sz="2000" b="1" i="1">
                              <a:latin typeface="Cambria Math"/>
                            </a:rPr>
                            <m:t>𝟑𝟑</m:t>
                          </m:r>
                        </m:sub>
                      </m:sSub>
                      <m:r>
                        <a:rPr lang="en-US" sz="2000" b="1" i="1">
                          <a:latin typeface="Cambria Math"/>
                        </a:rPr>
                        <m:t>−</m:t>
                      </m:r>
                      <m:r>
                        <a:rPr lang="en-US" sz="2000" b="1" i="1">
                          <a:latin typeface="Cambria Math"/>
                        </a:rPr>
                        <m:t>𝟐</m:t>
                      </m:r>
                      <m:sSub>
                        <m:sSubPr>
                          <m:ctrlPr>
                            <a:rPr lang="en-US" sz="2000" b="1" i="1">
                              <a:latin typeface="Cambria Math"/>
                            </a:rPr>
                          </m:ctrlPr>
                        </m:sSubPr>
                        <m:e>
                          <m:r>
                            <a:rPr lang="en-US" sz="2000" b="1" i="1">
                              <a:latin typeface="Cambria Math"/>
                            </a:rPr>
                            <m:t>𝑨</m:t>
                          </m:r>
                        </m:e>
                        <m:sub>
                          <m:r>
                            <a:rPr lang="en-US" sz="2000" b="1" i="1">
                              <a:latin typeface="Cambria Math"/>
                            </a:rPr>
                            <m:t>𝟏𝟑</m:t>
                          </m:r>
                        </m:sub>
                      </m:sSub>
                      <m:r>
                        <a:rPr lang="en-US" sz="2000" b="1" i="1">
                          <a:latin typeface="Cambria Math"/>
                        </a:rPr>
                        <m:t>≈</m:t>
                      </m:r>
                      <m:sSup>
                        <m:sSupPr>
                          <m:ctrlPr>
                            <a:rPr lang="en-US" sz="2000" b="1" i="1">
                              <a:latin typeface="Cambria Math"/>
                            </a:rPr>
                          </m:ctrlPr>
                        </m:sSupPr>
                        <m:e>
                          <m:r>
                            <a:rPr lang="en-US" sz="2000" b="1" i="1">
                              <a:latin typeface="Cambria Math"/>
                            </a:rPr>
                            <m:t>(</m:t>
                          </m:r>
                          <m:rad>
                            <m:radPr>
                              <m:degHide m:val="on"/>
                              <m:ctrlPr>
                                <a:rPr lang="en-US" sz="2000" b="1" i="1">
                                  <a:latin typeface="Cambria Math"/>
                                </a:rPr>
                              </m:ctrlPr>
                            </m:radPr>
                            <m:deg/>
                            <m:e>
                              <m:sSub>
                                <m:sSubPr>
                                  <m:ctrlPr>
                                    <a:rPr lang="en-US" sz="2000" b="1" i="1">
                                      <a:latin typeface="Cambria Math"/>
                                    </a:rPr>
                                  </m:ctrlPr>
                                </m:sSubPr>
                                <m:e>
                                  <m:r>
                                    <a:rPr lang="en-US" sz="2000" b="1" i="1">
                                      <a:latin typeface="Cambria Math"/>
                                    </a:rPr>
                                    <m:t>𝑨</m:t>
                                  </m:r>
                                </m:e>
                                <m:sub>
                                  <m:r>
                                    <a:rPr lang="en-US" sz="2000" b="1" i="1">
                                      <a:latin typeface="Cambria Math"/>
                                    </a:rPr>
                                    <m:t>𝟏𝟏</m:t>
                                  </m:r>
                                </m:sub>
                              </m:sSub>
                            </m:e>
                          </m:rad>
                          <m:r>
                            <a:rPr lang="en-US" sz="2000" b="1" i="1">
                              <a:latin typeface="Cambria Math"/>
                            </a:rPr>
                            <m:t>−</m:t>
                          </m:r>
                          <m:rad>
                            <m:radPr>
                              <m:degHide m:val="on"/>
                              <m:ctrlPr>
                                <a:rPr lang="en-US" sz="2000" b="1" i="1">
                                  <a:latin typeface="Cambria Math"/>
                                </a:rPr>
                              </m:ctrlPr>
                            </m:radPr>
                            <m:deg/>
                            <m:e>
                              <m:sSub>
                                <m:sSubPr>
                                  <m:ctrlPr>
                                    <a:rPr lang="en-US" sz="2000" b="1" i="1">
                                      <a:latin typeface="Cambria Math"/>
                                    </a:rPr>
                                  </m:ctrlPr>
                                </m:sSubPr>
                                <m:e>
                                  <m:r>
                                    <a:rPr lang="en-US" sz="2000" b="1" i="1">
                                      <a:latin typeface="Cambria Math"/>
                                    </a:rPr>
                                    <m:t>𝑨</m:t>
                                  </m:r>
                                </m:e>
                                <m:sub>
                                  <m:r>
                                    <a:rPr lang="en-US" sz="2000" b="1" i="1">
                                      <a:latin typeface="Cambria Math"/>
                                    </a:rPr>
                                    <m:t>𝟑𝟑</m:t>
                                  </m:r>
                                </m:sub>
                              </m:sSub>
                            </m:e>
                          </m:rad>
                          <m:r>
                            <a:rPr lang="en-US" sz="2000" b="1" i="1">
                              <a:latin typeface="Cambria Math"/>
                            </a:rPr>
                            <m:t>)</m:t>
                          </m:r>
                        </m:e>
                        <m:sup>
                          <m:r>
                            <a:rPr lang="en-US" sz="2000" b="1" i="1">
                              <a:latin typeface="Cambria Math"/>
                            </a:rPr>
                            <m:t>𝟐</m:t>
                          </m:r>
                        </m:sup>
                      </m:sSup>
                    </m:oMath>
                  </m:oMathPara>
                </a14:m>
                <a:endParaRPr lang="en-US" sz="2000" b="1" dirty="0"/>
              </a:p>
            </p:txBody>
          </p:sp>
        </mc:Choice>
        <mc:Fallback xmlns="">
          <p:sp>
            <p:nvSpPr>
              <p:cNvPr id="7" name="Rectangle 6"/>
              <p:cNvSpPr>
                <a:spLocks noRot="1" noChangeAspect="1" noMove="1" noResize="1" noEditPoints="1" noAdjustHandles="1" noChangeArrowheads="1" noChangeShapeType="1" noTextEdit="1"/>
              </p:cNvSpPr>
              <p:nvPr/>
            </p:nvSpPr>
            <p:spPr>
              <a:xfrm>
                <a:off x="1075426" y="1998120"/>
                <a:ext cx="6993147" cy="534505"/>
              </a:xfrm>
              <a:prstGeom prst="rect">
                <a:avLst/>
              </a:prstGeom>
              <a:blipFill rotWithShape="1">
                <a:blip r:embed="rId4"/>
                <a:stretch>
                  <a:fillRect/>
                </a:stretch>
              </a:blipFill>
            </p:spPr>
            <p:txBody>
              <a:bodyPr/>
              <a:lstStyle/>
              <a:p>
                <a:r>
                  <a:rPr lang="en-US">
                    <a:noFill/>
                  </a:rPr>
                  <a:t> </a:t>
                </a:r>
              </a:p>
            </p:txBody>
          </p:sp>
        </mc:Fallback>
      </mc:AlternateContent>
      <p:graphicFrame>
        <p:nvGraphicFramePr>
          <p:cNvPr id="18" name="表格 6"/>
          <p:cNvGraphicFramePr>
            <a:graphicFrameLocks noGrp="1"/>
          </p:cNvGraphicFramePr>
          <p:nvPr>
            <p:extLst>
              <p:ext uri="{D42A27DB-BD31-4B8C-83A1-F6EECF244321}">
                <p14:modId xmlns:p14="http://schemas.microsoft.com/office/powerpoint/2010/main" val="3070711906"/>
              </p:ext>
            </p:extLst>
          </p:nvPr>
        </p:nvGraphicFramePr>
        <p:xfrm>
          <a:off x="4495800" y="2778719"/>
          <a:ext cx="4320480" cy="1432560"/>
        </p:xfrm>
        <a:graphic>
          <a:graphicData uri="http://schemas.openxmlformats.org/drawingml/2006/table">
            <a:tbl>
              <a:tblPr firstRow="1" bandRow="1">
                <a:tableStyleId>{5C22544A-7EE6-4342-B048-85BDC9FD1C3A}</a:tableStyleId>
              </a:tblPr>
              <a:tblGrid>
                <a:gridCol w="2160240"/>
                <a:gridCol w="2160240"/>
              </a:tblGrid>
              <a:tr h="461934">
                <a:tc>
                  <a:txBody>
                    <a:bodyPr/>
                    <a:lstStyle/>
                    <a:p>
                      <a:pPr algn="ctr"/>
                      <a:r>
                        <a:rPr lang="en-US" altLang="zh-CN" sz="1400" b="1" dirty="0" smtClean="0">
                          <a:solidFill>
                            <a:schemeClr val="tx1"/>
                          </a:solidFill>
                        </a:rPr>
                        <a:t>Material</a:t>
                      </a:r>
                      <a:endParaRPr lang="zh-CN" altLang="en-US" sz="1400" b="1" dirty="0">
                        <a:solidFill>
                          <a:schemeClr val="tx1"/>
                        </a:solidFill>
                      </a:endParaRPr>
                    </a:p>
                  </a:txBody>
                  <a:tcPr/>
                </a:tc>
                <a:tc>
                  <a:txBody>
                    <a:bodyPr/>
                    <a:lstStyle/>
                    <a:p>
                      <a:pPr algn="ctr"/>
                      <a:r>
                        <a:rPr lang="en-US" altLang="zh-CN" sz="1400" b="1" kern="1200" baseline="0" dirty="0" smtClean="0">
                          <a:solidFill>
                            <a:schemeClr val="tx1"/>
                          </a:solidFill>
                          <a:latin typeface="+mn-lt"/>
                          <a:ea typeface="+mn-ea"/>
                          <a:cs typeface="+mn-cs"/>
                        </a:rPr>
                        <a:t>A</a:t>
                      </a:r>
                      <a:r>
                        <a:rPr lang="en-US" altLang="zh-CN" sz="1400" b="1" kern="1200" baseline="-25000" dirty="0" smtClean="0">
                          <a:solidFill>
                            <a:schemeClr val="tx1"/>
                          </a:solidFill>
                          <a:latin typeface="+mn-lt"/>
                          <a:ea typeface="+mn-ea"/>
                          <a:cs typeface="+mn-cs"/>
                        </a:rPr>
                        <a:t>131</a:t>
                      </a:r>
                      <a:r>
                        <a:rPr lang="en-US" altLang="zh-CN" sz="1400" b="1" kern="1200" baseline="0" dirty="0" smtClean="0">
                          <a:solidFill>
                            <a:schemeClr val="tx1"/>
                          </a:solidFill>
                          <a:latin typeface="+mn-lt"/>
                          <a:ea typeface="+mn-ea"/>
                          <a:cs typeface="+mn-cs"/>
                        </a:rPr>
                        <a:t>  ( J )</a:t>
                      </a:r>
                    </a:p>
                    <a:p>
                      <a:pPr algn="ctr"/>
                      <a:r>
                        <a:rPr lang="en-US" altLang="zh-CN" sz="1400" b="1" kern="1200" baseline="0" dirty="0" smtClean="0">
                          <a:solidFill>
                            <a:schemeClr val="tx1"/>
                          </a:solidFill>
                          <a:latin typeface="+mn-lt"/>
                          <a:ea typeface="+mn-ea"/>
                          <a:cs typeface="+mn-cs"/>
                        </a:rPr>
                        <a:t>21 bar 20 </a:t>
                      </a:r>
                      <a:r>
                        <a:rPr lang="zh-CN" altLang="en-US" sz="1400" b="1" kern="1200" baseline="0" dirty="0" smtClean="0">
                          <a:solidFill>
                            <a:schemeClr val="tx1"/>
                          </a:solidFill>
                          <a:latin typeface="+mn-lt"/>
                          <a:ea typeface="+mn-ea"/>
                          <a:cs typeface="+mn-cs"/>
                        </a:rPr>
                        <a:t>℃</a:t>
                      </a:r>
                      <a:endParaRPr lang="zh-CN" altLang="en-US" sz="1400" b="1" kern="1200" baseline="30000" dirty="0">
                        <a:solidFill>
                          <a:schemeClr val="tx1"/>
                        </a:solidFill>
                        <a:latin typeface="+mn-lt"/>
                        <a:ea typeface="+mn-ea"/>
                        <a:cs typeface="+mn-cs"/>
                      </a:endParaRPr>
                    </a:p>
                  </a:txBody>
                  <a:tcPr/>
                </a:tc>
              </a:tr>
              <a:tr h="271726">
                <a:tc>
                  <a:txBody>
                    <a:bodyPr/>
                    <a:lstStyle/>
                    <a:p>
                      <a:pPr algn="ctr"/>
                      <a:r>
                        <a:rPr lang="en-US" altLang="zh-CN" sz="1400" b="1" dirty="0" smtClean="0"/>
                        <a:t>N</a:t>
                      </a:r>
                      <a:r>
                        <a:rPr lang="en-US" altLang="zh-CN" sz="1400" b="1" baseline="-25000" dirty="0" smtClean="0"/>
                        <a:t>2</a:t>
                      </a:r>
                      <a:r>
                        <a:rPr lang="en-US" altLang="zh-CN" sz="1400" b="1" baseline="0" dirty="0" smtClean="0"/>
                        <a:t>|Water|</a:t>
                      </a:r>
                      <a:r>
                        <a:rPr lang="en-US" altLang="zh-CN" sz="1400" b="1" dirty="0" smtClean="0"/>
                        <a:t>N</a:t>
                      </a:r>
                      <a:r>
                        <a:rPr lang="en-US" altLang="zh-CN" sz="1400" b="1" baseline="-25000" dirty="0" smtClean="0"/>
                        <a:t>2</a:t>
                      </a:r>
                      <a:endParaRPr lang="zh-CN" altLang="en-US" sz="1400" b="1" baseline="-25000" dirty="0"/>
                    </a:p>
                  </a:txBody>
                  <a:tcPr/>
                </a:tc>
                <a:tc>
                  <a:txBody>
                    <a:bodyPr/>
                    <a:lstStyle/>
                    <a:p>
                      <a:pPr algn="ctr"/>
                      <a:r>
                        <a:rPr lang="en-US" altLang="zh-CN" sz="1400" b="1" dirty="0" smtClean="0"/>
                        <a:t>3.40E-20</a:t>
                      </a:r>
                      <a:endParaRPr lang="zh-CN" altLang="en-US" sz="1400" b="1" dirty="0"/>
                    </a:p>
                  </a:txBody>
                  <a:tcPr/>
                </a:tc>
              </a:tr>
              <a:tr h="271726">
                <a:tc>
                  <a:txBody>
                    <a:bodyPr/>
                    <a:lstStyle/>
                    <a:p>
                      <a:pPr algn="ctr"/>
                      <a:r>
                        <a:rPr lang="en-US" altLang="zh-CN" sz="1400" b="1" dirty="0" smtClean="0"/>
                        <a:t>CH</a:t>
                      </a:r>
                      <a:r>
                        <a:rPr lang="en-US" altLang="zh-CN" sz="1400" b="1" kern="1200" baseline="-25000" dirty="0" smtClean="0">
                          <a:solidFill>
                            <a:schemeClr val="dk1"/>
                          </a:solidFill>
                          <a:latin typeface="+mn-lt"/>
                          <a:ea typeface="+mn-ea"/>
                          <a:cs typeface="+mn-cs"/>
                        </a:rPr>
                        <a:t>4</a:t>
                      </a:r>
                      <a:r>
                        <a:rPr lang="en-US" altLang="zh-CN" sz="1400" b="1" baseline="0" dirty="0" smtClean="0"/>
                        <a:t>|Water|</a:t>
                      </a:r>
                      <a:r>
                        <a:rPr lang="en-US" altLang="zh-CN" sz="1400" b="1" dirty="0" smtClean="0"/>
                        <a:t>CH</a:t>
                      </a:r>
                      <a:r>
                        <a:rPr lang="en-US" altLang="zh-CN" sz="1400" b="1" kern="1200" baseline="-25000" dirty="0" smtClean="0">
                          <a:solidFill>
                            <a:schemeClr val="dk1"/>
                          </a:solidFill>
                          <a:latin typeface="+mn-lt"/>
                          <a:ea typeface="+mn-ea"/>
                          <a:cs typeface="+mn-cs"/>
                        </a:rPr>
                        <a:t>4</a:t>
                      </a:r>
                      <a:endParaRPr lang="zh-CN" altLang="en-US" sz="1400" b="1" kern="1200" baseline="-25000" dirty="0">
                        <a:solidFill>
                          <a:schemeClr val="dk1"/>
                        </a:solidFill>
                        <a:latin typeface="+mn-lt"/>
                        <a:ea typeface="+mn-ea"/>
                        <a:cs typeface="+mn-cs"/>
                      </a:endParaRPr>
                    </a:p>
                  </a:txBody>
                  <a:tcPr/>
                </a:tc>
                <a:tc>
                  <a:txBody>
                    <a:bodyPr/>
                    <a:lstStyle/>
                    <a:p>
                      <a:pPr algn="ctr"/>
                      <a:r>
                        <a:rPr lang="en-US" altLang="zh-CN" sz="1400" b="1" dirty="0" smtClean="0"/>
                        <a:t>3.29E-20</a:t>
                      </a:r>
                      <a:endParaRPr lang="zh-CN" altLang="en-US" sz="1400" b="1" dirty="0"/>
                    </a:p>
                  </a:txBody>
                  <a:tcPr/>
                </a:tc>
              </a:tr>
              <a:tr h="271726">
                <a:tc>
                  <a:txBody>
                    <a:bodyPr/>
                    <a:lstStyle/>
                    <a:p>
                      <a:pPr algn="ctr"/>
                      <a:r>
                        <a:rPr lang="en-US" altLang="zh-CN" sz="1400" b="1" dirty="0" smtClean="0"/>
                        <a:t>CO</a:t>
                      </a:r>
                      <a:r>
                        <a:rPr lang="en-US" altLang="zh-CN" sz="1400" b="1" baseline="-25000" dirty="0" smtClean="0"/>
                        <a:t>2</a:t>
                      </a:r>
                      <a:r>
                        <a:rPr lang="en-US" altLang="zh-CN" sz="1400" b="1" baseline="0" dirty="0" smtClean="0"/>
                        <a:t>|Water|</a:t>
                      </a:r>
                      <a:r>
                        <a:rPr lang="en-US" altLang="zh-CN" sz="1400" b="1" dirty="0" smtClean="0"/>
                        <a:t>CO</a:t>
                      </a:r>
                      <a:r>
                        <a:rPr lang="en-US" altLang="zh-CN" sz="1400" b="1" baseline="-25000" dirty="0" smtClean="0"/>
                        <a:t>2</a:t>
                      </a:r>
                      <a:endParaRPr lang="zh-CN" altLang="en-US" sz="1400" b="1" baseline="-25000" dirty="0"/>
                    </a:p>
                  </a:txBody>
                  <a:tcPr/>
                </a:tc>
                <a:tc>
                  <a:txBody>
                    <a:bodyPr/>
                    <a:lstStyle/>
                    <a:p>
                      <a:pPr algn="ctr"/>
                      <a:r>
                        <a:rPr lang="en-US" altLang="zh-CN" sz="1400" b="1" dirty="0" smtClean="0"/>
                        <a:t>3.15E-20</a:t>
                      </a:r>
                      <a:endParaRPr lang="zh-CN" altLang="en-US" sz="1400" b="1" dirty="0"/>
                    </a:p>
                  </a:txBody>
                  <a:tcPr/>
                </a:tc>
              </a:tr>
            </a:tbl>
          </a:graphicData>
        </a:graphic>
      </p:graphicFrame>
      <mc:AlternateContent xmlns:mc="http://schemas.openxmlformats.org/markup-compatibility/2006" xmlns:a14="http://schemas.microsoft.com/office/drawing/2010/main">
        <mc:Choice Requires="a14">
          <p:sp>
            <p:nvSpPr>
              <p:cNvPr id="8" name="Rectangle 7"/>
              <p:cNvSpPr/>
              <p:nvPr/>
            </p:nvSpPr>
            <p:spPr>
              <a:xfrm>
                <a:off x="6902567" y="4679039"/>
                <a:ext cx="2089033" cy="68961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a:rPr>
                          </m:ctrlPr>
                        </m:sSubPr>
                        <m:e>
                          <m:r>
                            <a:rPr lang="en-US" sz="2000" b="1" i="1">
                              <a:latin typeface="Cambria Math"/>
                            </a:rPr>
                            <m:t>𝜫</m:t>
                          </m:r>
                        </m:e>
                        <m:sub>
                          <m:r>
                            <a:rPr lang="en-US" sz="2000" b="1" i="1">
                              <a:latin typeface="Cambria Math"/>
                            </a:rPr>
                            <m:t>𝒗𝒘</m:t>
                          </m:r>
                        </m:sub>
                      </m:sSub>
                      <m:r>
                        <a:rPr lang="en-US" sz="2000" b="1">
                          <a:latin typeface="Cambria Math"/>
                        </a:rPr>
                        <m:t>=</m:t>
                      </m:r>
                      <m:r>
                        <a:rPr lang="en-US" sz="2000" b="1" i="1">
                          <a:latin typeface="Cambria Math"/>
                        </a:rPr>
                        <m:t>−</m:t>
                      </m:r>
                      <m:f>
                        <m:fPr>
                          <m:ctrlPr>
                            <a:rPr lang="en-US" sz="2000" b="1" i="1">
                              <a:latin typeface="Cambria Math"/>
                            </a:rPr>
                          </m:ctrlPr>
                        </m:fPr>
                        <m:num>
                          <m:r>
                            <a:rPr lang="en-US" sz="2000" b="1" i="1">
                              <a:latin typeface="Cambria Math"/>
                            </a:rPr>
                            <m:t>𝒅𝑾</m:t>
                          </m:r>
                          <m:d>
                            <m:dPr>
                              <m:ctrlPr>
                                <a:rPr lang="en-US" sz="2000" b="1" i="1">
                                  <a:latin typeface="Cambria Math"/>
                                </a:rPr>
                              </m:ctrlPr>
                            </m:dPr>
                            <m:e>
                              <m:r>
                                <a:rPr lang="en-US" sz="2000" b="1" i="1">
                                  <a:latin typeface="Cambria Math"/>
                                </a:rPr>
                                <m:t>𝒉</m:t>
                              </m:r>
                            </m:e>
                          </m:d>
                        </m:num>
                        <m:den>
                          <m:r>
                            <a:rPr lang="en-US" sz="2000" b="1" i="1">
                              <a:latin typeface="Cambria Math"/>
                            </a:rPr>
                            <m:t>𝒅𝒉</m:t>
                          </m:r>
                        </m:den>
                      </m:f>
                    </m:oMath>
                  </m:oMathPara>
                </a14:m>
                <a:endParaRPr lang="en-US" sz="2000" b="1" dirty="0"/>
              </a:p>
            </p:txBody>
          </p:sp>
        </mc:Choice>
        <mc:Fallback xmlns="">
          <p:sp>
            <p:nvSpPr>
              <p:cNvPr id="8" name="Rectangle 7"/>
              <p:cNvSpPr>
                <a:spLocks noRot="1" noChangeAspect="1" noMove="1" noResize="1" noEditPoints="1" noAdjustHandles="1" noChangeArrowheads="1" noChangeShapeType="1" noTextEdit="1"/>
              </p:cNvSpPr>
              <p:nvPr/>
            </p:nvSpPr>
            <p:spPr>
              <a:xfrm>
                <a:off x="6902567" y="4679039"/>
                <a:ext cx="2089033" cy="689612"/>
              </a:xfrm>
              <a:prstGeom prst="rect">
                <a:avLst/>
              </a:prstGeom>
              <a:blipFill rotWithShape="1">
                <a:blip r:embed="rId5"/>
                <a:stretch>
                  <a:fillRect/>
                </a:stretch>
              </a:blipFill>
            </p:spPr>
            <p:txBody>
              <a:bodyPr/>
              <a:lstStyle/>
              <a:p>
                <a:r>
                  <a:rPr lang="en-US">
                    <a:noFill/>
                  </a:rPr>
                  <a:t> </a:t>
                </a:r>
              </a:p>
            </p:txBody>
          </p:sp>
        </mc:Fallback>
      </mc:AlternateContent>
      <p:sp>
        <p:nvSpPr>
          <p:cNvPr id="9" name="Notched Right Arrow 8"/>
          <p:cNvSpPr/>
          <p:nvPr/>
        </p:nvSpPr>
        <p:spPr bwMode="auto">
          <a:xfrm>
            <a:off x="5611483" y="4781529"/>
            <a:ext cx="978408" cy="484632"/>
          </a:xfrm>
          <a:prstGeom prst="notchedRightArrow">
            <a:avLst/>
          </a:prstGeom>
          <a:solidFill>
            <a:schemeClr val="accent1"/>
          </a:solidFill>
          <a:ln w="222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a typeface="ＭＳ Ｐゴシック" charset="-128"/>
            </a:endParaRPr>
          </a:p>
        </p:txBody>
      </p:sp>
      <p:sp>
        <p:nvSpPr>
          <p:cNvPr id="12" name="TextBox 11"/>
          <p:cNvSpPr txBox="1"/>
          <p:nvPr/>
        </p:nvSpPr>
        <p:spPr>
          <a:xfrm>
            <a:off x="457200" y="1476345"/>
            <a:ext cx="5588389" cy="400110"/>
          </a:xfrm>
          <a:prstGeom prst="rect">
            <a:avLst/>
          </a:prstGeom>
          <a:noFill/>
        </p:spPr>
        <p:txBody>
          <a:bodyPr wrap="none" rtlCol="0">
            <a:spAutoFit/>
          </a:bodyPr>
          <a:lstStyle/>
          <a:p>
            <a:pPr marL="342900" indent="-342900">
              <a:buFont typeface="Arial" panose="020B0604020202020204" pitchFamily="34" charset="0"/>
              <a:buChar char="•"/>
            </a:pPr>
            <a:r>
              <a:rPr lang="en-US" sz="2000" b="1" dirty="0" smtClean="0"/>
              <a:t>Assumption: Combining relation applies</a:t>
            </a:r>
            <a:endParaRPr lang="en-US" sz="2000" b="1" dirty="0"/>
          </a:p>
        </p:txBody>
      </p:sp>
      <p:sp>
        <p:nvSpPr>
          <p:cNvPr id="13" name="Rectangle 12"/>
          <p:cNvSpPr/>
          <p:nvPr/>
        </p:nvSpPr>
        <p:spPr>
          <a:xfrm>
            <a:off x="38100" y="6584722"/>
            <a:ext cx="4572000" cy="215444"/>
          </a:xfrm>
          <a:prstGeom prst="rect">
            <a:avLst/>
          </a:prstGeom>
        </p:spPr>
        <p:txBody>
          <a:bodyPr>
            <a:spAutoFit/>
          </a:bodyPr>
          <a:lstStyle/>
          <a:p>
            <a:r>
              <a:rPr lang="en-US" sz="800" dirty="0" err="1"/>
              <a:t>Israelachvili</a:t>
            </a:r>
            <a:r>
              <a:rPr lang="en-US" sz="800" dirty="0"/>
              <a:t>, </a:t>
            </a:r>
            <a:r>
              <a:rPr lang="en-US" sz="800" dirty="0" smtClean="0"/>
              <a:t>Jacob</a:t>
            </a:r>
            <a:r>
              <a:rPr lang="en-US" sz="800" dirty="0"/>
              <a:t> </a:t>
            </a:r>
            <a:r>
              <a:rPr lang="en-US" sz="800" dirty="0" smtClean="0"/>
              <a:t>1991</a:t>
            </a:r>
            <a:r>
              <a:rPr lang="en-US" sz="800" dirty="0"/>
              <a:t> </a:t>
            </a:r>
            <a:r>
              <a:rPr lang="en-US" sz="800" dirty="0" smtClean="0"/>
              <a:t>Intermolecular </a:t>
            </a:r>
            <a:r>
              <a:rPr lang="en-US" sz="800" dirty="0"/>
              <a:t>and Surface Forces. Second Edition. Academic Press.</a:t>
            </a:r>
          </a:p>
        </p:txBody>
      </p:sp>
      <p:sp>
        <p:nvSpPr>
          <p:cNvPr id="15" name="Title 1"/>
          <p:cNvSpPr>
            <a:spLocks noGrp="1"/>
          </p:cNvSpPr>
          <p:nvPr>
            <p:ph type="title"/>
          </p:nvPr>
        </p:nvSpPr>
        <p:spPr>
          <a:xfrm>
            <a:off x="4191000" y="-290316"/>
            <a:ext cx="4953000" cy="1143000"/>
          </a:xfrm>
        </p:spPr>
        <p:txBody>
          <a:bodyPr/>
          <a:lstStyle/>
          <a:p>
            <a:r>
              <a:rPr lang="en-US" sz="2400" b="1" dirty="0" smtClean="0"/>
              <a:t>Hypothesis I</a:t>
            </a:r>
            <a:endParaRPr lang="en-US" sz="2400" b="1" dirty="0"/>
          </a:p>
        </p:txBody>
      </p:sp>
    </p:spTree>
    <p:extLst>
      <p:ext uri="{BB962C8B-B14F-4D97-AF65-F5344CB8AC3E}">
        <p14:creationId xmlns:p14="http://schemas.microsoft.com/office/powerpoint/2010/main" val="13921194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13</a:t>
            </a:fld>
            <a:endParaRPr lang="en-US" altLang="en-US"/>
          </a:p>
        </p:txBody>
      </p:sp>
      <p:sp>
        <p:nvSpPr>
          <p:cNvPr id="7" name="标题 1"/>
          <p:cNvSpPr txBox="1">
            <a:spLocks/>
          </p:cNvSpPr>
          <p:nvPr/>
        </p:nvSpPr>
        <p:spPr>
          <a:xfrm>
            <a:off x="457200" y="533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2800" b="1" noProof="0" dirty="0" smtClean="0">
                <a:solidFill>
                  <a:sysClr val="windowText" lastClr="000000"/>
                </a:solidFill>
                <a:ea typeface="宋体"/>
              </a:rPr>
              <a:t>V</a:t>
            </a:r>
            <a:r>
              <a:rPr kumimoji="0" lang="en-US" altLang="zh-CN" sz="2800" b="1" i="0" u="none" strike="noStrike" kern="1200" cap="none" spc="0" normalizeH="0" baseline="0" noProof="0" dirty="0" smtClean="0">
                <a:ln>
                  <a:noFill/>
                </a:ln>
                <a:solidFill>
                  <a:sysClr val="windowText" lastClr="000000"/>
                </a:solidFill>
                <a:effectLst/>
                <a:uLnTx/>
                <a:uFillTx/>
                <a:ea typeface="宋体"/>
              </a:rPr>
              <a:t>an de Waals Component</a:t>
            </a:r>
            <a:endParaRPr kumimoji="0" lang="zh-CN" altLang="en-US" sz="2800" b="1" i="0" u="none" strike="noStrike" kern="1200" cap="none" spc="0" normalizeH="0" baseline="0" noProof="0" dirty="0">
              <a:ln>
                <a:noFill/>
              </a:ln>
              <a:solidFill>
                <a:sysClr val="windowText" lastClr="000000"/>
              </a:solidFill>
              <a:effectLst/>
              <a:uLnTx/>
              <a:uFillTx/>
              <a:ea typeface="宋体"/>
            </a:endParaRPr>
          </a:p>
        </p:txBody>
      </p:sp>
      <p:pic>
        <p:nvPicPr>
          <p:cNvPr id="440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7523" y="1600200"/>
            <a:ext cx="4828953"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971800" y="5578415"/>
            <a:ext cx="3410293" cy="1015663"/>
          </a:xfrm>
          <a:prstGeom prst="rect">
            <a:avLst/>
          </a:prstGeom>
          <a:noFill/>
        </p:spPr>
        <p:txBody>
          <a:bodyPr wrap="none" rtlCol="0">
            <a:spAutoFit/>
          </a:bodyPr>
          <a:lstStyle/>
          <a:p>
            <a:pPr algn="ctr"/>
            <a:r>
              <a:rPr lang="en-US" altLang="zh-CN" sz="2000" b="1" dirty="0" smtClean="0"/>
              <a:t>Van der Waals Component</a:t>
            </a:r>
          </a:p>
          <a:p>
            <a:pPr algn="ctr"/>
            <a:endParaRPr lang="en-US" sz="2000" b="1" dirty="0" smtClean="0"/>
          </a:p>
          <a:p>
            <a:pPr algn="ctr"/>
            <a:r>
              <a:rPr lang="en-US" sz="2000" b="1" dirty="0"/>
              <a:t>CO</a:t>
            </a:r>
            <a:r>
              <a:rPr lang="en-US" sz="2000" b="1" baseline="-25000" dirty="0"/>
              <a:t>2</a:t>
            </a:r>
            <a:r>
              <a:rPr lang="en-US" sz="2000" b="1" dirty="0"/>
              <a:t> </a:t>
            </a:r>
            <a:r>
              <a:rPr lang="en-US" sz="2000" b="1" dirty="0" smtClean="0"/>
              <a:t>&gt; CH</a:t>
            </a:r>
            <a:r>
              <a:rPr lang="en-US" sz="2000" b="1" baseline="-25000" dirty="0" smtClean="0"/>
              <a:t>4</a:t>
            </a:r>
            <a:r>
              <a:rPr lang="en-US" sz="2000" b="1" dirty="0" smtClean="0"/>
              <a:t> &gt; </a:t>
            </a:r>
            <a:r>
              <a:rPr lang="en-US" sz="2000" b="1" dirty="0"/>
              <a:t>N</a:t>
            </a:r>
            <a:r>
              <a:rPr lang="en-US" sz="2000" b="1" baseline="-25000" dirty="0"/>
              <a:t>2</a:t>
            </a:r>
            <a:endParaRPr lang="en-US" sz="2000" b="1" dirty="0"/>
          </a:p>
        </p:txBody>
      </p:sp>
      <p:sp>
        <p:nvSpPr>
          <p:cNvPr id="8" name="Title 1"/>
          <p:cNvSpPr>
            <a:spLocks noGrp="1"/>
          </p:cNvSpPr>
          <p:nvPr>
            <p:ph type="title"/>
          </p:nvPr>
        </p:nvSpPr>
        <p:spPr>
          <a:xfrm>
            <a:off x="4191000" y="-290316"/>
            <a:ext cx="4953000" cy="1143000"/>
          </a:xfrm>
        </p:spPr>
        <p:txBody>
          <a:bodyPr/>
          <a:lstStyle/>
          <a:p>
            <a:r>
              <a:rPr lang="en-US" sz="2400" b="1" dirty="0" smtClean="0"/>
              <a:t>Hypothesis I</a:t>
            </a:r>
            <a:endParaRPr lang="en-US" sz="2400" b="1" dirty="0"/>
          </a:p>
        </p:txBody>
      </p:sp>
    </p:spTree>
    <p:extLst>
      <p:ext uri="{BB962C8B-B14F-4D97-AF65-F5344CB8AC3E}">
        <p14:creationId xmlns:p14="http://schemas.microsoft.com/office/powerpoint/2010/main" val="29061331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14</a:t>
            </a:fld>
            <a:endParaRPr lang="en-US" altLang="en-US"/>
          </a:p>
        </p:txBody>
      </p:sp>
      <p:sp>
        <p:nvSpPr>
          <p:cNvPr id="6" name="标题 1"/>
          <p:cNvSpPr txBox="1">
            <a:spLocks/>
          </p:cNvSpPr>
          <p:nvPr/>
        </p:nvSpPr>
        <p:spPr>
          <a:xfrm>
            <a:off x="457200" y="533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altLang="zh-CN" sz="2800" b="1" noProof="0" dirty="0" smtClean="0">
                <a:solidFill>
                  <a:sysClr val="windowText" lastClr="000000"/>
                </a:solidFill>
                <a:ea typeface="宋体"/>
              </a:rPr>
              <a:t>Disjoining Pressure Based on DLVO Theory</a:t>
            </a:r>
            <a:endParaRPr kumimoji="0" lang="zh-CN" altLang="en-US" sz="2800" b="1" i="0" u="none" strike="noStrike" kern="1200" cap="none" spc="0" normalizeH="0" baseline="0" noProof="0" dirty="0">
              <a:ln>
                <a:noFill/>
              </a:ln>
              <a:solidFill>
                <a:sysClr val="windowText" lastClr="000000"/>
              </a:solidFill>
              <a:effectLst/>
              <a:uLnTx/>
              <a:uFillTx/>
              <a:ea typeface="宋体"/>
            </a:endParaRPr>
          </a:p>
        </p:txBody>
      </p:sp>
      <p:pic>
        <p:nvPicPr>
          <p:cNvPr id="450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008" y="1727777"/>
            <a:ext cx="4572000" cy="37862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内容占位符 2"/>
          <p:cNvSpPr>
            <a:spLocks noGrp="1"/>
          </p:cNvSpPr>
          <p:nvPr>
            <p:ph idx="1"/>
          </p:nvPr>
        </p:nvSpPr>
        <p:spPr>
          <a:xfrm>
            <a:off x="4419600" y="1718094"/>
            <a:ext cx="4724400" cy="4764360"/>
          </a:xfrm>
        </p:spPr>
        <p:txBody>
          <a:bodyPr>
            <a:normAutofit/>
          </a:bodyPr>
          <a:lstStyle/>
          <a:p>
            <a:r>
              <a:rPr lang="en-US" altLang="zh-CN" sz="2000" b="1" dirty="0" smtClean="0"/>
              <a:t>Disjoining pressure calculated from different </a:t>
            </a:r>
            <a:r>
              <a:rPr lang="en-US" altLang="zh-CN" sz="2000" b="1" dirty="0" err="1" smtClean="0"/>
              <a:t>Hamaker</a:t>
            </a:r>
            <a:r>
              <a:rPr lang="en-US" altLang="zh-CN" sz="2000" b="1" dirty="0" smtClean="0"/>
              <a:t> constants shows that CO</a:t>
            </a:r>
            <a:r>
              <a:rPr lang="en-US" altLang="zh-CN" sz="2000" b="1" baseline="-25000" dirty="0" smtClean="0"/>
              <a:t>2</a:t>
            </a:r>
            <a:r>
              <a:rPr lang="en-US" altLang="zh-CN" sz="2000" b="1" dirty="0" smtClean="0"/>
              <a:t> has the most stable foam whereas N</a:t>
            </a:r>
            <a:r>
              <a:rPr lang="en-US" altLang="zh-CN" sz="2000" b="1" baseline="-25000" dirty="0" smtClean="0"/>
              <a:t>2</a:t>
            </a:r>
            <a:r>
              <a:rPr lang="en-US" altLang="zh-CN" sz="2000" b="1" dirty="0" smtClean="0"/>
              <a:t> has the least stable foam, which is contrary to our experimental observation.</a:t>
            </a:r>
          </a:p>
          <a:p>
            <a:endParaRPr lang="en-US" altLang="zh-CN" sz="2000" b="1" dirty="0"/>
          </a:p>
          <a:p>
            <a:r>
              <a:rPr lang="en-US" altLang="zh-CN" sz="2000" b="1" dirty="0" smtClean="0"/>
              <a:t>The van der Waals property of gas does not explain the different foam strength with respect to different gas type.</a:t>
            </a:r>
            <a:endParaRPr lang="en-US" altLang="zh-CN" sz="2000" b="1" dirty="0"/>
          </a:p>
        </p:txBody>
      </p:sp>
      <p:sp>
        <p:nvSpPr>
          <p:cNvPr id="9" name="Title 1"/>
          <p:cNvSpPr>
            <a:spLocks noGrp="1"/>
          </p:cNvSpPr>
          <p:nvPr>
            <p:ph type="title"/>
          </p:nvPr>
        </p:nvSpPr>
        <p:spPr>
          <a:xfrm>
            <a:off x="4191000" y="-290316"/>
            <a:ext cx="4953000" cy="1143000"/>
          </a:xfrm>
        </p:spPr>
        <p:txBody>
          <a:bodyPr/>
          <a:lstStyle/>
          <a:p>
            <a:r>
              <a:rPr lang="en-US" sz="2400" b="1" dirty="0" smtClean="0"/>
              <a:t>Hypothesis I</a:t>
            </a:r>
            <a:endParaRPr lang="en-US" sz="2400" b="1" dirty="0"/>
          </a:p>
        </p:txBody>
      </p:sp>
    </p:spTree>
    <p:extLst>
      <p:ext uri="{BB962C8B-B14F-4D97-AF65-F5344CB8AC3E}">
        <p14:creationId xmlns:p14="http://schemas.microsoft.com/office/powerpoint/2010/main" val="333979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15</a:t>
            </a:fld>
            <a:endParaRPr lang="en-US" altLang="en-US"/>
          </a:p>
        </p:txBody>
      </p:sp>
      <p:sp>
        <p:nvSpPr>
          <p:cNvPr id="6" name="标题 1"/>
          <p:cNvSpPr txBox="1">
            <a:spLocks/>
          </p:cNvSpPr>
          <p:nvPr/>
        </p:nvSpPr>
        <p:spPr>
          <a:xfrm>
            <a:off x="4572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spcAft>
                <a:spcPts val="0"/>
              </a:spcAft>
            </a:pPr>
            <a:r>
              <a:rPr kumimoji="0" lang="en-US" altLang="zh-CN" sz="2800" b="1" i="0" u="none" strike="noStrike" kern="1200" cap="none" spc="0" normalizeH="0" baseline="0" noProof="0" dirty="0" smtClean="0">
                <a:ln>
                  <a:noFill/>
                </a:ln>
                <a:solidFill>
                  <a:sysClr val="windowText" lastClr="000000"/>
                </a:solidFill>
                <a:effectLst/>
                <a:uLnTx/>
                <a:uFillTx/>
                <a:ea typeface="宋体"/>
              </a:rPr>
              <a:t>Hypothesis II: </a:t>
            </a:r>
            <a:r>
              <a:rPr lang="en-US" altLang="zh-CN" sz="2800" b="1" dirty="0"/>
              <a:t>Gas Solubility</a:t>
            </a:r>
            <a:endParaRPr kumimoji="0" lang="zh-CN" altLang="en-US" sz="2800" b="1" i="0" u="none" strike="noStrike" kern="1200" cap="none" spc="0" normalizeH="0" baseline="0" noProof="0" dirty="0">
              <a:ln>
                <a:noFill/>
              </a:ln>
              <a:solidFill>
                <a:sysClr val="windowText" lastClr="000000"/>
              </a:solidFill>
              <a:effectLst/>
              <a:uLnTx/>
              <a:uFillTx/>
              <a:ea typeface="宋体"/>
            </a:endParaRPr>
          </a:p>
        </p:txBody>
      </p:sp>
      <p:graphicFrame>
        <p:nvGraphicFramePr>
          <p:cNvPr id="8" name="表格 6"/>
          <p:cNvGraphicFramePr>
            <a:graphicFrameLocks noGrp="1"/>
          </p:cNvGraphicFramePr>
          <p:nvPr>
            <p:extLst>
              <p:ext uri="{D42A27DB-BD31-4B8C-83A1-F6EECF244321}">
                <p14:modId xmlns:p14="http://schemas.microsoft.com/office/powerpoint/2010/main" val="2022514669"/>
              </p:ext>
            </p:extLst>
          </p:nvPr>
        </p:nvGraphicFramePr>
        <p:xfrm>
          <a:off x="2945904" y="1649083"/>
          <a:ext cx="3252192" cy="1597720"/>
        </p:xfrm>
        <a:graphic>
          <a:graphicData uri="http://schemas.openxmlformats.org/drawingml/2006/table">
            <a:tbl>
              <a:tblPr firstRow="1" bandRow="1">
                <a:tableStyleId>{5C22544A-7EE6-4342-B048-85BDC9FD1C3A}</a:tableStyleId>
              </a:tblPr>
              <a:tblGrid>
                <a:gridCol w="979880"/>
                <a:gridCol w="2272312"/>
              </a:tblGrid>
              <a:tr h="553597">
                <a:tc>
                  <a:txBody>
                    <a:bodyPr/>
                    <a:lstStyle/>
                    <a:p>
                      <a:pPr algn="ctr"/>
                      <a:r>
                        <a:rPr lang="en-US" altLang="zh-CN" sz="1400" b="1" dirty="0" smtClean="0">
                          <a:solidFill>
                            <a:schemeClr val="tx1"/>
                          </a:solidFill>
                        </a:rPr>
                        <a:t>Gas Type</a:t>
                      </a:r>
                    </a:p>
                    <a:p>
                      <a:pPr algn="ctr"/>
                      <a:endParaRPr lang="zh-CN" altLang="en-US" sz="1400" b="1" dirty="0">
                        <a:solidFill>
                          <a:schemeClr val="tx1"/>
                        </a:solidFill>
                      </a:endParaRPr>
                    </a:p>
                  </a:txBody>
                  <a:tcPr/>
                </a:tc>
                <a:tc>
                  <a:txBody>
                    <a:bodyPr/>
                    <a:lstStyle/>
                    <a:p>
                      <a:pPr algn="ctr"/>
                      <a:r>
                        <a:rPr lang="en-US" altLang="zh-CN" sz="1400" b="1" kern="1200" baseline="0" dirty="0" smtClean="0">
                          <a:solidFill>
                            <a:schemeClr val="tx1"/>
                          </a:solidFill>
                          <a:latin typeface="+mn-lt"/>
                          <a:ea typeface="+mn-ea"/>
                          <a:cs typeface="+mn-cs"/>
                        </a:rPr>
                        <a:t>Mole Fraction Solubility</a:t>
                      </a:r>
                    </a:p>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1400" b="1" kern="1200" baseline="0" dirty="0" smtClean="0">
                          <a:solidFill>
                            <a:schemeClr val="tx1"/>
                          </a:solidFill>
                          <a:latin typeface="+mn-lt"/>
                          <a:ea typeface="+mn-ea"/>
                          <a:cs typeface="+mn-cs"/>
                        </a:rPr>
                        <a:t>X</a:t>
                      </a:r>
                      <a:r>
                        <a:rPr lang="en-US" altLang="zh-CN" sz="1400" b="1" kern="1200" baseline="-25000" dirty="0" smtClean="0">
                          <a:solidFill>
                            <a:schemeClr val="tx1"/>
                          </a:solidFill>
                          <a:latin typeface="+mn-lt"/>
                          <a:ea typeface="+mn-ea"/>
                          <a:cs typeface="+mn-cs"/>
                        </a:rPr>
                        <a:t>1 </a:t>
                      </a:r>
                      <a:r>
                        <a:rPr lang="en-US" altLang="zh-CN" sz="1400" b="1" kern="1200" baseline="0" dirty="0" smtClean="0">
                          <a:solidFill>
                            <a:schemeClr val="tx1"/>
                          </a:solidFill>
                          <a:latin typeface="+mn-lt"/>
                          <a:ea typeface="+mn-ea"/>
                          <a:cs typeface="+mn-cs"/>
                        </a:rPr>
                        <a:t> (20 </a:t>
                      </a:r>
                      <a:r>
                        <a:rPr lang="zh-CN" altLang="en-US" sz="1400" b="1" kern="1200" baseline="0" dirty="0" smtClean="0">
                          <a:solidFill>
                            <a:schemeClr val="tx1"/>
                          </a:solidFill>
                          <a:latin typeface="+mn-lt"/>
                          <a:ea typeface="+mn-ea"/>
                          <a:cs typeface="+mn-cs"/>
                        </a:rPr>
                        <a:t>℃</a:t>
                      </a:r>
                      <a:r>
                        <a:rPr lang="en-US" altLang="zh-CN" sz="1400" b="1" kern="1200" baseline="0" dirty="0" smtClean="0">
                          <a:solidFill>
                            <a:schemeClr val="tx1"/>
                          </a:solidFill>
                          <a:latin typeface="+mn-lt"/>
                          <a:ea typeface="+mn-ea"/>
                          <a:cs typeface="+mn-cs"/>
                        </a:rPr>
                        <a:t>, 1 bar)</a:t>
                      </a:r>
                      <a:endParaRPr lang="zh-CN" altLang="en-US" sz="1400" b="1" kern="1200" baseline="30000" dirty="0" smtClean="0">
                        <a:solidFill>
                          <a:schemeClr val="tx1"/>
                        </a:solidFill>
                        <a:latin typeface="+mn-lt"/>
                        <a:ea typeface="+mn-ea"/>
                        <a:cs typeface="+mn-cs"/>
                      </a:endParaRPr>
                    </a:p>
                    <a:p>
                      <a:pPr algn="ctr"/>
                      <a:endParaRPr lang="zh-CN" altLang="en-US" sz="1400" b="1" kern="1200" baseline="30000" dirty="0">
                        <a:solidFill>
                          <a:schemeClr val="tx1"/>
                        </a:solidFill>
                        <a:latin typeface="+mn-lt"/>
                        <a:ea typeface="+mn-ea"/>
                        <a:cs typeface="+mn-cs"/>
                      </a:endParaRPr>
                    </a:p>
                  </a:txBody>
                  <a:tcPr/>
                </a:tc>
              </a:tr>
              <a:tr h="312440">
                <a:tc>
                  <a:txBody>
                    <a:bodyPr/>
                    <a:lstStyle/>
                    <a:p>
                      <a:pPr algn="ctr"/>
                      <a:r>
                        <a:rPr lang="en-US" altLang="zh-CN" sz="1400" b="1" dirty="0" smtClean="0">
                          <a:solidFill>
                            <a:srgbClr val="0070C0"/>
                          </a:solidFill>
                        </a:rPr>
                        <a:t>N</a:t>
                      </a:r>
                      <a:r>
                        <a:rPr lang="en-US" altLang="zh-CN" sz="1400" b="1" baseline="-25000" dirty="0" smtClean="0">
                          <a:solidFill>
                            <a:srgbClr val="0070C0"/>
                          </a:solidFill>
                        </a:rPr>
                        <a:t>2</a:t>
                      </a:r>
                      <a:endParaRPr lang="zh-CN" altLang="en-US" sz="1400" b="1" baseline="-25000" dirty="0">
                        <a:solidFill>
                          <a:srgbClr val="0070C0"/>
                        </a:solidFill>
                      </a:endParaRPr>
                    </a:p>
                  </a:txBody>
                  <a:tcPr/>
                </a:tc>
                <a:tc>
                  <a:txBody>
                    <a:bodyPr/>
                    <a:lstStyle/>
                    <a:p>
                      <a:pPr algn="ctr"/>
                      <a:r>
                        <a:rPr lang="en-US" altLang="zh-CN" sz="1400" b="1" dirty="0" smtClean="0">
                          <a:solidFill>
                            <a:srgbClr val="0070C0"/>
                          </a:solidFill>
                        </a:rPr>
                        <a:t> 1.2E-5</a:t>
                      </a:r>
                      <a:endParaRPr lang="zh-CN" altLang="en-US" sz="1400" b="1" dirty="0">
                        <a:solidFill>
                          <a:srgbClr val="0070C0"/>
                        </a:solidFill>
                      </a:endParaRPr>
                    </a:p>
                  </a:txBody>
                  <a:tcPr/>
                </a:tc>
              </a:tr>
              <a:tr h="312440">
                <a:tc>
                  <a:txBody>
                    <a:bodyPr/>
                    <a:lstStyle/>
                    <a:p>
                      <a:pPr algn="ctr"/>
                      <a:r>
                        <a:rPr lang="en-US" altLang="zh-CN" sz="1400" b="1" dirty="0" smtClean="0">
                          <a:solidFill>
                            <a:srgbClr val="FF0000"/>
                          </a:solidFill>
                        </a:rPr>
                        <a:t>CH</a:t>
                      </a:r>
                      <a:r>
                        <a:rPr lang="en-US" altLang="zh-CN" sz="1400" b="1" kern="1200" baseline="-25000" dirty="0" smtClean="0">
                          <a:solidFill>
                            <a:srgbClr val="FF0000"/>
                          </a:solidFill>
                          <a:latin typeface="+mn-lt"/>
                          <a:ea typeface="+mn-ea"/>
                          <a:cs typeface="+mn-cs"/>
                        </a:rPr>
                        <a:t>4</a:t>
                      </a:r>
                      <a:endParaRPr lang="zh-CN" altLang="en-US" sz="1400" b="1" kern="1200" baseline="-25000" dirty="0">
                        <a:solidFill>
                          <a:srgbClr val="FF0000"/>
                        </a:solidFill>
                        <a:latin typeface="+mn-lt"/>
                        <a:ea typeface="+mn-ea"/>
                        <a:cs typeface="+mn-cs"/>
                      </a:endParaRPr>
                    </a:p>
                  </a:txBody>
                  <a:tcPr/>
                </a:tc>
                <a:tc>
                  <a:txBody>
                    <a:bodyPr/>
                    <a:lstStyle/>
                    <a:p>
                      <a:pPr algn="ctr"/>
                      <a:r>
                        <a:rPr lang="en-US" altLang="zh-CN" sz="1400" b="1" dirty="0" smtClean="0">
                          <a:solidFill>
                            <a:srgbClr val="FF0000"/>
                          </a:solidFill>
                        </a:rPr>
                        <a:t>2.6E-5</a:t>
                      </a:r>
                      <a:endParaRPr lang="zh-CN" altLang="en-US" sz="1400" b="1" dirty="0">
                        <a:solidFill>
                          <a:srgbClr val="FF0000"/>
                        </a:solidFill>
                      </a:endParaRPr>
                    </a:p>
                  </a:txBody>
                  <a:tcPr/>
                </a:tc>
              </a:tr>
              <a:tr h="312440">
                <a:tc>
                  <a:txBody>
                    <a:bodyPr/>
                    <a:lstStyle/>
                    <a:p>
                      <a:pPr algn="ctr"/>
                      <a:r>
                        <a:rPr lang="en-US" altLang="zh-CN" sz="1400" b="1" dirty="0" smtClean="0">
                          <a:solidFill>
                            <a:srgbClr val="00B050"/>
                          </a:solidFill>
                        </a:rPr>
                        <a:t>CO</a:t>
                      </a:r>
                      <a:r>
                        <a:rPr lang="en-US" altLang="zh-CN" sz="1400" b="1" baseline="-25000" dirty="0" smtClean="0">
                          <a:solidFill>
                            <a:srgbClr val="00B050"/>
                          </a:solidFill>
                        </a:rPr>
                        <a:t>2</a:t>
                      </a:r>
                      <a:endParaRPr lang="zh-CN" altLang="en-US" sz="1400" b="1" baseline="-25000" dirty="0">
                        <a:solidFill>
                          <a:srgbClr val="00B050"/>
                        </a:solidFill>
                      </a:endParaRPr>
                    </a:p>
                  </a:txBody>
                  <a:tcPr/>
                </a:tc>
                <a:tc>
                  <a:txBody>
                    <a:bodyPr/>
                    <a:lstStyle/>
                    <a:p>
                      <a:pPr algn="ctr"/>
                      <a:r>
                        <a:rPr lang="en-US" altLang="zh-CN" sz="1400" b="1" dirty="0" smtClean="0">
                          <a:solidFill>
                            <a:srgbClr val="00B050"/>
                          </a:solidFill>
                        </a:rPr>
                        <a:t>61.5E-5</a:t>
                      </a:r>
                      <a:endParaRPr lang="zh-CN" altLang="en-US" sz="1400" b="1" dirty="0">
                        <a:solidFill>
                          <a:srgbClr val="00B050"/>
                        </a:solidFill>
                      </a:endParaRPr>
                    </a:p>
                  </a:txBody>
                  <a:tcPr/>
                </a:tc>
              </a:tr>
            </a:tbl>
          </a:graphicData>
        </a:graphic>
      </p:graphicFrame>
      <p:sp>
        <p:nvSpPr>
          <p:cNvPr id="10" name="矩形 4"/>
          <p:cNvSpPr/>
          <p:nvPr/>
        </p:nvSpPr>
        <p:spPr>
          <a:xfrm>
            <a:off x="539552" y="3998655"/>
            <a:ext cx="8064896" cy="2554545"/>
          </a:xfrm>
          <a:prstGeom prst="rect">
            <a:avLst/>
          </a:prstGeom>
        </p:spPr>
        <p:txBody>
          <a:bodyPr wrap="square">
            <a:spAutoFit/>
          </a:bodyPr>
          <a:lstStyle/>
          <a:p>
            <a:pPr marL="457200" indent="-457200" eaLnBrk="1" fontAlgn="auto" hangingPunct="1">
              <a:spcBef>
                <a:spcPts val="0"/>
              </a:spcBef>
              <a:spcAft>
                <a:spcPts val="0"/>
              </a:spcAft>
              <a:buFont typeface="Arial" pitchFamily="34" charset="0"/>
              <a:buChar char="•"/>
            </a:pPr>
            <a:r>
              <a:rPr lang="en-US" altLang="zh-CN" sz="2000" b="1" dirty="0">
                <a:solidFill>
                  <a:srgbClr val="9BBB59"/>
                </a:solidFill>
                <a:latin typeface="Calibri"/>
                <a:ea typeface="宋体"/>
              </a:rPr>
              <a:t>CO</a:t>
            </a:r>
            <a:r>
              <a:rPr lang="en-US" altLang="zh-CN" sz="2000" b="1" baseline="-25000" dirty="0">
                <a:solidFill>
                  <a:srgbClr val="9BBB59"/>
                </a:solidFill>
                <a:latin typeface="Calibri"/>
                <a:ea typeface="宋体"/>
              </a:rPr>
              <a:t>2</a:t>
            </a:r>
            <a:r>
              <a:rPr lang="en-US" altLang="zh-CN" sz="2000" b="1" dirty="0">
                <a:solidFill>
                  <a:srgbClr val="9BBB59"/>
                </a:solidFill>
                <a:latin typeface="Calibri"/>
                <a:ea typeface="宋体"/>
              </a:rPr>
              <a:t> foam</a:t>
            </a:r>
          </a:p>
          <a:p>
            <a:pPr eaLnBrk="1" fontAlgn="auto" hangingPunct="1">
              <a:spcBef>
                <a:spcPts val="0"/>
              </a:spcBef>
              <a:spcAft>
                <a:spcPts val="0"/>
              </a:spcAft>
            </a:pPr>
            <a:endParaRPr lang="en-US" altLang="zh-CN" sz="2000" dirty="0">
              <a:solidFill>
                <a:prstClr val="black"/>
              </a:solidFill>
              <a:latin typeface="Calibri"/>
              <a:ea typeface="宋体"/>
            </a:endParaRPr>
          </a:p>
          <a:p>
            <a:pPr marL="457200" indent="-457200" eaLnBrk="1" fontAlgn="auto" hangingPunct="1">
              <a:spcBef>
                <a:spcPts val="0"/>
              </a:spcBef>
              <a:spcAft>
                <a:spcPts val="0"/>
              </a:spcAft>
              <a:buFont typeface="Arial" pitchFamily="34" charset="0"/>
              <a:buChar char="•"/>
            </a:pPr>
            <a:r>
              <a:rPr lang="en-US" altLang="zh-CN" sz="2000" b="1" dirty="0">
                <a:solidFill>
                  <a:srgbClr val="00B050"/>
                </a:solidFill>
                <a:latin typeface="Calibri"/>
                <a:ea typeface="宋体"/>
              </a:rPr>
              <a:t>CO</a:t>
            </a:r>
            <a:r>
              <a:rPr lang="en-US" altLang="zh-CN" sz="2000" b="1" baseline="-25000" dirty="0">
                <a:solidFill>
                  <a:srgbClr val="00B050"/>
                </a:solidFill>
                <a:latin typeface="Calibri"/>
                <a:ea typeface="宋体"/>
              </a:rPr>
              <a:t>2</a:t>
            </a:r>
            <a:r>
              <a:rPr lang="en-US" altLang="zh-CN" sz="2000" b="1" dirty="0">
                <a:solidFill>
                  <a:srgbClr val="00B050"/>
                </a:solidFill>
                <a:latin typeface="Calibri"/>
                <a:ea typeface="宋体"/>
              </a:rPr>
              <a:t> foam with surfactant solution saturated with CO</a:t>
            </a:r>
            <a:r>
              <a:rPr lang="en-US" altLang="zh-CN" sz="2000" b="1" baseline="-25000" dirty="0">
                <a:solidFill>
                  <a:srgbClr val="00B050"/>
                </a:solidFill>
                <a:latin typeface="Calibri"/>
                <a:ea typeface="宋体"/>
              </a:rPr>
              <a:t>2</a:t>
            </a:r>
            <a:r>
              <a:rPr lang="en-US" altLang="zh-CN" sz="2000" b="1" dirty="0">
                <a:solidFill>
                  <a:srgbClr val="00B050"/>
                </a:solidFill>
                <a:latin typeface="Calibri"/>
                <a:ea typeface="宋体"/>
              </a:rPr>
              <a:t> at 21 bar (13.24 bar CO</a:t>
            </a:r>
            <a:r>
              <a:rPr lang="en-US" altLang="zh-CN" sz="2000" b="1" baseline="-25000" dirty="0">
                <a:solidFill>
                  <a:srgbClr val="00B050"/>
                </a:solidFill>
                <a:latin typeface="Calibri"/>
                <a:ea typeface="宋体"/>
              </a:rPr>
              <a:t>2</a:t>
            </a:r>
            <a:r>
              <a:rPr lang="en-US" altLang="zh-CN" sz="2000" b="1" dirty="0">
                <a:solidFill>
                  <a:srgbClr val="00B050"/>
                </a:solidFill>
                <a:latin typeface="Calibri"/>
                <a:ea typeface="宋体"/>
              </a:rPr>
              <a:t> was dissolved in 2L surfactant solution at 21 bar)</a:t>
            </a:r>
          </a:p>
          <a:p>
            <a:pPr eaLnBrk="1" fontAlgn="auto" hangingPunct="1">
              <a:spcBef>
                <a:spcPts val="0"/>
              </a:spcBef>
              <a:spcAft>
                <a:spcPts val="0"/>
              </a:spcAft>
            </a:pPr>
            <a:endParaRPr lang="en-US" altLang="zh-CN" sz="2000" dirty="0">
              <a:solidFill>
                <a:prstClr val="black"/>
              </a:solidFill>
              <a:latin typeface="Calibri"/>
              <a:ea typeface="宋体"/>
            </a:endParaRPr>
          </a:p>
          <a:p>
            <a:pPr marL="457200" indent="-457200" eaLnBrk="1" fontAlgn="auto" hangingPunct="1">
              <a:spcBef>
                <a:spcPts val="0"/>
              </a:spcBef>
              <a:spcAft>
                <a:spcPts val="0"/>
              </a:spcAft>
              <a:buFont typeface="Arial" pitchFamily="34" charset="0"/>
              <a:buChar char="•"/>
            </a:pPr>
            <a:r>
              <a:rPr lang="en-US" altLang="zh-CN" sz="2000" b="1" dirty="0">
                <a:solidFill>
                  <a:srgbClr val="1F497D"/>
                </a:solidFill>
                <a:latin typeface="Calibri"/>
                <a:ea typeface="宋体"/>
              </a:rPr>
              <a:t>CO</a:t>
            </a:r>
            <a:r>
              <a:rPr lang="en-US" altLang="zh-CN" sz="2000" b="1" baseline="-25000" dirty="0">
                <a:solidFill>
                  <a:srgbClr val="002060"/>
                </a:solidFill>
                <a:latin typeface="Calibri"/>
                <a:ea typeface="宋体"/>
              </a:rPr>
              <a:t>2</a:t>
            </a:r>
            <a:r>
              <a:rPr lang="en-US" altLang="zh-CN" sz="2000" b="1" dirty="0">
                <a:solidFill>
                  <a:srgbClr val="1F497D"/>
                </a:solidFill>
                <a:latin typeface="Calibri"/>
                <a:ea typeface="宋体"/>
              </a:rPr>
              <a:t> foam with increased gas flow rate to compensate the dissolved CO</a:t>
            </a:r>
            <a:r>
              <a:rPr lang="en-US" altLang="zh-CN" sz="2000" b="1" baseline="-25000" dirty="0">
                <a:solidFill>
                  <a:srgbClr val="002060"/>
                </a:solidFill>
                <a:latin typeface="Calibri"/>
                <a:ea typeface="宋体"/>
              </a:rPr>
              <a:t>2</a:t>
            </a:r>
            <a:r>
              <a:rPr lang="en-US" altLang="zh-CN" sz="2000" b="1" dirty="0">
                <a:solidFill>
                  <a:srgbClr val="1F497D"/>
                </a:solidFill>
                <a:latin typeface="Calibri"/>
                <a:ea typeface="宋体"/>
              </a:rPr>
              <a:t> in surfactant solution (assuming local equilibrium; CO</a:t>
            </a:r>
            <a:r>
              <a:rPr lang="en-US" altLang="zh-CN" sz="2000" b="1" baseline="-25000" dirty="0">
                <a:solidFill>
                  <a:srgbClr val="002060"/>
                </a:solidFill>
                <a:latin typeface="Calibri"/>
                <a:ea typeface="宋体"/>
              </a:rPr>
              <a:t>2</a:t>
            </a:r>
            <a:r>
              <a:rPr lang="en-US" altLang="zh-CN" sz="2000" b="1" dirty="0">
                <a:solidFill>
                  <a:srgbClr val="1F497D"/>
                </a:solidFill>
                <a:latin typeface="Calibri"/>
                <a:ea typeface="宋体"/>
              </a:rPr>
              <a:t> solubility model provided by </a:t>
            </a:r>
            <a:r>
              <a:rPr lang="en-US" altLang="zh-CN" sz="2000" b="1" dirty="0" err="1">
                <a:solidFill>
                  <a:srgbClr val="1F497D"/>
                </a:solidFill>
                <a:latin typeface="Calibri"/>
                <a:ea typeface="宋体"/>
              </a:rPr>
              <a:t>Zhenhao</a:t>
            </a:r>
            <a:r>
              <a:rPr lang="en-US" altLang="zh-CN" sz="2000" b="1" dirty="0">
                <a:solidFill>
                  <a:srgbClr val="1F497D"/>
                </a:solidFill>
                <a:latin typeface="Calibri"/>
                <a:ea typeface="宋体"/>
              </a:rPr>
              <a:t> </a:t>
            </a:r>
            <a:r>
              <a:rPr lang="en-US" altLang="zh-CN" sz="2000" b="1" dirty="0" err="1">
                <a:solidFill>
                  <a:srgbClr val="1F497D"/>
                </a:solidFill>
                <a:latin typeface="Calibri"/>
                <a:ea typeface="宋体"/>
              </a:rPr>
              <a:t>Duan</a:t>
            </a:r>
            <a:r>
              <a:rPr lang="en-US" altLang="zh-CN" sz="2000" b="1" dirty="0">
                <a:solidFill>
                  <a:srgbClr val="1F497D"/>
                </a:solidFill>
                <a:latin typeface="Calibri"/>
                <a:ea typeface="宋体"/>
              </a:rPr>
              <a:t>)</a:t>
            </a:r>
            <a:endParaRPr lang="zh-CN" altLang="en-US" sz="2000" b="1" dirty="0">
              <a:solidFill>
                <a:srgbClr val="1F497D"/>
              </a:solidFill>
              <a:latin typeface="Calibri"/>
              <a:ea typeface="宋体"/>
            </a:endParaRPr>
          </a:p>
        </p:txBody>
      </p:sp>
      <p:sp>
        <p:nvSpPr>
          <p:cNvPr id="12" name="TextBox 11"/>
          <p:cNvSpPr txBox="1"/>
          <p:nvPr/>
        </p:nvSpPr>
        <p:spPr>
          <a:xfrm>
            <a:off x="480204" y="3429000"/>
            <a:ext cx="8545160" cy="492443"/>
          </a:xfrm>
          <a:prstGeom prst="rect">
            <a:avLst/>
          </a:prstGeom>
          <a:noFill/>
        </p:spPr>
        <p:txBody>
          <a:bodyPr wrap="none" rtlCol="0">
            <a:spAutoFit/>
          </a:bodyPr>
          <a:lstStyle/>
          <a:p>
            <a:pPr eaLnBrk="1" fontAlgn="auto" hangingPunct="1">
              <a:spcBef>
                <a:spcPts val="0"/>
              </a:spcBef>
              <a:spcAft>
                <a:spcPts val="0"/>
              </a:spcAft>
            </a:pPr>
            <a:r>
              <a:rPr lang="en-US" altLang="zh-CN" sz="2600" b="1" dirty="0">
                <a:solidFill>
                  <a:prstClr val="black"/>
                </a:solidFill>
                <a:latin typeface="Calibri"/>
                <a:ea typeface="宋体"/>
              </a:rPr>
              <a:t>What if we compensate the dissolved gas in aqueous phase?</a:t>
            </a:r>
            <a:endParaRPr lang="zh-CN" altLang="en-US" sz="2600" b="1" dirty="0">
              <a:solidFill>
                <a:prstClr val="black"/>
              </a:solidFill>
              <a:latin typeface="Calibri"/>
              <a:ea typeface="宋体"/>
            </a:endParaRPr>
          </a:p>
        </p:txBody>
      </p:sp>
      <p:sp>
        <p:nvSpPr>
          <p:cNvPr id="9" name="Title 1"/>
          <p:cNvSpPr>
            <a:spLocks noGrp="1"/>
          </p:cNvSpPr>
          <p:nvPr>
            <p:ph type="title"/>
          </p:nvPr>
        </p:nvSpPr>
        <p:spPr>
          <a:xfrm>
            <a:off x="4191000" y="-290316"/>
            <a:ext cx="4953000" cy="1143000"/>
          </a:xfrm>
        </p:spPr>
        <p:txBody>
          <a:bodyPr/>
          <a:lstStyle/>
          <a:p>
            <a:r>
              <a:rPr lang="en-US" sz="2400" b="1" dirty="0" smtClean="0"/>
              <a:t>Hypothesis II</a:t>
            </a:r>
            <a:endParaRPr lang="en-US" sz="2400" b="1" dirty="0"/>
          </a:p>
        </p:txBody>
      </p:sp>
    </p:spTree>
    <p:extLst>
      <p:ext uri="{BB962C8B-B14F-4D97-AF65-F5344CB8AC3E}">
        <p14:creationId xmlns:p14="http://schemas.microsoft.com/office/powerpoint/2010/main" val="3949331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16</a:t>
            </a:fld>
            <a:endParaRPr lang="en-US" altLang="en-US"/>
          </a:p>
        </p:txBody>
      </p:sp>
      <p:sp>
        <p:nvSpPr>
          <p:cNvPr id="2" name="Rectangle 1"/>
          <p:cNvSpPr/>
          <p:nvPr/>
        </p:nvSpPr>
        <p:spPr>
          <a:xfrm>
            <a:off x="5029200" y="1000065"/>
            <a:ext cx="3962400" cy="5324535"/>
          </a:xfrm>
          <a:prstGeom prst="rect">
            <a:avLst/>
          </a:prstGeom>
        </p:spPr>
        <p:txBody>
          <a:bodyPr wrap="square">
            <a:spAutoFit/>
          </a:bodyPr>
          <a:lstStyle/>
          <a:p>
            <a:pPr marL="342900" indent="-342900">
              <a:buFont typeface="Arial" panose="020B0604020202020204" pitchFamily="34" charset="0"/>
              <a:buChar char="•"/>
            </a:pPr>
            <a:r>
              <a:rPr lang="en-US" altLang="zh-CN" sz="2000" b="1" dirty="0" smtClean="0"/>
              <a:t>More gas is required to foam as the gas solubility in the aqueous solution is high. Because the surfactant solutions were not saturated, the gas dissolves in the solution, which will make the actual quality lower than the injected quality.</a:t>
            </a:r>
          </a:p>
          <a:p>
            <a:pPr marL="0" indent="0">
              <a:buNone/>
            </a:pPr>
            <a:endParaRPr lang="en-US" altLang="zh-CN" sz="2000" b="1" dirty="0" smtClean="0"/>
          </a:p>
          <a:p>
            <a:pPr marL="342900" indent="-342900">
              <a:buFont typeface="Arial" panose="020B0604020202020204" pitchFamily="34" charset="0"/>
              <a:buChar char="•"/>
            </a:pPr>
            <a:r>
              <a:rPr lang="en-US" altLang="zh-CN" sz="2000" b="1" dirty="0" smtClean="0"/>
              <a:t>Gas solubility has a significant effect on foam strength in low quality region whereas the effect in high quality region is negligible.</a:t>
            </a:r>
            <a:endParaRPr lang="en-US" altLang="zh-CN" sz="2000" b="1" dirty="0"/>
          </a:p>
        </p:txBody>
      </p:sp>
      <p:sp>
        <p:nvSpPr>
          <p:cNvPr id="7" name="Title 1"/>
          <p:cNvSpPr>
            <a:spLocks noGrp="1"/>
          </p:cNvSpPr>
          <p:nvPr>
            <p:ph type="title"/>
          </p:nvPr>
        </p:nvSpPr>
        <p:spPr>
          <a:xfrm>
            <a:off x="4191000" y="-290316"/>
            <a:ext cx="4953000" cy="1143000"/>
          </a:xfrm>
        </p:spPr>
        <p:txBody>
          <a:bodyPr/>
          <a:lstStyle/>
          <a:p>
            <a:r>
              <a:rPr lang="en-US" sz="2400" b="1" dirty="0" smtClean="0"/>
              <a:t>Hypothesis II</a:t>
            </a:r>
            <a:endParaRPr lang="en-US" sz="2400" b="1"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764" y="1600200"/>
            <a:ext cx="4801236" cy="3886200"/>
          </a:xfrm>
          <a:prstGeom prst="rect">
            <a:avLst/>
          </a:prstGeom>
          <a:noFill/>
        </p:spPr>
      </p:pic>
    </p:spTree>
    <p:extLst>
      <p:ext uri="{BB962C8B-B14F-4D97-AF65-F5344CB8AC3E}">
        <p14:creationId xmlns:p14="http://schemas.microsoft.com/office/powerpoint/2010/main" val="1580705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17</a:t>
            </a:fld>
            <a:endParaRPr lang="en-US" altLang="en-US"/>
          </a:p>
        </p:txBody>
      </p:sp>
      <p:sp>
        <p:nvSpPr>
          <p:cNvPr id="6" name="标题 1"/>
          <p:cNvSpPr txBox="1">
            <a:spLocks/>
          </p:cNvSpPr>
          <p:nvPr/>
        </p:nvSpPr>
        <p:spPr>
          <a:xfrm>
            <a:off x="4572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spcAft>
                <a:spcPts val="0"/>
              </a:spcAft>
            </a:pPr>
            <a:r>
              <a:rPr kumimoji="0" lang="en-US" altLang="zh-CN" sz="2800" b="1" i="0" u="none" strike="noStrike" kern="1200" cap="none" spc="0" normalizeH="0" baseline="0" noProof="0" dirty="0" smtClean="0">
                <a:ln>
                  <a:noFill/>
                </a:ln>
                <a:solidFill>
                  <a:sysClr val="windowText" lastClr="000000"/>
                </a:solidFill>
                <a:effectLst/>
                <a:uLnTx/>
                <a:uFillTx/>
                <a:ea typeface="宋体"/>
              </a:rPr>
              <a:t>Hypothesis III: </a:t>
            </a:r>
            <a:r>
              <a:rPr lang="en-US" altLang="zh-CN" sz="2800" b="1" dirty="0"/>
              <a:t>Diffusion Coarsening</a:t>
            </a:r>
            <a:endParaRPr kumimoji="0" lang="zh-CN" altLang="en-US" sz="2800" b="1" i="0" u="none" strike="noStrike" kern="1200" cap="none" spc="0" normalizeH="0" baseline="0" noProof="0" dirty="0">
              <a:ln>
                <a:noFill/>
              </a:ln>
              <a:solidFill>
                <a:sysClr val="windowText" lastClr="000000"/>
              </a:solidFill>
              <a:effectLst/>
              <a:uLnTx/>
              <a:uFillTx/>
              <a:ea typeface="宋体"/>
            </a:endParaRP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1893" y="1357719"/>
            <a:ext cx="3240657" cy="26777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2" name="Rectangle 1"/>
              <p:cNvSpPr/>
              <p:nvPr/>
            </p:nvSpPr>
            <p:spPr>
              <a:xfrm>
                <a:off x="3886200" y="2379879"/>
                <a:ext cx="2210092" cy="67691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f>
                        <m:fPr>
                          <m:ctrlPr>
                            <a:rPr lang="en-US" sz="2000" b="1" i="1">
                              <a:latin typeface="Cambria Math"/>
                            </a:rPr>
                          </m:ctrlPr>
                        </m:fPr>
                        <m:num>
                          <m:r>
                            <a:rPr lang="en-US" sz="2000" b="1" i="1">
                              <a:latin typeface="Cambria Math"/>
                            </a:rPr>
                            <m:t>𝒅𝑵</m:t>
                          </m:r>
                        </m:num>
                        <m:den>
                          <m:r>
                            <a:rPr lang="en-US" sz="2000" b="1" i="1">
                              <a:latin typeface="Cambria Math"/>
                            </a:rPr>
                            <m:t>𝒅𝒕</m:t>
                          </m:r>
                        </m:den>
                      </m:f>
                      <m:r>
                        <a:rPr lang="en-US" sz="2000" b="1">
                          <a:latin typeface="Cambria Math"/>
                        </a:rPr>
                        <m:t>=</m:t>
                      </m:r>
                      <m:r>
                        <a:rPr lang="en-US" sz="2000" b="1" i="1">
                          <a:latin typeface="Cambria Math"/>
                        </a:rPr>
                        <m:t>−</m:t>
                      </m:r>
                      <m:sSub>
                        <m:sSubPr>
                          <m:ctrlPr>
                            <a:rPr lang="en-US" sz="2000" b="1" i="1">
                              <a:latin typeface="Cambria Math"/>
                            </a:rPr>
                          </m:ctrlPr>
                        </m:sSubPr>
                        <m:e>
                          <m:r>
                            <a:rPr lang="en-US" sz="2000" b="1" i="1">
                              <a:latin typeface="Cambria Math"/>
                            </a:rPr>
                            <m:t>𝒌</m:t>
                          </m:r>
                        </m:e>
                        <m:sub>
                          <m:r>
                            <a:rPr lang="en-US" sz="2000" b="1" i="1">
                              <a:latin typeface="Cambria Math"/>
                            </a:rPr>
                            <m:t>𝒇𝒊𝒍𝒎</m:t>
                          </m:r>
                        </m:sub>
                      </m:sSub>
                      <m:r>
                        <a:rPr lang="en-US" sz="2000" b="1" i="1">
                          <a:latin typeface="Cambria Math"/>
                        </a:rPr>
                        <m:t>𝑨</m:t>
                      </m:r>
                      <m:r>
                        <a:rPr lang="en-US" sz="2000" b="1">
                          <a:latin typeface="Cambria Math"/>
                        </a:rPr>
                        <m:t>∆</m:t>
                      </m:r>
                      <m:r>
                        <a:rPr lang="en-US" sz="2000" b="1" i="1">
                          <a:latin typeface="Cambria Math"/>
                        </a:rPr>
                        <m:t>𝑪</m:t>
                      </m:r>
                    </m:oMath>
                  </m:oMathPara>
                </a14:m>
                <a:endParaRPr lang="en-US" sz="2000" b="1" dirty="0"/>
              </a:p>
            </p:txBody>
          </p:sp>
        </mc:Choice>
        <mc:Fallback xmlns="">
          <p:sp>
            <p:nvSpPr>
              <p:cNvPr id="2" name="Rectangle 1"/>
              <p:cNvSpPr>
                <a:spLocks noRot="1" noChangeAspect="1" noMove="1" noResize="1" noEditPoints="1" noAdjustHandles="1" noChangeArrowheads="1" noChangeShapeType="1" noTextEdit="1"/>
              </p:cNvSpPr>
              <p:nvPr/>
            </p:nvSpPr>
            <p:spPr>
              <a:xfrm>
                <a:off x="3886200" y="2379879"/>
                <a:ext cx="2210092" cy="676917"/>
              </a:xfrm>
              <a:prstGeom prst="rect">
                <a:avLst/>
              </a:prstGeom>
              <a:blipFill rotWithShape="1">
                <a:blip r:embed="rId3"/>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 name="Rectangle 2"/>
              <p:cNvSpPr/>
              <p:nvPr/>
            </p:nvSpPr>
            <p:spPr>
              <a:xfrm>
                <a:off x="6400800" y="2336406"/>
                <a:ext cx="2559162" cy="72039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a:rPr>
                          </m:ctrlPr>
                        </m:sSubPr>
                        <m:e>
                          <m:r>
                            <a:rPr lang="en-US" sz="2000" b="1" i="1">
                              <a:latin typeface="Cambria Math"/>
                            </a:rPr>
                            <m:t>𝒌</m:t>
                          </m:r>
                        </m:e>
                        <m:sub>
                          <m:r>
                            <a:rPr lang="en-US" sz="2000" b="1" i="1">
                              <a:latin typeface="Cambria Math"/>
                            </a:rPr>
                            <m:t>𝒇𝒊𝒍𝒎</m:t>
                          </m:r>
                        </m:sub>
                      </m:sSub>
                      <m:r>
                        <a:rPr lang="en-US" sz="2000" b="1">
                          <a:latin typeface="Cambria Math"/>
                        </a:rPr>
                        <m:t>=</m:t>
                      </m:r>
                      <m:f>
                        <m:fPr>
                          <m:ctrlPr>
                            <a:rPr lang="en-US" sz="2000" b="1" i="1">
                              <a:latin typeface="Cambria Math"/>
                            </a:rPr>
                          </m:ctrlPr>
                        </m:fPr>
                        <m:num>
                          <m:r>
                            <a:rPr lang="en-US" sz="2000" b="1" i="1">
                              <a:latin typeface="Cambria Math"/>
                            </a:rPr>
                            <m:t>𝑫</m:t>
                          </m:r>
                          <m:sSub>
                            <m:sSubPr>
                              <m:ctrlPr>
                                <a:rPr lang="en-US" sz="2000" b="1" i="1">
                                  <a:latin typeface="Cambria Math"/>
                                </a:rPr>
                              </m:ctrlPr>
                            </m:sSubPr>
                            <m:e>
                              <m:r>
                                <a:rPr lang="en-US" sz="2000" b="1" i="1">
                                  <a:latin typeface="Cambria Math"/>
                                </a:rPr>
                                <m:t>𝑯</m:t>
                              </m:r>
                            </m:e>
                            <m:sub>
                              <m:r>
                                <a:rPr lang="en-US" sz="2000" b="1" i="1">
                                  <a:latin typeface="Cambria Math"/>
                                </a:rPr>
                                <m:t>𝑶𝒔𝒕𝒘𝒂𝒍𝒅</m:t>
                              </m:r>
                            </m:sub>
                          </m:sSub>
                        </m:num>
                        <m:den>
                          <m:r>
                            <a:rPr lang="en-US" sz="2000" b="1" i="1">
                              <a:latin typeface="Cambria Math"/>
                            </a:rPr>
                            <m:t>𝒉</m:t>
                          </m:r>
                          <m:r>
                            <a:rPr lang="en-US" sz="2000" b="1">
                              <a:latin typeface="Cambria Math"/>
                            </a:rPr>
                            <m:t>+</m:t>
                          </m:r>
                          <m:r>
                            <a:rPr lang="en-US" sz="2000" b="1" i="1">
                              <a:latin typeface="Cambria Math"/>
                            </a:rPr>
                            <m:t>𝟐</m:t>
                          </m:r>
                          <m:r>
                            <a:rPr lang="en-US" sz="2000" b="1" i="1">
                              <a:latin typeface="Cambria Math"/>
                            </a:rPr>
                            <m:t>𝑫</m:t>
                          </m:r>
                          <m:r>
                            <a:rPr lang="en-US" sz="2000" b="1">
                              <a:latin typeface="Cambria Math"/>
                            </a:rPr>
                            <m:t>/</m:t>
                          </m:r>
                          <m:sSub>
                            <m:sSubPr>
                              <m:ctrlPr>
                                <a:rPr lang="en-US" sz="2000" b="1" i="1">
                                  <a:latin typeface="Cambria Math"/>
                                </a:rPr>
                              </m:ctrlPr>
                            </m:sSubPr>
                            <m:e>
                              <m:r>
                                <a:rPr lang="en-US" sz="2000" b="1" i="1">
                                  <a:latin typeface="Cambria Math"/>
                                </a:rPr>
                                <m:t>𝒌</m:t>
                              </m:r>
                            </m:e>
                            <m:sub>
                              <m:r>
                                <a:rPr lang="en-US" sz="2000" b="1" i="1">
                                  <a:latin typeface="Cambria Math"/>
                                </a:rPr>
                                <m:t>𝑴𝑳</m:t>
                              </m:r>
                            </m:sub>
                          </m:sSub>
                        </m:den>
                      </m:f>
                    </m:oMath>
                  </m:oMathPara>
                </a14:m>
                <a:endParaRPr lang="en-US" sz="2000" b="1" dirty="0"/>
              </a:p>
            </p:txBody>
          </p:sp>
        </mc:Choice>
        <mc:Fallback xmlns="">
          <p:sp>
            <p:nvSpPr>
              <p:cNvPr id="3" name="Rectangle 2"/>
              <p:cNvSpPr>
                <a:spLocks noRot="1" noChangeAspect="1" noMove="1" noResize="1" noEditPoints="1" noAdjustHandles="1" noChangeArrowheads="1" noChangeShapeType="1" noTextEdit="1"/>
              </p:cNvSpPr>
              <p:nvPr/>
            </p:nvSpPr>
            <p:spPr>
              <a:xfrm>
                <a:off x="6400800" y="2336406"/>
                <a:ext cx="2559162" cy="720390"/>
              </a:xfrm>
              <a:prstGeom prst="rect">
                <a:avLst/>
              </a:prstGeom>
              <a:blipFill rotWithShape="1">
                <a:blip r:embed="rId4"/>
                <a:stretch>
                  <a:fillRect/>
                </a:stretch>
              </a:blipFill>
            </p:spPr>
            <p:txBody>
              <a:bodyPr/>
              <a:lstStyle/>
              <a:p>
                <a:r>
                  <a:rPr lang="en-US">
                    <a:noFill/>
                  </a:rPr>
                  <a:t> </a:t>
                </a:r>
              </a:p>
            </p:txBody>
          </p:sp>
        </mc:Fallback>
      </mc:AlternateContent>
      <p:graphicFrame>
        <p:nvGraphicFramePr>
          <p:cNvPr id="9" name="表格 7"/>
          <p:cNvGraphicFramePr>
            <a:graphicFrameLocks noGrp="1"/>
          </p:cNvGraphicFramePr>
          <p:nvPr>
            <p:extLst>
              <p:ext uri="{D42A27DB-BD31-4B8C-83A1-F6EECF244321}">
                <p14:modId xmlns:p14="http://schemas.microsoft.com/office/powerpoint/2010/main" val="399155553"/>
              </p:ext>
            </p:extLst>
          </p:nvPr>
        </p:nvGraphicFramePr>
        <p:xfrm>
          <a:off x="4957239" y="3886200"/>
          <a:ext cx="3816424" cy="2240280"/>
        </p:xfrm>
        <a:graphic>
          <a:graphicData uri="http://schemas.openxmlformats.org/drawingml/2006/table">
            <a:tbl>
              <a:tblPr firstRow="1" firstCol="1" bandRow="1">
                <a:tableStyleId>{5C22544A-7EE6-4342-B048-85BDC9FD1C3A}</a:tableStyleId>
              </a:tblPr>
              <a:tblGrid>
                <a:gridCol w="2473466"/>
                <a:gridCol w="1342958"/>
              </a:tblGrid>
              <a:tr h="519917">
                <a:tc>
                  <a:txBody>
                    <a:bodyPr/>
                    <a:lstStyle/>
                    <a:p>
                      <a:pPr algn="ctr">
                        <a:lnSpc>
                          <a:spcPct val="150000"/>
                        </a:lnSpc>
                        <a:spcAft>
                          <a:spcPts val="0"/>
                        </a:spcAft>
                      </a:pPr>
                      <a:r>
                        <a:rPr lang="en-US" sz="1400" b="1" dirty="0">
                          <a:solidFill>
                            <a:schemeClr val="tx1"/>
                          </a:solidFill>
                          <a:effectLst/>
                        </a:rPr>
                        <a:t>Gas Type</a:t>
                      </a:r>
                      <a:endParaRPr lang="zh-CN" sz="1400" b="1" dirty="0">
                        <a:solidFill>
                          <a:schemeClr val="tx1"/>
                        </a:solidFill>
                        <a:effectLst/>
                        <a:latin typeface="Times New Roman"/>
                        <a:ea typeface="宋体"/>
                      </a:endParaRPr>
                    </a:p>
                  </a:txBody>
                  <a:tcPr marL="68580" marR="68580" marT="0" marB="0" anchor="ctr"/>
                </a:tc>
                <a:tc>
                  <a:txBody>
                    <a:bodyPr/>
                    <a:lstStyle/>
                    <a:p>
                      <a:pPr algn="ctr">
                        <a:lnSpc>
                          <a:spcPct val="150000"/>
                        </a:lnSpc>
                        <a:spcAft>
                          <a:spcPts val="0"/>
                        </a:spcAft>
                      </a:pPr>
                      <a:r>
                        <a:rPr lang="en-US" sz="1400" b="1" i="1" dirty="0" err="1" smtClean="0">
                          <a:solidFill>
                            <a:schemeClr val="tx1"/>
                          </a:solidFill>
                          <a:effectLst/>
                        </a:rPr>
                        <a:t>k</a:t>
                      </a:r>
                      <a:r>
                        <a:rPr lang="en-US" sz="1400" b="1" i="1" baseline="-25000" dirty="0" err="1" smtClean="0">
                          <a:solidFill>
                            <a:schemeClr val="tx1"/>
                          </a:solidFill>
                          <a:effectLst/>
                        </a:rPr>
                        <a:t>film</a:t>
                      </a:r>
                      <a:r>
                        <a:rPr lang="zh-CN" altLang="en-US" sz="1400" b="1" baseline="30000" dirty="0" smtClean="0">
                          <a:solidFill>
                            <a:schemeClr val="tx1"/>
                          </a:solidFill>
                          <a:effectLst/>
                        </a:rPr>
                        <a:t>*</a:t>
                      </a:r>
                      <a:endParaRPr lang="zh-CN" sz="1400" b="1" baseline="30000" dirty="0">
                        <a:solidFill>
                          <a:schemeClr val="tx1"/>
                        </a:solidFill>
                        <a:effectLst/>
                      </a:endParaRPr>
                    </a:p>
                    <a:p>
                      <a:pPr algn="ctr">
                        <a:lnSpc>
                          <a:spcPct val="150000"/>
                        </a:lnSpc>
                        <a:spcAft>
                          <a:spcPts val="0"/>
                        </a:spcAft>
                      </a:pPr>
                      <a:r>
                        <a:rPr lang="en-US" sz="1400" b="1" dirty="0">
                          <a:solidFill>
                            <a:schemeClr val="tx1"/>
                          </a:solidFill>
                          <a:effectLst/>
                        </a:rPr>
                        <a:t>(m/s)</a:t>
                      </a:r>
                      <a:endParaRPr lang="zh-CN" sz="1400" b="1" dirty="0">
                        <a:solidFill>
                          <a:schemeClr val="tx1"/>
                        </a:solidFill>
                        <a:effectLst/>
                        <a:latin typeface="Times New Roman"/>
                        <a:ea typeface="宋体"/>
                      </a:endParaRPr>
                    </a:p>
                  </a:txBody>
                  <a:tcPr marL="68580" marR="68580" marT="0" marB="0" anchor="ctr"/>
                </a:tc>
              </a:tr>
              <a:tr h="245306">
                <a:tc>
                  <a:txBody>
                    <a:bodyPr/>
                    <a:lstStyle/>
                    <a:p>
                      <a:pPr algn="ctr">
                        <a:lnSpc>
                          <a:spcPct val="150000"/>
                        </a:lnSpc>
                        <a:spcAft>
                          <a:spcPts val="0"/>
                        </a:spcAft>
                      </a:pPr>
                      <a:r>
                        <a:rPr lang="en-US" sz="1400" b="1" dirty="0">
                          <a:solidFill>
                            <a:srgbClr val="0070C0"/>
                          </a:solidFill>
                          <a:effectLst/>
                        </a:rPr>
                        <a:t>N</a:t>
                      </a:r>
                      <a:r>
                        <a:rPr lang="en-US" sz="1400" b="1" baseline="-25000" dirty="0">
                          <a:solidFill>
                            <a:srgbClr val="0070C0"/>
                          </a:solidFill>
                          <a:effectLst/>
                        </a:rPr>
                        <a:t>2</a:t>
                      </a:r>
                      <a:endParaRPr lang="zh-CN" sz="1400" b="1" dirty="0">
                        <a:solidFill>
                          <a:srgbClr val="0070C0"/>
                        </a:solidFill>
                        <a:effectLst/>
                        <a:latin typeface="Times New Roman"/>
                        <a:ea typeface="宋体"/>
                      </a:endParaRPr>
                    </a:p>
                  </a:txBody>
                  <a:tcPr marL="68580" marR="68580" marT="0" marB="0"/>
                </a:tc>
                <a:tc>
                  <a:txBody>
                    <a:bodyPr/>
                    <a:lstStyle/>
                    <a:p>
                      <a:pPr algn="ctr">
                        <a:lnSpc>
                          <a:spcPct val="150000"/>
                        </a:lnSpc>
                        <a:spcAft>
                          <a:spcPts val="0"/>
                        </a:spcAft>
                      </a:pPr>
                      <a:r>
                        <a:rPr lang="en-US" sz="1400" b="1" dirty="0" smtClean="0">
                          <a:solidFill>
                            <a:srgbClr val="0070C0"/>
                          </a:solidFill>
                          <a:effectLst/>
                        </a:rPr>
                        <a:t>0.13</a:t>
                      </a:r>
                      <a:endParaRPr lang="zh-CN" sz="1400" b="1" dirty="0">
                        <a:solidFill>
                          <a:srgbClr val="0070C0"/>
                        </a:solidFill>
                        <a:effectLst/>
                        <a:latin typeface="Times New Roman"/>
                        <a:ea typeface="宋体"/>
                      </a:endParaRPr>
                    </a:p>
                  </a:txBody>
                  <a:tcPr marL="68580" marR="68580" marT="0" marB="0" anchor="ctr"/>
                </a:tc>
              </a:tr>
              <a:tr h="245306">
                <a:tc>
                  <a:txBody>
                    <a:bodyPr/>
                    <a:lstStyle/>
                    <a:p>
                      <a:pPr algn="ctr">
                        <a:lnSpc>
                          <a:spcPct val="150000"/>
                        </a:lnSpc>
                        <a:spcAft>
                          <a:spcPts val="0"/>
                        </a:spcAft>
                      </a:pPr>
                      <a:r>
                        <a:rPr lang="en-US" sz="1400" b="1" dirty="0">
                          <a:solidFill>
                            <a:srgbClr val="7030A0"/>
                          </a:solidFill>
                          <a:effectLst/>
                        </a:rPr>
                        <a:t>Flue Gas</a:t>
                      </a:r>
                      <a:endParaRPr lang="zh-CN" sz="1400" b="1" dirty="0">
                        <a:solidFill>
                          <a:srgbClr val="7030A0"/>
                        </a:solidFill>
                        <a:effectLst/>
                        <a:latin typeface="Times New Roman"/>
                        <a:ea typeface="宋体"/>
                      </a:endParaRPr>
                    </a:p>
                  </a:txBody>
                  <a:tcPr marL="68580" marR="68580" marT="0" marB="0"/>
                </a:tc>
                <a:tc>
                  <a:txBody>
                    <a:bodyPr/>
                    <a:lstStyle/>
                    <a:p>
                      <a:pPr algn="ctr">
                        <a:lnSpc>
                          <a:spcPct val="150000"/>
                        </a:lnSpc>
                        <a:spcAft>
                          <a:spcPts val="0"/>
                        </a:spcAft>
                      </a:pPr>
                      <a:r>
                        <a:rPr lang="en-US" sz="1400" b="1" dirty="0" smtClean="0">
                          <a:solidFill>
                            <a:srgbClr val="7030A0"/>
                          </a:solidFill>
                          <a:effectLst/>
                        </a:rPr>
                        <a:t>0.16</a:t>
                      </a:r>
                      <a:endParaRPr lang="zh-CN" sz="1400" b="1" dirty="0">
                        <a:solidFill>
                          <a:srgbClr val="7030A0"/>
                        </a:solidFill>
                        <a:effectLst/>
                        <a:latin typeface="Times New Roman"/>
                        <a:ea typeface="宋体"/>
                      </a:endParaRPr>
                    </a:p>
                  </a:txBody>
                  <a:tcPr marL="68580" marR="68580" marT="0" marB="0" anchor="ctr"/>
                </a:tc>
              </a:tr>
              <a:tr h="245306">
                <a:tc>
                  <a:txBody>
                    <a:bodyPr/>
                    <a:lstStyle/>
                    <a:p>
                      <a:pPr algn="ctr">
                        <a:lnSpc>
                          <a:spcPct val="150000"/>
                        </a:lnSpc>
                        <a:spcAft>
                          <a:spcPts val="0"/>
                        </a:spcAft>
                      </a:pPr>
                      <a:r>
                        <a:rPr lang="en-US" sz="1400" b="1" dirty="0">
                          <a:solidFill>
                            <a:srgbClr val="FF0000"/>
                          </a:solidFill>
                          <a:effectLst/>
                        </a:rPr>
                        <a:t>CH</a:t>
                      </a:r>
                      <a:r>
                        <a:rPr lang="en-US" sz="1400" b="1" baseline="-25000" dirty="0">
                          <a:solidFill>
                            <a:srgbClr val="FF0000"/>
                          </a:solidFill>
                          <a:effectLst/>
                        </a:rPr>
                        <a:t>4</a:t>
                      </a:r>
                      <a:endParaRPr lang="zh-CN" sz="1400" b="1" dirty="0">
                        <a:solidFill>
                          <a:srgbClr val="FF0000"/>
                        </a:solidFill>
                        <a:effectLst/>
                        <a:latin typeface="Times New Roman"/>
                        <a:ea typeface="宋体"/>
                      </a:endParaRPr>
                    </a:p>
                  </a:txBody>
                  <a:tcPr marL="68580" marR="68580" marT="0" marB="0"/>
                </a:tc>
                <a:tc>
                  <a:txBody>
                    <a:bodyPr/>
                    <a:lstStyle/>
                    <a:p>
                      <a:pPr algn="ctr">
                        <a:lnSpc>
                          <a:spcPct val="150000"/>
                        </a:lnSpc>
                        <a:spcAft>
                          <a:spcPts val="0"/>
                        </a:spcAft>
                      </a:pPr>
                      <a:r>
                        <a:rPr lang="en-US" sz="1400" b="1" dirty="0">
                          <a:solidFill>
                            <a:srgbClr val="FF0000"/>
                          </a:solidFill>
                          <a:effectLst/>
                        </a:rPr>
                        <a:t>0.30</a:t>
                      </a:r>
                      <a:endParaRPr lang="zh-CN" sz="1400" b="1" dirty="0">
                        <a:solidFill>
                          <a:srgbClr val="FF0000"/>
                        </a:solidFill>
                        <a:effectLst/>
                        <a:latin typeface="Times New Roman"/>
                        <a:ea typeface="宋体"/>
                      </a:endParaRPr>
                    </a:p>
                  </a:txBody>
                  <a:tcPr marL="68580" marR="68580" marT="0" marB="0" anchor="ctr"/>
                </a:tc>
              </a:tr>
              <a:tr h="245306">
                <a:tc>
                  <a:txBody>
                    <a:bodyPr/>
                    <a:lstStyle/>
                    <a:p>
                      <a:pPr algn="ctr">
                        <a:lnSpc>
                          <a:spcPct val="150000"/>
                        </a:lnSpc>
                        <a:spcAft>
                          <a:spcPts val="0"/>
                        </a:spcAft>
                      </a:pPr>
                      <a:r>
                        <a:rPr lang="en-US" sz="1400" b="1" dirty="0">
                          <a:solidFill>
                            <a:srgbClr val="FFC000"/>
                          </a:solidFill>
                          <a:effectLst/>
                        </a:rPr>
                        <a:t>(50% CH</a:t>
                      </a:r>
                      <a:r>
                        <a:rPr lang="en-US" sz="1400" b="1" baseline="-25000" dirty="0">
                          <a:solidFill>
                            <a:srgbClr val="FFC000"/>
                          </a:solidFill>
                          <a:effectLst/>
                        </a:rPr>
                        <a:t>4 </a:t>
                      </a:r>
                      <a:r>
                        <a:rPr lang="en-US" sz="1400" b="1" dirty="0">
                          <a:solidFill>
                            <a:srgbClr val="FFC000"/>
                          </a:solidFill>
                          <a:effectLst/>
                        </a:rPr>
                        <a:t>&amp; 50% CO</a:t>
                      </a:r>
                      <a:r>
                        <a:rPr lang="en-US" sz="1400" b="1" baseline="-25000" dirty="0">
                          <a:solidFill>
                            <a:srgbClr val="FFC000"/>
                          </a:solidFill>
                          <a:effectLst/>
                        </a:rPr>
                        <a:t>2</a:t>
                      </a:r>
                      <a:r>
                        <a:rPr lang="en-US" sz="1400" b="1" dirty="0">
                          <a:solidFill>
                            <a:srgbClr val="FFC000"/>
                          </a:solidFill>
                          <a:effectLst/>
                        </a:rPr>
                        <a:t>)</a:t>
                      </a:r>
                      <a:endParaRPr lang="zh-CN" sz="1400" b="1" dirty="0">
                        <a:solidFill>
                          <a:srgbClr val="FFC000"/>
                        </a:solidFill>
                        <a:effectLst/>
                        <a:latin typeface="Times New Roman"/>
                        <a:ea typeface="宋体"/>
                      </a:endParaRPr>
                    </a:p>
                  </a:txBody>
                  <a:tcPr marL="68580" marR="68580" marT="0" marB="0"/>
                </a:tc>
                <a:tc>
                  <a:txBody>
                    <a:bodyPr/>
                    <a:lstStyle/>
                    <a:p>
                      <a:pPr algn="ctr">
                        <a:lnSpc>
                          <a:spcPct val="150000"/>
                        </a:lnSpc>
                        <a:spcAft>
                          <a:spcPts val="0"/>
                        </a:spcAft>
                      </a:pPr>
                      <a:r>
                        <a:rPr lang="en-US" sz="1400" b="1" dirty="0" smtClean="0">
                          <a:solidFill>
                            <a:srgbClr val="FFC000"/>
                          </a:solidFill>
                          <a:effectLst/>
                        </a:rPr>
                        <a:t>0.58</a:t>
                      </a:r>
                      <a:endParaRPr lang="zh-CN" sz="1400" b="1" dirty="0">
                        <a:solidFill>
                          <a:srgbClr val="FFC000"/>
                        </a:solidFill>
                        <a:effectLst/>
                        <a:latin typeface="Times New Roman"/>
                        <a:ea typeface="宋体"/>
                      </a:endParaRPr>
                    </a:p>
                  </a:txBody>
                  <a:tcPr marL="68580" marR="68580" marT="0" marB="0" anchor="ctr"/>
                </a:tc>
              </a:tr>
              <a:tr h="245306">
                <a:tc>
                  <a:txBody>
                    <a:bodyPr/>
                    <a:lstStyle/>
                    <a:p>
                      <a:pPr algn="ctr">
                        <a:lnSpc>
                          <a:spcPct val="150000"/>
                        </a:lnSpc>
                        <a:spcAft>
                          <a:spcPts val="0"/>
                        </a:spcAft>
                      </a:pPr>
                      <a:r>
                        <a:rPr lang="en-US" sz="1400" b="1" dirty="0">
                          <a:solidFill>
                            <a:srgbClr val="00B050"/>
                          </a:solidFill>
                          <a:effectLst/>
                        </a:rPr>
                        <a:t>CO</a:t>
                      </a:r>
                      <a:r>
                        <a:rPr lang="en-US" sz="1400" b="1" baseline="-25000" dirty="0">
                          <a:solidFill>
                            <a:srgbClr val="00B050"/>
                          </a:solidFill>
                          <a:effectLst/>
                        </a:rPr>
                        <a:t>2</a:t>
                      </a:r>
                      <a:endParaRPr lang="zh-CN" sz="1400" b="1" dirty="0">
                        <a:solidFill>
                          <a:srgbClr val="00B050"/>
                        </a:solidFill>
                        <a:effectLst/>
                        <a:latin typeface="Times New Roman"/>
                        <a:ea typeface="宋体"/>
                      </a:endParaRPr>
                    </a:p>
                  </a:txBody>
                  <a:tcPr marL="68580" marR="68580" marT="0" marB="0"/>
                </a:tc>
                <a:tc>
                  <a:txBody>
                    <a:bodyPr/>
                    <a:lstStyle/>
                    <a:p>
                      <a:pPr algn="ctr">
                        <a:lnSpc>
                          <a:spcPct val="150000"/>
                        </a:lnSpc>
                        <a:spcAft>
                          <a:spcPts val="0"/>
                        </a:spcAft>
                      </a:pPr>
                      <a:r>
                        <a:rPr lang="en-US" sz="1400" b="1" dirty="0">
                          <a:solidFill>
                            <a:srgbClr val="00B050"/>
                          </a:solidFill>
                          <a:effectLst/>
                        </a:rPr>
                        <a:t>7.85</a:t>
                      </a:r>
                      <a:endParaRPr lang="zh-CN" sz="1400" b="1" dirty="0">
                        <a:solidFill>
                          <a:srgbClr val="00B050"/>
                        </a:solidFill>
                        <a:effectLst/>
                        <a:latin typeface="Times New Roman"/>
                        <a:ea typeface="宋体"/>
                      </a:endParaRPr>
                    </a:p>
                  </a:txBody>
                  <a:tcPr marL="68580" marR="68580" marT="0" marB="0" anchor="ctr"/>
                </a:tc>
              </a:tr>
            </a:tbl>
          </a:graphicData>
        </a:graphic>
      </p:graphicFrame>
      <p:sp>
        <p:nvSpPr>
          <p:cNvPr id="8" name="Rectangle 7"/>
          <p:cNvSpPr/>
          <p:nvPr/>
        </p:nvSpPr>
        <p:spPr>
          <a:xfrm>
            <a:off x="4328604" y="1698316"/>
            <a:ext cx="3956532" cy="400110"/>
          </a:xfrm>
          <a:prstGeom prst="rect">
            <a:avLst/>
          </a:prstGeom>
        </p:spPr>
        <p:txBody>
          <a:bodyPr wrap="none">
            <a:spAutoFit/>
          </a:bodyPr>
          <a:lstStyle/>
          <a:p>
            <a:r>
              <a:rPr lang="en-US" sz="2000" b="1" dirty="0" smtClean="0"/>
              <a:t>Gas Diffusion across Thin Film</a:t>
            </a:r>
            <a:endParaRPr lang="en-US" sz="2000" dirty="0"/>
          </a:p>
        </p:txBody>
      </p:sp>
      <p:sp>
        <p:nvSpPr>
          <p:cNvPr id="11" name="Rectangle 10"/>
          <p:cNvSpPr/>
          <p:nvPr/>
        </p:nvSpPr>
        <p:spPr>
          <a:xfrm>
            <a:off x="19050" y="6548735"/>
            <a:ext cx="8972550" cy="461665"/>
          </a:xfrm>
          <a:prstGeom prst="rect">
            <a:avLst/>
          </a:prstGeom>
        </p:spPr>
        <p:txBody>
          <a:bodyPr wrap="square">
            <a:spAutoFit/>
          </a:bodyPr>
          <a:lstStyle/>
          <a:p>
            <a:r>
              <a:rPr lang="en-US" sz="800" dirty="0" err="1"/>
              <a:t>Princen</a:t>
            </a:r>
            <a:r>
              <a:rPr lang="en-US" sz="800" dirty="0"/>
              <a:t>, H.M., and S.G. </a:t>
            </a:r>
            <a:r>
              <a:rPr lang="en-US" sz="800" dirty="0" smtClean="0"/>
              <a:t>Mason</a:t>
            </a:r>
            <a:r>
              <a:rPr lang="en-US" sz="800" dirty="0"/>
              <a:t> </a:t>
            </a:r>
            <a:r>
              <a:rPr lang="en-US" sz="800" dirty="0" smtClean="0"/>
              <a:t>1965</a:t>
            </a:r>
            <a:r>
              <a:rPr lang="en-US" sz="800" dirty="0"/>
              <a:t> </a:t>
            </a:r>
            <a:r>
              <a:rPr lang="en-US" sz="800" dirty="0" smtClean="0"/>
              <a:t>The </a:t>
            </a:r>
            <a:r>
              <a:rPr lang="en-US" sz="800" dirty="0"/>
              <a:t>Permeability of Soap Films to Gases. Journal of Colloid Science 20(4): 353–375</a:t>
            </a:r>
            <a:r>
              <a:rPr lang="en-US" sz="800" dirty="0" smtClean="0"/>
              <a:t>.</a:t>
            </a:r>
          </a:p>
          <a:p>
            <a:r>
              <a:rPr lang="en-US" sz="800" dirty="0" err="1"/>
              <a:t>Farajzadeh</a:t>
            </a:r>
            <a:r>
              <a:rPr lang="en-US" sz="800" dirty="0"/>
              <a:t>, </a:t>
            </a:r>
            <a:r>
              <a:rPr lang="en-US" sz="800" dirty="0" err="1" smtClean="0"/>
              <a:t>Rouhi</a:t>
            </a:r>
            <a:r>
              <a:rPr lang="en-US" sz="800" dirty="0"/>
              <a:t> </a:t>
            </a:r>
            <a:r>
              <a:rPr lang="en-US" sz="800" dirty="0" smtClean="0"/>
              <a:t>2014</a:t>
            </a:r>
            <a:r>
              <a:rPr lang="en-US" sz="800" dirty="0"/>
              <a:t> </a:t>
            </a:r>
            <a:r>
              <a:rPr lang="en-US" sz="800" dirty="0" smtClean="0"/>
              <a:t>Effect </a:t>
            </a:r>
            <a:r>
              <a:rPr lang="en-US" sz="800" dirty="0"/>
              <a:t>of Gas Type and Composition on Macroscopic Properties of Foam.</a:t>
            </a:r>
            <a:endParaRPr lang="en-US" sz="800" dirty="0" smtClean="0"/>
          </a:p>
          <a:p>
            <a:endParaRPr lang="en-US" sz="800" dirty="0"/>
          </a:p>
        </p:txBody>
      </p:sp>
      <mc:AlternateContent xmlns:mc="http://schemas.openxmlformats.org/markup-compatibility/2006" xmlns:a14="http://schemas.microsoft.com/office/drawing/2010/main">
        <mc:Choice Requires="a14">
          <p:sp>
            <p:nvSpPr>
              <p:cNvPr id="12" name="Rectangle 11"/>
              <p:cNvSpPr/>
              <p:nvPr/>
            </p:nvSpPr>
            <p:spPr>
              <a:xfrm>
                <a:off x="1143000" y="4648200"/>
                <a:ext cx="2325188" cy="84722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acc>
                        <m:accPr>
                          <m:chr m:val="̅"/>
                          <m:ctrlPr>
                            <a:rPr lang="en-US" b="1" i="1">
                              <a:latin typeface="Cambria Math"/>
                            </a:rPr>
                          </m:ctrlPr>
                        </m:accPr>
                        <m:e>
                          <m:sSub>
                            <m:sSubPr>
                              <m:ctrlPr>
                                <a:rPr lang="en-US" b="1" i="1">
                                  <a:latin typeface="Cambria Math"/>
                                </a:rPr>
                              </m:ctrlPr>
                            </m:sSubPr>
                            <m:e>
                              <m:r>
                                <a:rPr lang="en-US" b="1" i="1">
                                  <a:latin typeface="Cambria Math"/>
                                </a:rPr>
                                <m:t>𝒌</m:t>
                              </m:r>
                            </m:e>
                            <m:sub>
                              <m:r>
                                <a:rPr lang="en-US" b="1" i="1">
                                  <a:latin typeface="Cambria Math"/>
                                </a:rPr>
                                <m:t>𝒇𝒊𝒍𝒎</m:t>
                              </m:r>
                            </m:sub>
                          </m:sSub>
                        </m:e>
                      </m:acc>
                      <m:r>
                        <a:rPr lang="en-US" b="1">
                          <a:latin typeface="Cambria Math"/>
                        </a:rPr>
                        <m:t>=</m:t>
                      </m:r>
                      <m:d>
                        <m:dPr>
                          <m:ctrlPr>
                            <a:rPr lang="en-US" b="1" i="1">
                              <a:latin typeface="Cambria Math"/>
                            </a:rPr>
                          </m:ctrlPr>
                        </m:dPr>
                        <m:e>
                          <m:nary>
                            <m:naryPr>
                              <m:chr m:val="∑"/>
                              <m:limLoc m:val="undOvr"/>
                              <m:ctrlPr>
                                <a:rPr lang="en-US" b="1" i="1">
                                  <a:latin typeface="Cambria Math"/>
                                </a:rPr>
                              </m:ctrlPr>
                            </m:naryPr>
                            <m:sub>
                              <m:r>
                                <a:rPr lang="en-US" b="1" i="1">
                                  <a:latin typeface="Cambria Math"/>
                                </a:rPr>
                                <m:t>𝒊</m:t>
                              </m:r>
                              <m:r>
                                <a:rPr lang="en-US" b="1">
                                  <a:latin typeface="Cambria Math"/>
                                </a:rPr>
                                <m:t>=</m:t>
                              </m:r>
                              <m:r>
                                <a:rPr lang="en-US" b="1" i="1">
                                  <a:latin typeface="Cambria Math"/>
                                </a:rPr>
                                <m:t>𝟏</m:t>
                              </m:r>
                            </m:sub>
                            <m:sup>
                              <m:r>
                                <a:rPr lang="en-US" b="1" i="1">
                                  <a:latin typeface="Cambria Math"/>
                                </a:rPr>
                                <m:t>𝒏</m:t>
                              </m:r>
                            </m:sup>
                            <m:e>
                              <m:f>
                                <m:fPr>
                                  <m:ctrlPr>
                                    <a:rPr lang="en-US" b="1" i="1">
                                      <a:latin typeface="Cambria Math"/>
                                    </a:rPr>
                                  </m:ctrlPr>
                                </m:fPr>
                                <m:num>
                                  <m:sSub>
                                    <m:sSubPr>
                                      <m:ctrlPr>
                                        <a:rPr lang="en-US" b="1" i="1">
                                          <a:latin typeface="Cambria Math"/>
                                        </a:rPr>
                                      </m:ctrlPr>
                                    </m:sSubPr>
                                    <m:e>
                                      <m:r>
                                        <a:rPr lang="en-US" b="1" i="1">
                                          <a:latin typeface="Cambria Math"/>
                                        </a:rPr>
                                        <m:t>𝒙</m:t>
                                      </m:r>
                                    </m:e>
                                    <m:sub>
                                      <m:r>
                                        <a:rPr lang="en-US" b="1" i="1">
                                          <a:latin typeface="Cambria Math"/>
                                        </a:rPr>
                                        <m:t>𝒊</m:t>
                                      </m:r>
                                    </m:sub>
                                  </m:sSub>
                                </m:num>
                                <m:den>
                                  <m:sSub>
                                    <m:sSubPr>
                                      <m:ctrlPr>
                                        <a:rPr lang="en-US" b="1" i="1">
                                          <a:latin typeface="Cambria Math"/>
                                        </a:rPr>
                                      </m:ctrlPr>
                                    </m:sSubPr>
                                    <m:e>
                                      <m:r>
                                        <a:rPr lang="en-US" b="1" i="1">
                                          <a:latin typeface="Cambria Math"/>
                                        </a:rPr>
                                        <m:t>𝒌</m:t>
                                      </m:r>
                                    </m:e>
                                    <m:sub>
                                      <m:r>
                                        <a:rPr lang="en-US" b="1" i="1">
                                          <a:latin typeface="Cambria Math"/>
                                        </a:rPr>
                                        <m:t>𝒇𝒊𝒍𝒎</m:t>
                                      </m:r>
                                      <m:r>
                                        <a:rPr lang="en-US" b="1">
                                          <a:latin typeface="Cambria Math"/>
                                        </a:rPr>
                                        <m:t>, </m:t>
                                      </m:r>
                                      <m:r>
                                        <a:rPr lang="en-US" b="1" i="1">
                                          <a:latin typeface="Cambria Math"/>
                                        </a:rPr>
                                        <m:t>𝒊</m:t>
                                      </m:r>
                                    </m:sub>
                                  </m:sSub>
                                </m:den>
                              </m:f>
                            </m:e>
                          </m:nary>
                        </m:e>
                      </m:d>
                    </m:oMath>
                  </m:oMathPara>
                </a14:m>
                <a:endParaRPr lang="en-US" dirty="0"/>
              </a:p>
            </p:txBody>
          </p:sp>
        </mc:Choice>
        <mc:Fallback xmlns="">
          <p:sp>
            <p:nvSpPr>
              <p:cNvPr id="12" name="Rectangle 11"/>
              <p:cNvSpPr>
                <a:spLocks noRot="1" noChangeAspect="1" noMove="1" noResize="1" noEditPoints="1" noAdjustHandles="1" noChangeArrowheads="1" noChangeShapeType="1" noTextEdit="1"/>
              </p:cNvSpPr>
              <p:nvPr/>
            </p:nvSpPr>
            <p:spPr>
              <a:xfrm>
                <a:off x="1143000" y="4648200"/>
                <a:ext cx="2325188" cy="847220"/>
              </a:xfrm>
              <a:prstGeom prst="rect">
                <a:avLst/>
              </a:prstGeom>
              <a:blipFill rotWithShape="1">
                <a:blip r:embed="rId5"/>
                <a:stretch>
                  <a:fillRect/>
                </a:stretch>
              </a:blipFill>
            </p:spPr>
            <p:txBody>
              <a:bodyPr/>
              <a:lstStyle/>
              <a:p>
                <a:r>
                  <a:rPr lang="en-US">
                    <a:noFill/>
                  </a:rPr>
                  <a:t> </a:t>
                </a:r>
              </a:p>
            </p:txBody>
          </p:sp>
        </mc:Fallback>
      </mc:AlternateContent>
      <p:sp>
        <p:nvSpPr>
          <p:cNvPr id="14" name="Title 1"/>
          <p:cNvSpPr>
            <a:spLocks noGrp="1"/>
          </p:cNvSpPr>
          <p:nvPr>
            <p:ph type="title"/>
          </p:nvPr>
        </p:nvSpPr>
        <p:spPr>
          <a:xfrm>
            <a:off x="4191000" y="-290316"/>
            <a:ext cx="4953000" cy="1143000"/>
          </a:xfrm>
        </p:spPr>
        <p:txBody>
          <a:bodyPr/>
          <a:lstStyle/>
          <a:p>
            <a:r>
              <a:rPr lang="en-US" sz="2400" b="1" dirty="0" smtClean="0"/>
              <a:t>Hypothesis III</a:t>
            </a:r>
            <a:endParaRPr lang="en-US" sz="2400" b="1" dirty="0"/>
          </a:p>
        </p:txBody>
      </p:sp>
    </p:spTree>
    <p:extLst>
      <p:ext uri="{BB962C8B-B14F-4D97-AF65-F5344CB8AC3E}">
        <p14:creationId xmlns:p14="http://schemas.microsoft.com/office/powerpoint/2010/main" val="3152867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8" grpId="0"/>
      <p:bldP spid="1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solidFill>
                  <a:srgbClr val="000000"/>
                </a:solidFill>
              </a:rPr>
              <a:pPr/>
              <a:t>18</a:t>
            </a:fld>
            <a:endParaRPr lang="en-US" altLang="en-US">
              <a:solidFill>
                <a:srgbClr val="000000"/>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8046" y="792569"/>
            <a:ext cx="4445000" cy="324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19600" y="762000"/>
            <a:ext cx="4395470" cy="3260725"/>
          </a:xfrm>
          <a:prstGeom prst="rect">
            <a:avLst/>
          </a:prstGeom>
          <a:noFill/>
        </p:spPr>
      </p:pic>
      <p:sp>
        <p:nvSpPr>
          <p:cNvPr id="8" name="标题 1"/>
          <p:cNvSpPr txBox="1">
            <a:spLocks/>
          </p:cNvSpPr>
          <p:nvPr/>
        </p:nvSpPr>
        <p:spPr>
          <a:xfrm>
            <a:off x="457200" y="313662"/>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lvl="0" fontAlgn="auto">
              <a:spcAft>
                <a:spcPts val="0"/>
              </a:spcAft>
            </a:pPr>
            <a:r>
              <a:rPr kumimoji="0" lang="en-US" altLang="zh-CN" sz="2800" b="1" i="0" u="none" strike="noStrike" kern="1200" cap="none" spc="0" normalizeH="0" baseline="0" noProof="0" dirty="0" smtClean="0">
                <a:ln>
                  <a:noFill/>
                </a:ln>
                <a:solidFill>
                  <a:sysClr val="windowText" lastClr="000000"/>
                </a:solidFill>
                <a:effectLst/>
                <a:uLnTx/>
                <a:uFillTx/>
                <a:ea typeface="宋体"/>
              </a:rPr>
              <a:t>Effect</a:t>
            </a:r>
            <a:r>
              <a:rPr kumimoji="0" lang="en-US" altLang="zh-CN" sz="2800" b="1" i="0" u="none" strike="noStrike" kern="1200" cap="none" spc="0" normalizeH="0" noProof="0" dirty="0" smtClean="0">
                <a:ln>
                  <a:noFill/>
                </a:ln>
                <a:solidFill>
                  <a:sysClr val="windowText" lastClr="000000"/>
                </a:solidFill>
                <a:effectLst/>
                <a:uLnTx/>
                <a:uFillTx/>
                <a:ea typeface="宋体"/>
              </a:rPr>
              <a:t> of Gas Composition</a:t>
            </a:r>
            <a:endParaRPr kumimoji="0" lang="zh-CN" altLang="en-US" sz="2800" b="1" i="0" u="none" strike="noStrike" kern="1200" cap="none" spc="0" normalizeH="0" baseline="0" noProof="0" dirty="0">
              <a:ln>
                <a:noFill/>
              </a:ln>
              <a:solidFill>
                <a:sysClr val="windowText" lastClr="000000"/>
              </a:solidFill>
              <a:effectLst/>
              <a:uLnTx/>
              <a:uFillTx/>
              <a:ea typeface="宋体"/>
            </a:endParaRPr>
          </a:p>
        </p:txBody>
      </p:sp>
      <p:sp>
        <p:nvSpPr>
          <p:cNvPr id="6" name="Rectangle 5"/>
          <p:cNvSpPr/>
          <p:nvPr/>
        </p:nvSpPr>
        <p:spPr>
          <a:xfrm>
            <a:off x="-82550" y="4061703"/>
            <a:ext cx="9150350" cy="2246769"/>
          </a:xfrm>
          <a:prstGeom prst="rect">
            <a:avLst/>
          </a:prstGeom>
        </p:spPr>
        <p:txBody>
          <a:bodyPr wrap="square">
            <a:spAutoFit/>
          </a:bodyPr>
          <a:lstStyle/>
          <a:p>
            <a:pPr marL="285750" indent="-285750">
              <a:buFont typeface="Arial" panose="020B0604020202020204" pitchFamily="34" charset="0"/>
              <a:buChar char="•"/>
            </a:pPr>
            <a:r>
              <a:rPr lang="en-US" altLang="zh-CN" sz="2000" b="1" dirty="0" smtClean="0"/>
              <a:t>The mixture of gases usually have approximately the same foam strength as the less soluble gas. </a:t>
            </a:r>
          </a:p>
          <a:p>
            <a:endParaRPr lang="en-US" altLang="zh-CN" sz="2000" b="1" dirty="0" smtClean="0"/>
          </a:p>
          <a:p>
            <a:pPr marL="285750" indent="-285750">
              <a:buFont typeface="Arial" panose="020B0604020202020204" pitchFamily="34" charset="0"/>
              <a:buChar char="•"/>
            </a:pPr>
            <a:r>
              <a:rPr lang="en-US" altLang="zh-CN" sz="2000" b="1" dirty="0" smtClean="0"/>
              <a:t>When </a:t>
            </a:r>
            <a:r>
              <a:rPr lang="en-US" altLang="zh-CN" sz="2000" b="1" dirty="0" smtClean="0"/>
              <a:t>adding </a:t>
            </a:r>
            <a:r>
              <a:rPr lang="en-US" altLang="zh-CN" sz="2000" b="1" dirty="0" smtClean="0"/>
              <a:t>a second</a:t>
            </a:r>
            <a:r>
              <a:rPr lang="en-US" altLang="zh-CN" sz="2000" b="1" dirty="0" smtClean="0"/>
              <a:t> component into the gas, </a:t>
            </a:r>
            <a:r>
              <a:rPr lang="en-US" altLang="zh-CN" sz="2000" b="1" dirty="0" smtClean="0"/>
              <a:t>the system increases one degree of freedom which will allow bubbles to coexist at different pressures. This is the reason for adding non-condensable gas in steam foams. </a:t>
            </a:r>
            <a:endParaRPr lang="zh-CN" altLang="en-US" sz="2000" b="1" dirty="0"/>
          </a:p>
        </p:txBody>
      </p:sp>
      <p:sp>
        <p:nvSpPr>
          <p:cNvPr id="10" name="Title 1"/>
          <p:cNvSpPr>
            <a:spLocks noGrp="1"/>
          </p:cNvSpPr>
          <p:nvPr>
            <p:ph type="title"/>
          </p:nvPr>
        </p:nvSpPr>
        <p:spPr>
          <a:xfrm>
            <a:off x="4191000" y="-290316"/>
            <a:ext cx="4953000" cy="1143000"/>
          </a:xfrm>
        </p:spPr>
        <p:txBody>
          <a:bodyPr/>
          <a:lstStyle/>
          <a:p>
            <a:r>
              <a:rPr lang="en-US" sz="2400" b="1" dirty="0" smtClean="0"/>
              <a:t>Hypothesis III</a:t>
            </a:r>
            <a:endParaRPr lang="en-US" sz="2400" b="1" dirty="0"/>
          </a:p>
        </p:txBody>
      </p:sp>
    </p:spTree>
    <p:extLst>
      <p:ext uri="{BB962C8B-B14F-4D97-AF65-F5344CB8AC3E}">
        <p14:creationId xmlns:p14="http://schemas.microsoft.com/office/powerpoint/2010/main" val="3518230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solidFill>
                  <a:srgbClr val="000000"/>
                </a:solidFill>
              </a:rPr>
              <a:pPr/>
              <a:t>19</a:t>
            </a:fld>
            <a:endParaRPr lang="en-US" altLang="en-US">
              <a:solidFill>
                <a:srgbClr val="000000"/>
              </a:solidFill>
            </a:endParaRPr>
          </a:p>
        </p:txBody>
      </p:sp>
      <p:pic>
        <p:nvPicPr>
          <p:cNvPr id="5" name="Picture 5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200" y="1659428"/>
            <a:ext cx="3931380" cy="251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07580" y="756990"/>
            <a:ext cx="4907820" cy="373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7" name="Rectangle 6"/>
              <p:cNvSpPr/>
              <p:nvPr/>
            </p:nvSpPr>
            <p:spPr>
              <a:xfrm>
                <a:off x="-434610" y="990600"/>
                <a:ext cx="4953000" cy="66127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n-US" sz="1400" b="1" i="1">
                          <a:latin typeface="Cambria Math"/>
                        </a:rPr>
                        <m:t>𝑹𝒆𝒍𝒂𝒕𝒊𝒗𝒆</m:t>
                      </m:r>
                      <m:r>
                        <a:rPr lang="en-US" sz="1400" b="1" i="1">
                          <a:latin typeface="Cambria Math"/>
                        </a:rPr>
                        <m:t> </m:t>
                      </m:r>
                      <m:r>
                        <a:rPr lang="en-US" sz="1400" b="1" i="1">
                          <a:latin typeface="Cambria Math"/>
                        </a:rPr>
                        <m:t>𝑭𝒐𝒂𝒎</m:t>
                      </m:r>
                      <m:r>
                        <a:rPr lang="en-US" sz="1400" b="1" i="1">
                          <a:latin typeface="Cambria Math"/>
                        </a:rPr>
                        <m:t> </m:t>
                      </m:r>
                      <m:r>
                        <a:rPr lang="en-US" sz="1400" b="1" i="1">
                          <a:latin typeface="Cambria Math"/>
                        </a:rPr>
                        <m:t>𝑺𝒕𝒓𝒆𝒏𝒈𝒕𝒉</m:t>
                      </m:r>
                      <m:r>
                        <a:rPr lang="en-US" sz="1400" b="1">
                          <a:latin typeface="Cambria Math"/>
                        </a:rPr>
                        <m:t>= </m:t>
                      </m:r>
                      <m:sSub>
                        <m:sSubPr>
                          <m:ctrlPr>
                            <a:rPr lang="en-US" sz="1400" b="1" i="1">
                              <a:latin typeface="Cambria Math"/>
                            </a:rPr>
                          </m:ctrlPr>
                        </m:sSubPr>
                        <m:e>
                          <m:d>
                            <m:dPr>
                              <m:ctrlPr>
                                <a:rPr lang="en-US" sz="1400" b="1" i="1">
                                  <a:latin typeface="Cambria Math"/>
                                </a:rPr>
                              </m:ctrlPr>
                            </m:dPr>
                            <m:e>
                              <m:f>
                                <m:fPr>
                                  <m:ctrlPr>
                                    <a:rPr lang="en-US" sz="1400" b="1" i="1">
                                      <a:latin typeface="Cambria Math"/>
                                    </a:rPr>
                                  </m:ctrlPr>
                                </m:fPr>
                                <m:num>
                                  <m:sSub>
                                    <m:sSubPr>
                                      <m:ctrlPr>
                                        <a:rPr lang="en-US" sz="1400" b="1" i="1">
                                          <a:latin typeface="Cambria Math"/>
                                        </a:rPr>
                                      </m:ctrlPr>
                                    </m:sSubPr>
                                    <m:e>
                                      <m:r>
                                        <a:rPr lang="en-US" sz="1400" b="1" i="1">
                                          <a:latin typeface="Cambria Math"/>
                                        </a:rPr>
                                        <m:t>𝝁</m:t>
                                      </m:r>
                                    </m:e>
                                    <m:sub>
                                      <m:r>
                                        <a:rPr lang="en-US" sz="1400" b="1" i="1">
                                          <a:latin typeface="Cambria Math"/>
                                        </a:rPr>
                                        <m:t>𝒂𝒑𝒑</m:t>
                                      </m:r>
                                      <m:r>
                                        <a:rPr lang="en-US" sz="1400" b="1">
                                          <a:latin typeface="Cambria Math"/>
                                        </a:rPr>
                                        <m:t>, </m:t>
                                      </m:r>
                                      <m:r>
                                        <a:rPr lang="en-US" sz="1400" b="1" i="1">
                                          <a:latin typeface="Cambria Math"/>
                                        </a:rPr>
                                        <m:t>𝒊</m:t>
                                      </m:r>
                                    </m:sub>
                                  </m:sSub>
                                </m:num>
                                <m:den>
                                  <m:sSub>
                                    <m:sSubPr>
                                      <m:ctrlPr>
                                        <a:rPr lang="en-US" sz="1400" b="1" i="1">
                                          <a:latin typeface="Cambria Math"/>
                                        </a:rPr>
                                      </m:ctrlPr>
                                    </m:sSubPr>
                                    <m:e>
                                      <m:r>
                                        <a:rPr lang="en-US" sz="1400" b="1" i="1">
                                          <a:latin typeface="Cambria Math"/>
                                        </a:rPr>
                                        <m:t>𝝁</m:t>
                                      </m:r>
                                    </m:e>
                                    <m:sub>
                                      <m:r>
                                        <a:rPr lang="en-US" sz="1400" b="1" i="1">
                                          <a:latin typeface="Cambria Math"/>
                                        </a:rPr>
                                        <m:t>𝒂𝒑𝒑</m:t>
                                      </m:r>
                                      <m:r>
                                        <a:rPr lang="en-US" sz="1400" b="1">
                                          <a:latin typeface="Cambria Math"/>
                                        </a:rPr>
                                        <m:t>, </m:t>
                                      </m:r>
                                      <m:sSub>
                                        <m:sSubPr>
                                          <m:ctrlPr>
                                            <a:rPr lang="en-US" sz="1400" b="1" i="1">
                                              <a:latin typeface="Cambria Math"/>
                                            </a:rPr>
                                          </m:ctrlPr>
                                        </m:sSubPr>
                                        <m:e>
                                          <m:r>
                                            <a:rPr lang="en-US" sz="1400" b="1" i="1">
                                              <a:latin typeface="Cambria Math"/>
                                            </a:rPr>
                                            <m:t>𝑵</m:t>
                                          </m:r>
                                        </m:e>
                                        <m:sub>
                                          <m:r>
                                            <a:rPr lang="en-US" sz="1400" b="1" i="1">
                                              <a:latin typeface="Cambria Math"/>
                                            </a:rPr>
                                            <m:t>𝟐</m:t>
                                          </m:r>
                                        </m:sub>
                                      </m:sSub>
                                    </m:sub>
                                  </m:sSub>
                                </m:den>
                              </m:f>
                            </m:e>
                          </m:d>
                        </m:e>
                        <m:sub>
                          <m:r>
                            <a:rPr lang="en-US" sz="1400" b="1" i="1">
                              <a:latin typeface="Cambria Math"/>
                            </a:rPr>
                            <m:t>𝒌</m:t>
                          </m:r>
                          <m:r>
                            <a:rPr lang="en-US" sz="1400" b="1">
                              <a:latin typeface="Cambria Math"/>
                            </a:rPr>
                            <m:t>, </m:t>
                          </m:r>
                          <m:sSub>
                            <m:sSubPr>
                              <m:ctrlPr>
                                <a:rPr lang="en-US" sz="1400" b="1" i="1">
                                  <a:latin typeface="Cambria Math"/>
                                </a:rPr>
                              </m:ctrlPr>
                            </m:sSubPr>
                            <m:e>
                              <m:r>
                                <a:rPr lang="en-US" sz="1400" b="1" i="1">
                                  <a:latin typeface="Cambria Math"/>
                                </a:rPr>
                                <m:t>𝒇</m:t>
                              </m:r>
                            </m:e>
                            <m:sub>
                              <m:r>
                                <a:rPr lang="en-US" sz="1400" b="1" i="1">
                                  <a:latin typeface="Cambria Math"/>
                                </a:rPr>
                                <m:t>𝒈</m:t>
                              </m:r>
                            </m:sub>
                          </m:sSub>
                          <m:r>
                            <a:rPr lang="en-US" sz="1400" b="1">
                              <a:latin typeface="Cambria Math"/>
                            </a:rPr>
                            <m:t>,</m:t>
                          </m:r>
                          <m:r>
                            <a:rPr lang="en-US" sz="1400" b="1" i="1">
                              <a:latin typeface="Cambria Math"/>
                            </a:rPr>
                            <m:t>𝒖</m:t>
                          </m:r>
                          <m:r>
                            <a:rPr lang="en-US" sz="1400" b="1">
                              <a:latin typeface="Cambria Math"/>
                            </a:rPr>
                            <m:t>,</m:t>
                          </m:r>
                          <m:r>
                            <a:rPr lang="en-US" sz="1400" b="1" i="1">
                              <a:latin typeface="Cambria Math"/>
                            </a:rPr>
                            <m:t>𝑻</m:t>
                          </m:r>
                          <m:r>
                            <a:rPr lang="en-US" sz="1400" b="1">
                              <a:latin typeface="Cambria Math"/>
                            </a:rPr>
                            <m:t>,</m:t>
                          </m:r>
                          <m:r>
                            <a:rPr lang="en-US" sz="1400" b="1" i="1">
                              <a:latin typeface="Cambria Math"/>
                            </a:rPr>
                            <m:t>𝒑</m:t>
                          </m:r>
                        </m:sub>
                      </m:sSub>
                    </m:oMath>
                  </m:oMathPara>
                </a14:m>
                <a:endParaRPr lang="en-US" sz="2400" b="1" dirty="0"/>
              </a:p>
            </p:txBody>
          </p:sp>
        </mc:Choice>
        <mc:Fallback xmlns="">
          <p:sp>
            <p:nvSpPr>
              <p:cNvPr id="7" name="Rectangle 6"/>
              <p:cNvSpPr>
                <a:spLocks noRot="1" noChangeAspect="1" noMove="1" noResize="1" noEditPoints="1" noAdjustHandles="1" noChangeArrowheads="1" noChangeShapeType="1" noTextEdit="1"/>
              </p:cNvSpPr>
              <p:nvPr/>
            </p:nvSpPr>
            <p:spPr>
              <a:xfrm>
                <a:off x="-434610" y="990600"/>
                <a:ext cx="4953000" cy="661271"/>
              </a:xfrm>
              <a:prstGeom prst="rect">
                <a:avLst/>
              </a:prstGeom>
              <a:blipFill rotWithShape="1">
                <a:blip r:embed="rId4"/>
                <a:stretch>
                  <a:fillRect/>
                </a:stretch>
              </a:blipFill>
            </p:spPr>
            <p:txBody>
              <a:bodyPr/>
              <a:lstStyle/>
              <a:p>
                <a:r>
                  <a:rPr lang="en-US">
                    <a:noFill/>
                  </a:rPr>
                  <a:t> </a:t>
                </a:r>
              </a:p>
            </p:txBody>
          </p:sp>
        </mc:Fallback>
      </mc:AlternateContent>
      <p:sp>
        <p:nvSpPr>
          <p:cNvPr id="8" name="Rectangle 7"/>
          <p:cNvSpPr/>
          <p:nvPr/>
        </p:nvSpPr>
        <p:spPr>
          <a:xfrm>
            <a:off x="76200" y="4533155"/>
            <a:ext cx="8686800" cy="2246769"/>
          </a:xfrm>
          <a:prstGeom prst="rect">
            <a:avLst/>
          </a:prstGeom>
        </p:spPr>
        <p:txBody>
          <a:bodyPr wrap="square">
            <a:spAutoFit/>
          </a:bodyPr>
          <a:lstStyle/>
          <a:p>
            <a:pPr marL="342900" indent="-342900">
              <a:buFont typeface="Arial" panose="020B0604020202020204" pitchFamily="34" charset="0"/>
              <a:buChar char="•"/>
            </a:pPr>
            <a:r>
              <a:rPr lang="en-US" altLang="zh-CN" sz="2000" b="1" dirty="0" smtClean="0"/>
              <a:t>Experimentally relative foam strength shows a significant dependence on permeability of the film. Foam strength decays with the increase in film permeability.</a:t>
            </a:r>
          </a:p>
          <a:p>
            <a:endParaRPr lang="en-US" altLang="zh-CN" sz="2000" b="1" dirty="0" smtClean="0"/>
          </a:p>
          <a:p>
            <a:pPr marL="342900" indent="-342900">
              <a:buFont typeface="Arial" panose="020B0604020202020204" pitchFamily="34" charset="0"/>
              <a:buChar char="•"/>
            </a:pPr>
            <a:r>
              <a:rPr lang="en-US" altLang="zh-CN" sz="2000" b="1" dirty="0" smtClean="0"/>
              <a:t>Different types of gas have varied film permeability. The difference in film permeability changes the rate of gas diffusion.  Thus bubbles coarsen at different rate.</a:t>
            </a:r>
            <a:endParaRPr lang="en-US" altLang="zh-CN" sz="2000" b="1" dirty="0"/>
          </a:p>
        </p:txBody>
      </p:sp>
      <p:sp>
        <p:nvSpPr>
          <p:cNvPr id="9" name="Title 1"/>
          <p:cNvSpPr>
            <a:spLocks noGrp="1"/>
          </p:cNvSpPr>
          <p:nvPr>
            <p:ph type="title"/>
          </p:nvPr>
        </p:nvSpPr>
        <p:spPr>
          <a:xfrm>
            <a:off x="4191000" y="-290316"/>
            <a:ext cx="4953000" cy="1143000"/>
          </a:xfrm>
        </p:spPr>
        <p:txBody>
          <a:bodyPr/>
          <a:lstStyle/>
          <a:p>
            <a:r>
              <a:rPr lang="en-US" sz="2400" b="1" dirty="0" smtClean="0"/>
              <a:t>Hypothesis III</a:t>
            </a:r>
            <a:endParaRPr lang="en-US" sz="2400" b="1" dirty="0"/>
          </a:p>
        </p:txBody>
      </p:sp>
    </p:spTree>
    <p:extLst>
      <p:ext uri="{BB962C8B-B14F-4D97-AF65-F5344CB8AC3E}">
        <p14:creationId xmlns:p14="http://schemas.microsoft.com/office/powerpoint/2010/main" val="315738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8">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2</a:t>
            </a:fld>
            <a:endParaRPr lang="en-US" altLang="en-US"/>
          </a:p>
        </p:txBody>
      </p:sp>
      <p:pic>
        <p:nvPicPr>
          <p:cNvPr id="5" name="图片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838200"/>
            <a:ext cx="4648200" cy="3143804"/>
          </a:xfrm>
          <a:prstGeom prst="rect">
            <a:avLst/>
          </a:prstGeom>
        </p:spPr>
      </p:pic>
      <p:graphicFrame>
        <p:nvGraphicFramePr>
          <p:cNvPr id="7" name="Diagram 6"/>
          <p:cNvGraphicFramePr/>
          <p:nvPr>
            <p:extLst>
              <p:ext uri="{D42A27DB-BD31-4B8C-83A1-F6EECF244321}">
                <p14:modId xmlns:p14="http://schemas.microsoft.com/office/powerpoint/2010/main" val="3369025659"/>
              </p:ext>
            </p:extLst>
          </p:nvPr>
        </p:nvGraphicFramePr>
        <p:xfrm>
          <a:off x="5225468" y="1416604"/>
          <a:ext cx="3810000" cy="256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8" name="表格 5"/>
          <p:cNvGraphicFramePr>
            <a:graphicFrameLocks noGrp="1"/>
          </p:cNvGraphicFramePr>
          <p:nvPr>
            <p:extLst>
              <p:ext uri="{D42A27DB-BD31-4B8C-83A1-F6EECF244321}">
                <p14:modId xmlns:p14="http://schemas.microsoft.com/office/powerpoint/2010/main" val="2782909348"/>
              </p:ext>
            </p:extLst>
          </p:nvPr>
        </p:nvGraphicFramePr>
        <p:xfrm>
          <a:off x="2025068" y="4724400"/>
          <a:ext cx="5105400" cy="1886669"/>
        </p:xfrm>
        <a:graphic>
          <a:graphicData uri="http://schemas.openxmlformats.org/drawingml/2006/table">
            <a:tbl>
              <a:tblPr firstRow="1" bandRow="1">
                <a:tableStyleId>{5C22544A-7EE6-4342-B048-85BDC9FD1C3A}</a:tableStyleId>
              </a:tblPr>
              <a:tblGrid>
                <a:gridCol w="3198564"/>
                <a:gridCol w="1906836"/>
              </a:tblGrid>
              <a:tr h="362669">
                <a:tc>
                  <a:txBody>
                    <a:bodyPr/>
                    <a:lstStyle/>
                    <a:p>
                      <a:pPr algn="ctr"/>
                      <a:r>
                        <a:rPr lang="en-US" altLang="zh-CN" sz="1400" b="1" dirty="0" err="1" smtClean="0">
                          <a:solidFill>
                            <a:schemeClr val="tx1"/>
                          </a:solidFill>
                        </a:rPr>
                        <a:t>Bentheimer</a:t>
                      </a:r>
                      <a:r>
                        <a:rPr lang="en-US" altLang="zh-CN" sz="1400" b="1" baseline="0" dirty="0" smtClean="0">
                          <a:solidFill>
                            <a:schemeClr val="tx1"/>
                          </a:solidFill>
                        </a:rPr>
                        <a:t> Sandstone</a:t>
                      </a:r>
                      <a:endParaRPr lang="zh-CN" altLang="en-US" sz="1400" b="1" dirty="0">
                        <a:solidFill>
                          <a:schemeClr val="tx1"/>
                        </a:solidFill>
                      </a:endParaRPr>
                    </a:p>
                  </a:txBody>
                  <a:tcPr/>
                </a:tc>
                <a:tc>
                  <a:txBody>
                    <a:bodyPr/>
                    <a:lstStyle/>
                    <a:p>
                      <a:pPr marL="0" algn="ctr" defTabSz="914400" rtl="0" eaLnBrk="1" latinLnBrk="0" hangingPunct="1"/>
                      <a:r>
                        <a:rPr lang="en-US" altLang="zh-CN" sz="1400" b="1" kern="1200" dirty="0" smtClean="0">
                          <a:solidFill>
                            <a:schemeClr val="tx1"/>
                          </a:solidFill>
                          <a:latin typeface="+mn-lt"/>
                          <a:ea typeface="+mn-ea"/>
                          <a:cs typeface="+mn-cs"/>
                        </a:rPr>
                        <a:t>Parameters</a:t>
                      </a:r>
                      <a:endParaRPr lang="zh-CN" altLang="en-US" sz="1400" b="1" kern="1200" dirty="0">
                        <a:solidFill>
                          <a:schemeClr val="tx1"/>
                        </a:solidFill>
                        <a:latin typeface="+mn-lt"/>
                        <a:ea typeface="+mn-ea"/>
                        <a:cs typeface="+mn-cs"/>
                      </a:endParaRPr>
                    </a:p>
                  </a:txBody>
                  <a:tcPr/>
                </a:tc>
              </a:tr>
              <a:tr h="292692">
                <a:tc>
                  <a:txBody>
                    <a:bodyPr/>
                    <a:lstStyle/>
                    <a:p>
                      <a:pPr marL="0" algn="ctr" defTabSz="914400" rtl="0" eaLnBrk="1" latinLnBrk="0" hangingPunct="1"/>
                      <a:r>
                        <a:rPr lang="en-US" altLang="zh-CN" sz="1400" b="1" kern="1200" dirty="0" smtClean="0">
                          <a:solidFill>
                            <a:schemeClr val="dk1"/>
                          </a:solidFill>
                          <a:latin typeface="+mn-lt"/>
                          <a:ea typeface="+mn-ea"/>
                          <a:cs typeface="+mn-cs"/>
                        </a:rPr>
                        <a:t>Diameter</a:t>
                      </a:r>
                      <a:endParaRPr lang="zh-CN" altLang="en-US" sz="1400" b="1" kern="1200" dirty="0">
                        <a:solidFill>
                          <a:schemeClr val="dk1"/>
                        </a:solidFill>
                        <a:latin typeface="+mn-lt"/>
                        <a:ea typeface="+mn-ea"/>
                        <a:cs typeface="+mn-cs"/>
                      </a:endParaRPr>
                    </a:p>
                  </a:txBody>
                  <a:tcPr/>
                </a:tc>
                <a:tc>
                  <a:txBody>
                    <a:bodyPr/>
                    <a:lstStyle/>
                    <a:p>
                      <a:pPr marL="0" algn="ctr" defTabSz="914400" rtl="0" eaLnBrk="1" latinLnBrk="0" hangingPunct="1"/>
                      <a:r>
                        <a:rPr lang="en-US" altLang="zh-CN" sz="1400" b="1" kern="1200" dirty="0" smtClean="0">
                          <a:solidFill>
                            <a:schemeClr val="dk1"/>
                          </a:solidFill>
                          <a:latin typeface="+mn-lt"/>
                          <a:ea typeface="+mn-ea"/>
                          <a:cs typeface="+mn-cs"/>
                        </a:rPr>
                        <a:t>3.8 cm</a:t>
                      </a:r>
                      <a:endParaRPr lang="zh-CN" altLang="en-US" sz="1400" b="1" kern="1200" dirty="0">
                        <a:solidFill>
                          <a:schemeClr val="dk1"/>
                        </a:solidFill>
                        <a:latin typeface="+mn-lt"/>
                        <a:ea typeface="+mn-ea"/>
                        <a:cs typeface="+mn-cs"/>
                      </a:endParaRPr>
                    </a:p>
                  </a:txBody>
                  <a:tcPr/>
                </a:tc>
              </a:tr>
              <a:tr h="292692">
                <a:tc>
                  <a:txBody>
                    <a:bodyPr/>
                    <a:lstStyle/>
                    <a:p>
                      <a:pPr marL="0" algn="ctr" defTabSz="914400" rtl="0" eaLnBrk="1" latinLnBrk="0" hangingPunct="1"/>
                      <a:r>
                        <a:rPr lang="en-US" altLang="zh-CN" sz="1400" b="1" kern="1200" dirty="0" smtClean="0">
                          <a:solidFill>
                            <a:schemeClr val="dk1"/>
                          </a:solidFill>
                          <a:latin typeface="+mn-lt"/>
                          <a:ea typeface="+mn-ea"/>
                          <a:cs typeface="+mn-cs"/>
                        </a:rPr>
                        <a:t>Length</a:t>
                      </a:r>
                    </a:p>
                  </a:txBody>
                  <a:tcPr/>
                </a:tc>
                <a:tc>
                  <a:txBody>
                    <a:bodyPr/>
                    <a:lstStyle/>
                    <a:p>
                      <a:pPr marL="0" algn="ctr" defTabSz="914400" rtl="0" eaLnBrk="1" latinLnBrk="0" hangingPunct="1"/>
                      <a:r>
                        <a:rPr lang="en-US" altLang="zh-CN" sz="1400" b="1" kern="1200" dirty="0" smtClean="0">
                          <a:solidFill>
                            <a:schemeClr val="dk1"/>
                          </a:solidFill>
                          <a:latin typeface="+mn-lt"/>
                          <a:ea typeface="+mn-ea"/>
                          <a:cs typeface="+mn-cs"/>
                        </a:rPr>
                        <a:t>17.0 cm</a:t>
                      </a:r>
                      <a:endParaRPr lang="zh-CN" altLang="en-US" sz="1400" b="1" kern="1200" dirty="0">
                        <a:solidFill>
                          <a:schemeClr val="dk1"/>
                        </a:solidFill>
                        <a:latin typeface="+mn-lt"/>
                        <a:ea typeface="+mn-ea"/>
                        <a:cs typeface="+mn-cs"/>
                      </a:endParaRPr>
                    </a:p>
                  </a:txBody>
                  <a:tcPr/>
                </a:tc>
              </a:tr>
              <a:tr h="292692">
                <a:tc>
                  <a:txBody>
                    <a:bodyPr/>
                    <a:lstStyle/>
                    <a:p>
                      <a:pPr marL="0" algn="ctr" defTabSz="914400" rtl="0" eaLnBrk="1" latinLnBrk="0" hangingPunct="1"/>
                      <a:r>
                        <a:rPr lang="en-US" altLang="zh-CN" sz="1400" b="1" kern="1200" dirty="0" smtClean="0">
                          <a:solidFill>
                            <a:schemeClr val="dk1"/>
                          </a:solidFill>
                          <a:latin typeface="+mn-lt"/>
                          <a:ea typeface="+mn-ea"/>
                          <a:cs typeface="+mn-cs"/>
                        </a:rPr>
                        <a:t>Porosity</a:t>
                      </a:r>
                      <a:endParaRPr lang="zh-CN" altLang="en-US" sz="1400" b="1" kern="1200" dirty="0">
                        <a:solidFill>
                          <a:schemeClr val="dk1"/>
                        </a:solidFill>
                        <a:latin typeface="+mn-lt"/>
                        <a:ea typeface="+mn-ea"/>
                        <a:cs typeface="+mn-cs"/>
                      </a:endParaRPr>
                    </a:p>
                  </a:txBody>
                  <a:tcPr/>
                </a:tc>
                <a:tc>
                  <a:txBody>
                    <a:bodyPr/>
                    <a:lstStyle/>
                    <a:p>
                      <a:pPr marL="0" algn="ctr" defTabSz="914400" rtl="0" eaLnBrk="1" latinLnBrk="0" hangingPunct="1"/>
                      <a:r>
                        <a:rPr lang="en-US" altLang="zh-CN" sz="1400" b="1" kern="1200" dirty="0" smtClean="0">
                          <a:solidFill>
                            <a:schemeClr val="dk1"/>
                          </a:solidFill>
                          <a:latin typeface="+mn-lt"/>
                          <a:ea typeface="+mn-ea"/>
                          <a:cs typeface="+mn-cs"/>
                        </a:rPr>
                        <a:t>21.0 %</a:t>
                      </a:r>
                      <a:endParaRPr lang="zh-CN" altLang="en-US" sz="1400" b="1" kern="1200" dirty="0">
                        <a:solidFill>
                          <a:schemeClr val="dk1"/>
                        </a:solidFill>
                        <a:latin typeface="+mn-lt"/>
                        <a:ea typeface="+mn-ea"/>
                        <a:cs typeface="+mn-cs"/>
                      </a:endParaRPr>
                    </a:p>
                  </a:txBody>
                  <a:tcPr/>
                </a:tc>
              </a:tr>
              <a:tr h="292692">
                <a:tc>
                  <a:txBody>
                    <a:bodyPr/>
                    <a:lstStyle/>
                    <a:p>
                      <a:pPr marL="0" algn="ctr" defTabSz="914400" rtl="0" eaLnBrk="1" latinLnBrk="0" hangingPunct="1"/>
                      <a:r>
                        <a:rPr lang="en-US" altLang="zh-CN" sz="1400" b="1" kern="1200" dirty="0" smtClean="0">
                          <a:solidFill>
                            <a:schemeClr val="dk1"/>
                          </a:solidFill>
                          <a:latin typeface="+mn-lt"/>
                          <a:ea typeface="+mn-ea"/>
                          <a:cs typeface="+mn-cs"/>
                        </a:rPr>
                        <a:t>Pore Volume</a:t>
                      </a:r>
                      <a:endParaRPr lang="zh-CN" altLang="en-US" sz="1400" b="1" kern="1200" dirty="0">
                        <a:solidFill>
                          <a:schemeClr val="dk1"/>
                        </a:solidFill>
                        <a:latin typeface="+mn-lt"/>
                        <a:ea typeface="+mn-ea"/>
                        <a:cs typeface="+mn-cs"/>
                      </a:endParaRPr>
                    </a:p>
                  </a:txBody>
                  <a:tcPr/>
                </a:tc>
                <a:tc>
                  <a:txBody>
                    <a:bodyPr/>
                    <a:lstStyle/>
                    <a:p>
                      <a:pPr marL="0" algn="ctr" defTabSz="914400" rtl="0" eaLnBrk="1" latinLnBrk="0" hangingPunct="1"/>
                      <a:r>
                        <a:rPr lang="en-US" altLang="zh-CN" sz="1400" b="1" kern="1200" dirty="0" smtClean="0">
                          <a:solidFill>
                            <a:schemeClr val="dk1"/>
                          </a:solidFill>
                          <a:latin typeface="+mn-lt"/>
                          <a:ea typeface="+mn-ea"/>
                          <a:cs typeface="+mn-cs"/>
                        </a:rPr>
                        <a:t>40.5 cm</a:t>
                      </a:r>
                      <a:r>
                        <a:rPr lang="en-US" altLang="zh-CN" sz="1400" b="1" kern="1200" baseline="30000" dirty="0" smtClean="0">
                          <a:solidFill>
                            <a:schemeClr val="dk1"/>
                          </a:solidFill>
                          <a:latin typeface="+mn-lt"/>
                          <a:ea typeface="+mn-ea"/>
                          <a:cs typeface="+mn-cs"/>
                        </a:rPr>
                        <a:t>3</a:t>
                      </a:r>
                      <a:endParaRPr lang="zh-CN" altLang="en-US" sz="1400" b="1" kern="1200" baseline="30000" dirty="0">
                        <a:solidFill>
                          <a:schemeClr val="dk1"/>
                        </a:solidFill>
                        <a:latin typeface="+mn-lt"/>
                        <a:ea typeface="+mn-ea"/>
                        <a:cs typeface="+mn-cs"/>
                      </a:endParaRPr>
                    </a:p>
                  </a:txBody>
                  <a:tcPr/>
                </a:tc>
              </a:tr>
              <a:tr h="292692">
                <a:tc>
                  <a:txBody>
                    <a:bodyPr/>
                    <a:lstStyle/>
                    <a:p>
                      <a:pPr marL="0" algn="ctr" defTabSz="914400" rtl="0" eaLnBrk="1" latinLnBrk="0" hangingPunct="1"/>
                      <a:r>
                        <a:rPr lang="en-US" altLang="zh-CN" sz="1400" b="1" kern="1200" dirty="0" smtClean="0">
                          <a:solidFill>
                            <a:schemeClr val="dk1"/>
                          </a:solidFill>
                          <a:latin typeface="+mn-lt"/>
                          <a:ea typeface="+mn-ea"/>
                          <a:cs typeface="+mn-cs"/>
                        </a:rPr>
                        <a:t>Permeability (DI water)</a:t>
                      </a:r>
                      <a:endParaRPr lang="zh-CN" altLang="en-US" sz="1400" b="1" kern="1200" dirty="0">
                        <a:solidFill>
                          <a:schemeClr val="dk1"/>
                        </a:solidFill>
                        <a:latin typeface="+mn-lt"/>
                        <a:ea typeface="+mn-ea"/>
                        <a:cs typeface="+mn-cs"/>
                      </a:endParaRPr>
                    </a:p>
                  </a:txBody>
                  <a:tcPr/>
                </a:tc>
                <a:tc>
                  <a:txBody>
                    <a:bodyPr/>
                    <a:lstStyle/>
                    <a:p>
                      <a:pPr marL="0" algn="ctr" defTabSz="914400" rtl="0" eaLnBrk="1" latinLnBrk="0" hangingPunct="1"/>
                      <a:r>
                        <a:rPr lang="en-US" altLang="zh-CN" sz="1400" b="1" kern="1200" dirty="0" smtClean="0">
                          <a:solidFill>
                            <a:schemeClr val="dk1"/>
                          </a:solidFill>
                          <a:latin typeface="+mn-lt"/>
                          <a:ea typeface="+mn-ea"/>
                          <a:cs typeface="+mn-cs"/>
                        </a:rPr>
                        <a:t>2.3 Darcy</a:t>
                      </a:r>
                      <a:endParaRPr lang="zh-CN" altLang="en-US" sz="1400" b="1" kern="1200" dirty="0">
                        <a:solidFill>
                          <a:schemeClr val="dk1"/>
                        </a:solidFill>
                        <a:latin typeface="+mn-lt"/>
                        <a:ea typeface="+mn-ea"/>
                        <a:cs typeface="+mn-cs"/>
                      </a:endParaRPr>
                    </a:p>
                  </a:txBody>
                  <a:tcPr/>
                </a:tc>
              </a:tr>
            </a:tbl>
          </a:graphicData>
        </a:graphic>
      </p:graphicFrame>
      <p:sp>
        <p:nvSpPr>
          <p:cNvPr id="3" name="TextBox 2"/>
          <p:cNvSpPr txBox="1"/>
          <p:nvPr/>
        </p:nvSpPr>
        <p:spPr>
          <a:xfrm>
            <a:off x="5116936" y="914400"/>
            <a:ext cx="4027064" cy="400110"/>
          </a:xfrm>
          <a:prstGeom prst="rect">
            <a:avLst/>
          </a:prstGeom>
          <a:noFill/>
        </p:spPr>
        <p:txBody>
          <a:bodyPr wrap="none" rtlCol="0">
            <a:spAutoFit/>
          </a:bodyPr>
          <a:lstStyle/>
          <a:p>
            <a:r>
              <a:rPr lang="en-US" sz="2000" b="1" dirty="0" smtClean="0"/>
              <a:t>Gas Possibilities for Foam EOR</a:t>
            </a:r>
            <a:endParaRPr lang="en-US" sz="2000" b="1" dirty="0"/>
          </a:p>
        </p:txBody>
      </p:sp>
      <p:sp>
        <p:nvSpPr>
          <p:cNvPr id="9" name="TextBox 8"/>
          <p:cNvSpPr txBox="1"/>
          <p:nvPr/>
        </p:nvSpPr>
        <p:spPr>
          <a:xfrm>
            <a:off x="3733800" y="4248090"/>
            <a:ext cx="1752403" cy="400110"/>
          </a:xfrm>
          <a:prstGeom prst="rect">
            <a:avLst/>
          </a:prstGeom>
          <a:noFill/>
        </p:spPr>
        <p:txBody>
          <a:bodyPr wrap="none" rtlCol="0">
            <a:spAutoFit/>
          </a:bodyPr>
          <a:lstStyle/>
          <a:p>
            <a:r>
              <a:rPr lang="en-US" altLang="zh-CN" sz="2000" b="1" dirty="0" smtClean="0"/>
              <a:t>Core Sample</a:t>
            </a:r>
            <a:endParaRPr lang="en-US" sz="2000" b="1" dirty="0"/>
          </a:p>
        </p:txBody>
      </p:sp>
      <p:sp>
        <p:nvSpPr>
          <p:cNvPr id="10" name="Title 1"/>
          <p:cNvSpPr>
            <a:spLocks noGrp="1"/>
          </p:cNvSpPr>
          <p:nvPr>
            <p:ph type="title"/>
          </p:nvPr>
        </p:nvSpPr>
        <p:spPr>
          <a:xfrm>
            <a:off x="4191000" y="-290316"/>
            <a:ext cx="4953000" cy="1143000"/>
          </a:xfrm>
        </p:spPr>
        <p:txBody>
          <a:bodyPr/>
          <a:lstStyle/>
          <a:p>
            <a:r>
              <a:rPr lang="en-US" sz="2400" b="1" dirty="0" smtClean="0"/>
              <a:t>Gas Supply for Foam EOR</a:t>
            </a:r>
            <a:endParaRPr lang="en-US" sz="2400" b="1" dirty="0"/>
          </a:p>
        </p:txBody>
      </p:sp>
    </p:spTree>
    <p:extLst>
      <p:ext uri="{BB962C8B-B14F-4D97-AF65-F5344CB8AC3E}">
        <p14:creationId xmlns:p14="http://schemas.microsoft.com/office/powerpoint/2010/main" val="3107598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838200"/>
            <a:ext cx="8686800" cy="762000"/>
          </a:xfrm>
        </p:spPr>
        <p:txBody>
          <a:bodyPr/>
          <a:lstStyle/>
          <a:p>
            <a:pPr marL="0" indent="0">
              <a:buNone/>
            </a:pPr>
            <a:r>
              <a:rPr lang="en-US" sz="2000" b="1" dirty="0" smtClean="0">
                <a:solidFill>
                  <a:srgbClr val="FF0000"/>
                </a:solidFill>
              </a:rPr>
              <a:t>Controversial     </a:t>
            </a:r>
            <a:r>
              <a:rPr lang="en-US" sz="2000" b="1" dirty="0" smtClean="0"/>
              <a:t> Gas Diffusion for Porous Media Foa</a:t>
            </a:r>
            <a:r>
              <a:rPr lang="en-US" sz="2000" b="1" dirty="0"/>
              <a:t>m</a:t>
            </a:r>
          </a:p>
        </p:txBody>
      </p:sp>
      <p:sp>
        <p:nvSpPr>
          <p:cNvPr id="4" name="Slide Number Placeholder 3"/>
          <p:cNvSpPr>
            <a:spLocks noGrp="1"/>
          </p:cNvSpPr>
          <p:nvPr>
            <p:ph type="sldNum" sz="quarter" idx="12"/>
          </p:nvPr>
        </p:nvSpPr>
        <p:spPr/>
        <p:txBody>
          <a:bodyPr/>
          <a:lstStyle/>
          <a:p>
            <a:fld id="{9A8718BB-E297-45C2-B96E-A412B6DA6DBA}" type="slidenum">
              <a:rPr lang="en-US" altLang="en-US" smtClean="0">
                <a:solidFill>
                  <a:srgbClr val="000000"/>
                </a:solidFill>
              </a:rPr>
              <a:pPr/>
              <a:t>20</a:t>
            </a:fld>
            <a:endParaRPr lang="en-US" altLang="en-US">
              <a:solidFill>
                <a:srgbClr val="000000"/>
              </a:solidFill>
            </a:endParaRPr>
          </a:p>
        </p:txBody>
      </p:sp>
      <p:sp>
        <p:nvSpPr>
          <p:cNvPr id="8" name="Title 1"/>
          <p:cNvSpPr>
            <a:spLocks noGrp="1"/>
          </p:cNvSpPr>
          <p:nvPr>
            <p:ph type="title"/>
          </p:nvPr>
        </p:nvSpPr>
        <p:spPr>
          <a:xfrm>
            <a:off x="4191000" y="-290316"/>
            <a:ext cx="4953000" cy="1143000"/>
          </a:xfrm>
        </p:spPr>
        <p:txBody>
          <a:bodyPr/>
          <a:lstStyle/>
          <a:p>
            <a:r>
              <a:rPr lang="en-US" sz="2400" b="1" dirty="0" smtClean="0"/>
              <a:t>Hypothesis III</a:t>
            </a:r>
            <a:endParaRPr lang="en-US" sz="2400" b="1" dirty="0"/>
          </a:p>
        </p:txBody>
      </p:sp>
      <p:pic>
        <p:nvPicPr>
          <p:cNvPr id="1033"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1956104"/>
            <a:ext cx="5534025" cy="3464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2514600" y="3503532"/>
            <a:ext cx="831766" cy="338554"/>
          </a:xfrm>
          <a:prstGeom prst="rect">
            <a:avLst/>
          </a:prstGeom>
          <a:noFill/>
        </p:spPr>
        <p:txBody>
          <a:bodyPr wrap="none" rtlCol="0">
            <a:spAutoFit/>
          </a:bodyPr>
          <a:lstStyle/>
          <a:p>
            <a:r>
              <a:rPr lang="en-US" sz="1600" b="1" dirty="0" smtClean="0"/>
              <a:t>Time 1</a:t>
            </a:r>
            <a:endParaRPr lang="en-US" sz="1600" b="1" dirty="0"/>
          </a:p>
        </p:txBody>
      </p:sp>
      <p:sp>
        <p:nvSpPr>
          <p:cNvPr id="19" name="TextBox 18"/>
          <p:cNvSpPr txBox="1"/>
          <p:nvPr/>
        </p:nvSpPr>
        <p:spPr>
          <a:xfrm>
            <a:off x="5486400" y="3518921"/>
            <a:ext cx="831766" cy="338554"/>
          </a:xfrm>
          <a:prstGeom prst="rect">
            <a:avLst/>
          </a:prstGeom>
          <a:noFill/>
        </p:spPr>
        <p:txBody>
          <a:bodyPr wrap="none" rtlCol="0">
            <a:spAutoFit/>
          </a:bodyPr>
          <a:lstStyle/>
          <a:p>
            <a:r>
              <a:rPr lang="en-US" sz="1600" b="1" dirty="0" smtClean="0"/>
              <a:t>Time 2</a:t>
            </a:r>
            <a:endParaRPr lang="en-US" sz="1600" b="1" dirty="0"/>
          </a:p>
        </p:txBody>
      </p:sp>
      <p:sp>
        <p:nvSpPr>
          <p:cNvPr id="20" name="TextBox 19"/>
          <p:cNvSpPr txBox="1"/>
          <p:nvPr/>
        </p:nvSpPr>
        <p:spPr>
          <a:xfrm>
            <a:off x="2514600" y="5251015"/>
            <a:ext cx="831766" cy="338554"/>
          </a:xfrm>
          <a:prstGeom prst="rect">
            <a:avLst/>
          </a:prstGeom>
          <a:noFill/>
        </p:spPr>
        <p:txBody>
          <a:bodyPr wrap="none" rtlCol="0">
            <a:spAutoFit/>
          </a:bodyPr>
          <a:lstStyle/>
          <a:p>
            <a:r>
              <a:rPr lang="en-US" sz="1600" b="1" dirty="0" smtClean="0"/>
              <a:t>Time 3</a:t>
            </a:r>
            <a:endParaRPr lang="en-US" sz="1600" b="1" dirty="0"/>
          </a:p>
        </p:txBody>
      </p:sp>
      <p:sp>
        <p:nvSpPr>
          <p:cNvPr id="21" name="TextBox 20"/>
          <p:cNvSpPr txBox="1"/>
          <p:nvPr/>
        </p:nvSpPr>
        <p:spPr>
          <a:xfrm>
            <a:off x="5486400" y="5251015"/>
            <a:ext cx="831766" cy="338554"/>
          </a:xfrm>
          <a:prstGeom prst="rect">
            <a:avLst/>
          </a:prstGeom>
          <a:noFill/>
        </p:spPr>
        <p:txBody>
          <a:bodyPr wrap="none" rtlCol="0">
            <a:spAutoFit/>
          </a:bodyPr>
          <a:lstStyle/>
          <a:p>
            <a:r>
              <a:rPr lang="en-US" sz="1600" b="1" dirty="0" smtClean="0"/>
              <a:t>Time 4</a:t>
            </a:r>
            <a:endParaRPr lang="en-US" sz="1600" b="1" dirty="0"/>
          </a:p>
        </p:txBody>
      </p:sp>
      <p:sp>
        <p:nvSpPr>
          <p:cNvPr id="22" name="TextBox 21"/>
          <p:cNvSpPr txBox="1"/>
          <p:nvPr/>
        </p:nvSpPr>
        <p:spPr>
          <a:xfrm>
            <a:off x="685800" y="1524000"/>
            <a:ext cx="8101012" cy="400110"/>
          </a:xfrm>
          <a:prstGeom prst="rect">
            <a:avLst/>
          </a:prstGeom>
          <a:noFill/>
        </p:spPr>
        <p:txBody>
          <a:bodyPr wrap="square" rtlCol="0">
            <a:spAutoFit/>
          </a:bodyPr>
          <a:lstStyle/>
          <a:p>
            <a:r>
              <a:rPr lang="en-US" altLang="zh-CN" sz="2000" b="1" dirty="0" smtClean="0"/>
              <a:t>Direct Evidence: Foam Flow in Micro-model (By Charles Conn)</a:t>
            </a:r>
            <a:endParaRPr lang="en-US" sz="2000" b="1" dirty="0"/>
          </a:p>
        </p:txBody>
      </p:sp>
      <p:sp>
        <p:nvSpPr>
          <p:cNvPr id="11" name="Rectangle 10"/>
          <p:cNvSpPr/>
          <p:nvPr/>
        </p:nvSpPr>
        <p:spPr>
          <a:xfrm>
            <a:off x="252412" y="5791200"/>
            <a:ext cx="8534400" cy="707886"/>
          </a:xfrm>
          <a:prstGeom prst="rect">
            <a:avLst/>
          </a:prstGeom>
        </p:spPr>
        <p:txBody>
          <a:bodyPr wrap="square">
            <a:spAutoFit/>
          </a:bodyPr>
          <a:lstStyle/>
          <a:p>
            <a:pPr marL="285750" indent="-285750">
              <a:buFont typeface="Arial" panose="020B0604020202020204" pitchFamily="34" charset="0"/>
              <a:buChar char="•"/>
            </a:pPr>
            <a:r>
              <a:rPr lang="en-US" sz="2000" b="1" dirty="0"/>
              <a:t>Diffusion-driven coarsening was observed to be the </a:t>
            </a:r>
            <a:r>
              <a:rPr lang="en-US" sz="2000" b="1" dirty="0" smtClean="0"/>
              <a:t>dominant </a:t>
            </a:r>
            <a:r>
              <a:rPr lang="en-US" sz="2000" b="1" dirty="0"/>
              <a:t>foam destruction</a:t>
            </a:r>
            <a:r>
              <a:rPr lang="en-US" sz="2000" b="1" dirty="0" smtClean="0"/>
              <a:t> mechanism.</a:t>
            </a:r>
            <a:endParaRPr lang="en-US" sz="2000" b="1" dirty="0"/>
          </a:p>
        </p:txBody>
      </p:sp>
    </p:spTree>
    <p:extLst>
      <p:ext uri="{BB962C8B-B14F-4D97-AF65-F5344CB8AC3E}">
        <p14:creationId xmlns:p14="http://schemas.microsoft.com/office/powerpoint/2010/main" val="384120867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solidFill>
                  <a:srgbClr val="000000"/>
                </a:solidFill>
              </a:rPr>
              <a:pPr/>
              <a:t>21</a:t>
            </a:fld>
            <a:endParaRPr lang="en-US" altLang="en-US">
              <a:solidFill>
                <a:srgbClr val="000000"/>
              </a:solidFill>
            </a:endParaRPr>
          </a:p>
        </p:txBody>
      </p:sp>
      <p:sp>
        <p:nvSpPr>
          <p:cNvPr id="5" name="Title 1"/>
          <p:cNvSpPr>
            <a:spLocks noGrp="1"/>
          </p:cNvSpPr>
          <p:nvPr>
            <p:ph type="title"/>
          </p:nvPr>
        </p:nvSpPr>
        <p:spPr>
          <a:xfrm>
            <a:off x="4191000" y="-290316"/>
            <a:ext cx="4953000" cy="1143000"/>
          </a:xfrm>
        </p:spPr>
        <p:txBody>
          <a:bodyPr/>
          <a:lstStyle/>
          <a:p>
            <a:r>
              <a:rPr lang="en-US" sz="2400" b="1" dirty="0" smtClean="0"/>
              <a:t>Conclusion</a:t>
            </a:r>
            <a:endParaRPr lang="en-US" sz="2400" b="1" dirty="0"/>
          </a:p>
        </p:txBody>
      </p:sp>
      <p:sp>
        <p:nvSpPr>
          <p:cNvPr id="6" name="内容占位符 2"/>
          <p:cNvSpPr>
            <a:spLocks noGrp="1"/>
          </p:cNvSpPr>
          <p:nvPr>
            <p:ph idx="1"/>
          </p:nvPr>
        </p:nvSpPr>
        <p:spPr>
          <a:xfrm>
            <a:off x="0" y="943898"/>
            <a:ext cx="9144000" cy="5904656"/>
          </a:xfrm>
        </p:spPr>
        <p:txBody>
          <a:bodyPr>
            <a:noAutofit/>
          </a:bodyPr>
          <a:lstStyle/>
          <a:p>
            <a:r>
              <a:rPr lang="en-US" altLang="zh-CN" sz="2000" b="1" dirty="0"/>
              <a:t>U</a:t>
            </a:r>
            <a:r>
              <a:rPr lang="en-US" altLang="zh-CN" sz="2000" b="1" dirty="0" smtClean="0"/>
              <a:t>nder our experiment condition, the van der Waals property of different gases in the disjoining pressure does not account for the different foam strength in porous media.</a:t>
            </a:r>
          </a:p>
          <a:p>
            <a:endParaRPr lang="en-US" altLang="zh-CN" sz="2000" b="1" dirty="0" smtClean="0"/>
          </a:p>
          <a:p>
            <a:r>
              <a:rPr lang="en-US" altLang="zh-CN" sz="2000" b="1" dirty="0" smtClean="0"/>
              <a:t>Compensating dissolved CO</a:t>
            </a:r>
            <a:r>
              <a:rPr lang="en-US" altLang="zh-CN" sz="2000" b="1" baseline="-25000" dirty="0" smtClean="0"/>
              <a:t>2</a:t>
            </a:r>
            <a:r>
              <a:rPr lang="en-US" altLang="zh-CN" sz="2000" b="1" dirty="0" smtClean="0"/>
              <a:t> in aqueous phase will increase foam strength in low quality regime however having negligible effect in high quality regime.</a:t>
            </a:r>
          </a:p>
          <a:p>
            <a:endParaRPr lang="en-US" altLang="zh-CN" sz="2000" b="1" dirty="0" smtClean="0"/>
          </a:p>
          <a:p>
            <a:r>
              <a:rPr lang="en-US" altLang="zh-CN" sz="2000" b="1" dirty="0"/>
              <a:t>The mixture of gases usually </a:t>
            </a:r>
            <a:r>
              <a:rPr lang="en-US" altLang="zh-CN" sz="2000" b="1" dirty="0" smtClean="0"/>
              <a:t>has </a:t>
            </a:r>
            <a:r>
              <a:rPr lang="en-US" altLang="zh-CN" sz="2000" b="1" dirty="0"/>
              <a:t>approximately the same foam strength as the less soluble </a:t>
            </a:r>
            <a:r>
              <a:rPr lang="en-US" altLang="zh-CN" sz="2000" b="1" dirty="0" smtClean="0"/>
              <a:t>gas.</a:t>
            </a:r>
          </a:p>
          <a:p>
            <a:pPr marL="0" indent="0">
              <a:buNone/>
            </a:pPr>
            <a:endParaRPr lang="en-US" altLang="zh-CN" sz="2000" b="1" dirty="0" smtClean="0"/>
          </a:p>
          <a:p>
            <a:r>
              <a:rPr lang="en-US" altLang="zh-CN" sz="2000" b="1" dirty="0" smtClean="0"/>
              <a:t>Different </a:t>
            </a:r>
            <a:r>
              <a:rPr lang="en-US" altLang="zh-CN" sz="2000" b="1" dirty="0"/>
              <a:t>types of gas have varied </a:t>
            </a:r>
            <a:r>
              <a:rPr lang="en-US" altLang="zh-CN" sz="2000" b="1" dirty="0" smtClean="0"/>
              <a:t>permeability through lamella. Gas diffuses at different rate.  Consequently the rate of foam coarsening is different.  Thus different gas has different foam strength.</a:t>
            </a:r>
            <a:endParaRPr lang="en-US" altLang="zh-CN" sz="2000" b="1" dirty="0"/>
          </a:p>
        </p:txBody>
      </p:sp>
    </p:spTree>
    <p:extLst>
      <p:ext uri="{BB962C8B-B14F-4D97-AF65-F5344CB8AC3E}">
        <p14:creationId xmlns:p14="http://schemas.microsoft.com/office/powerpoint/2010/main" val="1819942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67346" y="5410200"/>
            <a:ext cx="2333782" cy="9156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Content Placeholder 2"/>
          <p:cNvSpPr>
            <a:spLocks noGrp="1"/>
          </p:cNvSpPr>
          <p:nvPr>
            <p:ph idx="1"/>
          </p:nvPr>
        </p:nvSpPr>
        <p:spPr>
          <a:xfrm>
            <a:off x="52269" y="1600200"/>
            <a:ext cx="9067800" cy="4114800"/>
          </a:xfrm>
        </p:spPr>
        <p:txBody>
          <a:bodyPr/>
          <a:lstStyle/>
          <a:p>
            <a:pPr marL="0" indent="0">
              <a:buNone/>
            </a:pPr>
            <a:r>
              <a:rPr lang="en-US" sz="2000" b="1" dirty="0"/>
              <a:t>We acknowledge financial support from </a:t>
            </a:r>
            <a:endParaRPr lang="en-US" sz="2000" b="1" dirty="0" smtClean="0"/>
          </a:p>
          <a:p>
            <a:pPr marL="0" indent="0">
              <a:buNone/>
            </a:pPr>
            <a:endParaRPr lang="en-US" sz="2000" b="1" dirty="0"/>
          </a:p>
          <a:p>
            <a:r>
              <a:rPr lang="en-US" sz="2000" b="1" dirty="0" smtClean="0"/>
              <a:t>Petroliam </a:t>
            </a:r>
            <a:r>
              <a:rPr lang="en-US" sz="2000" b="1" dirty="0"/>
              <a:t>Nasional </a:t>
            </a:r>
            <a:r>
              <a:rPr lang="en-US" sz="2000" b="1" dirty="0" err="1"/>
              <a:t>Berhad</a:t>
            </a:r>
            <a:r>
              <a:rPr lang="en-US" sz="2000" b="1" dirty="0"/>
              <a:t> </a:t>
            </a:r>
          </a:p>
          <a:p>
            <a:pPr marL="0" indent="0">
              <a:buNone/>
            </a:pPr>
            <a:r>
              <a:rPr lang="en-US" sz="2000" b="1" dirty="0"/>
              <a:t> </a:t>
            </a:r>
            <a:r>
              <a:rPr lang="en-US" sz="2000" b="1" dirty="0" smtClean="0"/>
              <a:t>   (</a:t>
            </a:r>
            <a:r>
              <a:rPr lang="en-US" sz="2000" b="1" dirty="0"/>
              <a:t>PETRONAS, Kuala Lumpur, Malaysia</a:t>
            </a:r>
            <a:r>
              <a:rPr lang="en-US" sz="2000" b="1" dirty="0" smtClean="0"/>
              <a:t>)</a:t>
            </a:r>
          </a:p>
          <a:p>
            <a:pPr marL="0" indent="0">
              <a:buNone/>
            </a:pPr>
            <a:endParaRPr lang="en-US" sz="2000" b="1" dirty="0"/>
          </a:p>
          <a:p>
            <a:r>
              <a:rPr lang="en-US" sz="2000" b="1" dirty="0"/>
              <a:t>Shell Global Solutions International </a:t>
            </a:r>
          </a:p>
          <a:p>
            <a:pPr marL="0" indent="0">
              <a:buNone/>
            </a:pPr>
            <a:r>
              <a:rPr lang="en-US" sz="2000" b="1" dirty="0"/>
              <a:t>    (Rijswijk, the Netherlands). </a:t>
            </a:r>
            <a:endParaRPr lang="en-US" sz="2000" b="1" dirty="0" smtClean="0"/>
          </a:p>
          <a:p>
            <a:pPr marL="0" indent="0">
              <a:buNone/>
            </a:pPr>
            <a:endParaRPr lang="en-US" sz="2000" b="1" dirty="0"/>
          </a:p>
          <a:p>
            <a:r>
              <a:rPr lang="en-US" sz="2000" b="1" dirty="0" smtClean="0"/>
              <a:t>Rice </a:t>
            </a:r>
            <a:r>
              <a:rPr lang="en-US" sz="2000" b="1" dirty="0"/>
              <a:t>University Consortium for Processes in Porous Media (Houston, TX, USA</a:t>
            </a:r>
            <a:r>
              <a:rPr lang="en-US" sz="2000" b="1" dirty="0" smtClean="0"/>
              <a:t>)</a:t>
            </a:r>
          </a:p>
          <a:p>
            <a:pPr marL="0" indent="0">
              <a:buNone/>
            </a:pPr>
            <a:endParaRPr lang="en-US" sz="2000" b="1" dirty="0"/>
          </a:p>
        </p:txBody>
      </p:sp>
      <p:sp>
        <p:nvSpPr>
          <p:cNvPr id="4" name="Slide Number Placeholder 3"/>
          <p:cNvSpPr>
            <a:spLocks noGrp="1"/>
          </p:cNvSpPr>
          <p:nvPr>
            <p:ph type="sldNum" sz="quarter" idx="12"/>
          </p:nvPr>
        </p:nvSpPr>
        <p:spPr/>
        <p:txBody>
          <a:bodyPr/>
          <a:lstStyle/>
          <a:p>
            <a:fld id="{9A8718BB-E297-45C2-B96E-A412B6DA6DBA}" type="slidenum">
              <a:rPr lang="en-US" altLang="en-US" smtClean="0">
                <a:solidFill>
                  <a:srgbClr val="000000"/>
                </a:solidFill>
              </a:rPr>
              <a:pPr/>
              <a:t>22</a:t>
            </a:fld>
            <a:endParaRPr lang="en-US" altLang="en-US">
              <a:solidFill>
                <a:srgbClr val="000000"/>
              </a:solidFill>
            </a:endParaRPr>
          </a:p>
        </p:txBody>
      </p:sp>
      <p:sp>
        <p:nvSpPr>
          <p:cNvPr id="5" name="Title 1"/>
          <p:cNvSpPr>
            <a:spLocks noGrp="1"/>
          </p:cNvSpPr>
          <p:nvPr>
            <p:ph type="title"/>
          </p:nvPr>
        </p:nvSpPr>
        <p:spPr>
          <a:xfrm>
            <a:off x="4191000" y="-290316"/>
            <a:ext cx="4953000" cy="1143000"/>
          </a:xfrm>
        </p:spPr>
        <p:txBody>
          <a:bodyPr/>
          <a:lstStyle/>
          <a:p>
            <a:r>
              <a:rPr lang="en-US" sz="2400" b="1" dirty="0" smtClean="0"/>
              <a:t>Acknowledgement</a:t>
            </a:r>
            <a:endParaRPr lang="en-US" sz="2400" b="1"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990600"/>
            <a:ext cx="3038475" cy="20288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0787" y="2667000"/>
            <a:ext cx="1866900" cy="1704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0064882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solidFill>
                  <a:srgbClr val="000000"/>
                </a:solidFill>
              </a:rPr>
              <a:pPr/>
              <a:t>23</a:t>
            </a:fld>
            <a:endParaRPr lang="en-US" altLang="en-US">
              <a:solidFill>
                <a:srgbClr val="000000"/>
              </a:solidFill>
            </a:endParaRPr>
          </a:p>
        </p:txBody>
      </p:sp>
      <p:sp>
        <p:nvSpPr>
          <p:cNvPr id="6" name="Title 1"/>
          <p:cNvSpPr>
            <a:spLocks noGrp="1"/>
          </p:cNvSpPr>
          <p:nvPr>
            <p:ph type="title"/>
          </p:nvPr>
        </p:nvSpPr>
        <p:spPr>
          <a:xfrm>
            <a:off x="4191000" y="-290316"/>
            <a:ext cx="4953000" cy="1143000"/>
          </a:xfrm>
        </p:spPr>
        <p:txBody>
          <a:bodyPr/>
          <a:lstStyle/>
          <a:p>
            <a:r>
              <a:rPr lang="en-US" sz="2400" b="1" dirty="0" smtClean="0"/>
              <a:t>Thank you</a:t>
            </a:r>
            <a:endParaRPr lang="en-US" sz="2400" b="1" dirty="0"/>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68521" y="2057400"/>
            <a:ext cx="3000375" cy="3248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203164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3</a:t>
            </a:fld>
            <a:endParaRPr lang="en-US" altLang="en-US"/>
          </a:p>
        </p:txBody>
      </p:sp>
      <p:pic>
        <p:nvPicPr>
          <p:cNvPr id="6" name="Picture 5"/>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400" y="838200"/>
            <a:ext cx="7467600" cy="5638800"/>
          </a:xfrm>
          <a:prstGeom prst="rect">
            <a:avLst/>
          </a:prstGeom>
          <a:noFill/>
        </p:spPr>
      </p:pic>
      <p:sp>
        <p:nvSpPr>
          <p:cNvPr id="9" name="Title 1"/>
          <p:cNvSpPr>
            <a:spLocks noGrp="1"/>
          </p:cNvSpPr>
          <p:nvPr>
            <p:ph type="title"/>
          </p:nvPr>
        </p:nvSpPr>
        <p:spPr>
          <a:xfrm>
            <a:off x="4191000" y="-290316"/>
            <a:ext cx="4953000" cy="1143000"/>
          </a:xfrm>
        </p:spPr>
        <p:txBody>
          <a:bodyPr/>
          <a:lstStyle/>
          <a:p>
            <a:r>
              <a:rPr lang="en-US" sz="2400" b="1" dirty="0" smtClean="0"/>
              <a:t>Experiment Setup Scheme</a:t>
            </a:r>
            <a:endParaRPr lang="en-US" sz="2400" b="1" dirty="0"/>
          </a:p>
        </p:txBody>
      </p:sp>
    </p:spTree>
    <p:extLst>
      <p:ext uri="{BB962C8B-B14F-4D97-AF65-F5344CB8AC3E}">
        <p14:creationId xmlns:p14="http://schemas.microsoft.com/office/powerpoint/2010/main" val="37335053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4</a:t>
            </a:fld>
            <a:endParaRPr lang="en-US" altLang="en-US"/>
          </a:p>
        </p:txBody>
      </p:sp>
      <p:pic>
        <p:nvPicPr>
          <p:cNvPr id="296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29200" y="914400"/>
            <a:ext cx="2667000" cy="85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Chart 6"/>
          <p:cNvGraphicFramePr/>
          <p:nvPr>
            <p:extLst>
              <p:ext uri="{D42A27DB-BD31-4B8C-83A1-F6EECF244321}">
                <p14:modId xmlns:p14="http://schemas.microsoft.com/office/powerpoint/2010/main" val="1345160742"/>
              </p:ext>
            </p:extLst>
          </p:nvPr>
        </p:nvGraphicFramePr>
        <p:xfrm>
          <a:off x="4658439" y="2438400"/>
          <a:ext cx="4543425" cy="252412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Table 4"/>
          <p:cNvGraphicFramePr>
            <a:graphicFrameLocks noGrp="1"/>
          </p:cNvGraphicFramePr>
          <p:nvPr>
            <p:extLst>
              <p:ext uri="{D42A27DB-BD31-4B8C-83A1-F6EECF244321}">
                <p14:modId xmlns:p14="http://schemas.microsoft.com/office/powerpoint/2010/main" val="4175526003"/>
              </p:ext>
            </p:extLst>
          </p:nvPr>
        </p:nvGraphicFramePr>
        <p:xfrm>
          <a:off x="2057400" y="5029200"/>
          <a:ext cx="4800600" cy="1138180"/>
        </p:xfrm>
        <a:graphic>
          <a:graphicData uri="http://schemas.openxmlformats.org/drawingml/2006/table">
            <a:tbl>
              <a:tblPr firstRow="1" bandRow="1">
                <a:tableStyleId>{5C22544A-7EE6-4342-B048-85BDC9FD1C3A}</a:tableStyleId>
              </a:tblPr>
              <a:tblGrid>
                <a:gridCol w="2358190"/>
                <a:gridCol w="2442410"/>
              </a:tblGrid>
              <a:tr h="284545">
                <a:tc gridSpan="2">
                  <a:txBody>
                    <a:bodyPr/>
                    <a:lstStyle/>
                    <a:p>
                      <a:pPr marL="0" marR="0" algn="ctr">
                        <a:spcBef>
                          <a:spcPts val="0"/>
                        </a:spcBef>
                        <a:spcAft>
                          <a:spcPts val="0"/>
                        </a:spcAft>
                      </a:pPr>
                      <a:r>
                        <a:rPr lang="en-US" sz="1400" b="1" dirty="0" smtClean="0">
                          <a:solidFill>
                            <a:schemeClr val="tx1"/>
                          </a:solidFill>
                          <a:effectLst/>
                          <a:latin typeface="+mj-lt"/>
                          <a:ea typeface="SimSun"/>
                          <a:cs typeface="Times New Roman"/>
                        </a:rPr>
                        <a:t>Experiment</a:t>
                      </a:r>
                      <a:r>
                        <a:rPr lang="en-US" sz="1400" b="1" baseline="0" dirty="0" smtClean="0">
                          <a:solidFill>
                            <a:schemeClr val="tx1"/>
                          </a:solidFill>
                          <a:effectLst/>
                          <a:latin typeface="+mj-lt"/>
                          <a:ea typeface="SimSun"/>
                          <a:cs typeface="Times New Roman"/>
                        </a:rPr>
                        <a:t> Conditions</a:t>
                      </a:r>
                      <a:endParaRPr lang="en-US" sz="1400" b="1" dirty="0">
                        <a:solidFill>
                          <a:schemeClr val="tx1"/>
                        </a:solidFill>
                        <a:effectLst/>
                        <a:latin typeface="+mj-lt"/>
                        <a:ea typeface="SimSun"/>
                        <a:cs typeface="Times New Roman"/>
                      </a:endParaRPr>
                    </a:p>
                  </a:txBody>
                  <a:tcPr marL="68580" marR="68580" marT="0" marB="0"/>
                </a:tc>
                <a:tc hMerge="1">
                  <a:txBody>
                    <a:bodyPr/>
                    <a:lstStyle/>
                    <a:p>
                      <a:pPr marL="0" marR="0" algn="ctr">
                        <a:spcBef>
                          <a:spcPts val="0"/>
                        </a:spcBef>
                        <a:spcAft>
                          <a:spcPts val="0"/>
                        </a:spcAft>
                      </a:pPr>
                      <a:endParaRPr lang="en-US" sz="1200" dirty="0">
                        <a:solidFill>
                          <a:schemeClr val="tx1"/>
                        </a:solidFill>
                        <a:effectLst/>
                        <a:latin typeface="Cambria"/>
                        <a:ea typeface="SimSun"/>
                        <a:cs typeface="Times New Roman"/>
                      </a:endParaRPr>
                    </a:p>
                  </a:txBody>
                  <a:tcPr marL="68580" marR="68580" marT="0" marB="0"/>
                </a:tc>
              </a:tr>
              <a:tr h="284545">
                <a:tc>
                  <a:txBody>
                    <a:bodyPr/>
                    <a:lstStyle/>
                    <a:p>
                      <a:pPr marL="0" marR="0" algn="ctr">
                        <a:spcBef>
                          <a:spcPts val="0"/>
                        </a:spcBef>
                        <a:spcAft>
                          <a:spcPts val="0"/>
                        </a:spcAft>
                      </a:pPr>
                      <a:r>
                        <a:rPr lang="en-US" sz="1400" b="1" dirty="0">
                          <a:effectLst/>
                        </a:rPr>
                        <a:t>Total Interstitial Velocity</a:t>
                      </a:r>
                      <a:endParaRPr lang="en-US" sz="1400" b="1" dirty="0">
                        <a:solidFill>
                          <a:srgbClr val="000000"/>
                        </a:solidFill>
                        <a:effectLst/>
                        <a:latin typeface="Cambria"/>
                        <a:ea typeface="SimSun"/>
                        <a:cs typeface="Times New Roman"/>
                      </a:endParaRPr>
                    </a:p>
                  </a:txBody>
                  <a:tcPr marL="68580" marR="68580" marT="0" marB="0"/>
                </a:tc>
                <a:tc>
                  <a:txBody>
                    <a:bodyPr/>
                    <a:lstStyle/>
                    <a:p>
                      <a:pPr marL="0" marR="0" algn="ctr">
                        <a:spcBef>
                          <a:spcPts val="0"/>
                        </a:spcBef>
                        <a:spcAft>
                          <a:spcPts val="0"/>
                        </a:spcAft>
                      </a:pPr>
                      <a:r>
                        <a:rPr lang="en-US" sz="1400" b="1" dirty="0">
                          <a:effectLst/>
                        </a:rPr>
                        <a:t>20 </a:t>
                      </a:r>
                      <a:r>
                        <a:rPr lang="en-US" sz="1400" b="1" dirty="0" err="1">
                          <a:effectLst/>
                        </a:rPr>
                        <a:t>ft</a:t>
                      </a:r>
                      <a:r>
                        <a:rPr lang="en-US" sz="1400" b="1" dirty="0">
                          <a:effectLst/>
                        </a:rPr>
                        <a:t>/day</a:t>
                      </a:r>
                      <a:endParaRPr lang="en-US" sz="1400" b="1" dirty="0">
                        <a:solidFill>
                          <a:srgbClr val="000000"/>
                        </a:solidFill>
                        <a:effectLst/>
                        <a:latin typeface="Cambria"/>
                        <a:ea typeface="SimSun"/>
                        <a:cs typeface="Times New Roman"/>
                      </a:endParaRPr>
                    </a:p>
                  </a:txBody>
                  <a:tcPr marL="68580" marR="68580" marT="0" marB="0"/>
                </a:tc>
              </a:tr>
              <a:tr h="284545">
                <a:tc>
                  <a:txBody>
                    <a:bodyPr/>
                    <a:lstStyle/>
                    <a:p>
                      <a:pPr marL="0" marR="0" algn="ctr">
                        <a:spcBef>
                          <a:spcPts val="0"/>
                        </a:spcBef>
                        <a:spcAft>
                          <a:spcPts val="0"/>
                        </a:spcAft>
                      </a:pPr>
                      <a:r>
                        <a:rPr lang="en-US" sz="1400" b="1">
                          <a:effectLst/>
                        </a:rPr>
                        <a:t>Temperature</a:t>
                      </a:r>
                      <a:endParaRPr lang="en-US" sz="1400" b="1">
                        <a:solidFill>
                          <a:srgbClr val="000000"/>
                        </a:solidFill>
                        <a:effectLst/>
                        <a:latin typeface="Cambria"/>
                        <a:ea typeface="SimSun"/>
                        <a:cs typeface="Times New Roman"/>
                      </a:endParaRPr>
                    </a:p>
                  </a:txBody>
                  <a:tcPr marL="68580" marR="68580" marT="0" marB="0"/>
                </a:tc>
                <a:tc>
                  <a:txBody>
                    <a:bodyPr/>
                    <a:lstStyle/>
                    <a:p>
                      <a:pPr marL="0" marR="0" algn="ctr">
                        <a:spcBef>
                          <a:spcPts val="0"/>
                        </a:spcBef>
                        <a:spcAft>
                          <a:spcPts val="0"/>
                        </a:spcAft>
                      </a:pPr>
                      <a:r>
                        <a:rPr lang="en-US" sz="1400" b="1" dirty="0">
                          <a:effectLst/>
                        </a:rPr>
                        <a:t>~20 </a:t>
                      </a:r>
                      <a:r>
                        <a:rPr lang="en-US" sz="1400" b="1" baseline="30000" dirty="0">
                          <a:effectLst/>
                        </a:rPr>
                        <a:t> </a:t>
                      </a:r>
                      <a:r>
                        <a:rPr lang="en-US" sz="1400" b="1" baseline="30000" dirty="0" err="1">
                          <a:effectLst/>
                        </a:rPr>
                        <a:t>o</a:t>
                      </a:r>
                      <a:r>
                        <a:rPr lang="en-US" sz="1400" b="1" dirty="0" err="1">
                          <a:effectLst/>
                        </a:rPr>
                        <a:t>C</a:t>
                      </a:r>
                      <a:endParaRPr lang="en-US" sz="1400" b="1" dirty="0">
                        <a:solidFill>
                          <a:srgbClr val="000000"/>
                        </a:solidFill>
                        <a:effectLst/>
                        <a:latin typeface="Cambria"/>
                        <a:ea typeface="SimSun"/>
                        <a:cs typeface="Times New Roman"/>
                      </a:endParaRPr>
                    </a:p>
                  </a:txBody>
                  <a:tcPr marL="68580" marR="68580" marT="0" marB="0"/>
                </a:tc>
              </a:tr>
              <a:tr h="284545">
                <a:tc>
                  <a:txBody>
                    <a:bodyPr/>
                    <a:lstStyle/>
                    <a:p>
                      <a:pPr marL="0" marR="0" algn="ctr">
                        <a:spcBef>
                          <a:spcPts val="0"/>
                        </a:spcBef>
                        <a:spcAft>
                          <a:spcPts val="0"/>
                        </a:spcAft>
                      </a:pPr>
                      <a:r>
                        <a:rPr lang="en-US" sz="1400" b="1" dirty="0">
                          <a:effectLst/>
                        </a:rPr>
                        <a:t>Back Pressure</a:t>
                      </a:r>
                      <a:endParaRPr lang="en-US" sz="1400" b="1" dirty="0">
                        <a:solidFill>
                          <a:srgbClr val="000000"/>
                        </a:solidFill>
                        <a:effectLst/>
                        <a:latin typeface="Cambria"/>
                        <a:ea typeface="SimSun"/>
                        <a:cs typeface="Times New Roman"/>
                      </a:endParaRPr>
                    </a:p>
                  </a:txBody>
                  <a:tcPr marL="68580" marR="68580" marT="0" marB="0"/>
                </a:tc>
                <a:tc>
                  <a:txBody>
                    <a:bodyPr/>
                    <a:lstStyle/>
                    <a:p>
                      <a:pPr marL="0" marR="0" algn="ctr">
                        <a:spcBef>
                          <a:spcPts val="0"/>
                        </a:spcBef>
                        <a:spcAft>
                          <a:spcPts val="0"/>
                        </a:spcAft>
                      </a:pPr>
                      <a:r>
                        <a:rPr lang="en-US" sz="1400" b="1" dirty="0">
                          <a:effectLst/>
                        </a:rPr>
                        <a:t>21 bar</a:t>
                      </a:r>
                      <a:endParaRPr lang="en-US" sz="1400" b="1" dirty="0">
                        <a:solidFill>
                          <a:srgbClr val="000000"/>
                        </a:solidFill>
                        <a:effectLst/>
                        <a:latin typeface="Cambria"/>
                        <a:ea typeface="SimSun"/>
                        <a:cs typeface="Times New Roman"/>
                      </a:endParaRPr>
                    </a:p>
                  </a:txBody>
                  <a:tcPr marL="68580" marR="68580" marT="0" marB="0"/>
                </a:tc>
              </a:tr>
            </a:tbl>
          </a:graphicData>
        </a:graphic>
      </p:graphicFrame>
      <p:sp>
        <p:nvSpPr>
          <p:cNvPr id="9" name="TextBox 8"/>
          <p:cNvSpPr txBox="1"/>
          <p:nvPr/>
        </p:nvSpPr>
        <p:spPr>
          <a:xfrm>
            <a:off x="457200" y="1143000"/>
            <a:ext cx="7924800" cy="938719"/>
          </a:xfrm>
          <a:prstGeom prst="rect">
            <a:avLst/>
          </a:prstGeom>
          <a:noFill/>
        </p:spPr>
        <p:txBody>
          <a:bodyPr wrap="square" rtlCol="0">
            <a:spAutoFit/>
          </a:bodyPr>
          <a:lstStyle/>
          <a:p>
            <a:pPr marL="342900" indent="-342900">
              <a:buFont typeface="Arial" panose="020B0604020202020204" pitchFamily="34" charset="0"/>
              <a:buChar char="•"/>
            </a:pPr>
            <a:r>
              <a:rPr lang="en-US" sz="2000" b="1" dirty="0" smtClean="0"/>
              <a:t>Surfactant AOS C14-16:    1 </a:t>
            </a:r>
            <a:r>
              <a:rPr lang="en-US" sz="2000" b="1" dirty="0" err="1" smtClean="0"/>
              <a:t>wt</a:t>
            </a:r>
            <a:r>
              <a:rPr lang="en-US" sz="2000" b="1" dirty="0" smtClean="0"/>
              <a:t>%</a:t>
            </a:r>
          </a:p>
          <a:p>
            <a:pPr marL="342900" indent="-342900">
              <a:buFont typeface="Arial" panose="020B0604020202020204" pitchFamily="34" charset="0"/>
              <a:buChar char="•"/>
            </a:pPr>
            <a:endParaRPr lang="en-US" sz="2000" b="1" dirty="0"/>
          </a:p>
          <a:p>
            <a:pPr marL="800100" lvl="1" indent="-342900">
              <a:buFont typeface="Wingdings" panose="05000000000000000000" pitchFamily="2" charset="2"/>
              <a:buChar char="Ø"/>
            </a:pPr>
            <a:r>
              <a:rPr lang="en-US" altLang="zh-CN" sz="1500" b="1" dirty="0" smtClean="0"/>
              <a:t>Successfully applied to pilot test in </a:t>
            </a:r>
            <a:r>
              <a:rPr lang="en-US" altLang="zh-CN" sz="1500" b="1" dirty="0" err="1" smtClean="0"/>
              <a:t>Snorre</a:t>
            </a:r>
            <a:r>
              <a:rPr lang="en-US" altLang="zh-CN" sz="1500" b="1" dirty="0" smtClean="0"/>
              <a:t> field in North Sea</a:t>
            </a:r>
            <a:endParaRPr lang="en-US" sz="1500" b="1" dirty="0"/>
          </a:p>
        </p:txBody>
      </p:sp>
      <p:sp>
        <p:nvSpPr>
          <p:cNvPr id="10" name="TextBox 9"/>
          <p:cNvSpPr txBox="1"/>
          <p:nvPr/>
        </p:nvSpPr>
        <p:spPr>
          <a:xfrm>
            <a:off x="457200" y="2667000"/>
            <a:ext cx="3823483" cy="938719"/>
          </a:xfrm>
          <a:prstGeom prst="rect">
            <a:avLst/>
          </a:prstGeom>
          <a:noFill/>
        </p:spPr>
        <p:txBody>
          <a:bodyPr wrap="none" rtlCol="0">
            <a:spAutoFit/>
          </a:bodyPr>
          <a:lstStyle/>
          <a:p>
            <a:pPr marL="342900" indent="-342900">
              <a:buFont typeface="Arial" panose="020B0604020202020204" pitchFamily="34" charset="0"/>
              <a:buChar char="•"/>
            </a:pPr>
            <a:r>
              <a:rPr lang="en-US" sz="2000" b="1" dirty="0" smtClean="0"/>
              <a:t>Brine Composition:</a:t>
            </a:r>
          </a:p>
          <a:p>
            <a:pPr marL="342900" indent="-342900">
              <a:buFont typeface="Arial" panose="020B0604020202020204" pitchFamily="34" charset="0"/>
              <a:buChar char="•"/>
            </a:pPr>
            <a:endParaRPr lang="en-US" sz="2000" b="1" dirty="0"/>
          </a:p>
          <a:p>
            <a:pPr marL="800100" lvl="1" indent="-342900">
              <a:buFont typeface="Wingdings" panose="05000000000000000000" pitchFamily="2" charset="2"/>
              <a:buChar char="Ø"/>
            </a:pPr>
            <a:r>
              <a:rPr lang="en-US" sz="1500" b="1" dirty="0" err="1" smtClean="0"/>
              <a:t>Baronia</a:t>
            </a:r>
            <a:r>
              <a:rPr lang="en-US" sz="1500" b="1" dirty="0" smtClean="0"/>
              <a:t> </a:t>
            </a:r>
            <a:r>
              <a:rPr lang="en-US" sz="1500" b="1" dirty="0"/>
              <a:t>f</a:t>
            </a:r>
            <a:r>
              <a:rPr lang="en-US" sz="1500" b="1" dirty="0" smtClean="0"/>
              <a:t>ield </a:t>
            </a:r>
            <a:r>
              <a:rPr lang="en-US" sz="1500" b="1" dirty="0"/>
              <a:t>s</a:t>
            </a:r>
            <a:r>
              <a:rPr lang="en-US" sz="1500" b="1" dirty="0" smtClean="0"/>
              <a:t>ea </a:t>
            </a:r>
            <a:r>
              <a:rPr lang="en-US" sz="1500" b="1" dirty="0"/>
              <a:t>w</a:t>
            </a:r>
            <a:r>
              <a:rPr lang="en-US" sz="1500" b="1" dirty="0" smtClean="0"/>
              <a:t>ater Salinity</a:t>
            </a:r>
            <a:endParaRPr lang="en-US" sz="1500" b="1" dirty="0"/>
          </a:p>
        </p:txBody>
      </p:sp>
      <p:sp>
        <p:nvSpPr>
          <p:cNvPr id="11" name="Title 1"/>
          <p:cNvSpPr>
            <a:spLocks noGrp="1"/>
          </p:cNvSpPr>
          <p:nvPr>
            <p:ph type="title"/>
          </p:nvPr>
        </p:nvSpPr>
        <p:spPr>
          <a:xfrm>
            <a:off x="4191000" y="-290316"/>
            <a:ext cx="4953000" cy="1143000"/>
          </a:xfrm>
        </p:spPr>
        <p:txBody>
          <a:bodyPr/>
          <a:lstStyle/>
          <a:p>
            <a:r>
              <a:rPr lang="en-US" sz="2400" b="1" dirty="0" smtClean="0"/>
              <a:t>Materials and Conditions</a:t>
            </a:r>
            <a:endParaRPr lang="en-US" sz="2400" b="1" dirty="0"/>
          </a:p>
        </p:txBody>
      </p:sp>
    </p:spTree>
    <p:extLst>
      <p:ext uri="{BB962C8B-B14F-4D97-AF65-F5344CB8AC3E}">
        <p14:creationId xmlns:p14="http://schemas.microsoft.com/office/powerpoint/2010/main" val="31361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5</a:t>
            </a:fld>
            <a:endParaRPr lang="en-US" altLang="en-US"/>
          </a:p>
        </p:txBody>
      </p:sp>
      <p:sp>
        <p:nvSpPr>
          <p:cNvPr id="6" name="TextBox 5"/>
          <p:cNvSpPr txBox="1"/>
          <p:nvPr/>
        </p:nvSpPr>
        <p:spPr>
          <a:xfrm>
            <a:off x="1828799" y="914399"/>
            <a:ext cx="5497018" cy="1015663"/>
          </a:xfrm>
          <a:prstGeom prst="rect">
            <a:avLst/>
          </a:prstGeom>
          <a:noFill/>
        </p:spPr>
        <p:txBody>
          <a:bodyPr wrap="none" rtlCol="0">
            <a:spAutoFit/>
          </a:bodyPr>
          <a:lstStyle/>
          <a:p>
            <a:pPr algn="ctr"/>
            <a:r>
              <a:rPr lang="en-US" sz="2000" b="1" dirty="0" smtClean="0"/>
              <a:t>Steady State Foam Strength for Pure Gases</a:t>
            </a:r>
          </a:p>
          <a:p>
            <a:pPr algn="ctr"/>
            <a:endParaRPr lang="en-US" sz="2000" b="1" dirty="0" smtClean="0"/>
          </a:p>
          <a:p>
            <a:pPr algn="ctr"/>
            <a:r>
              <a:rPr lang="en-US" sz="2000" b="1" dirty="0" smtClean="0"/>
              <a:t> </a:t>
            </a:r>
            <a:endParaRPr lang="en-US" sz="2000" b="1" dirty="0"/>
          </a:p>
        </p:txBody>
      </p:sp>
      <p:sp>
        <p:nvSpPr>
          <p:cNvPr id="7" name="Title 1"/>
          <p:cNvSpPr>
            <a:spLocks noGrp="1"/>
          </p:cNvSpPr>
          <p:nvPr>
            <p:ph type="title"/>
          </p:nvPr>
        </p:nvSpPr>
        <p:spPr>
          <a:xfrm>
            <a:off x="4191000" y="-290316"/>
            <a:ext cx="4953000" cy="1143000"/>
          </a:xfrm>
        </p:spPr>
        <p:txBody>
          <a:bodyPr/>
          <a:lstStyle/>
          <a:p>
            <a:r>
              <a:rPr lang="en-US" sz="2400" b="1" dirty="0" smtClean="0"/>
              <a:t>Foam Strength Comparison</a:t>
            </a:r>
            <a:endParaRPr lang="en-US" sz="2400" b="1" dirty="0"/>
          </a:p>
        </p:txBody>
      </p:sp>
      <p:pic>
        <p:nvPicPr>
          <p:cNvPr id="8" name="Picture 7"/>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8799" y="2362200"/>
            <a:ext cx="5497018" cy="3886200"/>
          </a:xfrm>
          <a:prstGeom prst="rect">
            <a:avLst/>
          </a:prstGeom>
          <a:noFill/>
        </p:spPr>
      </p:pic>
      <mc:AlternateContent xmlns:mc="http://schemas.openxmlformats.org/markup-compatibility/2006" xmlns:a14="http://schemas.microsoft.com/office/drawing/2010/main">
        <mc:Choice Requires="a14">
          <p:sp>
            <p:nvSpPr>
              <p:cNvPr id="3" name="Rectangle 2"/>
              <p:cNvSpPr/>
              <p:nvPr/>
            </p:nvSpPr>
            <p:spPr>
              <a:xfrm>
                <a:off x="3521078" y="1524000"/>
                <a:ext cx="2125774" cy="66511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b="1" i="1">
                              <a:latin typeface="Cambria Math"/>
                            </a:rPr>
                          </m:ctrlPr>
                        </m:sSubPr>
                        <m:e>
                          <m:r>
                            <a:rPr lang="en-US" b="1" i="1">
                              <a:latin typeface="Cambria Math"/>
                            </a:rPr>
                            <m:t>𝝁</m:t>
                          </m:r>
                        </m:e>
                        <m:sub>
                          <m:r>
                            <a:rPr lang="en-US" b="1" i="1">
                              <a:latin typeface="Cambria Math"/>
                            </a:rPr>
                            <m:t>𝒂𝒑𝒑</m:t>
                          </m:r>
                        </m:sub>
                      </m:sSub>
                      <m:r>
                        <a:rPr lang="en-US" b="1" i="1">
                          <a:latin typeface="Cambria Math"/>
                        </a:rPr>
                        <m:t>=−</m:t>
                      </m:r>
                      <m:f>
                        <m:fPr>
                          <m:ctrlPr>
                            <a:rPr lang="en-US" b="1" i="1">
                              <a:latin typeface="Cambria Math"/>
                            </a:rPr>
                          </m:ctrlPr>
                        </m:fPr>
                        <m:num>
                          <m:r>
                            <a:rPr lang="en-US" b="1" i="1">
                              <a:latin typeface="Cambria Math"/>
                            </a:rPr>
                            <m:t>𝒌</m:t>
                          </m:r>
                        </m:num>
                        <m:den>
                          <m:sSub>
                            <m:sSubPr>
                              <m:ctrlPr>
                                <a:rPr lang="en-US" b="1" i="1">
                                  <a:latin typeface="Cambria Math"/>
                                </a:rPr>
                              </m:ctrlPr>
                            </m:sSubPr>
                            <m:e>
                              <m:r>
                                <a:rPr lang="en-US" b="1" i="1">
                                  <a:latin typeface="Cambria Math"/>
                                </a:rPr>
                                <m:t>𝒖</m:t>
                              </m:r>
                            </m:e>
                            <m:sub>
                              <m:r>
                                <a:rPr lang="en-US" b="1" i="1">
                                  <a:latin typeface="Cambria Math"/>
                                </a:rPr>
                                <m:t>𝒕𝒐𝒕𝒂𝒍</m:t>
                              </m:r>
                            </m:sub>
                          </m:sSub>
                        </m:den>
                      </m:f>
                      <m:r>
                        <a:rPr lang="en-US" b="1" i="1">
                          <a:latin typeface="Cambria Math"/>
                        </a:rPr>
                        <m:t>𝛁</m:t>
                      </m:r>
                      <m:r>
                        <a:rPr lang="en-US" b="1" i="1">
                          <a:latin typeface="Cambria Math"/>
                        </a:rPr>
                        <m:t>𝒑</m:t>
                      </m:r>
                    </m:oMath>
                  </m:oMathPara>
                </a14:m>
                <a:endParaRPr lang="en-US" dirty="0"/>
              </a:p>
            </p:txBody>
          </p:sp>
        </mc:Choice>
        <mc:Fallback xmlns="">
          <p:sp>
            <p:nvSpPr>
              <p:cNvPr id="3" name="Rectangle 2"/>
              <p:cNvSpPr>
                <a:spLocks noRot="1" noChangeAspect="1" noMove="1" noResize="1" noEditPoints="1" noAdjustHandles="1" noChangeArrowheads="1" noChangeShapeType="1" noTextEdit="1"/>
              </p:cNvSpPr>
              <p:nvPr/>
            </p:nvSpPr>
            <p:spPr>
              <a:xfrm>
                <a:off x="3521078" y="1524000"/>
                <a:ext cx="2125774" cy="665118"/>
              </a:xfrm>
              <a:prstGeom prst="rect">
                <a:avLst/>
              </a:prstGeom>
              <a:blipFill rotWithShape="1">
                <a:blip r:embed="rId3"/>
                <a:stretch>
                  <a:fillRect/>
                </a:stretch>
              </a:blipFill>
            </p:spPr>
            <p:txBody>
              <a:bodyPr/>
              <a:lstStyle/>
              <a:p>
                <a:r>
                  <a:rPr lang="en-US">
                    <a:noFill/>
                  </a:rPr>
                  <a:t> </a:t>
                </a:r>
              </a:p>
            </p:txBody>
          </p:sp>
        </mc:Fallback>
      </mc:AlternateContent>
      <p:sp>
        <p:nvSpPr>
          <p:cNvPr id="9" name="Rectangle 8"/>
          <p:cNvSpPr/>
          <p:nvPr/>
        </p:nvSpPr>
        <p:spPr>
          <a:xfrm>
            <a:off x="3646047" y="2634734"/>
            <a:ext cx="1875835" cy="369332"/>
          </a:xfrm>
          <a:prstGeom prst="rect">
            <a:avLst/>
          </a:prstGeom>
        </p:spPr>
        <p:txBody>
          <a:bodyPr wrap="none">
            <a:spAutoFit/>
          </a:bodyPr>
          <a:lstStyle/>
          <a:p>
            <a:pPr algn="ctr"/>
            <a:r>
              <a:rPr lang="en-US" b="1" dirty="0" smtClean="0"/>
              <a:t>N</a:t>
            </a:r>
            <a:r>
              <a:rPr lang="en-US" b="1" baseline="-25000" dirty="0" smtClean="0"/>
              <a:t>2</a:t>
            </a:r>
            <a:r>
              <a:rPr lang="en-US" b="1" dirty="0" smtClean="0"/>
              <a:t> &gt; CH</a:t>
            </a:r>
            <a:r>
              <a:rPr lang="en-US" b="1" baseline="-25000" dirty="0" smtClean="0"/>
              <a:t>4</a:t>
            </a:r>
            <a:r>
              <a:rPr lang="en-US" b="1" dirty="0" smtClean="0"/>
              <a:t> &gt; CO</a:t>
            </a:r>
            <a:r>
              <a:rPr lang="en-US" b="1" baseline="-25000" dirty="0" smtClean="0"/>
              <a:t>2</a:t>
            </a:r>
            <a:r>
              <a:rPr lang="en-US" b="1" dirty="0" smtClean="0"/>
              <a:t> </a:t>
            </a:r>
            <a:endParaRPr lang="en-US" b="1" dirty="0"/>
          </a:p>
        </p:txBody>
      </p:sp>
    </p:spTree>
    <p:extLst>
      <p:ext uri="{BB962C8B-B14F-4D97-AF65-F5344CB8AC3E}">
        <p14:creationId xmlns:p14="http://schemas.microsoft.com/office/powerpoint/2010/main" val="333066001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6</a:t>
            </a:fld>
            <a:endParaRPr lang="en-US" altLang="en-US"/>
          </a:p>
        </p:txBody>
      </p:sp>
      <p:sp>
        <p:nvSpPr>
          <p:cNvPr id="6" name="内容占位符 2"/>
          <p:cNvSpPr>
            <a:spLocks noGrp="1"/>
          </p:cNvSpPr>
          <p:nvPr>
            <p:ph idx="1"/>
          </p:nvPr>
        </p:nvSpPr>
        <p:spPr>
          <a:xfrm>
            <a:off x="76200" y="1143000"/>
            <a:ext cx="8991600" cy="5716488"/>
          </a:xfrm>
        </p:spPr>
        <p:txBody>
          <a:bodyPr>
            <a:normAutofit/>
          </a:bodyPr>
          <a:lstStyle/>
          <a:p>
            <a:pPr marL="0" indent="0">
              <a:buNone/>
            </a:pPr>
            <a:r>
              <a:rPr lang="en-US" altLang="zh-CN" sz="2400" b="1" dirty="0" smtClean="0"/>
              <a:t>Hypothesis I (Stability of Lamella)</a:t>
            </a:r>
          </a:p>
          <a:p>
            <a:endParaRPr lang="en-US" altLang="zh-CN" sz="1000" dirty="0" smtClean="0"/>
          </a:p>
          <a:p>
            <a:r>
              <a:rPr lang="en-US" altLang="zh-CN" sz="1900" b="1" dirty="0" smtClean="0"/>
              <a:t>Different types of gas will affect the stability of lamella by changing the disjoining pressure.</a:t>
            </a:r>
          </a:p>
          <a:p>
            <a:pPr marL="0" indent="0">
              <a:buNone/>
            </a:pPr>
            <a:endParaRPr lang="en-US" altLang="zh-CN" sz="1000" dirty="0"/>
          </a:p>
          <a:p>
            <a:pPr marL="0" indent="0">
              <a:buNone/>
            </a:pPr>
            <a:r>
              <a:rPr lang="en-US" altLang="zh-CN" sz="2400" b="1" dirty="0" smtClean="0"/>
              <a:t>Hypothesis II (Gas Solubility)</a:t>
            </a:r>
          </a:p>
          <a:p>
            <a:pPr marL="0" indent="0">
              <a:buNone/>
            </a:pPr>
            <a:endParaRPr lang="en-US" altLang="zh-CN" sz="1000" dirty="0" smtClean="0"/>
          </a:p>
          <a:p>
            <a:r>
              <a:rPr lang="en-US" altLang="zh-CN" sz="1900" b="1" dirty="0" smtClean="0"/>
              <a:t>Different types of gas have varied solubility in aqueous phase. For gas with high solubility, </a:t>
            </a:r>
            <a:r>
              <a:rPr lang="en-US" altLang="zh-CN" sz="1900" b="1" dirty="0"/>
              <a:t>the actual </a:t>
            </a:r>
            <a:r>
              <a:rPr lang="en-US" altLang="zh-CN" sz="1900" b="1" dirty="0" smtClean="0"/>
              <a:t>foam quality is lower </a:t>
            </a:r>
            <a:r>
              <a:rPr lang="en-US" altLang="zh-CN" sz="1900" b="1" dirty="0"/>
              <a:t>than </a:t>
            </a:r>
            <a:r>
              <a:rPr lang="en-US" altLang="zh-CN" sz="1900" b="1" dirty="0" smtClean="0"/>
              <a:t>the </a:t>
            </a:r>
            <a:r>
              <a:rPr lang="en-US" altLang="zh-CN" sz="1900" b="1" dirty="0"/>
              <a:t>injected </a:t>
            </a:r>
            <a:r>
              <a:rPr lang="en-US" altLang="zh-CN" sz="1900" b="1" dirty="0" smtClean="0"/>
              <a:t>quality. Thus the foam apparent viscosity is different.</a:t>
            </a:r>
          </a:p>
          <a:p>
            <a:endParaRPr lang="en-US" altLang="zh-CN" sz="1000" dirty="0" smtClean="0"/>
          </a:p>
          <a:p>
            <a:pPr marL="0" indent="0">
              <a:buNone/>
            </a:pPr>
            <a:r>
              <a:rPr lang="en-US" altLang="zh-CN" sz="2400" b="1" dirty="0" smtClean="0"/>
              <a:t>Hypothesis III (Diffusion Coarsening)</a:t>
            </a:r>
          </a:p>
          <a:p>
            <a:pPr marL="0" indent="0">
              <a:buNone/>
            </a:pPr>
            <a:endParaRPr lang="en-US" altLang="zh-CN" sz="1000" dirty="0"/>
          </a:p>
          <a:p>
            <a:r>
              <a:rPr lang="en-US" altLang="zh-CN" sz="1900" b="1" dirty="0" smtClean="0"/>
              <a:t>Different types of gas have varied permeability through the lamella thus changing the rate of mass transfer between small and large bubbles.</a:t>
            </a:r>
            <a:endParaRPr lang="zh-CN" altLang="en-US" sz="1900" b="1" dirty="0"/>
          </a:p>
        </p:txBody>
      </p:sp>
      <p:sp>
        <p:nvSpPr>
          <p:cNvPr id="8" name="Title 1"/>
          <p:cNvSpPr>
            <a:spLocks noGrp="1"/>
          </p:cNvSpPr>
          <p:nvPr>
            <p:ph type="title"/>
          </p:nvPr>
        </p:nvSpPr>
        <p:spPr>
          <a:xfrm>
            <a:off x="4191000" y="-290316"/>
            <a:ext cx="4953000" cy="1143000"/>
          </a:xfrm>
        </p:spPr>
        <p:txBody>
          <a:bodyPr/>
          <a:lstStyle/>
          <a:p>
            <a:r>
              <a:rPr lang="en-US" sz="2400" b="1" dirty="0" smtClean="0"/>
              <a:t>Three Hypotheses</a:t>
            </a:r>
            <a:endParaRPr lang="en-US" sz="2400" b="1" dirty="0"/>
          </a:p>
        </p:txBody>
      </p:sp>
    </p:spTree>
    <p:extLst>
      <p:ext uri="{BB962C8B-B14F-4D97-AF65-F5344CB8AC3E}">
        <p14:creationId xmlns:p14="http://schemas.microsoft.com/office/powerpoint/2010/main" val="258231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8" end="8"/>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7</a:t>
            </a:fld>
            <a:endParaRPr lang="en-US" altLang="en-US" dirty="0"/>
          </a:p>
        </p:txBody>
      </p:sp>
      <p:sp>
        <p:nvSpPr>
          <p:cNvPr id="7" name="标题 1"/>
          <p:cNvSpPr txBox="1">
            <a:spLocks/>
          </p:cNvSpPr>
          <p:nvPr/>
        </p:nvSpPr>
        <p:spPr>
          <a:xfrm>
            <a:off x="457200" y="533400"/>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1" i="0" u="none" strike="noStrike" kern="1200" cap="none" spc="0" normalizeH="0" baseline="0" noProof="0" dirty="0" smtClean="0">
                <a:ln>
                  <a:noFill/>
                </a:ln>
                <a:solidFill>
                  <a:sysClr val="windowText" lastClr="000000"/>
                </a:solidFill>
                <a:effectLst/>
                <a:uLnTx/>
                <a:uFillTx/>
                <a:ea typeface="宋体"/>
              </a:rPr>
              <a:t>Hypothesis I: Stability of Lamella</a:t>
            </a:r>
            <a:endParaRPr kumimoji="0" lang="zh-CN" altLang="en-US" sz="2800" b="1" i="0" u="none" strike="noStrike" kern="1200" cap="none" spc="0" normalizeH="0" baseline="0" noProof="0" dirty="0">
              <a:ln>
                <a:noFill/>
              </a:ln>
              <a:solidFill>
                <a:sysClr val="windowText" lastClr="000000"/>
              </a:solidFill>
              <a:effectLst/>
              <a:uLnTx/>
              <a:uFillTx/>
              <a:ea typeface="宋体"/>
            </a:endParaRPr>
          </a:p>
        </p:txBody>
      </p:sp>
      <mc:AlternateContent xmlns:mc="http://schemas.openxmlformats.org/markup-compatibility/2006" xmlns:a14="http://schemas.microsoft.com/office/drawing/2010/main">
        <mc:Choice Requires="a14">
          <p:sp>
            <p:nvSpPr>
              <p:cNvPr id="2" name="Rectangle 1"/>
              <p:cNvSpPr/>
              <p:nvPr/>
            </p:nvSpPr>
            <p:spPr>
              <a:xfrm>
                <a:off x="228600" y="1447800"/>
                <a:ext cx="8763000" cy="5722785"/>
              </a:xfrm>
              <a:prstGeom prst="rect">
                <a:avLst/>
              </a:prstGeom>
            </p:spPr>
            <p:txBody>
              <a:bodyPr wrap="square">
                <a:spAutoFit/>
              </a:bodyPr>
              <a:lstStyle/>
              <a:p>
                <a:pPr marL="342900" indent="-342900">
                  <a:buFont typeface="Arial" panose="020B0604020202020204" pitchFamily="34" charset="0"/>
                  <a:buChar char="•"/>
                </a:pPr>
                <a:r>
                  <a:rPr lang="en-US" altLang="zh-CN" b="1" dirty="0" smtClean="0"/>
                  <a:t>Disjoining Pressure</a:t>
                </a:r>
              </a:p>
              <a:p>
                <a:pPr marL="342900" indent="-342900">
                  <a:buFont typeface="Arial" panose="020B0604020202020204" pitchFamily="34" charset="0"/>
                  <a:buChar char="•"/>
                </a:pPr>
                <a:endParaRPr lang="en-US" altLang="zh-CN" sz="1000" dirty="0" smtClean="0"/>
              </a:p>
              <a:p>
                <a:pPr marL="800100" lvl="1" indent="-342900">
                  <a:buFont typeface="Arial" panose="020B0604020202020204" pitchFamily="34" charset="0"/>
                  <a:buChar char="•"/>
                </a:pPr>
                <a:r>
                  <a:rPr lang="en-US" altLang="zh-CN" sz="1900" b="1" dirty="0" smtClean="0"/>
                  <a:t>the change in surface energy per unit area with change in distance of the pair of interfaces</a:t>
                </a:r>
                <a:endParaRPr lang="en-US" altLang="zh-CN" b="1" dirty="0" smtClean="0"/>
              </a:p>
              <a:p>
                <a:pPr marL="0" indent="0">
                  <a:buNone/>
                </a:pPr>
                <a:endParaRPr lang="en-US" altLang="zh-CN" b="1" dirty="0" smtClean="0"/>
              </a:p>
              <a:p>
                <a:pPr marL="0" indent="0">
                  <a:buNone/>
                </a:pPr>
                <a:endParaRPr lang="en-US" b="1" i="1" dirty="0" smtClean="0">
                  <a:effectLst/>
                  <a:latin typeface="Cambria Math"/>
                  <a:ea typeface="SimSun"/>
                  <a:cs typeface="Times New Roman"/>
                </a:endParaRPr>
              </a:p>
              <a:p>
                <a:pPr marL="0" indent="0">
                  <a:buNone/>
                </a:pPr>
                <a:endParaRPr lang="en-US" b="1" i="1" dirty="0">
                  <a:latin typeface="Cambria Math"/>
                  <a:ea typeface="SimSun"/>
                  <a:cs typeface="Times New Roman"/>
                </a:endParaRPr>
              </a:p>
              <a:p>
                <a:pPr marL="0" indent="0">
                  <a:buNone/>
                </a:pPr>
                <a:endParaRPr lang="en-US" b="1" i="1" dirty="0" smtClean="0">
                  <a:effectLst/>
                  <a:latin typeface="Cambria Math"/>
                  <a:ea typeface="SimSun"/>
                  <a:cs typeface="Times New Roman"/>
                </a:endParaRPr>
              </a:p>
              <a:p>
                <a:pPr marL="0" indent="0">
                  <a:buNone/>
                </a:pPr>
                <a:endParaRPr lang="en-US" b="1" i="1" dirty="0" smtClean="0">
                  <a:effectLst/>
                  <a:latin typeface="Cambria Math"/>
                  <a:ea typeface="SimSun"/>
                  <a:cs typeface="Times New Roman"/>
                </a:endParaRPr>
              </a:p>
              <a:p>
                <a:pPr marL="0" indent="0">
                  <a:buNone/>
                </a:pPr>
                <a:endParaRPr lang="en-US" b="1" i="1" dirty="0" smtClean="0">
                  <a:effectLst/>
                  <a:latin typeface="Cambria Math"/>
                  <a:ea typeface="SimSun"/>
                  <a:cs typeface="Times New Roman"/>
                </a:endParaRPr>
              </a:p>
              <a:p>
                <a:pPr marL="0" indent="0">
                  <a:buNone/>
                </a:pPr>
                <a14:m>
                  <m:oMathPara xmlns:m="http://schemas.openxmlformats.org/officeDocument/2006/math">
                    <m:oMathParaPr>
                      <m:jc m:val="center"/>
                    </m:oMathParaPr>
                    <m:oMath xmlns:m="http://schemas.openxmlformats.org/officeDocument/2006/math">
                      <m:r>
                        <a:rPr lang="en-US" b="1" i="1" smtClean="0">
                          <a:effectLst/>
                          <a:latin typeface="Cambria Math"/>
                          <a:ea typeface="SimSun"/>
                          <a:cs typeface="Times New Roman"/>
                        </a:rPr>
                        <m:t>𝜫</m:t>
                      </m:r>
                      <m:r>
                        <a:rPr lang="en-US" b="1">
                          <a:effectLst/>
                          <a:latin typeface="Cambria Math"/>
                          <a:ea typeface="SimSun"/>
                          <a:cs typeface="Times New Roman"/>
                        </a:rPr>
                        <m:t>=</m:t>
                      </m:r>
                      <m:sSub>
                        <m:sSubPr>
                          <m:ctrlPr>
                            <a:rPr lang="en-US" b="1" i="1">
                              <a:effectLst/>
                              <a:latin typeface="Cambria Math"/>
                            </a:rPr>
                          </m:ctrlPr>
                        </m:sSubPr>
                        <m:e>
                          <m:d>
                            <m:dPr>
                              <m:begChr m:val="["/>
                              <m:endChr m:val="]"/>
                              <m:ctrlPr>
                                <a:rPr lang="en-US" b="1" i="1">
                                  <a:effectLst/>
                                  <a:latin typeface="Cambria Math"/>
                                </a:rPr>
                              </m:ctrlPr>
                            </m:dPr>
                            <m:e>
                              <m:f>
                                <m:fPr>
                                  <m:ctrlPr>
                                    <a:rPr lang="en-US" b="1" i="1">
                                      <a:effectLst/>
                                      <a:latin typeface="Cambria Math"/>
                                    </a:rPr>
                                  </m:ctrlPr>
                                </m:fPr>
                                <m:num>
                                  <m:r>
                                    <a:rPr lang="en-US" b="1" i="1">
                                      <a:effectLst/>
                                      <a:latin typeface="Cambria Math"/>
                                      <a:ea typeface="SimSun"/>
                                      <a:cs typeface="Times New Roman"/>
                                    </a:rPr>
                                    <m:t>𝝏</m:t>
                                  </m:r>
                                  <m:r>
                                    <a:rPr lang="en-US" b="1">
                                      <a:effectLst/>
                                      <a:latin typeface="Cambria Math"/>
                                      <a:ea typeface="SimSun"/>
                                      <a:cs typeface="Times New Roman"/>
                                    </a:rPr>
                                    <m:t>(</m:t>
                                  </m:r>
                                  <m:sSup>
                                    <m:sSupPr>
                                      <m:ctrlPr>
                                        <a:rPr lang="en-US" b="1" i="1">
                                          <a:effectLst/>
                                          <a:latin typeface="Cambria Math"/>
                                        </a:rPr>
                                      </m:ctrlPr>
                                    </m:sSupPr>
                                    <m:e>
                                      <m:r>
                                        <a:rPr lang="el-GR" b="1" i="1">
                                          <a:latin typeface="Cambria Math"/>
                                          <a:ea typeface="SimSun"/>
                                          <a:cs typeface="Times New Roman"/>
                                        </a:rPr>
                                        <m:t>𝝈</m:t>
                                      </m:r>
                                    </m:e>
                                    <m:sup>
                                      <m:r>
                                        <a:rPr lang="en-US" b="1" i="1">
                                          <a:effectLst/>
                                          <a:latin typeface="Cambria Math"/>
                                          <a:ea typeface="SimSun"/>
                                          <a:cs typeface="Times New Roman"/>
                                        </a:rPr>
                                        <m:t>𝜶</m:t>
                                      </m:r>
                                      <m:r>
                                        <a:rPr lang="en-US" b="1" i="1" smtClean="0">
                                          <a:effectLst/>
                                          <a:latin typeface="Cambria Math"/>
                                          <a:ea typeface="Cambria Math"/>
                                          <a:cs typeface="Times New Roman"/>
                                        </a:rPr>
                                        <m:t>𝜸</m:t>
                                      </m:r>
                                    </m:sup>
                                  </m:sSup>
                                  <m:r>
                                    <a:rPr lang="en-US" b="1">
                                      <a:effectLst/>
                                      <a:latin typeface="Cambria Math"/>
                                      <a:ea typeface="SimSun"/>
                                      <a:cs typeface="Times New Roman"/>
                                    </a:rPr>
                                    <m:t>+</m:t>
                                  </m:r>
                                  <m:sSup>
                                    <m:sSupPr>
                                      <m:ctrlPr>
                                        <a:rPr lang="en-US" b="1" i="1">
                                          <a:effectLst/>
                                          <a:latin typeface="Cambria Math"/>
                                        </a:rPr>
                                      </m:ctrlPr>
                                    </m:sSupPr>
                                    <m:e>
                                      <m:r>
                                        <a:rPr lang="el-GR" b="1" i="1">
                                          <a:latin typeface="Cambria Math"/>
                                          <a:ea typeface="SimSun"/>
                                          <a:cs typeface="Times New Roman"/>
                                        </a:rPr>
                                        <m:t>𝝈</m:t>
                                      </m:r>
                                    </m:e>
                                    <m:sup>
                                      <m:r>
                                        <a:rPr lang="en-US" b="1" i="1">
                                          <a:effectLst/>
                                          <a:latin typeface="Cambria Math"/>
                                          <a:ea typeface="SimSun"/>
                                          <a:cs typeface="Times New Roman"/>
                                        </a:rPr>
                                        <m:t>𝜷</m:t>
                                      </m:r>
                                      <m:r>
                                        <a:rPr lang="en-US" b="1" i="1">
                                          <a:latin typeface="Cambria Math"/>
                                          <a:ea typeface="Cambria Math"/>
                                          <a:cs typeface="Times New Roman"/>
                                        </a:rPr>
                                        <m:t>𝜸</m:t>
                                      </m:r>
                                    </m:sup>
                                  </m:sSup>
                                  <m:r>
                                    <a:rPr lang="en-US" b="1">
                                      <a:effectLst/>
                                      <a:latin typeface="Cambria Math"/>
                                      <a:ea typeface="SimSun"/>
                                      <a:cs typeface="Times New Roman"/>
                                    </a:rPr>
                                    <m:t>)</m:t>
                                  </m:r>
                                </m:num>
                                <m:den>
                                  <m:r>
                                    <a:rPr lang="en-US" b="1" i="1">
                                      <a:effectLst/>
                                      <a:latin typeface="Cambria Math"/>
                                      <a:ea typeface="SimSun"/>
                                      <a:cs typeface="Times New Roman"/>
                                    </a:rPr>
                                    <m:t>𝝏</m:t>
                                  </m:r>
                                  <m:r>
                                    <a:rPr lang="en-US" b="1" i="1">
                                      <a:effectLst/>
                                      <a:latin typeface="Cambria Math"/>
                                      <a:ea typeface="SimSun"/>
                                      <a:cs typeface="Times New Roman"/>
                                    </a:rPr>
                                    <m:t>𝒉</m:t>
                                  </m:r>
                                </m:den>
                              </m:f>
                            </m:e>
                          </m:d>
                        </m:e>
                        <m:sub>
                          <m:r>
                            <a:rPr lang="en-US" b="1" i="1">
                              <a:effectLst/>
                              <a:latin typeface="Cambria Math"/>
                              <a:ea typeface="SimSun"/>
                              <a:cs typeface="Times New Roman"/>
                            </a:rPr>
                            <m:t>𝑻</m:t>
                          </m:r>
                          <m:r>
                            <a:rPr lang="en-US" b="1">
                              <a:effectLst/>
                              <a:latin typeface="Cambria Math"/>
                              <a:ea typeface="SimSun"/>
                              <a:cs typeface="Times New Roman"/>
                            </a:rPr>
                            <m:t>,</m:t>
                          </m:r>
                          <m:sSub>
                            <m:sSubPr>
                              <m:ctrlPr>
                                <a:rPr lang="en-US" b="1" i="1">
                                  <a:effectLst/>
                                  <a:latin typeface="Cambria Math"/>
                                </a:rPr>
                              </m:ctrlPr>
                            </m:sSubPr>
                            <m:e>
                              <m:r>
                                <a:rPr lang="en-US" b="1" i="1">
                                  <a:effectLst/>
                                  <a:latin typeface="Cambria Math"/>
                                  <a:ea typeface="SimSun"/>
                                  <a:cs typeface="Times New Roman"/>
                                </a:rPr>
                                <m:t>𝜼</m:t>
                              </m:r>
                            </m:e>
                            <m:sub>
                              <m:r>
                                <a:rPr lang="en-US" b="1" i="1">
                                  <a:effectLst/>
                                  <a:latin typeface="Cambria Math"/>
                                  <a:ea typeface="SimSun"/>
                                  <a:cs typeface="Times New Roman"/>
                                </a:rPr>
                                <m:t>𝒊</m:t>
                              </m:r>
                            </m:sub>
                          </m:sSub>
                          <m:r>
                            <a:rPr lang="en-US" b="1">
                              <a:effectLst/>
                              <a:latin typeface="Cambria Math"/>
                              <a:ea typeface="SimSun"/>
                              <a:cs typeface="Times New Roman"/>
                            </a:rPr>
                            <m:t>,</m:t>
                          </m:r>
                          <m:sSub>
                            <m:sSubPr>
                              <m:ctrlPr>
                                <a:rPr lang="en-US" b="1" i="1">
                                  <a:effectLst/>
                                  <a:latin typeface="Cambria Math"/>
                                </a:rPr>
                              </m:ctrlPr>
                            </m:sSubPr>
                            <m:e>
                              <m:r>
                                <a:rPr lang="en-US" b="1" i="1">
                                  <a:effectLst/>
                                  <a:latin typeface="Cambria Math"/>
                                  <a:ea typeface="SimSun"/>
                                  <a:cs typeface="Times New Roman"/>
                                </a:rPr>
                                <m:t>𝜱</m:t>
                              </m:r>
                            </m:e>
                            <m:sub>
                              <m:r>
                                <a:rPr lang="en-US" b="1" i="1">
                                  <a:effectLst/>
                                  <a:latin typeface="Cambria Math"/>
                                  <a:ea typeface="SimSun"/>
                                  <a:cs typeface="Times New Roman"/>
                                </a:rPr>
                                <m:t>𝒈𝒓𝒂𝒗𝒊𝒕𝒚</m:t>
                              </m:r>
                            </m:sub>
                          </m:sSub>
                        </m:sub>
                      </m:sSub>
                      <m:r>
                        <a:rPr lang="en-US" b="1">
                          <a:effectLst/>
                          <a:latin typeface="Cambria Math"/>
                          <a:ea typeface="SimSun"/>
                          <a:cs typeface="Times New Roman"/>
                        </a:rPr>
                        <m:t>+</m:t>
                      </m:r>
                      <m:r>
                        <a:rPr lang="en-US" b="1" i="1">
                          <a:effectLst/>
                          <a:latin typeface="Cambria Math"/>
                          <a:ea typeface="SimSun"/>
                          <a:cs typeface="Times New Roman"/>
                        </a:rPr>
                        <m:t>𝒐</m:t>
                      </m:r>
                      <m:r>
                        <a:rPr lang="en-US" b="1">
                          <a:effectLst/>
                          <a:latin typeface="Cambria Math"/>
                          <a:ea typeface="SimSun"/>
                          <a:cs typeface="Times New Roman"/>
                        </a:rPr>
                        <m:t>(</m:t>
                      </m:r>
                      <m:r>
                        <a:rPr lang="en-US" b="1" i="1">
                          <a:effectLst/>
                          <a:latin typeface="Cambria Math"/>
                          <a:ea typeface="SimSun"/>
                          <a:cs typeface="Times New Roman"/>
                        </a:rPr>
                        <m:t>𝑯𝒉</m:t>
                      </m:r>
                      <m:r>
                        <a:rPr lang="en-US" b="1">
                          <a:effectLst/>
                          <a:latin typeface="Cambria Math"/>
                          <a:ea typeface="SimSun"/>
                          <a:cs typeface="Times New Roman"/>
                        </a:rPr>
                        <m:t>)</m:t>
                      </m:r>
                    </m:oMath>
                  </m:oMathPara>
                </a14:m>
                <a:endParaRPr lang="en-US" altLang="zh-CN" b="1" dirty="0"/>
              </a:p>
              <a:p>
                <a:pPr marL="0" indent="0">
                  <a:buNone/>
                </a:pPr>
                <a:endParaRPr lang="en-US" altLang="zh-CN" b="1" dirty="0" smtClean="0"/>
              </a:p>
              <a:p>
                <a:pPr marL="0" indent="0">
                  <a:buNone/>
                </a:pPr>
                <a:endParaRPr lang="en-US" altLang="zh-CN" b="1" dirty="0" smtClean="0"/>
              </a:p>
              <a:p>
                <a:pPr marL="342900" indent="-342900">
                  <a:buFont typeface="Arial" panose="020B0604020202020204" pitchFamily="34" charset="0"/>
                  <a:buChar char="•"/>
                </a:pPr>
                <a:r>
                  <a:rPr lang="en-US" altLang="zh-CN" b="1" dirty="0" smtClean="0"/>
                  <a:t>DLVO Theory</a:t>
                </a:r>
              </a:p>
              <a:p>
                <a:pPr marL="342900" indent="-342900">
                  <a:buFont typeface="Arial" panose="020B0604020202020204" pitchFamily="34" charset="0"/>
                  <a:buChar char="•"/>
                </a:pPr>
                <a:endParaRPr lang="en-US" altLang="zh-CN" b="1" dirty="0"/>
              </a:p>
              <a:p>
                <a:pPr algn="ctr"/>
                <a14:m>
                  <m:oMath xmlns:m="http://schemas.openxmlformats.org/officeDocument/2006/math">
                    <m:r>
                      <a:rPr lang="en-US" b="1" i="1" smtClean="0">
                        <a:effectLst/>
                        <a:latin typeface="Cambria Math"/>
                        <a:ea typeface="SimSun"/>
                        <a:cs typeface="Times New Roman"/>
                      </a:rPr>
                      <m:t>𝜫</m:t>
                    </m:r>
                    <m:r>
                      <a:rPr lang="en-US" b="1" i="1" smtClean="0">
                        <a:effectLst/>
                        <a:latin typeface="Cambria Math"/>
                        <a:ea typeface="SimSun"/>
                        <a:cs typeface="Times New Roman"/>
                      </a:rPr>
                      <m:t>=</m:t>
                    </m:r>
                    <m:sSub>
                      <m:sSubPr>
                        <m:ctrlPr>
                          <a:rPr lang="en-US" b="1" i="1">
                            <a:effectLst/>
                            <a:latin typeface="Cambria Math"/>
                          </a:rPr>
                        </m:ctrlPr>
                      </m:sSubPr>
                      <m:e>
                        <m:r>
                          <a:rPr lang="en-US" b="1" i="1">
                            <a:effectLst/>
                            <a:latin typeface="Cambria Math"/>
                            <a:ea typeface="SimSun"/>
                            <a:cs typeface="Times New Roman"/>
                          </a:rPr>
                          <m:t>𝜫</m:t>
                        </m:r>
                      </m:e>
                      <m:sub>
                        <m:r>
                          <a:rPr lang="en-US" b="1" i="1">
                            <a:effectLst/>
                            <a:latin typeface="Cambria Math"/>
                            <a:ea typeface="SimSun"/>
                            <a:cs typeface="Times New Roman"/>
                          </a:rPr>
                          <m:t>𝒆𝒍</m:t>
                        </m:r>
                      </m:sub>
                    </m:sSub>
                    <m:r>
                      <a:rPr lang="en-US" b="1" i="1">
                        <a:effectLst/>
                        <a:latin typeface="Cambria Math"/>
                        <a:ea typeface="SimSun"/>
                        <a:cs typeface="Times New Roman"/>
                      </a:rPr>
                      <m:t>+</m:t>
                    </m:r>
                    <m:sSub>
                      <m:sSubPr>
                        <m:ctrlPr>
                          <a:rPr lang="en-US" b="1" i="1">
                            <a:effectLst/>
                            <a:latin typeface="Cambria Math"/>
                          </a:rPr>
                        </m:ctrlPr>
                      </m:sSubPr>
                      <m:e>
                        <m:r>
                          <a:rPr lang="en-US" b="1" i="1">
                            <a:effectLst/>
                            <a:latin typeface="Cambria Math"/>
                            <a:ea typeface="SimSun"/>
                            <a:cs typeface="Times New Roman"/>
                          </a:rPr>
                          <m:t>𝜫</m:t>
                        </m:r>
                      </m:e>
                      <m:sub>
                        <m:r>
                          <a:rPr lang="en-US" b="1" i="1">
                            <a:effectLst/>
                            <a:latin typeface="Cambria Math"/>
                            <a:ea typeface="SimSun"/>
                            <a:cs typeface="Times New Roman"/>
                          </a:rPr>
                          <m:t>𝒗𝒘</m:t>
                        </m:r>
                      </m:sub>
                    </m:sSub>
                    <m:r>
                      <a:rPr lang="en-US" b="1" i="1">
                        <a:effectLst/>
                        <a:latin typeface="Cambria Math"/>
                        <a:ea typeface="SimSun"/>
                        <a:cs typeface="Times New Roman"/>
                      </a:rPr>
                      <m:t>+…</m:t>
                    </m:r>
                  </m:oMath>
                </a14:m>
                <a:r>
                  <a:rPr lang="en-US" altLang="zh-CN" b="1" dirty="0" smtClean="0"/>
                  <a:t> </a:t>
                </a:r>
              </a:p>
              <a:p>
                <a:pPr algn="ctr"/>
                <a:endParaRPr lang="en-US" altLang="zh-CN" b="1" dirty="0"/>
              </a:p>
              <a:p>
                <a:pPr algn="ctr"/>
                <a:endParaRPr lang="en-US" altLang="zh-CN" b="1" dirty="0" smtClean="0"/>
              </a:p>
              <a:p>
                <a:pPr algn="ctr"/>
                <a:endParaRPr lang="zh-CN" altLang="en-US" b="1" dirty="0"/>
              </a:p>
            </p:txBody>
          </p:sp>
        </mc:Choice>
        <mc:Fallback xmlns="">
          <p:sp>
            <p:nvSpPr>
              <p:cNvPr id="2" name="Rectangle 1"/>
              <p:cNvSpPr>
                <a:spLocks noRot="1" noChangeAspect="1" noMove="1" noResize="1" noEditPoints="1" noAdjustHandles="1" noChangeArrowheads="1" noChangeShapeType="1" noTextEdit="1"/>
              </p:cNvSpPr>
              <p:nvPr/>
            </p:nvSpPr>
            <p:spPr>
              <a:xfrm>
                <a:off x="228600" y="1447800"/>
                <a:ext cx="8763000" cy="5722785"/>
              </a:xfrm>
              <a:prstGeom prst="rect">
                <a:avLst/>
              </a:prstGeom>
              <a:blipFill rotWithShape="1">
                <a:blip r:embed="rId2"/>
                <a:stretch>
                  <a:fillRect l="-487" t="-533"/>
                </a:stretch>
              </a:blipFill>
            </p:spPr>
            <p:txBody>
              <a:bodyPr/>
              <a:lstStyle/>
              <a:p>
                <a:r>
                  <a:rPr lang="en-US">
                    <a:noFill/>
                  </a:rPr>
                  <a:t> </a:t>
                </a:r>
              </a:p>
            </p:txBody>
          </p:sp>
        </mc:Fallback>
      </mc:AlternateContent>
      <p:sp>
        <p:nvSpPr>
          <p:cNvPr id="3" name="Rectangle 2"/>
          <p:cNvSpPr/>
          <p:nvPr/>
        </p:nvSpPr>
        <p:spPr>
          <a:xfrm>
            <a:off x="38100" y="6584722"/>
            <a:ext cx="4572000" cy="215444"/>
          </a:xfrm>
          <a:prstGeom prst="rect">
            <a:avLst/>
          </a:prstGeom>
        </p:spPr>
        <p:txBody>
          <a:bodyPr>
            <a:spAutoFit/>
          </a:bodyPr>
          <a:lstStyle/>
          <a:p>
            <a:r>
              <a:rPr lang="en-US" sz="800" dirty="0" err="1"/>
              <a:t>Israelachvili</a:t>
            </a:r>
            <a:r>
              <a:rPr lang="en-US" sz="800" dirty="0"/>
              <a:t>, </a:t>
            </a:r>
            <a:r>
              <a:rPr lang="en-US" sz="800" dirty="0" smtClean="0"/>
              <a:t>Jacob</a:t>
            </a:r>
            <a:r>
              <a:rPr lang="en-US" sz="800" dirty="0"/>
              <a:t> </a:t>
            </a:r>
            <a:r>
              <a:rPr lang="en-US" sz="800" dirty="0" smtClean="0"/>
              <a:t>1991</a:t>
            </a:r>
            <a:r>
              <a:rPr lang="en-US" sz="800" dirty="0"/>
              <a:t> </a:t>
            </a:r>
            <a:r>
              <a:rPr lang="en-US" sz="800" dirty="0" smtClean="0"/>
              <a:t>Intermolecular </a:t>
            </a:r>
            <a:r>
              <a:rPr lang="en-US" sz="800" dirty="0"/>
              <a:t>and Surface Forces. Second Edition. Academic Press.</a:t>
            </a:r>
          </a:p>
        </p:txBody>
      </p:sp>
      <p:sp>
        <p:nvSpPr>
          <p:cNvPr id="10" name="Title 1"/>
          <p:cNvSpPr>
            <a:spLocks noGrp="1"/>
          </p:cNvSpPr>
          <p:nvPr>
            <p:ph type="title"/>
          </p:nvPr>
        </p:nvSpPr>
        <p:spPr>
          <a:xfrm>
            <a:off x="4191000" y="-290316"/>
            <a:ext cx="4953000" cy="1143000"/>
          </a:xfrm>
        </p:spPr>
        <p:txBody>
          <a:bodyPr/>
          <a:lstStyle/>
          <a:p>
            <a:r>
              <a:rPr lang="en-US" sz="2400" b="1" dirty="0" smtClean="0"/>
              <a:t>Hypothesis I</a:t>
            </a:r>
            <a:endParaRPr lang="en-US" sz="2400" b="1" dirty="0"/>
          </a:p>
        </p:txBody>
      </p:sp>
      <p:pic>
        <p:nvPicPr>
          <p:cNvPr id="8" name="Picture 7"/>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51111" y="2601506"/>
            <a:ext cx="4041775" cy="1353820"/>
          </a:xfrm>
          <a:prstGeom prst="rect">
            <a:avLst/>
          </a:prstGeom>
          <a:noFill/>
          <a:ln>
            <a:noFill/>
          </a:ln>
          <a:effectLst/>
          <a:extLst/>
        </p:spPr>
      </p:pic>
    </p:spTree>
    <p:extLst>
      <p:ext uri="{BB962C8B-B14F-4D97-AF65-F5344CB8AC3E}">
        <p14:creationId xmlns:p14="http://schemas.microsoft.com/office/powerpoint/2010/main" val="1620524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2" end="1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A8718BB-E297-45C2-B96E-A412B6DA6DBA}" type="slidenum">
              <a:rPr lang="en-US" altLang="en-US" smtClean="0"/>
              <a:pPr/>
              <a:t>8</a:t>
            </a:fld>
            <a:endParaRPr lang="en-US" altLang="en-US"/>
          </a:p>
        </p:txBody>
      </p:sp>
      <p:sp>
        <p:nvSpPr>
          <p:cNvPr id="7" name="标题 1"/>
          <p:cNvSpPr txBox="1">
            <a:spLocks/>
          </p:cNvSpPr>
          <p:nvPr/>
        </p:nvSpPr>
        <p:spPr>
          <a:xfrm>
            <a:off x="457200" y="533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1" i="0" u="none" strike="noStrike" kern="1200" cap="none" spc="0" normalizeH="0" baseline="0" noProof="0" dirty="0" smtClean="0">
                <a:ln>
                  <a:noFill/>
                </a:ln>
                <a:solidFill>
                  <a:sysClr val="windowText" lastClr="000000"/>
                </a:solidFill>
                <a:effectLst/>
                <a:uLnTx/>
                <a:uFillTx/>
                <a:ea typeface="宋体"/>
              </a:rPr>
              <a:t>Electrostatic Repulsion Component</a:t>
            </a:r>
            <a:endParaRPr kumimoji="0" lang="zh-CN" altLang="en-US" sz="2800" b="1" i="0" u="none" strike="noStrike" kern="1200" cap="none" spc="0" normalizeH="0" baseline="0" noProof="0" dirty="0">
              <a:ln>
                <a:noFill/>
              </a:ln>
              <a:solidFill>
                <a:sysClr val="windowText" lastClr="000000"/>
              </a:solidFill>
              <a:effectLst/>
              <a:uLnTx/>
              <a:uFillTx/>
              <a:ea typeface="宋体"/>
            </a:endParaRPr>
          </a:p>
        </p:txBody>
      </p:sp>
      <mc:AlternateContent xmlns:mc="http://schemas.openxmlformats.org/markup-compatibility/2006" xmlns:a14="http://schemas.microsoft.com/office/drawing/2010/main">
        <mc:Choice Requires="a14">
          <p:sp>
            <p:nvSpPr>
              <p:cNvPr id="8" name="内容占位符 2"/>
              <p:cNvSpPr>
                <a:spLocks noGrp="1"/>
              </p:cNvSpPr>
              <p:nvPr>
                <p:ph idx="1"/>
              </p:nvPr>
            </p:nvSpPr>
            <p:spPr>
              <a:xfrm>
                <a:off x="0" y="1447800"/>
                <a:ext cx="9144000" cy="5181600"/>
              </a:xfrm>
            </p:spPr>
            <p:txBody>
              <a:bodyPr/>
              <a:lstStyle/>
              <a:p>
                <a:pPr marL="0" indent="0" algn="ctr">
                  <a:buNone/>
                </a:pPr>
                <a:r>
                  <a:rPr lang="en-US" altLang="zh-CN" sz="2400" b="1" dirty="0" smtClean="0"/>
                  <a:t>Physical Model: </a:t>
                </a:r>
                <a:r>
                  <a:rPr lang="en-US" altLang="zh-CN" sz="2400" dirty="0" smtClean="0"/>
                  <a:t>Two planar surfaces</a:t>
                </a:r>
              </a:p>
              <a:p>
                <a:pPr marL="0" indent="0" algn="ctr">
                  <a:buNone/>
                </a:pPr>
                <a:endParaRPr lang="en-US" altLang="zh-CN" sz="2400" dirty="0"/>
              </a:p>
              <a:p>
                <a:pPr marL="0" indent="0" algn="ctr">
                  <a:buNone/>
                </a:pPr>
                <a:endParaRPr lang="en-US" altLang="zh-CN" sz="2400" dirty="0" smtClean="0"/>
              </a:p>
              <a:p>
                <a:pPr marL="0" indent="0" algn="ctr">
                  <a:buNone/>
                </a:pPr>
                <a:endParaRPr lang="en-US" altLang="zh-CN" sz="2400" dirty="0"/>
              </a:p>
              <a:p>
                <a:pPr marL="0" indent="0" algn="ctr">
                  <a:buNone/>
                </a:pPr>
                <a:endParaRPr lang="en-US" altLang="zh-CN" sz="2400" dirty="0" smtClean="0"/>
              </a:p>
              <a:p>
                <a:pPr marL="0" indent="0" algn="ctr">
                  <a:buNone/>
                </a:pPr>
                <a:endParaRPr lang="en-US" altLang="zh-CN" sz="2400" dirty="0"/>
              </a:p>
              <a:p>
                <a:pPr marL="0" indent="0" algn="ctr">
                  <a:buNone/>
                </a:pPr>
                <a:endParaRPr lang="en-US" altLang="zh-CN" sz="2400" dirty="0" smtClean="0"/>
              </a:p>
              <a:p>
                <a:pPr marL="0" indent="0" algn="ctr">
                  <a:buNone/>
                </a:pPr>
                <a:endParaRPr lang="en-US" altLang="zh-CN" sz="900" dirty="0"/>
              </a:p>
              <a:p>
                <a:pPr marL="0" indent="0">
                  <a:buNone/>
                </a:pPr>
                <a:endParaRPr lang="en-US" altLang="zh-CN" sz="300" b="1" dirty="0" smtClean="0"/>
              </a:p>
              <a:p>
                <a:pPr marL="0" indent="0">
                  <a:buNone/>
                </a:pPr>
                <a:endParaRPr lang="en-US" altLang="zh-CN" sz="300" b="1" dirty="0"/>
              </a:p>
              <a:p>
                <a:pPr marL="0" indent="0">
                  <a:buNone/>
                </a:pPr>
                <a:endParaRPr lang="en-US" altLang="zh-CN" sz="300" b="1" dirty="0" smtClean="0"/>
              </a:p>
              <a:p>
                <a:pPr marL="0" indent="0">
                  <a:buNone/>
                </a:pPr>
                <a:endParaRPr lang="en-US" altLang="zh-CN" sz="300" b="1" dirty="0" smtClean="0"/>
              </a:p>
              <a:p>
                <a:pPr marL="0" indent="0">
                  <a:buNone/>
                </a:pPr>
                <a:endParaRPr lang="en-US" altLang="zh-CN" sz="300" b="1" dirty="0"/>
              </a:p>
              <a:p>
                <a:pPr marL="0" indent="0">
                  <a:buNone/>
                </a:pPr>
                <a:endParaRPr lang="en-US" altLang="zh-CN" sz="300" b="1" dirty="0" smtClean="0"/>
              </a:p>
              <a:p>
                <a:r>
                  <a:rPr lang="en-US" altLang="zh-CN" sz="1900" b="1" dirty="0"/>
                  <a:t>There is no direct evidence or convincing argument indicating that gas type can affect the electrostatic repulsion part </a:t>
                </a:r>
                <a14:m>
                  <m:oMath xmlns:m="http://schemas.openxmlformats.org/officeDocument/2006/math">
                    <m:sSub>
                      <m:sSubPr>
                        <m:ctrlPr>
                          <a:rPr lang="en-US" sz="1800" b="1" i="1">
                            <a:latin typeface="Cambria Math"/>
                          </a:rPr>
                        </m:ctrlPr>
                      </m:sSubPr>
                      <m:e>
                        <m:r>
                          <a:rPr lang="en-US" sz="1800" b="1" i="1">
                            <a:latin typeface="Cambria Math"/>
                            <a:ea typeface="SimSun"/>
                            <a:cs typeface="Times New Roman"/>
                          </a:rPr>
                          <m:t>𝜫</m:t>
                        </m:r>
                      </m:e>
                      <m:sub>
                        <m:r>
                          <a:rPr lang="en-US" sz="1800" b="1" i="1">
                            <a:latin typeface="Cambria Math"/>
                            <a:ea typeface="SimSun"/>
                            <a:cs typeface="Times New Roman"/>
                          </a:rPr>
                          <m:t>𝒆𝒍</m:t>
                        </m:r>
                      </m:sub>
                    </m:sSub>
                  </m:oMath>
                </a14:m>
                <a:endParaRPr lang="en-US" altLang="zh-CN" sz="2400" b="1" dirty="0"/>
              </a:p>
              <a:p>
                <a:pPr marL="0" indent="0">
                  <a:buNone/>
                </a:pPr>
                <a:endParaRPr lang="en-US" altLang="zh-CN" dirty="0"/>
              </a:p>
              <a:p>
                <a:pPr marL="0" indent="0">
                  <a:buNone/>
                </a:pPr>
                <a:r>
                  <a:rPr lang="en-US" altLang="zh-CN" dirty="0" smtClean="0"/>
                  <a:t> </a:t>
                </a:r>
                <a:endParaRPr lang="zh-CN" altLang="en-US" dirty="0"/>
              </a:p>
            </p:txBody>
          </p:sp>
        </mc:Choice>
        <mc:Fallback xmlns="">
          <p:sp>
            <p:nvSpPr>
              <p:cNvPr id="8" name="内容占位符 2"/>
              <p:cNvSpPr>
                <a:spLocks noGrp="1" noRot="1" noChangeAspect="1" noMove="1" noResize="1" noEditPoints="1" noAdjustHandles="1" noChangeArrowheads="1" noChangeShapeType="1" noTextEdit="1"/>
              </p:cNvSpPr>
              <p:nvPr>
                <p:ph idx="1"/>
              </p:nvPr>
            </p:nvSpPr>
            <p:spPr>
              <a:xfrm>
                <a:off x="0" y="1447800"/>
                <a:ext cx="9144000" cy="5181600"/>
              </a:xfrm>
              <a:blipFill rotWithShape="1">
                <a:blip r:embed="rId2"/>
                <a:stretch>
                  <a:fillRect l="-467" t="-824"/>
                </a:stretch>
              </a:blipFill>
            </p:spPr>
            <p:txBody>
              <a:bodyPr/>
              <a:lstStyle/>
              <a:p>
                <a:r>
                  <a:rPr lang="en-US">
                    <a:noFill/>
                  </a:rPr>
                  <a:t> </a:t>
                </a:r>
              </a:p>
            </p:txBody>
          </p:sp>
        </mc:Fallback>
      </mc:AlternateContent>
      <p:pic>
        <p:nvPicPr>
          <p:cNvPr id="348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 y="1905000"/>
            <a:ext cx="3228975" cy="2686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mc:AlternateContent xmlns:mc="http://schemas.openxmlformats.org/markup-compatibility/2006" xmlns:a14="http://schemas.microsoft.com/office/drawing/2010/main">
        <mc:Choice Requires="a14">
          <p:sp>
            <p:nvSpPr>
              <p:cNvPr id="3" name="Rectangle 2"/>
              <p:cNvSpPr/>
              <p:nvPr/>
            </p:nvSpPr>
            <p:spPr>
              <a:xfrm>
                <a:off x="4547557" y="2209800"/>
                <a:ext cx="4092274" cy="78386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smtClean="0">
                              <a:effectLst/>
                              <a:latin typeface="Cambria Math"/>
                            </a:rPr>
                          </m:ctrlPr>
                        </m:sSubPr>
                        <m:e>
                          <m:r>
                            <a:rPr lang="en-US" sz="2000" b="1" i="1">
                              <a:effectLst/>
                              <a:latin typeface="Cambria Math"/>
                              <a:ea typeface="SimSun"/>
                              <a:cs typeface="Times New Roman"/>
                            </a:rPr>
                            <m:t>𝜫</m:t>
                          </m:r>
                        </m:e>
                        <m:sub>
                          <m:r>
                            <a:rPr lang="en-US" sz="2000" b="1" i="1">
                              <a:effectLst/>
                              <a:latin typeface="Cambria Math"/>
                              <a:ea typeface="SimSun"/>
                              <a:cs typeface="Times New Roman"/>
                            </a:rPr>
                            <m:t>𝒆𝒍</m:t>
                          </m:r>
                        </m:sub>
                      </m:sSub>
                      <m:r>
                        <a:rPr lang="en-US" sz="2000" b="1">
                          <a:effectLst/>
                          <a:latin typeface="Cambria Math"/>
                          <a:ea typeface="SimSun"/>
                          <a:cs typeface="Times New Roman"/>
                        </a:rPr>
                        <m:t>=</m:t>
                      </m:r>
                      <m:r>
                        <a:rPr lang="en-US" sz="2000" b="1" i="1">
                          <a:effectLst/>
                          <a:latin typeface="Cambria Math"/>
                          <a:ea typeface="SimSun"/>
                          <a:cs typeface="Times New Roman"/>
                        </a:rPr>
                        <m:t>𝟐</m:t>
                      </m:r>
                      <m:sSub>
                        <m:sSubPr>
                          <m:ctrlPr>
                            <a:rPr lang="en-US" sz="2000" b="1" i="1">
                              <a:effectLst/>
                              <a:latin typeface="Cambria Math"/>
                            </a:rPr>
                          </m:ctrlPr>
                        </m:sSubPr>
                        <m:e>
                          <m:r>
                            <a:rPr lang="en-US" sz="2000" b="1" i="1">
                              <a:effectLst/>
                              <a:latin typeface="Cambria Math"/>
                              <a:ea typeface="SimSun"/>
                              <a:cs typeface="Times New Roman"/>
                            </a:rPr>
                            <m:t>𝑪</m:t>
                          </m:r>
                        </m:e>
                        <m:sub>
                          <m:r>
                            <a:rPr lang="en-US" sz="2000" b="1" i="1">
                              <a:effectLst/>
                              <a:latin typeface="Cambria Math"/>
                              <a:ea typeface="SimSun"/>
                              <a:cs typeface="Times New Roman"/>
                            </a:rPr>
                            <m:t>𝒆𝒍</m:t>
                          </m:r>
                        </m:sub>
                      </m:sSub>
                      <m:r>
                        <a:rPr lang="en-US" sz="2000" b="1" i="1">
                          <a:effectLst/>
                          <a:latin typeface="Cambria Math"/>
                          <a:ea typeface="SimSun"/>
                          <a:cs typeface="Times New Roman"/>
                        </a:rPr>
                        <m:t>𝑹𝑻</m:t>
                      </m:r>
                      <m:d>
                        <m:dPr>
                          <m:begChr m:val="["/>
                          <m:endChr m:val="]"/>
                          <m:ctrlPr>
                            <a:rPr lang="en-US" sz="2000" b="1" i="1">
                              <a:effectLst/>
                              <a:latin typeface="Cambria Math"/>
                            </a:rPr>
                          </m:ctrlPr>
                        </m:dPr>
                        <m:e>
                          <m:func>
                            <m:funcPr>
                              <m:ctrlPr>
                                <a:rPr lang="en-US" sz="2000" b="1" i="1">
                                  <a:effectLst/>
                                  <a:latin typeface="Cambria Math"/>
                                </a:rPr>
                              </m:ctrlPr>
                            </m:funcPr>
                            <m:fName>
                              <m:r>
                                <a:rPr lang="en-US" sz="2000" b="1" i="1">
                                  <a:effectLst/>
                                  <a:latin typeface="Cambria Math"/>
                                  <a:ea typeface="SimSun"/>
                                  <a:cs typeface="Times New Roman"/>
                                </a:rPr>
                                <m:t>𝒄𝒐𝒔𝒉</m:t>
                              </m:r>
                            </m:fName>
                            <m:e>
                              <m:d>
                                <m:dPr>
                                  <m:ctrlPr>
                                    <a:rPr lang="en-US" sz="2000" b="1" i="1">
                                      <a:effectLst/>
                                      <a:latin typeface="Cambria Math"/>
                                    </a:rPr>
                                  </m:ctrlPr>
                                </m:dPr>
                                <m:e>
                                  <m:f>
                                    <m:fPr>
                                      <m:ctrlPr>
                                        <a:rPr lang="en-US" sz="2000" b="1" i="1">
                                          <a:effectLst/>
                                          <a:latin typeface="Cambria Math"/>
                                        </a:rPr>
                                      </m:ctrlPr>
                                    </m:fPr>
                                    <m:num>
                                      <m:r>
                                        <a:rPr lang="en-US" sz="2000" b="1" i="1">
                                          <a:effectLst/>
                                          <a:latin typeface="Cambria Math"/>
                                          <a:ea typeface="SimSun"/>
                                          <a:cs typeface="Times New Roman"/>
                                        </a:rPr>
                                        <m:t>𝒛𝑭</m:t>
                                      </m:r>
                                      <m:sSub>
                                        <m:sSubPr>
                                          <m:ctrlPr>
                                            <a:rPr lang="en-US" sz="2000" b="1" i="1">
                                              <a:effectLst/>
                                              <a:latin typeface="Cambria Math"/>
                                            </a:rPr>
                                          </m:ctrlPr>
                                        </m:sSubPr>
                                        <m:e>
                                          <m:r>
                                            <a:rPr lang="en-US" sz="2000" b="1" i="1">
                                              <a:effectLst/>
                                              <a:latin typeface="Cambria Math"/>
                                              <a:ea typeface="SimSun"/>
                                              <a:cs typeface="Times New Roman"/>
                                            </a:rPr>
                                            <m:t>𝝍</m:t>
                                          </m:r>
                                        </m:e>
                                        <m:sub>
                                          <m:r>
                                            <a:rPr lang="en-US" sz="2000" b="1" i="1">
                                              <a:effectLst/>
                                              <a:latin typeface="Cambria Math"/>
                                              <a:ea typeface="SimSun"/>
                                              <a:cs typeface="Times New Roman"/>
                                            </a:rPr>
                                            <m:t>𝒎</m:t>
                                          </m:r>
                                        </m:sub>
                                      </m:sSub>
                                    </m:num>
                                    <m:den>
                                      <m:r>
                                        <a:rPr lang="en-US" sz="2000" b="1" i="1">
                                          <a:effectLst/>
                                          <a:latin typeface="Cambria Math"/>
                                          <a:ea typeface="SimSun"/>
                                          <a:cs typeface="Times New Roman"/>
                                        </a:rPr>
                                        <m:t>𝑹𝑻</m:t>
                                      </m:r>
                                    </m:den>
                                  </m:f>
                                </m:e>
                              </m:d>
                            </m:e>
                          </m:func>
                          <m:r>
                            <a:rPr lang="en-US" sz="2000" b="1" i="1">
                              <a:effectLst/>
                              <a:latin typeface="Cambria Math"/>
                              <a:ea typeface="SimSun"/>
                              <a:cs typeface="Times New Roman"/>
                            </a:rPr>
                            <m:t>−</m:t>
                          </m:r>
                          <m:r>
                            <a:rPr lang="en-US" sz="2000" b="1" i="1">
                              <a:effectLst/>
                              <a:latin typeface="Cambria Math"/>
                              <a:ea typeface="SimSun"/>
                              <a:cs typeface="Times New Roman"/>
                            </a:rPr>
                            <m:t>𝟏</m:t>
                          </m:r>
                        </m:e>
                      </m:d>
                    </m:oMath>
                  </m:oMathPara>
                </a14:m>
                <a:endParaRPr lang="en-US" sz="2000" b="1" dirty="0"/>
              </a:p>
            </p:txBody>
          </p:sp>
        </mc:Choice>
        <mc:Fallback xmlns="">
          <p:sp>
            <p:nvSpPr>
              <p:cNvPr id="3" name="Rectangle 2"/>
              <p:cNvSpPr>
                <a:spLocks noRot="1" noChangeAspect="1" noMove="1" noResize="1" noEditPoints="1" noAdjustHandles="1" noChangeArrowheads="1" noChangeShapeType="1" noTextEdit="1"/>
              </p:cNvSpPr>
              <p:nvPr/>
            </p:nvSpPr>
            <p:spPr>
              <a:xfrm>
                <a:off x="4547557" y="2209800"/>
                <a:ext cx="4092274" cy="783869"/>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4780250" y="3276600"/>
                <a:ext cx="3631379" cy="43165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n-US" sz="2000" b="1" i="1">
                              <a:latin typeface="Cambria Math"/>
                            </a:rPr>
                          </m:ctrlPr>
                        </m:sSubPr>
                        <m:e>
                          <m:r>
                            <a:rPr lang="en-US" sz="2000" b="1" i="1">
                              <a:latin typeface="Cambria Math"/>
                            </a:rPr>
                            <m:t>𝝍</m:t>
                          </m:r>
                        </m:e>
                        <m:sub>
                          <m:r>
                            <a:rPr lang="en-US" sz="2000" b="1" i="1">
                              <a:latin typeface="Cambria Math"/>
                            </a:rPr>
                            <m:t>𝒎</m:t>
                          </m:r>
                        </m:sub>
                      </m:sSub>
                      <m:r>
                        <a:rPr lang="en-US" sz="2000" b="1">
                          <a:latin typeface="Cambria Math"/>
                        </a:rPr>
                        <m:t>=(</m:t>
                      </m:r>
                      <m:r>
                        <a:rPr lang="en-US" sz="2000" b="1" i="1">
                          <a:latin typeface="Cambria Math"/>
                        </a:rPr>
                        <m:t>𝟖</m:t>
                      </m:r>
                      <m:sSub>
                        <m:sSubPr>
                          <m:ctrlPr>
                            <a:rPr lang="en-US" sz="2000" b="1" i="1">
                              <a:latin typeface="Cambria Math"/>
                            </a:rPr>
                          </m:ctrlPr>
                        </m:sSubPr>
                        <m:e>
                          <m:r>
                            <a:rPr lang="en-US" sz="2000" b="1" i="1">
                              <a:latin typeface="Cambria Math"/>
                            </a:rPr>
                            <m:t>𝒌</m:t>
                          </m:r>
                        </m:e>
                        <m:sub>
                          <m:r>
                            <a:rPr lang="en-US" sz="2000" b="1" i="1">
                              <a:latin typeface="Cambria Math"/>
                            </a:rPr>
                            <m:t>𝑩</m:t>
                          </m:r>
                        </m:sub>
                      </m:sSub>
                      <m:r>
                        <a:rPr lang="en-US" sz="2000" b="1" i="1">
                          <a:latin typeface="Cambria Math"/>
                        </a:rPr>
                        <m:t>𝑻</m:t>
                      </m:r>
                      <m:r>
                        <a:rPr lang="en-US" sz="2000" b="1" i="1">
                          <a:latin typeface="Cambria Math"/>
                        </a:rPr>
                        <m:t>𝝃</m:t>
                      </m:r>
                      <m:r>
                        <a:rPr lang="en-US" sz="2000" b="1">
                          <a:latin typeface="Cambria Math"/>
                        </a:rPr>
                        <m:t>/</m:t>
                      </m:r>
                      <m:r>
                        <a:rPr lang="en-US" sz="2000" b="1" i="1">
                          <a:latin typeface="Cambria Math"/>
                        </a:rPr>
                        <m:t>𝒆</m:t>
                      </m:r>
                      <m:r>
                        <a:rPr lang="en-US" sz="2000" b="1">
                          <a:latin typeface="Cambria Math"/>
                        </a:rPr>
                        <m:t>)</m:t>
                      </m:r>
                      <m:r>
                        <a:rPr lang="en-US" sz="2000" b="1" i="1">
                          <a:latin typeface="Cambria Math"/>
                        </a:rPr>
                        <m:t>𝐞𝐱𝐩</m:t>
                      </m:r>
                      <m:r>
                        <a:rPr lang="en-US" sz="2000" b="1">
                          <a:latin typeface="Cambria Math"/>
                        </a:rPr>
                        <m:t>(</m:t>
                      </m:r>
                      <m:r>
                        <a:rPr lang="en-US" sz="2000" b="1" i="1">
                          <a:latin typeface="Cambria Math"/>
                        </a:rPr>
                        <m:t>−</m:t>
                      </m:r>
                      <m:r>
                        <a:rPr lang="en-US" sz="2000" b="1" i="1">
                          <a:latin typeface="Cambria Math"/>
                        </a:rPr>
                        <m:t>𝜿</m:t>
                      </m:r>
                      <m:r>
                        <a:rPr lang="en-US" sz="2000" b="1" i="1">
                          <a:latin typeface="Cambria Math"/>
                        </a:rPr>
                        <m:t>𝒉</m:t>
                      </m:r>
                      <m:r>
                        <a:rPr lang="en-US" sz="2000" b="1">
                          <a:latin typeface="Cambria Math"/>
                        </a:rPr>
                        <m:t>/</m:t>
                      </m:r>
                      <m:r>
                        <a:rPr lang="en-US" sz="2000" b="1" i="1">
                          <a:latin typeface="Cambria Math"/>
                        </a:rPr>
                        <m:t>𝟐</m:t>
                      </m:r>
                      <m:r>
                        <a:rPr lang="en-US" sz="2000" b="1">
                          <a:latin typeface="Cambria Math"/>
                        </a:rPr>
                        <m:t>)</m:t>
                      </m:r>
                    </m:oMath>
                  </m:oMathPara>
                </a14:m>
                <a:endParaRPr lang="en-US" sz="2000" b="1" dirty="0"/>
              </a:p>
            </p:txBody>
          </p:sp>
        </mc:Choice>
        <mc:Fallback xmlns="">
          <p:sp>
            <p:nvSpPr>
              <p:cNvPr id="9" name="Rectangle 8"/>
              <p:cNvSpPr>
                <a:spLocks noRot="1" noChangeAspect="1" noMove="1" noResize="1" noEditPoints="1" noAdjustHandles="1" noChangeArrowheads="1" noChangeShapeType="1" noTextEdit="1"/>
              </p:cNvSpPr>
              <p:nvPr/>
            </p:nvSpPr>
            <p:spPr>
              <a:xfrm>
                <a:off x="4780250" y="3276600"/>
                <a:ext cx="3631379" cy="431657"/>
              </a:xfrm>
              <a:prstGeom prst="rect">
                <a:avLst/>
              </a:prstGeom>
              <a:blipFill rotWithShape="1">
                <a:blip r:embed="rId5"/>
                <a:stretch>
                  <a:fillRect b="-7143"/>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1" name="Rectangle 10"/>
              <p:cNvSpPr/>
              <p:nvPr/>
            </p:nvSpPr>
            <p:spPr>
              <a:xfrm>
                <a:off x="5491854" y="3886200"/>
                <a:ext cx="2102690" cy="67242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n-US" sz="2000" b="1" i="1" smtClean="0">
                          <a:effectLst/>
                          <a:latin typeface="Cambria Math"/>
                          <a:ea typeface="SimSun"/>
                          <a:cs typeface="Times New Roman"/>
                        </a:rPr>
                        <m:t>𝝃</m:t>
                      </m:r>
                      <m:r>
                        <a:rPr lang="en-US" sz="2000" b="1">
                          <a:effectLst/>
                          <a:latin typeface="Cambria Math"/>
                          <a:ea typeface="SimSun"/>
                          <a:cs typeface="Times New Roman"/>
                        </a:rPr>
                        <m:t>=</m:t>
                      </m:r>
                      <m:r>
                        <a:rPr lang="en-US" sz="2000" b="1" i="1">
                          <a:effectLst/>
                          <a:latin typeface="Cambria Math"/>
                          <a:ea typeface="SimSun"/>
                          <a:cs typeface="Times New Roman"/>
                        </a:rPr>
                        <m:t>𝐭𝐚𝐧𝐡</m:t>
                      </m:r>
                      <m:r>
                        <a:rPr lang="en-US" sz="2000" b="1">
                          <a:effectLst/>
                          <a:latin typeface="Cambria Math"/>
                          <a:ea typeface="SimSun"/>
                          <a:cs typeface="Times New Roman"/>
                        </a:rPr>
                        <m:t>⁡(</m:t>
                      </m:r>
                      <m:f>
                        <m:fPr>
                          <m:ctrlPr>
                            <a:rPr lang="en-US" sz="2000" b="1" i="1">
                              <a:effectLst/>
                              <a:latin typeface="Cambria Math"/>
                            </a:rPr>
                          </m:ctrlPr>
                        </m:fPr>
                        <m:num>
                          <m:r>
                            <a:rPr lang="en-US" sz="2000" b="1" i="1">
                              <a:effectLst/>
                              <a:latin typeface="Cambria Math"/>
                              <a:ea typeface="SimSun"/>
                              <a:cs typeface="Times New Roman"/>
                            </a:rPr>
                            <m:t>𝒛𝑭</m:t>
                          </m:r>
                          <m:sSub>
                            <m:sSubPr>
                              <m:ctrlPr>
                                <a:rPr lang="en-US" sz="2000" b="1" i="1">
                                  <a:effectLst/>
                                  <a:latin typeface="Cambria Math"/>
                                </a:rPr>
                              </m:ctrlPr>
                            </m:sSubPr>
                            <m:e>
                              <m:r>
                                <a:rPr lang="en-US" sz="2000" b="1" i="1">
                                  <a:effectLst/>
                                  <a:latin typeface="Cambria Math"/>
                                  <a:ea typeface="SimSun"/>
                                  <a:cs typeface="Times New Roman"/>
                                </a:rPr>
                                <m:t>𝝍</m:t>
                              </m:r>
                            </m:e>
                            <m:sub>
                              <m:r>
                                <a:rPr lang="en-US" sz="2000" b="1" i="1">
                                  <a:effectLst/>
                                  <a:latin typeface="Cambria Math"/>
                                  <a:ea typeface="SimSun"/>
                                  <a:cs typeface="Times New Roman"/>
                                </a:rPr>
                                <m:t>𝒐</m:t>
                              </m:r>
                            </m:sub>
                          </m:sSub>
                        </m:num>
                        <m:den>
                          <m:r>
                            <a:rPr lang="en-US" sz="2000" b="1" i="1">
                              <a:effectLst/>
                              <a:latin typeface="Cambria Math"/>
                              <a:ea typeface="SimSun"/>
                              <a:cs typeface="Times New Roman"/>
                            </a:rPr>
                            <m:t>𝟒</m:t>
                          </m:r>
                          <m:r>
                            <a:rPr lang="en-US" sz="2000" b="1" i="1">
                              <a:effectLst/>
                              <a:latin typeface="Cambria Math"/>
                              <a:ea typeface="SimSun"/>
                              <a:cs typeface="Times New Roman"/>
                            </a:rPr>
                            <m:t>𝑹𝑻</m:t>
                          </m:r>
                        </m:den>
                      </m:f>
                      <m:r>
                        <a:rPr lang="en-US" sz="2000" b="1">
                          <a:effectLst/>
                          <a:latin typeface="Cambria Math"/>
                          <a:ea typeface="SimSun"/>
                          <a:cs typeface="Times New Roman"/>
                        </a:rPr>
                        <m:t>)</m:t>
                      </m:r>
                    </m:oMath>
                  </m:oMathPara>
                </a14:m>
                <a:endParaRPr lang="en-US" sz="2000" b="1" dirty="0"/>
              </a:p>
            </p:txBody>
          </p:sp>
        </mc:Choice>
        <mc:Fallback xmlns="">
          <p:sp>
            <p:nvSpPr>
              <p:cNvPr id="11" name="Rectangle 10"/>
              <p:cNvSpPr>
                <a:spLocks noRot="1" noChangeAspect="1" noMove="1" noResize="1" noEditPoints="1" noAdjustHandles="1" noChangeArrowheads="1" noChangeShapeType="1" noTextEdit="1"/>
              </p:cNvSpPr>
              <p:nvPr/>
            </p:nvSpPr>
            <p:spPr>
              <a:xfrm>
                <a:off x="5491854" y="3886200"/>
                <a:ext cx="2102690" cy="672428"/>
              </a:xfrm>
              <a:prstGeom prst="rect">
                <a:avLst/>
              </a:prstGeom>
              <a:blipFill rotWithShape="1">
                <a:blip r:embed="rId6"/>
                <a:stretch>
                  <a:fillRect/>
                </a:stretch>
              </a:blipFill>
            </p:spPr>
            <p:txBody>
              <a:bodyPr/>
              <a:lstStyle/>
              <a:p>
                <a:r>
                  <a:rPr lang="en-US">
                    <a:noFill/>
                  </a:rPr>
                  <a:t> </a:t>
                </a:r>
              </a:p>
            </p:txBody>
          </p:sp>
        </mc:Fallback>
      </mc:AlternateContent>
      <p:sp>
        <p:nvSpPr>
          <p:cNvPr id="10" name="Rectangle 9"/>
          <p:cNvSpPr/>
          <p:nvPr/>
        </p:nvSpPr>
        <p:spPr>
          <a:xfrm>
            <a:off x="38100" y="6548735"/>
            <a:ext cx="9029700" cy="215444"/>
          </a:xfrm>
          <a:prstGeom prst="rect">
            <a:avLst/>
          </a:prstGeom>
        </p:spPr>
        <p:txBody>
          <a:bodyPr wrap="square">
            <a:spAutoFit/>
          </a:bodyPr>
          <a:lstStyle/>
          <a:p>
            <a:r>
              <a:rPr lang="en-US" sz="800" dirty="0" err="1"/>
              <a:t>Israelachvili</a:t>
            </a:r>
            <a:r>
              <a:rPr lang="en-US" sz="800" dirty="0"/>
              <a:t>, </a:t>
            </a:r>
            <a:r>
              <a:rPr lang="en-US" sz="800" dirty="0" smtClean="0"/>
              <a:t>Jacob</a:t>
            </a:r>
            <a:r>
              <a:rPr lang="en-US" sz="800" dirty="0"/>
              <a:t> </a:t>
            </a:r>
            <a:r>
              <a:rPr lang="en-US" sz="800" dirty="0" smtClean="0"/>
              <a:t>1991</a:t>
            </a:r>
            <a:r>
              <a:rPr lang="en-US" sz="800" dirty="0"/>
              <a:t> </a:t>
            </a:r>
            <a:r>
              <a:rPr lang="en-US" sz="800" dirty="0" smtClean="0"/>
              <a:t>Intermolecular </a:t>
            </a:r>
            <a:r>
              <a:rPr lang="en-US" sz="800" dirty="0"/>
              <a:t>and Surface Forces. Second Edition. Academic Press</a:t>
            </a:r>
            <a:r>
              <a:rPr lang="en-US" sz="800" dirty="0" smtClean="0"/>
              <a:t>.</a:t>
            </a:r>
          </a:p>
        </p:txBody>
      </p:sp>
      <p:sp>
        <p:nvSpPr>
          <p:cNvPr id="12" name="Title 1"/>
          <p:cNvSpPr>
            <a:spLocks noGrp="1"/>
          </p:cNvSpPr>
          <p:nvPr>
            <p:ph type="title"/>
          </p:nvPr>
        </p:nvSpPr>
        <p:spPr>
          <a:xfrm>
            <a:off x="4191000" y="-290316"/>
            <a:ext cx="4953000" cy="1143000"/>
          </a:xfrm>
        </p:spPr>
        <p:txBody>
          <a:bodyPr/>
          <a:lstStyle/>
          <a:p>
            <a:r>
              <a:rPr lang="en-US" sz="2400" b="1" dirty="0" smtClean="0"/>
              <a:t>Hypothesis I</a:t>
            </a:r>
            <a:endParaRPr lang="en-US" sz="2400" b="1" dirty="0"/>
          </a:p>
        </p:txBody>
      </p:sp>
    </p:spTree>
    <p:extLst>
      <p:ext uri="{BB962C8B-B14F-4D97-AF65-F5344CB8AC3E}">
        <p14:creationId xmlns:p14="http://schemas.microsoft.com/office/powerpoint/2010/main" val="24534507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内容占位符 2"/>
          <p:cNvSpPr>
            <a:spLocks noGrp="1"/>
          </p:cNvSpPr>
          <p:nvPr>
            <p:ph idx="1"/>
          </p:nvPr>
        </p:nvSpPr>
        <p:spPr>
          <a:xfrm>
            <a:off x="0" y="1600200"/>
            <a:ext cx="9144000" cy="5181600"/>
          </a:xfrm>
        </p:spPr>
        <p:txBody>
          <a:bodyPr/>
          <a:lstStyle/>
          <a:p>
            <a:pPr marL="0" indent="0" algn="ctr">
              <a:buNone/>
            </a:pPr>
            <a:r>
              <a:rPr lang="en-US" altLang="zh-CN" sz="2400" b="1" dirty="0" smtClean="0"/>
              <a:t>Physical Model: </a:t>
            </a:r>
            <a:r>
              <a:rPr lang="en-US" altLang="zh-CN" sz="2400" dirty="0" smtClean="0"/>
              <a:t>Two planar surfaces</a:t>
            </a:r>
          </a:p>
          <a:p>
            <a:pPr marL="0" indent="0" algn="ctr">
              <a:buNone/>
            </a:pPr>
            <a:endParaRPr lang="en-US" altLang="zh-CN" sz="2400" dirty="0"/>
          </a:p>
          <a:p>
            <a:pPr marL="0" indent="0" algn="ctr">
              <a:buNone/>
            </a:pPr>
            <a:endParaRPr lang="en-US" altLang="zh-CN" sz="2400" dirty="0" smtClean="0"/>
          </a:p>
          <a:p>
            <a:pPr marL="0" indent="0" algn="ctr">
              <a:buNone/>
            </a:pPr>
            <a:endParaRPr lang="en-US" altLang="zh-CN" sz="2400" dirty="0"/>
          </a:p>
          <a:p>
            <a:pPr marL="0" indent="0" algn="ctr">
              <a:buNone/>
            </a:pPr>
            <a:endParaRPr lang="en-US" altLang="zh-CN" sz="2400" dirty="0" smtClean="0"/>
          </a:p>
          <a:p>
            <a:pPr marL="0" indent="0" algn="ctr">
              <a:buNone/>
            </a:pPr>
            <a:endParaRPr lang="en-US" altLang="zh-CN" sz="2400" dirty="0"/>
          </a:p>
          <a:p>
            <a:pPr marL="0" indent="0" algn="ctr">
              <a:buNone/>
            </a:pPr>
            <a:endParaRPr lang="en-US" altLang="zh-CN" sz="2400" dirty="0" smtClean="0"/>
          </a:p>
          <a:p>
            <a:pPr marL="0" indent="0" algn="ctr">
              <a:buNone/>
            </a:pPr>
            <a:endParaRPr lang="en-US" altLang="zh-CN" sz="900" dirty="0"/>
          </a:p>
        </p:txBody>
      </p:sp>
      <p:sp>
        <p:nvSpPr>
          <p:cNvPr id="4" name="Slide Number Placeholder 3"/>
          <p:cNvSpPr>
            <a:spLocks noGrp="1"/>
          </p:cNvSpPr>
          <p:nvPr>
            <p:ph type="sldNum" sz="quarter" idx="12"/>
          </p:nvPr>
        </p:nvSpPr>
        <p:spPr/>
        <p:txBody>
          <a:bodyPr/>
          <a:lstStyle/>
          <a:p>
            <a:fld id="{9A8718BB-E297-45C2-B96E-A412B6DA6DBA}" type="slidenum">
              <a:rPr lang="en-US" altLang="en-US" smtClean="0"/>
              <a:pPr/>
              <a:t>9</a:t>
            </a:fld>
            <a:endParaRPr lang="en-US" altLang="en-US"/>
          </a:p>
        </p:txBody>
      </p:sp>
      <p:sp>
        <p:nvSpPr>
          <p:cNvPr id="7" name="标题 1"/>
          <p:cNvSpPr txBox="1">
            <a:spLocks/>
          </p:cNvSpPr>
          <p:nvPr/>
        </p:nvSpPr>
        <p:spPr>
          <a:xfrm>
            <a:off x="457200" y="533400"/>
            <a:ext cx="8229600" cy="1143000"/>
          </a:xfrm>
          <a:prstGeom prst="rect">
            <a:avLst/>
          </a:prstGeom>
        </p:spPr>
        <p:txBody>
          <a:bodyPr vert="horz" lIns="91440" tIns="45720" rIns="91440" bIns="45720" rtlCol="0" anchor="ctr">
            <a:normAutofit fontScale="97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altLang="zh-CN" sz="2800" b="1" i="0" u="none" strike="noStrike" kern="1200" cap="none" spc="0" normalizeH="0" baseline="0" noProof="0" dirty="0" smtClean="0">
                <a:ln>
                  <a:noFill/>
                </a:ln>
                <a:solidFill>
                  <a:sysClr val="windowText" lastClr="000000"/>
                </a:solidFill>
                <a:effectLst/>
                <a:uLnTx/>
                <a:uFillTx/>
                <a:ea typeface="宋体"/>
              </a:rPr>
              <a:t>Electrostatic Repulsion Component</a:t>
            </a:r>
            <a:endParaRPr kumimoji="0" lang="zh-CN" altLang="en-US" sz="2800" b="1" i="0" u="none" strike="noStrike" kern="1200" cap="none" spc="0" normalizeH="0" baseline="0" noProof="0" dirty="0">
              <a:ln>
                <a:noFill/>
              </a:ln>
              <a:solidFill>
                <a:sysClr val="windowText" lastClr="000000"/>
              </a:solidFill>
              <a:effectLst/>
              <a:uLnTx/>
              <a:uFillTx/>
              <a:ea typeface="宋体"/>
            </a:endParaRPr>
          </a:p>
        </p:txBody>
      </p:sp>
      <p:pic>
        <p:nvPicPr>
          <p:cNvPr id="358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62187" y="2286000"/>
            <a:ext cx="4619625" cy="40942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0" y="6642556"/>
            <a:ext cx="9123218" cy="215444"/>
          </a:xfrm>
          <a:prstGeom prst="rect">
            <a:avLst/>
          </a:prstGeom>
        </p:spPr>
        <p:txBody>
          <a:bodyPr wrap="square">
            <a:spAutoFit/>
          </a:bodyPr>
          <a:lstStyle/>
          <a:p>
            <a:pPr lvl="0"/>
            <a:r>
              <a:rPr lang="en-US" sz="800" dirty="0" err="1">
                <a:solidFill>
                  <a:srgbClr val="000000"/>
                </a:solidFill>
              </a:rPr>
              <a:t>Exerowa</a:t>
            </a:r>
            <a:r>
              <a:rPr lang="en-US" sz="800" dirty="0">
                <a:solidFill>
                  <a:srgbClr val="000000"/>
                </a:solidFill>
              </a:rPr>
              <a:t>, D., T. </a:t>
            </a:r>
            <a:r>
              <a:rPr lang="en-US" sz="800" dirty="0" err="1">
                <a:solidFill>
                  <a:srgbClr val="000000"/>
                </a:solidFill>
              </a:rPr>
              <a:t>Kolarov</a:t>
            </a:r>
            <a:r>
              <a:rPr lang="en-US" sz="800" dirty="0">
                <a:solidFill>
                  <a:srgbClr val="000000"/>
                </a:solidFill>
              </a:rPr>
              <a:t>, and </a:t>
            </a:r>
            <a:r>
              <a:rPr lang="en-US" sz="800" dirty="0" err="1">
                <a:solidFill>
                  <a:srgbClr val="000000"/>
                </a:solidFill>
              </a:rPr>
              <a:t>Khr</a:t>
            </a:r>
            <a:r>
              <a:rPr lang="en-US" sz="800" dirty="0">
                <a:solidFill>
                  <a:srgbClr val="000000"/>
                </a:solidFill>
              </a:rPr>
              <a:t>. </a:t>
            </a:r>
            <a:r>
              <a:rPr lang="en-US" sz="800" dirty="0" err="1">
                <a:solidFill>
                  <a:srgbClr val="000000"/>
                </a:solidFill>
              </a:rPr>
              <a:t>Khristov</a:t>
            </a:r>
            <a:r>
              <a:rPr lang="en-US" sz="800" dirty="0">
                <a:solidFill>
                  <a:srgbClr val="000000"/>
                </a:solidFill>
              </a:rPr>
              <a:t> 1987 Direct Measurement of Disjoining Pressure in Black Foam Films. I. Films from an Ionic Surfactant. Colloids and Surfaces 22(2): 161–169.</a:t>
            </a:r>
          </a:p>
        </p:txBody>
      </p:sp>
      <p:sp>
        <p:nvSpPr>
          <p:cNvPr id="10" name="Title 1"/>
          <p:cNvSpPr>
            <a:spLocks noGrp="1"/>
          </p:cNvSpPr>
          <p:nvPr>
            <p:ph type="title"/>
          </p:nvPr>
        </p:nvSpPr>
        <p:spPr>
          <a:xfrm>
            <a:off x="4191000" y="-290316"/>
            <a:ext cx="4953000" cy="1143000"/>
          </a:xfrm>
        </p:spPr>
        <p:txBody>
          <a:bodyPr/>
          <a:lstStyle/>
          <a:p>
            <a:r>
              <a:rPr lang="en-US" sz="2400" b="1" dirty="0" smtClean="0"/>
              <a:t>Hypothesis I</a:t>
            </a:r>
            <a:endParaRPr lang="en-US" sz="2400" b="1" dirty="0"/>
          </a:p>
        </p:txBody>
      </p:sp>
    </p:spTree>
    <p:extLst>
      <p:ext uri="{BB962C8B-B14F-4D97-AF65-F5344CB8AC3E}">
        <p14:creationId xmlns:p14="http://schemas.microsoft.com/office/powerpoint/2010/main" val="1252553439"/>
      </p:ext>
    </p:extLst>
  </p:cSld>
  <p:clrMapOvr>
    <a:masterClrMapping/>
  </p:clrMapOvr>
  <p:timing>
    <p:tnLst>
      <p:par>
        <p:cTn id="1" dur="indefinite" restart="never" nodeType="tmRoot"/>
      </p:par>
    </p:tnLst>
  </p:timing>
</p:sld>
</file>

<file path=ppt/theme/theme1.xml><?xml version="1.0" encoding="utf-8"?>
<a:theme xmlns:a="http://schemas.openxmlformats.org/drawingml/2006/main" name="RiceU_bluebar (2)">
  <a:themeElements>
    <a:clrScheme name="RiceU_blue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iceU_bluebar">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Arial" charset="0"/>
            <a:ea typeface="ＭＳ Ｐゴシック" charset="-128"/>
          </a:defRPr>
        </a:defPPr>
      </a:lstStyle>
    </a:lnDef>
  </a:objectDefaults>
  <a:extraClrSchemeLst>
    <a:extraClrScheme>
      <a:clrScheme name="RiceU_blueba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iceU_blueba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iceU_blueba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iceU_blueba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iceU_blueba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iceU_blueba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iceU_bluebar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iceU_blueba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iceU_blueba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iceU_blueba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iceU_blueba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iceU_blueba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3241</TotalTime>
  <Words>1607</Words>
  <Application>Microsoft Office PowerPoint</Application>
  <PresentationFormat>On-screen Show (4:3)</PresentationFormat>
  <Paragraphs>299</Paragraphs>
  <Slides>23</Slides>
  <Notes>1</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RiceU_bluebar (2)</vt:lpstr>
      <vt:lpstr>Effect of Gas Type and Composition on Foam Rheology in Porous Media for EOR </vt:lpstr>
      <vt:lpstr>Gas Supply for Foam EOR</vt:lpstr>
      <vt:lpstr>Experiment Setup Scheme</vt:lpstr>
      <vt:lpstr>Materials and Conditions</vt:lpstr>
      <vt:lpstr>Foam Strength Comparison</vt:lpstr>
      <vt:lpstr>Three Hypotheses</vt:lpstr>
      <vt:lpstr>Hypothesis I</vt:lpstr>
      <vt:lpstr>Hypothesis I</vt:lpstr>
      <vt:lpstr>Hypothesis I</vt:lpstr>
      <vt:lpstr>Hypothesis I</vt:lpstr>
      <vt:lpstr>Hypothesis I</vt:lpstr>
      <vt:lpstr>Hypothesis I</vt:lpstr>
      <vt:lpstr>Hypothesis I</vt:lpstr>
      <vt:lpstr>Hypothesis I</vt:lpstr>
      <vt:lpstr>Hypothesis II</vt:lpstr>
      <vt:lpstr>Hypothesis II</vt:lpstr>
      <vt:lpstr>Hypothesis III</vt:lpstr>
      <vt:lpstr>Hypothesis III</vt:lpstr>
      <vt:lpstr>Hypothesis III</vt:lpstr>
      <vt:lpstr>Hypothesis III</vt:lpstr>
      <vt:lpstr>Conclusion</vt:lpstr>
      <vt:lpstr>Acknowledgement</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 of Gas Type and Composition on Foam Rheology in Porous Media for EOR</dc:title>
  <dc:creator>Yongchao</dc:creator>
  <cp:lastModifiedBy>Yongchao</cp:lastModifiedBy>
  <cp:revision>21</cp:revision>
  <dcterms:created xsi:type="dcterms:W3CDTF">2015-03-25T04:54:57Z</dcterms:created>
  <dcterms:modified xsi:type="dcterms:W3CDTF">2015-04-21T03:20:23Z</dcterms:modified>
</cp:coreProperties>
</file>