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895" r:id="rId4"/>
    <p:sldId id="820" r:id="rId5"/>
    <p:sldId id="823" r:id="rId6"/>
    <p:sldId id="901" r:id="rId7"/>
    <p:sldId id="898" r:id="rId8"/>
    <p:sldId id="902" r:id="rId9"/>
    <p:sldId id="848" r:id="rId10"/>
    <p:sldId id="853" r:id="rId11"/>
    <p:sldId id="855" r:id="rId12"/>
    <p:sldId id="849" r:id="rId13"/>
    <p:sldId id="896" r:id="rId14"/>
    <p:sldId id="887" r:id="rId15"/>
    <p:sldId id="871" r:id="rId16"/>
    <p:sldId id="883" r:id="rId17"/>
    <p:sldId id="854" r:id="rId18"/>
    <p:sldId id="523" r:id="rId19"/>
    <p:sldId id="832" r:id="rId20"/>
    <p:sldId id="851" r:id="rId21"/>
    <p:sldId id="852" r:id="rId22"/>
    <p:sldId id="833" r:id="rId23"/>
    <p:sldId id="795" r:id="rId24"/>
    <p:sldId id="796" r:id="rId25"/>
    <p:sldId id="797" r:id="rId26"/>
    <p:sldId id="798" r:id="rId27"/>
    <p:sldId id="800" r:id="rId28"/>
    <p:sldId id="801" r:id="rId29"/>
    <p:sldId id="844" r:id="rId30"/>
    <p:sldId id="856" r:id="rId31"/>
    <p:sldId id="857" r:id="rId32"/>
    <p:sldId id="839" r:id="rId33"/>
    <p:sldId id="860" r:id="rId34"/>
    <p:sldId id="900" r:id="rId35"/>
    <p:sldId id="888" r:id="rId36"/>
    <p:sldId id="889" r:id="rId37"/>
    <p:sldId id="897" r:id="rId38"/>
    <p:sldId id="894" r:id="rId39"/>
    <p:sldId id="892" r:id="rId40"/>
    <p:sldId id="8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D13\Desktop\Oleic+SDS\las+sd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400"/>
            </a:pPr>
            <a:r>
              <a:rPr lang="en-US" sz="2400" b="1" i="0" baseline="0" dirty="0">
                <a:effectLst/>
              </a:rPr>
              <a:t>Optimal </a:t>
            </a:r>
            <a:r>
              <a:rPr lang="en-US" sz="2400" b="1" i="0" baseline="0" dirty="0" smtClean="0">
                <a:effectLst/>
              </a:rPr>
              <a:t>Salinity </a:t>
            </a:r>
            <a:r>
              <a:rPr lang="en-US" sz="2400" b="1" i="0" baseline="0" dirty="0">
                <a:effectLst/>
              </a:rPr>
              <a:t>Defined by Sodium Activity (Log Scale) as a Function of Soap Fraction</a:t>
            </a:r>
            <a:endParaRPr lang="en-US" sz="2400" dirty="0">
              <a:effectLst/>
            </a:endParaRPr>
          </a:p>
        </c:rich>
      </c:tx>
      <c:layout>
        <c:manualLayout>
          <c:xMode val="edge"/>
          <c:yMode val="edge"/>
          <c:x val="0.18302631578947368"/>
          <c:y val="1.4285714285714285E-2"/>
        </c:manualLayout>
      </c:layout>
      <c:overlay val="0"/>
    </c:title>
    <c:autoTitleDeleted val="0"/>
    <c:plotArea>
      <c:layout>
        <c:manualLayout>
          <c:layoutTarget val="inner"/>
          <c:xMode val="edge"/>
          <c:yMode val="edge"/>
          <c:x val="0.14026523000414423"/>
          <c:y val="2.827390326209224E-2"/>
          <c:w val="0.83305072063360497"/>
          <c:h val="0.82980933633295839"/>
        </c:manualLayout>
      </c:layout>
      <c:scatterChart>
        <c:scatterStyle val="lineMarker"/>
        <c:varyColors val="0"/>
        <c:ser>
          <c:idx val="0"/>
          <c:order val="0"/>
          <c:tx>
            <c:strRef>
              <c:f>Sheet1!$BB$72</c:f>
              <c:strCache>
                <c:ptCount val="1"/>
                <c:pt idx="0">
                  <c:v>2% Na2CO3, changing % NaCl</c:v>
                </c:pt>
              </c:strCache>
            </c:strRef>
          </c:tx>
          <c:spPr>
            <a:ln w="28575">
              <a:noFill/>
            </a:ln>
          </c:spPr>
          <c:marker>
            <c:symbol val="triangle"/>
            <c:size val="9"/>
            <c:spPr>
              <a:noFill/>
              <a:ln w="22225">
                <a:solidFill>
                  <a:srgbClr val="00B050"/>
                </a:solidFill>
              </a:ln>
            </c:spPr>
          </c:marker>
          <c:trendline>
            <c:trendlineType val="power"/>
            <c:dispRSqr val="0"/>
            <c:dispEq val="1"/>
            <c:trendlineLbl>
              <c:layout/>
              <c:numFmt formatCode="General" sourceLinked="0"/>
            </c:trendlineLbl>
          </c:trendline>
          <c:trendline>
            <c:trendlineType val="power"/>
            <c:dispRSqr val="0"/>
            <c:dispEq val="0"/>
          </c:trendline>
          <c:xVal>
            <c:numRef>
              <c:f>Sheet1!$W$31:$W$40</c:f>
              <c:numCache>
                <c:formatCode>General</c:formatCode>
                <c:ptCount val="10"/>
                <c:pt idx="0">
                  <c:v>1</c:v>
                </c:pt>
                <c:pt idx="2">
                  <c:v>0.83618999999999999</c:v>
                </c:pt>
                <c:pt idx="3">
                  <c:v>0.62984200000000001</c:v>
                </c:pt>
                <c:pt idx="6">
                  <c:v>0.794848</c:v>
                </c:pt>
                <c:pt idx="7">
                  <c:v>0.56066400000000005</c:v>
                </c:pt>
                <c:pt idx="8">
                  <c:v>0.50517800000000002</c:v>
                </c:pt>
                <c:pt idx="9">
                  <c:v>0</c:v>
                </c:pt>
              </c:numCache>
            </c:numRef>
          </c:xVal>
          <c:yVal>
            <c:numRef>
              <c:f>Sheet1!$F$31:$F$40</c:f>
              <c:numCache>
                <c:formatCode>General</c:formatCode>
                <c:ptCount val="10"/>
                <c:pt idx="0">
                  <c:v>0.59140000000000004</c:v>
                </c:pt>
                <c:pt idx="2">
                  <c:v>0.67149999999999999</c:v>
                </c:pt>
                <c:pt idx="3">
                  <c:v>0.79100000000000004</c:v>
                </c:pt>
                <c:pt idx="6">
                  <c:v>0.69030000000000002</c:v>
                </c:pt>
                <c:pt idx="7">
                  <c:v>0.85029999999999994</c:v>
                </c:pt>
                <c:pt idx="8">
                  <c:v>0.88009999999999999</c:v>
                </c:pt>
                <c:pt idx="9">
                  <c:v>1.345</c:v>
                </c:pt>
              </c:numCache>
            </c:numRef>
          </c:yVal>
          <c:smooth val="0"/>
        </c:ser>
        <c:ser>
          <c:idx val="1"/>
          <c:order val="1"/>
          <c:tx>
            <c:strRef>
              <c:f>Sheet1!$BB$73</c:f>
              <c:strCache>
                <c:ptCount val="1"/>
                <c:pt idx="0">
                  <c:v>6% Na2CO3, changing % NaCl</c:v>
                </c:pt>
              </c:strCache>
            </c:strRef>
          </c:tx>
          <c:spPr>
            <a:ln w="28575">
              <a:noFill/>
            </a:ln>
          </c:spPr>
          <c:marker>
            <c:symbol val="square"/>
            <c:size val="9"/>
            <c:spPr>
              <a:noFill/>
              <a:ln w="22225">
                <a:solidFill>
                  <a:schemeClr val="tx2"/>
                </a:solidFill>
              </a:ln>
            </c:spPr>
          </c:marker>
          <c:xVal>
            <c:numRef>
              <c:f>Sheet1!$S$31:$S$43</c:f>
              <c:numCache>
                <c:formatCode>General</c:formatCode>
                <c:ptCount val="13"/>
                <c:pt idx="0">
                  <c:v>1</c:v>
                </c:pt>
                <c:pt idx="2">
                  <c:v>0.83618999999999999</c:v>
                </c:pt>
                <c:pt idx="3">
                  <c:v>0.62984200000000001</c:v>
                </c:pt>
                <c:pt idx="6">
                  <c:v>0.794848</c:v>
                </c:pt>
                <c:pt idx="7">
                  <c:v>0.56066400000000005</c:v>
                </c:pt>
                <c:pt idx="8">
                  <c:v>0.50517800000000002</c:v>
                </c:pt>
                <c:pt idx="9">
                  <c:v>0</c:v>
                </c:pt>
                <c:pt idx="10">
                  <c:v>0.30549999999999999</c:v>
                </c:pt>
                <c:pt idx="11">
                  <c:v>0.41249999999999998</c:v>
                </c:pt>
                <c:pt idx="12">
                  <c:v>0.17499999999999999</c:v>
                </c:pt>
              </c:numCache>
            </c:numRef>
          </c:xVal>
          <c:yVal>
            <c:numRef>
              <c:f>Sheet1!$T$31:$T$43</c:f>
              <c:numCache>
                <c:formatCode>General</c:formatCode>
                <c:ptCount val="13"/>
                <c:pt idx="0">
                  <c:v>0.59140000000000004</c:v>
                </c:pt>
                <c:pt idx="2">
                  <c:v>0.66820000000000002</c:v>
                </c:pt>
                <c:pt idx="3">
                  <c:v>0.79749999999999999</c:v>
                </c:pt>
                <c:pt idx="6">
                  <c:v>0.68930000000000002</c:v>
                </c:pt>
                <c:pt idx="7">
                  <c:v>0.84230000000000005</c:v>
                </c:pt>
                <c:pt idx="8">
                  <c:v>0.8881</c:v>
                </c:pt>
                <c:pt idx="9">
                  <c:v>1.345</c:v>
                </c:pt>
                <c:pt idx="10">
                  <c:v>1.0204</c:v>
                </c:pt>
                <c:pt idx="11">
                  <c:v>0.93559999999999999</c:v>
                </c:pt>
                <c:pt idx="12">
                  <c:v>1.1258999999999999</c:v>
                </c:pt>
              </c:numCache>
            </c:numRef>
          </c:yVal>
          <c:smooth val="0"/>
        </c:ser>
        <c:ser>
          <c:idx val="2"/>
          <c:order val="2"/>
          <c:spPr>
            <a:ln w="38100">
              <a:solidFill>
                <a:schemeClr val="tx1"/>
              </a:solidFill>
              <a:prstDash val="sysDot"/>
            </a:ln>
          </c:spPr>
          <c:marker>
            <c:symbol val="none"/>
          </c:marker>
          <c:xVal>
            <c:numRef>
              <c:f>Sheet1!$I$42:$I$43</c:f>
              <c:numCache>
                <c:formatCode>General</c:formatCode>
                <c:ptCount val="2"/>
                <c:pt idx="0">
                  <c:v>0</c:v>
                </c:pt>
                <c:pt idx="1">
                  <c:v>1</c:v>
                </c:pt>
              </c:numCache>
            </c:numRef>
          </c:xVal>
          <c:yVal>
            <c:numRef>
              <c:f>Sheet1!$H$42:$H$43</c:f>
              <c:numCache>
                <c:formatCode>General</c:formatCode>
                <c:ptCount val="2"/>
                <c:pt idx="0">
                  <c:v>1.345</c:v>
                </c:pt>
                <c:pt idx="1">
                  <c:v>0.59140000000000004</c:v>
                </c:pt>
              </c:numCache>
            </c:numRef>
          </c:yVal>
          <c:smooth val="0"/>
        </c:ser>
        <c:ser>
          <c:idx val="4"/>
          <c:order val="3"/>
          <c:tx>
            <c:strRef>
              <c:f>Sheet1!$Z$33</c:f>
              <c:strCache>
                <c:ptCount val="1"/>
                <c:pt idx="0">
                  <c:v>6% Na2CO3, changing %NaCl, 2.5% Oleic Acid+ 1% SDS</c:v>
                </c:pt>
              </c:strCache>
            </c:strRef>
          </c:tx>
          <c:spPr>
            <a:ln w="28575">
              <a:noFill/>
            </a:ln>
          </c:spPr>
          <c:marker>
            <c:symbol val="circle"/>
            <c:size val="9"/>
            <c:spPr>
              <a:noFill/>
              <a:ln w="22225">
                <a:solidFill>
                  <a:srgbClr val="FF0000"/>
                </a:solidFill>
              </a:ln>
            </c:spPr>
          </c:marker>
          <c:xVal>
            <c:numRef>
              <c:f>Sheet1!$U$32</c:f>
              <c:numCache>
                <c:formatCode>General</c:formatCode>
                <c:ptCount val="1"/>
                <c:pt idx="0">
                  <c:v>0.71849399999999997</c:v>
                </c:pt>
              </c:numCache>
            </c:numRef>
          </c:xVal>
          <c:yVal>
            <c:numRef>
              <c:f>Sheet1!$V$32</c:f>
              <c:numCache>
                <c:formatCode>General</c:formatCode>
                <c:ptCount val="1"/>
                <c:pt idx="0">
                  <c:v>0.74270000000000003</c:v>
                </c:pt>
              </c:numCache>
            </c:numRef>
          </c:yVal>
          <c:smooth val="0"/>
        </c:ser>
        <c:ser>
          <c:idx val="3"/>
          <c:order val="4"/>
          <c:tx>
            <c:strRef>
              <c:f>Sheet1!$Z$32</c:f>
              <c:strCache>
                <c:ptCount val="1"/>
                <c:pt idx="0">
                  <c:v>6% Na2CO3, changing %NaCl, 3.8% Oleic Acid+1.5% SDS</c:v>
                </c:pt>
              </c:strCache>
            </c:strRef>
          </c:tx>
          <c:spPr>
            <a:ln w="28575">
              <a:noFill/>
            </a:ln>
          </c:spPr>
          <c:marker>
            <c:symbol val="plus"/>
            <c:size val="9"/>
            <c:spPr>
              <a:noFill/>
              <a:ln w="22225">
                <a:solidFill>
                  <a:srgbClr val="FF0000"/>
                </a:solidFill>
              </a:ln>
            </c:spPr>
          </c:marker>
          <c:xVal>
            <c:numRef>
              <c:f>Sheet1!$U$36</c:f>
              <c:numCache>
                <c:formatCode>General</c:formatCode>
                <c:ptCount val="1"/>
                <c:pt idx="0">
                  <c:v>0.72090100000000001</c:v>
                </c:pt>
              </c:numCache>
            </c:numRef>
          </c:xVal>
          <c:yVal>
            <c:numRef>
              <c:f>Sheet1!$V$36</c:f>
              <c:numCache>
                <c:formatCode>General</c:formatCode>
                <c:ptCount val="1"/>
                <c:pt idx="0">
                  <c:v>0.7319</c:v>
                </c:pt>
              </c:numCache>
            </c:numRef>
          </c:yVal>
          <c:smooth val="0"/>
        </c:ser>
        <c:dLbls>
          <c:showLegendKey val="0"/>
          <c:showVal val="0"/>
          <c:showCatName val="0"/>
          <c:showSerName val="0"/>
          <c:showPercent val="0"/>
          <c:showBubbleSize val="0"/>
        </c:dLbls>
        <c:axId val="183135232"/>
        <c:axId val="183137792"/>
      </c:scatterChart>
      <c:valAx>
        <c:axId val="183135232"/>
        <c:scaling>
          <c:orientation val="minMax"/>
          <c:max val="1"/>
        </c:scaling>
        <c:delete val="0"/>
        <c:axPos val="b"/>
        <c:title>
          <c:tx>
            <c:rich>
              <a:bodyPr/>
              <a:lstStyle/>
              <a:p>
                <a:pPr>
                  <a:defRPr sz="2400"/>
                </a:pPr>
                <a:r>
                  <a:rPr lang="en-US" sz="2400"/>
                  <a:t>Xsoap</a:t>
                </a:r>
              </a:p>
            </c:rich>
          </c:tx>
          <c:layout>
            <c:manualLayout>
              <c:xMode val="edge"/>
              <c:yMode val="edge"/>
              <c:x val="0.48258884130518881"/>
              <c:y val="0.9196087582742406"/>
            </c:manualLayout>
          </c:layout>
          <c:overlay val="0"/>
        </c:title>
        <c:numFmt formatCode="General" sourceLinked="1"/>
        <c:majorTickMark val="out"/>
        <c:minorTickMark val="none"/>
        <c:tickLblPos val="nextTo"/>
        <c:txPr>
          <a:bodyPr/>
          <a:lstStyle/>
          <a:p>
            <a:pPr>
              <a:defRPr sz="1800" b="1"/>
            </a:pPr>
            <a:endParaRPr lang="en-US"/>
          </a:p>
        </c:txPr>
        <c:crossAx val="183137792"/>
        <c:crossesAt val="0.1"/>
        <c:crossBetween val="midCat"/>
      </c:valAx>
      <c:valAx>
        <c:axId val="183137792"/>
        <c:scaling>
          <c:logBase val="10"/>
          <c:orientation val="minMax"/>
        </c:scaling>
        <c:delete val="0"/>
        <c:axPos val="l"/>
        <c:title>
          <c:tx>
            <c:rich>
              <a:bodyPr rot="-5400000" vert="horz"/>
              <a:lstStyle/>
              <a:p>
                <a:pPr>
                  <a:defRPr sz="2400"/>
                </a:pPr>
                <a:r>
                  <a:rPr lang="en-US" sz="2400"/>
                  <a:t>Optimal Sodium Activity, a</a:t>
                </a:r>
                <a:r>
                  <a:rPr lang="en-US" sz="2400" baseline="-25000"/>
                  <a:t>Na+</a:t>
                </a:r>
                <a:endParaRPr lang="en-US" sz="2400" baseline="0"/>
              </a:p>
            </c:rich>
          </c:tx>
          <c:layout>
            <c:manualLayout>
              <c:xMode val="edge"/>
              <c:yMode val="edge"/>
              <c:x val="0"/>
              <c:y val="8.3050056242969628E-2"/>
            </c:manualLayout>
          </c:layout>
          <c:overlay val="0"/>
        </c:title>
        <c:numFmt formatCode="0.E+00" sourceLinked="0"/>
        <c:majorTickMark val="out"/>
        <c:minorTickMark val="none"/>
        <c:tickLblPos val="nextTo"/>
        <c:txPr>
          <a:bodyPr/>
          <a:lstStyle/>
          <a:p>
            <a:pPr>
              <a:defRPr sz="1800" b="1"/>
            </a:pPr>
            <a:endParaRPr lang="en-US"/>
          </a:p>
        </c:txPr>
        <c:crossAx val="183135232"/>
        <c:crosses val="autoZero"/>
        <c:crossBetween val="midCat"/>
      </c:valAx>
    </c:plotArea>
    <c:legend>
      <c:legendPos val="r"/>
      <c:legendEntry>
        <c:idx val="2"/>
        <c:delete val="1"/>
      </c:legendEntry>
      <c:legendEntry>
        <c:idx val="5"/>
        <c:delete val="1"/>
      </c:legendEntry>
      <c:legendEntry>
        <c:idx val="6"/>
        <c:delete val="1"/>
      </c:legendEntry>
      <c:layout>
        <c:manualLayout>
          <c:xMode val="edge"/>
          <c:yMode val="edge"/>
          <c:x val="0.15673159276143114"/>
          <c:y val="0.58763967004124473"/>
          <c:w val="0.60382672560666761"/>
          <c:h val="0.21228290213723286"/>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baseline="0" dirty="0" smtClean="0">
                <a:effectLst/>
              </a:rPr>
              <a:t>Optimal Condition Defined by Sodium Activity (Log Scale) as a Function of Soap Fraction</a:t>
            </a:r>
            <a:endParaRPr lang="en-US" sz="2000" dirty="0">
              <a:effectLst/>
            </a:endParaRPr>
          </a:p>
        </c:rich>
      </c:tx>
      <c:layout>
        <c:manualLayout>
          <c:xMode val="edge"/>
          <c:yMode val="edge"/>
          <c:x val="0.13520820033502748"/>
          <c:y val="1.1574074074074073E-2"/>
        </c:manualLayout>
      </c:layout>
      <c:overlay val="1"/>
    </c:title>
    <c:autoTitleDeleted val="0"/>
    <c:plotArea>
      <c:layout>
        <c:manualLayout>
          <c:layoutTarget val="inner"/>
          <c:xMode val="edge"/>
          <c:yMode val="edge"/>
          <c:x val="0.13585947695770423"/>
          <c:y val="0.11677093350692173"/>
          <c:w val="0.79810840771173563"/>
          <c:h val="0.7402524345658289"/>
        </c:manualLayout>
      </c:layout>
      <c:scatterChart>
        <c:scatterStyle val="lineMarker"/>
        <c:varyColors val="0"/>
        <c:ser>
          <c:idx val="0"/>
          <c:order val="0"/>
          <c:tx>
            <c:strRef>
              <c:f>Sheet1!$B$33</c:f>
              <c:strCache>
                <c:ptCount val="1"/>
                <c:pt idx="0">
                  <c:v>Mixing Rule Based on Sodium Activity</c:v>
                </c:pt>
              </c:strCache>
            </c:strRef>
          </c:tx>
          <c:spPr>
            <a:ln w="28575">
              <a:noFill/>
            </a:ln>
          </c:spPr>
          <c:xVal>
            <c:numRef>
              <c:f>Sheet1!$M$31:$M$37</c:f>
              <c:numCache>
                <c:formatCode>General</c:formatCode>
                <c:ptCount val="7"/>
                <c:pt idx="0">
                  <c:v>1</c:v>
                </c:pt>
                <c:pt idx="1">
                  <c:v>0.82574996653604871</c:v>
                </c:pt>
                <c:pt idx="2">
                  <c:v>0.70321476943044825</c:v>
                </c:pt>
                <c:pt idx="3">
                  <c:v>0.54227543069841588</c:v>
                </c:pt>
                <c:pt idx="4">
                  <c:v>0.44128250778932099</c:v>
                </c:pt>
                <c:pt idx="5">
                  <c:v>0.37200129717112984</c:v>
                </c:pt>
                <c:pt idx="6">
                  <c:v>0</c:v>
                </c:pt>
              </c:numCache>
            </c:numRef>
          </c:xVal>
          <c:yVal>
            <c:numRef>
              <c:f>Sheet1!$G$31:$G$37</c:f>
              <c:numCache>
                <c:formatCode>General</c:formatCode>
                <c:ptCount val="7"/>
                <c:pt idx="0">
                  <c:v>0.61499999999999999</c:v>
                </c:pt>
                <c:pt idx="1">
                  <c:v>0.62590000000000001</c:v>
                </c:pt>
                <c:pt idx="2">
                  <c:v>0.63680000000000003</c:v>
                </c:pt>
                <c:pt idx="3">
                  <c:v>0.64690000000000003</c:v>
                </c:pt>
                <c:pt idx="4">
                  <c:v>0.65800000000000003</c:v>
                </c:pt>
                <c:pt idx="5">
                  <c:v>0.66349999999999998</c:v>
                </c:pt>
                <c:pt idx="6">
                  <c:v>0.70520000000000005</c:v>
                </c:pt>
              </c:numCache>
            </c:numRef>
          </c:yVal>
          <c:smooth val="0"/>
        </c:ser>
        <c:ser>
          <c:idx val="1"/>
          <c:order val="1"/>
          <c:spPr>
            <a:ln w="28575">
              <a:solidFill>
                <a:schemeClr val="tx1"/>
              </a:solidFill>
              <a:prstDash val="sysDash"/>
            </a:ln>
          </c:spPr>
          <c:marker>
            <c:symbol val="none"/>
          </c:marker>
          <c:xVal>
            <c:numRef>
              <c:f>Sheet1!$C$46:$C$47</c:f>
              <c:numCache>
                <c:formatCode>General</c:formatCode>
                <c:ptCount val="2"/>
                <c:pt idx="0">
                  <c:v>0</c:v>
                </c:pt>
                <c:pt idx="1">
                  <c:v>1</c:v>
                </c:pt>
              </c:numCache>
            </c:numRef>
          </c:xVal>
          <c:yVal>
            <c:numRef>
              <c:f>Sheet1!$B$46:$B$47</c:f>
              <c:numCache>
                <c:formatCode>General</c:formatCode>
                <c:ptCount val="2"/>
                <c:pt idx="0">
                  <c:v>0.70520000000000005</c:v>
                </c:pt>
                <c:pt idx="1">
                  <c:v>0.61499999999999999</c:v>
                </c:pt>
              </c:numCache>
            </c:numRef>
          </c:yVal>
          <c:smooth val="0"/>
        </c:ser>
        <c:dLbls>
          <c:showLegendKey val="0"/>
          <c:showVal val="0"/>
          <c:showCatName val="0"/>
          <c:showSerName val="0"/>
          <c:showPercent val="0"/>
          <c:showBubbleSize val="0"/>
        </c:dLbls>
        <c:axId val="195119744"/>
        <c:axId val="195121920"/>
      </c:scatterChart>
      <c:valAx>
        <c:axId val="195119744"/>
        <c:scaling>
          <c:orientation val="minMax"/>
          <c:max val="1"/>
        </c:scaling>
        <c:delete val="0"/>
        <c:axPos val="b"/>
        <c:title>
          <c:tx>
            <c:rich>
              <a:bodyPr/>
              <a:lstStyle/>
              <a:p>
                <a:pPr>
                  <a:defRPr sz="2400"/>
                </a:pPr>
                <a:r>
                  <a:rPr lang="en-US" sz="2400"/>
                  <a:t>Xsoap</a:t>
                </a:r>
              </a:p>
            </c:rich>
          </c:tx>
          <c:layout>
            <c:manualLayout>
              <c:xMode val="edge"/>
              <c:yMode val="edge"/>
              <c:x val="0.48005672632506874"/>
              <c:y val="0.91507134671546342"/>
            </c:manualLayout>
          </c:layout>
          <c:overlay val="0"/>
        </c:title>
        <c:numFmt formatCode="General" sourceLinked="1"/>
        <c:majorTickMark val="out"/>
        <c:minorTickMark val="none"/>
        <c:tickLblPos val="nextTo"/>
        <c:txPr>
          <a:bodyPr/>
          <a:lstStyle/>
          <a:p>
            <a:pPr>
              <a:defRPr sz="1800" b="1"/>
            </a:pPr>
            <a:endParaRPr lang="en-US"/>
          </a:p>
        </c:txPr>
        <c:crossAx val="195121920"/>
        <c:crossesAt val="0.1"/>
        <c:crossBetween val="midCat"/>
      </c:valAx>
      <c:valAx>
        <c:axId val="195121920"/>
        <c:scaling>
          <c:logBase val="10"/>
          <c:orientation val="minMax"/>
          <c:max val="1"/>
          <c:min val="0.1"/>
        </c:scaling>
        <c:delete val="0"/>
        <c:axPos val="l"/>
        <c:title>
          <c:tx>
            <c:rich>
              <a:bodyPr rot="-5400000" vert="horz"/>
              <a:lstStyle/>
              <a:p>
                <a:pPr>
                  <a:defRPr sz="2400"/>
                </a:pPr>
                <a:r>
                  <a:rPr lang="en-US" sz="2400" dirty="0" smtClean="0"/>
                  <a:t>Optimal Sodium </a:t>
                </a:r>
                <a:r>
                  <a:rPr lang="en-US" sz="2400" dirty="0"/>
                  <a:t>Activity,</a:t>
                </a:r>
                <a:r>
                  <a:rPr lang="en-US" sz="2400" baseline="0" dirty="0"/>
                  <a:t> M</a:t>
                </a:r>
                <a:endParaRPr lang="en-US" sz="2400" dirty="0"/>
              </a:p>
            </c:rich>
          </c:tx>
          <c:overlay val="0"/>
        </c:title>
        <c:numFmt formatCode="0.E+00" sourceLinked="0"/>
        <c:majorTickMark val="out"/>
        <c:minorTickMark val="in"/>
        <c:tickLblPos val="nextTo"/>
        <c:txPr>
          <a:bodyPr/>
          <a:lstStyle/>
          <a:p>
            <a:pPr>
              <a:defRPr sz="1800" b="1"/>
            </a:pPr>
            <a:endParaRPr lang="en-US"/>
          </a:p>
        </c:txPr>
        <c:crossAx val="195119744"/>
        <c:crosses val="autoZero"/>
        <c:crossBetween val="midCat"/>
      </c:valAx>
    </c:plotArea>
    <c:legend>
      <c:legendPos val="r"/>
      <c:legendEntry>
        <c:idx val="1"/>
        <c:delete val="1"/>
      </c:legendEntry>
      <c:layout>
        <c:manualLayout>
          <c:xMode val="edge"/>
          <c:yMode val="edge"/>
          <c:x val="0.33451662306330504"/>
          <c:y val="0.40150651307475455"/>
          <c:w val="0.50544303333846741"/>
          <c:h val="0.2459132886167007"/>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000" dirty="0" smtClean="0"/>
              <a:t>Optimal</a:t>
            </a:r>
            <a:r>
              <a:rPr lang="en-US" sz="2000" baseline="0" dirty="0" smtClean="0"/>
              <a:t> Condition Defined by Sodium Chloride Concentration (Log Scale) as a Function of Soap Fraction</a:t>
            </a:r>
            <a:endParaRPr lang="en-US" sz="2000" dirty="0"/>
          </a:p>
        </c:rich>
      </c:tx>
      <c:layout>
        <c:manualLayout>
          <c:xMode val="edge"/>
          <c:yMode val="edge"/>
          <c:x val="0.1897896868494886"/>
          <c:y val="3.9154929577464789E-2"/>
        </c:manualLayout>
      </c:layout>
      <c:overlay val="1"/>
    </c:title>
    <c:autoTitleDeleted val="0"/>
    <c:plotArea>
      <c:layout>
        <c:manualLayout>
          <c:layoutTarget val="inner"/>
          <c:xMode val="edge"/>
          <c:yMode val="edge"/>
          <c:x val="0.13282912204914879"/>
          <c:y val="8.4178958264019832E-2"/>
          <c:w val="0.83203166237331461"/>
          <c:h val="0.78311282392517834"/>
        </c:manualLayout>
      </c:layout>
      <c:scatterChart>
        <c:scatterStyle val="lineMarker"/>
        <c:varyColors val="0"/>
        <c:ser>
          <c:idx val="0"/>
          <c:order val="0"/>
          <c:tx>
            <c:strRef>
              <c:f>Sheet1!$B$36</c:f>
              <c:strCache>
                <c:ptCount val="1"/>
                <c:pt idx="0">
                  <c:v>Mixing Rule Based on Logarithm Scale of Sodium Chloride Concentration</c:v>
                </c:pt>
              </c:strCache>
            </c:strRef>
          </c:tx>
          <c:spPr>
            <a:ln w="28575">
              <a:noFill/>
            </a:ln>
          </c:spPr>
          <c:xVal>
            <c:numRef>
              <c:f>Sheet1!$M$31:$M$37</c:f>
              <c:numCache>
                <c:formatCode>General</c:formatCode>
                <c:ptCount val="7"/>
                <c:pt idx="0">
                  <c:v>1</c:v>
                </c:pt>
                <c:pt idx="1">
                  <c:v>0.82574996653604871</c:v>
                </c:pt>
                <c:pt idx="2">
                  <c:v>0.70321476943044825</c:v>
                </c:pt>
                <c:pt idx="3">
                  <c:v>0.54227543069841588</c:v>
                </c:pt>
                <c:pt idx="4">
                  <c:v>0.44128250778932099</c:v>
                </c:pt>
                <c:pt idx="5">
                  <c:v>0.37200129717112984</c:v>
                </c:pt>
                <c:pt idx="6">
                  <c:v>0</c:v>
                </c:pt>
              </c:numCache>
            </c:numRef>
          </c:xVal>
          <c:yVal>
            <c:numRef>
              <c:f>Sheet1!$P$31:$P$37</c:f>
              <c:numCache>
                <c:formatCode>General</c:formatCode>
                <c:ptCount val="7"/>
                <c:pt idx="0">
                  <c:v>1.9</c:v>
                </c:pt>
                <c:pt idx="1">
                  <c:v>2</c:v>
                </c:pt>
                <c:pt idx="2">
                  <c:v>2.1</c:v>
                </c:pt>
                <c:pt idx="3">
                  <c:v>2.2000000000000002</c:v>
                </c:pt>
                <c:pt idx="4">
                  <c:v>2.2999999999999998</c:v>
                </c:pt>
                <c:pt idx="5">
                  <c:v>2.35</c:v>
                </c:pt>
                <c:pt idx="6">
                  <c:v>2.7</c:v>
                </c:pt>
              </c:numCache>
            </c:numRef>
          </c:yVal>
          <c:smooth val="0"/>
        </c:ser>
        <c:ser>
          <c:idx val="1"/>
          <c:order val="1"/>
          <c:spPr>
            <a:ln w="28575">
              <a:solidFill>
                <a:schemeClr val="tx1"/>
              </a:solidFill>
              <a:prstDash val="sysDash"/>
            </a:ln>
          </c:spPr>
          <c:marker>
            <c:symbol val="none"/>
          </c:marker>
          <c:xVal>
            <c:numRef>
              <c:f>Sheet1!$C$49:$C$50</c:f>
              <c:numCache>
                <c:formatCode>General</c:formatCode>
                <c:ptCount val="2"/>
                <c:pt idx="0">
                  <c:v>0</c:v>
                </c:pt>
                <c:pt idx="1">
                  <c:v>1</c:v>
                </c:pt>
              </c:numCache>
            </c:numRef>
          </c:xVal>
          <c:yVal>
            <c:numRef>
              <c:f>Sheet1!$B$49:$B$50</c:f>
              <c:numCache>
                <c:formatCode>General</c:formatCode>
                <c:ptCount val="2"/>
                <c:pt idx="0">
                  <c:v>2.7</c:v>
                </c:pt>
                <c:pt idx="1">
                  <c:v>1.9</c:v>
                </c:pt>
              </c:numCache>
            </c:numRef>
          </c:yVal>
          <c:smooth val="0"/>
        </c:ser>
        <c:dLbls>
          <c:showLegendKey val="0"/>
          <c:showVal val="0"/>
          <c:showCatName val="0"/>
          <c:showSerName val="0"/>
          <c:showPercent val="0"/>
          <c:showBubbleSize val="0"/>
        </c:dLbls>
        <c:axId val="195224704"/>
        <c:axId val="195226624"/>
      </c:scatterChart>
      <c:valAx>
        <c:axId val="195224704"/>
        <c:scaling>
          <c:orientation val="minMax"/>
          <c:max val="1"/>
        </c:scaling>
        <c:delete val="0"/>
        <c:axPos val="b"/>
        <c:title>
          <c:tx>
            <c:rich>
              <a:bodyPr/>
              <a:lstStyle/>
              <a:p>
                <a:pPr>
                  <a:defRPr sz="2400"/>
                </a:pPr>
                <a:r>
                  <a:rPr lang="en-US" sz="2400"/>
                  <a:t>Xsoap</a:t>
                </a:r>
              </a:p>
            </c:rich>
          </c:tx>
          <c:overlay val="0"/>
        </c:title>
        <c:numFmt formatCode="General" sourceLinked="1"/>
        <c:majorTickMark val="out"/>
        <c:minorTickMark val="none"/>
        <c:tickLblPos val="nextTo"/>
        <c:txPr>
          <a:bodyPr/>
          <a:lstStyle/>
          <a:p>
            <a:pPr>
              <a:defRPr sz="1800" b="1"/>
            </a:pPr>
            <a:endParaRPr lang="en-US"/>
          </a:p>
        </c:txPr>
        <c:crossAx val="195226624"/>
        <c:crosses val="autoZero"/>
        <c:crossBetween val="midCat"/>
      </c:valAx>
      <c:valAx>
        <c:axId val="195226624"/>
        <c:scaling>
          <c:logBase val="10"/>
          <c:orientation val="minMax"/>
        </c:scaling>
        <c:delete val="0"/>
        <c:axPos val="l"/>
        <c:title>
          <c:tx>
            <c:rich>
              <a:bodyPr rot="-5400000" vert="horz"/>
              <a:lstStyle/>
              <a:p>
                <a:pPr>
                  <a:defRPr sz="2400"/>
                </a:pPr>
                <a:r>
                  <a:rPr lang="en-US" sz="2400" dirty="0" smtClean="0"/>
                  <a:t>Optimal</a:t>
                </a:r>
                <a:r>
                  <a:rPr lang="en-US" sz="2400" baseline="0" dirty="0" smtClean="0"/>
                  <a:t> </a:t>
                </a:r>
                <a:r>
                  <a:rPr lang="en-US" sz="2400" dirty="0" smtClean="0"/>
                  <a:t>Sodium </a:t>
                </a:r>
                <a:r>
                  <a:rPr lang="en-US" sz="2400" dirty="0"/>
                  <a:t>Chloride</a:t>
                </a:r>
                <a:r>
                  <a:rPr lang="en-US" sz="2400" baseline="0" dirty="0"/>
                  <a:t> Concentration</a:t>
                </a:r>
                <a:r>
                  <a:rPr lang="en-US" sz="2400" dirty="0"/>
                  <a:t>,</a:t>
                </a:r>
                <a:r>
                  <a:rPr lang="en-US" sz="2400" baseline="0" dirty="0"/>
                  <a:t> %</a:t>
                </a:r>
                <a:endParaRPr lang="en-US" sz="2400" dirty="0"/>
              </a:p>
            </c:rich>
          </c:tx>
          <c:overlay val="0"/>
        </c:title>
        <c:numFmt formatCode="0.E+00" sourceLinked="0"/>
        <c:majorTickMark val="out"/>
        <c:minorTickMark val="in"/>
        <c:tickLblPos val="nextTo"/>
        <c:txPr>
          <a:bodyPr/>
          <a:lstStyle/>
          <a:p>
            <a:pPr>
              <a:defRPr sz="1800" b="1"/>
            </a:pPr>
            <a:endParaRPr lang="en-US"/>
          </a:p>
        </c:txPr>
        <c:crossAx val="195224704"/>
        <c:crosses val="autoZero"/>
        <c:crossBetween val="midCat"/>
      </c:valAx>
    </c:plotArea>
    <c:legend>
      <c:legendPos val="r"/>
      <c:legendEntry>
        <c:idx val="1"/>
        <c:delete val="1"/>
      </c:legendEntry>
      <c:layout>
        <c:manualLayout>
          <c:xMode val="edge"/>
          <c:yMode val="edge"/>
          <c:x val="0.25823603946058465"/>
          <c:y val="0.28044064914420908"/>
          <c:w val="0.69082522598021345"/>
          <c:h val="0.18009818217167298"/>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1" i="0" baseline="0" dirty="0" smtClean="0">
                <a:effectLst/>
              </a:rPr>
              <a:t>Optimal Condition Defined by  Sodium Chloride Concentration (Log Scale) as a Function of  Soap Fraction</a:t>
            </a:r>
            <a:endParaRPr lang="en-US" sz="2000" dirty="0">
              <a:effectLst/>
            </a:endParaRPr>
          </a:p>
        </c:rich>
      </c:tx>
      <c:layout>
        <c:manualLayout>
          <c:xMode val="edge"/>
          <c:yMode val="edge"/>
          <c:x val="0.20590834929417606"/>
          <c:y val="2.8971556852343788E-2"/>
        </c:manualLayout>
      </c:layout>
      <c:overlay val="1"/>
    </c:title>
    <c:autoTitleDeleted val="0"/>
    <c:plotArea>
      <c:layout>
        <c:manualLayout>
          <c:layoutTarget val="inner"/>
          <c:xMode val="edge"/>
          <c:yMode val="edge"/>
          <c:x val="0.18954080064316284"/>
          <c:y val="8.4081607854573734E-2"/>
          <c:w val="0.78472996618665924"/>
          <c:h val="0.75266735431251719"/>
        </c:manualLayout>
      </c:layout>
      <c:scatterChart>
        <c:scatterStyle val="lineMarker"/>
        <c:varyColors val="0"/>
        <c:ser>
          <c:idx val="0"/>
          <c:order val="0"/>
          <c:tx>
            <c:strRef>
              <c:f>Sheet1!$B$34</c:f>
              <c:strCache>
                <c:ptCount val="1"/>
                <c:pt idx="0">
                  <c:v>Mixing Rule Based on Logarithum Scale of Sodium Chloride Concentration</c:v>
                </c:pt>
              </c:strCache>
            </c:strRef>
          </c:tx>
          <c:spPr>
            <a:ln w="28575">
              <a:noFill/>
            </a:ln>
          </c:spPr>
          <c:xVal>
            <c:numRef>
              <c:f>Sheet1!$M$74:$M$83</c:f>
              <c:numCache>
                <c:formatCode>General</c:formatCode>
                <c:ptCount val="10"/>
                <c:pt idx="0">
                  <c:v>1</c:v>
                </c:pt>
                <c:pt idx="1">
                  <c:v>0.71849430430839456</c:v>
                </c:pt>
                <c:pt idx="2">
                  <c:v>0.83619049828338121</c:v>
                </c:pt>
                <c:pt idx="3">
                  <c:v>0.6298422183781518</c:v>
                </c:pt>
                <c:pt idx="5">
                  <c:v>0.72090067957315096</c:v>
                </c:pt>
                <c:pt idx="6">
                  <c:v>0.79484784393480057</c:v>
                </c:pt>
                <c:pt idx="7">
                  <c:v>0.56066415211727649</c:v>
                </c:pt>
                <c:pt idx="8">
                  <c:v>0.50517840625613142</c:v>
                </c:pt>
                <c:pt idx="9">
                  <c:v>0</c:v>
                </c:pt>
              </c:numCache>
            </c:numRef>
          </c:xVal>
          <c:yVal>
            <c:numRef>
              <c:f>Sheet1!$Z$74:$Z$83</c:f>
              <c:numCache>
                <c:formatCode>General</c:formatCode>
                <c:ptCount val="10"/>
                <c:pt idx="0">
                  <c:v>3.3</c:v>
                </c:pt>
                <c:pt idx="1">
                  <c:v>4.5999999999999996</c:v>
                </c:pt>
                <c:pt idx="2">
                  <c:v>3.9</c:v>
                </c:pt>
                <c:pt idx="3">
                  <c:v>5</c:v>
                </c:pt>
                <c:pt idx="5">
                  <c:v>4.5</c:v>
                </c:pt>
                <c:pt idx="6">
                  <c:v>4.0999999999999996</c:v>
                </c:pt>
                <c:pt idx="7">
                  <c:v>5.4</c:v>
                </c:pt>
                <c:pt idx="8">
                  <c:v>5.7</c:v>
                </c:pt>
                <c:pt idx="9">
                  <c:v>10.4</c:v>
                </c:pt>
              </c:numCache>
            </c:numRef>
          </c:yVal>
          <c:smooth val="0"/>
        </c:ser>
        <c:ser>
          <c:idx val="1"/>
          <c:order val="1"/>
          <c:spPr>
            <a:ln w="28575">
              <a:solidFill>
                <a:schemeClr val="tx1"/>
              </a:solidFill>
              <a:prstDash val="sysDot"/>
            </a:ln>
          </c:spPr>
          <c:marker>
            <c:symbol val="none"/>
          </c:marker>
          <c:xVal>
            <c:numRef>
              <c:f>Sheet1!$X$85:$X$86</c:f>
              <c:numCache>
                <c:formatCode>General</c:formatCode>
                <c:ptCount val="2"/>
                <c:pt idx="0">
                  <c:v>0</c:v>
                </c:pt>
                <c:pt idx="1">
                  <c:v>1</c:v>
                </c:pt>
              </c:numCache>
            </c:numRef>
          </c:xVal>
          <c:yVal>
            <c:numRef>
              <c:f>Sheet1!$W$85:$W$86</c:f>
              <c:numCache>
                <c:formatCode>General</c:formatCode>
                <c:ptCount val="2"/>
                <c:pt idx="0">
                  <c:v>10.4</c:v>
                </c:pt>
                <c:pt idx="1">
                  <c:v>3.3</c:v>
                </c:pt>
              </c:numCache>
            </c:numRef>
          </c:yVal>
          <c:smooth val="0"/>
        </c:ser>
        <c:dLbls>
          <c:showLegendKey val="0"/>
          <c:showVal val="0"/>
          <c:showCatName val="0"/>
          <c:showSerName val="0"/>
          <c:showPercent val="0"/>
          <c:showBubbleSize val="0"/>
        </c:dLbls>
        <c:axId val="195054976"/>
        <c:axId val="195061248"/>
      </c:scatterChart>
      <c:valAx>
        <c:axId val="195054976"/>
        <c:scaling>
          <c:orientation val="minMax"/>
          <c:max val="1"/>
        </c:scaling>
        <c:delete val="0"/>
        <c:axPos val="b"/>
        <c:title>
          <c:tx>
            <c:rich>
              <a:bodyPr/>
              <a:lstStyle/>
              <a:p>
                <a:pPr>
                  <a:defRPr sz="2400"/>
                </a:pPr>
                <a:r>
                  <a:rPr lang="en-US" sz="2400" dirty="0" err="1"/>
                  <a:t>Xsoap</a:t>
                </a:r>
                <a:endParaRPr lang="en-US" sz="2400" dirty="0"/>
              </a:p>
            </c:rich>
          </c:tx>
          <c:layout>
            <c:manualLayout>
              <c:xMode val="edge"/>
              <c:yMode val="edge"/>
              <c:x val="0.53369289015864163"/>
              <c:y val="0.90776563982164127"/>
            </c:manualLayout>
          </c:layout>
          <c:overlay val="0"/>
        </c:title>
        <c:numFmt formatCode="General" sourceLinked="1"/>
        <c:majorTickMark val="in"/>
        <c:minorTickMark val="none"/>
        <c:tickLblPos val="nextTo"/>
        <c:txPr>
          <a:bodyPr/>
          <a:lstStyle/>
          <a:p>
            <a:pPr>
              <a:defRPr sz="1800" b="1"/>
            </a:pPr>
            <a:endParaRPr lang="en-US"/>
          </a:p>
        </c:txPr>
        <c:crossAx val="195061248"/>
        <c:crosses val="autoZero"/>
        <c:crossBetween val="midCat"/>
      </c:valAx>
      <c:valAx>
        <c:axId val="195061248"/>
        <c:scaling>
          <c:logBase val="10"/>
          <c:orientation val="minMax"/>
        </c:scaling>
        <c:delete val="0"/>
        <c:axPos val="l"/>
        <c:title>
          <c:tx>
            <c:rich>
              <a:bodyPr rot="-5400000" vert="horz"/>
              <a:lstStyle/>
              <a:p>
                <a:pPr>
                  <a:defRPr sz="2400"/>
                </a:pPr>
                <a:r>
                  <a:rPr lang="en-US" sz="2400" dirty="0"/>
                  <a:t>Optimal</a:t>
                </a:r>
                <a:r>
                  <a:rPr lang="en-US" sz="2400" baseline="0" dirty="0"/>
                  <a:t> </a:t>
                </a:r>
                <a:r>
                  <a:rPr lang="en-US" sz="2400" dirty="0" smtClean="0"/>
                  <a:t>Sodium</a:t>
                </a:r>
                <a:r>
                  <a:rPr lang="en-US" sz="2400" baseline="0" dirty="0" smtClean="0"/>
                  <a:t> Chloride</a:t>
                </a:r>
                <a:r>
                  <a:rPr lang="en-US" sz="2400" dirty="0" smtClean="0"/>
                  <a:t> </a:t>
                </a:r>
                <a:r>
                  <a:rPr lang="en-US" sz="2400" dirty="0"/>
                  <a:t>Concentration,</a:t>
                </a:r>
                <a:r>
                  <a:rPr lang="en-US" sz="2400" baseline="0" dirty="0"/>
                  <a:t> %</a:t>
                </a:r>
                <a:endParaRPr lang="en-US" sz="2400" dirty="0"/>
              </a:p>
            </c:rich>
          </c:tx>
          <c:layout>
            <c:manualLayout>
              <c:xMode val="edge"/>
              <c:yMode val="edge"/>
              <c:x val="2.2116925649780504E-3"/>
              <c:y val="0.14859674359122713"/>
            </c:manualLayout>
          </c:layout>
          <c:overlay val="0"/>
        </c:title>
        <c:numFmt formatCode="0.E+00" sourceLinked="0"/>
        <c:majorTickMark val="out"/>
        <c:minorTickMark val="in"/>
        <c:tickLblPos val="nextTo"/>
        <c:txPr>
          <a:bodyPr/>
          <a:lstStyle/>
          <a:p>
            <a:pPr>
              <a:defRPr sz="1800" b="1"/>
            </a:pPr>
            <a:endParaRPr lang="en-US"/>
          </a:p>
        </c:txPr>
        <c:crossAx val="195054976"/>
        <c:crosses val="autoZero"/>
        <c:crossBetween val="midCat"/>
      </c:valAx>
    </c:plotArea>
    <c:legend>
      <c:legendPos val="r"/>
      <c:legendEntry>
        <c:idx val="0"/>
        <c:txPr>
          <a:bodyPr/>
          <a:lstStyle/>
          <a:p>
            <a:pPr>
              <a:defRPr sz="1600" b="1"/>
            </a:pPr>
            <a:endParaRPr lang="en-US"/>
          </a:p>
        </c:txPr>
      </c:legendEntry>
      <c:legendEntry>
        <c:idx val="1"/>
        <c:delete val="1"/>
      </c:legendEntry>
      <c:layout>
        <c:manualLayout>
          <c:xMode val="edge"/>
          <c:yMode val="edge"/>
          <c:x val="0.19503913780688917"/>
          <c:y val="0.59099789117505641"/>
          <c:w val="0.45918425196850393"/>
          <c:h val="0.22056782872497452"/>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Optimal Condition Defined by  Sodium Chloride Concentration (Log Scale)</a:t>
            </a:r>
            <a:r>
              <a:rPr lang="en-US" sz="2000" baseline="0" dirty="0" smtClean="0"/>
              <a:t> as a Function of  Soap Fraction</a:t>
            </a:r>
            <a:endParaRPr lang="en-US" sz="2000" dirty="0"/>
          </a:p>
        </c:rich>
      </c:tx>
      <c:layout>
        <c:manualLayout>
          <c:xMode val="edge"/>
          <c:yMode val="edge"/>
          <c:x val="0.20581864213875919"/>
          <c:y val="8.3756911774465939E-2"/>
        </c:manualLayout>
      </c:layout>
      <c:overlay val="1"/>
    </c:title>
    <c:autoTitleDeleted val="0"/>
    <c:plotArea>
      <c:layout>
        <c:manualLayout>
          <c:layoutTarget val="inner"/>
          <c:xMode val="edge"/>
          <c:yMode val="edge"/>
          <c:x val="0.18560204863772567"/>
          <c:y val="0.15344079893649679"/>
          <c:w val="0.74533551668873321"/>
          <c:h val="0.71094553751176293"/>
        </c:manualLayout>
      </c:layout>
      <c:scatterChart>
        <c:scatterStyle val="lineMarker"/>
        <c:varyColors val="0"/>
        <c:ser>
          <c:idx val="0"/>
          <c:order val="0"/>
          <c:tx>
            <c:strRef>
              <c:f>Sheet1!$B$34</c:f>
              <c:strCache>
                <c:ptCount val="1"/>
                <c:pt idx="0">
                  <c:v>Mixing Rule Based on Logarithum Scale of Sodium Chloride Concentration</c:v>
                </c:pt>
              </c:strCache>
            </c:strRef>
          </c:tx>
          <c:spPr>
            <a:ln w="28575">
              <a:noFill/>
            </a:ln>
          </c:spPr>
          <c:dPt>
            <c:idx val="1"/>
            <c:marker>
              <c:symbol val="diamond"/>
              <c:size val="9"/>
              <c:spPr>
                <a:noFill/>
                <a:ln>
                  <a:solidFill>
                    <a:srgbClr val="FF0000"/>
                  </a:solidFill>
                </a:ln>
              </c:spPr>
            </c:marker>
            <c:bubble3D val="0"/>
          </c:dPt>
          <c:dPt>
            <c:idx val="5"/>
            <c:marker>
              <c:symbol val="diamond"/>
              <c:size val="9"/>
              <c:spPr>
                <a:noFill/>
              </c:spPr>
            </c:marker>
            <c:bubble3D val="0"/>
          </c:dPt>
          <c:xVal>
            <c:numRef>
              <c:f>Sheet1!$M$31:$M$43</c:f>
              <c:numCache>
                <c:formatCode>General</c:formatCode>
                <c:ptCount val="13"/>
                <c:pt idx="0">
                  <c:v>1</c:v>
                </c:pt>
                <c:pt idx="1">
                  <c:v>0.71849430430839456</c:v>
                </c:pt>
                <c:pt idx="2">
                  <c:v>0.83619049828338121</c:v>
                </c:pt>
                <c:pt idx="3">
                  <c:v>0.6298422183781518</c:v>
                </c:pt>
                <c:pt idx="5">
                  <c:v>0.72090067957315096</c:v>
                </c:pt>
                <c:pt idx="6">
                  <c:v>0.79484784393480057</c:v>
                </c:pt>
                <c:pt idx="7">
                  <c:v>0.56066415211727649</c:v>
                </c:pt>
                <c:pt idx="8">
                  <c:v>0.50517840625613142</c:v>
                </c:pt>
                <c:pt idx="9">
                  <c:v>0</c:v>
                </c:pt>
                <c:pt idx="10">
                  <c:v>0.30549999999999999</c:v>
                </c:pt>
                <c:pt idx="11">
                  <c:v>0.41249999999999998</c:v>
                </c:pt>
                <c:pt idx="12">
                  <c:v>0.17499999999999999</c:v>
                </c:pt>
              </c:numCache>
            </c:numRef>
          </c:xVal>
          <c:yVal>
            <c:numRef>
              <c:f>Sheet1!$N$31:$N$43</c:f>
              <c:numCache>
                <c:formatCode>General</c:formatCode>
                <c:ptCount val="13"/>
                <c:pt idx="0">
                  <c:v>0.1</c:v>
                </c:pt>
                <c:pt idx="1">
                  <c:v>1.6</c:v>
                </c:pt>
                <c:pt idx="2">
                  <c:v>0.9</c:v>
                </c:pt>
                <c:pt idx="3">
                  <c:v>2.1</c:v>
                </c:pt>
                <c:pt idx="5">
                  <c:v>1.5</c:v>
                </c:pt>
                <c:pt idx="6">
                  <c:v>1.5</c:v>
                </c:pt>
                <c:pt idx="7">
                  <c:v>2.5</c:v>
                </c:pt>
                <c:pt idx="8">
                  <c:v>2.9</c:v>
                </c:pt>
                <c:pt idx="9">
                  <c:v>10.4</c:v>
                </c:pt>
                <c:pt idx="10">
                  <c:v>4</c:v>
                </c:pt>
                <c:pt idx="11">
                  <c:v>3.3</c:v>
                </c:pt>
                <c:pt idx="12">
                  <c:v>5</c:v>
                </c:pt>
              </c:numCache>
            </c:numRef>
          </c:yVal>
          <c:smooth val="0"/>
        </c:ser>
        <c:ser>
          <c:idx val="1"/>
          <c:order val="1"/>
          <c:spPr>
            <a:ln w="38100">
              <a:solidFill>
                <a:schemeClr val="tx1"/>
              </a:solidFill>
              <a:prstDash val="sysDot"/>
            </a:ln>
          </c:spPr>
          <c:marker>
            <c:symbol val="none"/>
          </c:marker>
          <c:xVal>
            <c:numRef>
              <c:f>Sheet1!$O$45:$O$46</c:f>
              <c:numCache>
                <c:formatCode>General</c:formatCode>
                <c:ptCount val="2"/>
                <c:pt idx="0">
                  <c:v>0</c:v>
                </c:pt>
                <c:pt idx="1">
                  <c:v>1</c:v>
                </c:pt>
              </c:numCache>
            </c:numRef>
          </c:xVal>
          <c:yVal>
            <c:numRef>
              <c:f>Sheet1!$N$45:$N$46</c:f>
              <c:numCache>
                <c:formatCode>General</c:formatCode>
                <c:ptCount val="2"/>
                <c:pt idx="0">
                  <c:v>10.4</c:v>
                </c:pt>
                <c:pt idx="1">
                  <c:v>0.1</c:v>
                </c:pt>
              </c:numCache>
            </c:numRef>
          </c:yVal>
          <c:smooth val="0"/>
        </c:ser>
        <c:dLbls>
          <c:showLegendKey val="0"/>
          <c:showVal val="0"/>
          <c:showCatName val="0"/>
          <c:showSerName val="0"/>
          <c:showPercent val="0"/>
          <c:showBubbleSize val="0"/>
        </c:dLbls>
        <c:axId val="195419136"/>
        <c:axId val="195421312"/>
      </c:scatterChart>
      <c:valAx>
        <c:axId val="195419136"/>
        <c:scaling>
          <c:orientation val="minMax"/>
          <c:max val="1"/>
        </c:scaling>
        <c:delete val="0"/>
        <c:axPos val="b"/>
        <c:title>
          <c:tx>
            <c:rich>
              <a:bodyPr/>
              <a:lstStyle/>
              <a:p>
                <a:pPr>
                  <a:defRPr sz="2400"/>
                </a:pPr>
                <a:r>
                  <a:rPr lang="en-US" sz="2400" dirty="0" err="1"/>
                  <a:t>Xsoap</a:t>
                </a:r>
                <a:endParaRPr lang="en-US" sz="2400" dirty="0"/>
              </a:p>
            </c:rich>
          </c:tx>
          <c:layout>
            <c:manualLayout>
              <c:xMode val="edge"/>
              <c:yMode val="edge"/>
              <c:x val="0.49963684296100158"/>
              <c:y val="0.92487689947708762"/>
            </c:manualLayout>
          </c:layout>
          <c:overlay val="0"/>
        </c:title>
        <c:numFmt formatCode="General" sourceLinked="1"/>
        <c:majorTickMark val="in"/>
        <c:minorTickMark val="none"/>
        <c:tickLblPos val="nextTo"/>
        <c:txPr>
          <a:bodyPr/>
          <a:lstStyle/>
          <a:p>
            <a:pPr>
              <a:defRPr sz="1800" b="1"/>
            </a:pPr>
            <a:endParaRPr lang="en-US"/>
          </a:p>
        </c:txPr>
        <c:crossAx val="195421312"/>
        <c:crossesAt val="0.1"/>
        <c:crossBetween val="midCat"/>
      </c:valAx>
      <c:valAx>
        <c:axId val="195421312"/>
        <c:scaling>
          <c:logBase val="10"/>
          <c:orientation val="minMax"/>
          <c:max val="11"/>
        </c:scaling>
        <c:delete val="0"/>
        <c:axPos val="l"/>
        <c:title>
          <c:tx>
            <c:rich>
              <a:bodyPr rot="-5400000" vert="horz"/>
              <a:lstStyle/>
              <a:p>
                <a:pPr>
                  <a:defRPr sz="2400"/>
                </a:pPr>
                <a:r>
                  <a:rPr lang="en-US" sz="2400" dirty="0"/>
                  <a:t>Optimal</a:t>
                </a:r>
                <a:r>
                  <a:rPr lang="en-US" sz="2400" baseline="0" dirty="0"/>
                  <a:t> </a:t>
                </a:r>
                <a:r>
                  <a:rPr lang="en-US" sz="2400" dirty="0" smtClean="0"/>
                  <a:t>Sodium Chloride  </a:t>
                </a:r>
                <a:r>
                  <a:rPr lang="en-US" sz="2400" dirty="0"/>
                  <a:t>Concentration,</a:t>
                </a:r>
                <a:r>
                  <a:rPr lang="en-US" sz="2400" baseline="0" dirty="0"/>
                  <a:t> %</a:t>
                </a:r>
                <a:endParaRPr lang="en-US" sz="2400" dirty="0"/>
              </a:p>
            </c:rich>
          </c:tx>
          <c:layout>
            <c:manualLayout>
              <c:xMode val="edge"/>
              <c:yMode val="edge"/>
              <c:x val="2.424221308619611E-3"/>
              <c:y val="0.17468701686261823"/>
            </c:manualLayout>
          </c:layout>
          <c:overlay val="0"/>
        </c:title>
        <c:numFmt formatCode="0.E+00" sourceLinked="0"/>
        <c:majorTickMark val="out"/>
        <c:minorTickMark val="in"/>
        <c:tickLblPos val="nextTo"/>
        <c:txPr>
          <a:bodyPr/>
          <a:lstStyle/>
          <a:p>
            <a:pPr>
              <a:defRPr sz="1800" b="1"/>
            </a:pPr>
            <a:endParaRPr lang="en-US"/>
          </a:p>
        </c:txPr>
        <c:crossAx val="195419136"/>
        <c:crossesAt val="0"/>
        <c:crossBetween val="midCat"/>
      </c:valAx>
    </c:plotArea>
    <c:legend>
      <c:legendPos val="r"/>
      <c:legendEntry>
        <c:idx val="0"/>
        <c:txPr>
          <a:bodyPr/>
          <a:lstStyle/>
          <a:p>
            <a:pPr>
              <a:defRPr sz="1800" b="1"/>
            </a:pPr>
            <a:endParaRPr lang="en-US"/>
          </a:p>
        </c:txPr>
      </c:legendEntry>
      <c:legendEntry>
        <c:idx val="1"/>
        <c:delete val="1"/>
      </c:legendEntry>
      <c:layout>
        <c:manualLayout>
          <c:xMode val="edge"/>
          <c:yMode val="edge"/>
          <c:x val="0.17767925580098948"/>
          <c:y val="0.66758704818071068"/>
          <c:w val="0.53133765358976148"/>
          <c:h val="0.1591452143482727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F71F9A-B9DD-41BD-990A-166FF71CFC7C}" type="datetimeFigureOut">
              <a:rPr lang="en-US" smtClean="0"/>
              <a:pPr/>
              <a:t>4/22/2015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4AF3E8-9AAD-437D-9EEB-61BEB6055EE7}" type="slidenum">
              <a:rPr lang="en-US" smtClean="0"/>
              <a:pPr/>
              <a:t>‹#›</a:t>
            </a:fld>
            <a:endParaRPr lang="en-US"/>
          </a:p>
        </p:txBody>
      </p:sp>
    </p:spTree>
    <p:extLst>
      <p:ext uri="{BB962C8B-B14F-4D97-AF65-F5344CB8AC3E}">
        <p14:creationId xmlns:p14="http://schemas.microsoft.com/office/powerpoint/2010/main" val="4172165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29D6-C75E-4C91-A4B6-2456B29657D5}" type="datetimeFigureOut">
              <a:rPr lang="en-US" smtClean="0"/>
              <a:pPr/>
              <a:t>4/22/2015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7BB07-3A45-46A6-9709-F7CFD9FBA1C4}" type="slidenum">
              <a:rPr lang="en-US" smtClean="0"/>
              <a:pPr/>
              <a:t>‹#›</a:t>
            </a:fld>
            <a:endParaRPr lang="en-US"/>
          </a:p>
        </p:txBody>
      </p:sp>
    </p:spTree>
    <p:extLst>
      <p:ext uri="{BB962C8B-B14F-4D97-AF65-F5344CB8AC3E}">
        <p14:creationId xmlns:p14="http://schemas.microsoft.com/office/powerpoint/2010/main" val="1187078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sqi=2&amp;ved=0CCgQFjAB&amp;url=http://www.sigmaaldrich.com/catalog/product/aldrich/323586&amp;ei=9A2SU7naLI2PyATzu4GwBQ&amp;usg=AFQjCNFsENMJRYvhOr_oVDdkAcF_nxRDGg&amp;sig2=Lzj2WjA5lVqRC0DSEQMbhg&amp;bvm=bv.68445247,d.aW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My presentation is…The incentive for…evaluate surfactant system, optimal salinity for sodium chloride and sodium carbonate is different. Then I want to FIND the relationship between different salts, because in the lab, most of the time, we are using sodium salts for the preliminary study or evaluation. Here, no divalent ions, which we may cares more, was not studied here.</a:t>
            </a:r>
          </a:p>
          <a:p>
            <a:r>
              <a:rPr lang="en-US" sz="1200" b="0" i="0" kern="1200" dirty="0" smtClean="0">
                <a:solidFill>
                  <a:schemeClr val="tx1"/>
                </a:solidFill>
                <a:effectLst/>
                <a:latin typeface="+mn-lt"/>
                <a:ea typeface="+mn-ea"/>
                <a:cs typeface="+mn-cs"/>
              </a:rPr>
              <a:t>the objective is to show that sodium activity is the best way of correlating optimal conditions for anionic surfactants in brines where Na is the only </a:t>
            </a:r>
            <a:r>
              <a:rPr lang="en-US" sz="1200" b="0" i="0" kern="1200" dirty="0" err="1" smtClean="0">
                <a:solidFill>
                  <a:schemeClr val="tx1"/>
                </a:solidFill>
                <a:effectLst/>
                <a:latin typeface="+mn-lt"/>
                <a:ea typeface="+mn-ea"/>
                <a:cs typeface="+mn-cs"/>
              </a:rPr>
              <a:t>counterion</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p:sp>
      <p:sp>
        <p:nvSpPr>
          <p:cNvPr id="140291" name="备注占位符 2"/>
          <p:cNvSpPr>
            <a:spLocks noGrp="1"/>
          </p:cNvSpPr>
          <p:nvPr>
            <p:ph type="body" idx="1"/>
          </p:nvPr>
        </p:nvSpPr>
        <p:spPr>
          <a:noFill/>
          <a:ln/>
        </p:spPr>
        <p:txBody>
          <a:bodyPr/>
          <a:lstStyle/>
          <a:p>
            <a:r>
              <a:rPr lang="en-US" altLang="zh-CN" dirty="0" smtClean="0">
                <a:latin typeface="Arial" charset="0"/>
                <a:ea typeface="宋体" charset="-122"/>
              </a:rPr>
              <a:t>Compositional simulator, ASP</a:t>
            </a:r>
          </a:p>
          <a:p>
            <a:r>
              <a:rPr lang="en-US" altLang="zh-CN" dirty="0" smtClean="0">
                <a:latin typeface="Arial" charset="0"/>
                <a:ea typeface="宋体" charset="-122"/>
              </a:rPr>
              <a:t>Nonlinear</a:t>
            </a:r>
          </a:p>
          <a:p>
            <a:r>
              <a:rPr lang="en-US" altLang="zh-CN" dirty="0" smtClean="0">
                <a:latin typeface="Arial" charset="0"/>
                <a:ea typeface="宋体" charset="-122"/>
              </a:rPr>
              <a:t>Oil</a:t>
            </a:r>
            <a:r>
              <a:rPr lang="en-US" altLang="zh-CN" baseline="0" dirty="0" smtClean="0">
                <a:latin typeface="Arial" charset="0"/>
                <a:ea typeface="宋体" charset="-122"/>
              </a:rPr>
              <a:t> solubilization ratio-linear mixing rule</a:t>
            </a:r>
            <a:endParaRPr lang="zh-CN" altLang="en-US" dirty="0" smtClean="0">
              <a:latin typeface="Arial" charset="0"/>
              <a:ea typeface="宋体" charset="-122"/>
            </a:endParaRPr>
          </a:p>
        </p:txBody>
      </p:sp>
      <p:sp>
        <p:nvSpPr>
          <p:cNvPr id="140292" name="灯片编号占位符 3"/>
          <p:cNvSpPr>
            <a:spLocks noGrp="1"/>
          </p:cNvSpPr>
          <p:nvPr>
            <p:ph type="sldNum" sz="quarter" idx="5"/>
          </p:nvPr>
        </p:nvSpPr>
        <p:spPr>
          <a:noFill/>
        </p:spPr>
        <p:txBody>
          <a:bodyPr/>
          <a:lstStyle/>
          <a:p>
            <a:fld id="{5F329855-BCF4-45C1-8643-924E476EA698}" type="slidenum">
              <a:rPr lang="en-US" altLang="zh-CN" smtClean="0">
                <a:latin typeface="Arial" charset="0"/>
                <a:ea typeface="宋体" charset="-122"/>
              </a:rPr>
              <a:pPr/>
              <a:t>13</a:t>
            </a:fld>
            <a:endParaRPr lang="en-US" altLang="zh-CN" smtClean="0">
              <a:latin typeface="Arial" charset="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 DISREGARDS</a:t>
            </a:r>
            <a:r>
              <a:rPr lang="en-US" baseline="0" dirty="0" smtClean="0"/>
              <a:t> THE FIRST ONE, OR DECREASE THE AMOUNT OF SODIUM CARBONATE</a:t>
            </a:r>
            <a:r>
              <a:rPr lang="en-US" dirty="0" smtClean="0"/>
              <a:t>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16</a:t>
            </a:fld>
            <a:endParaRPr lang="en-US" dirty="0"/>
          </a:p>
        </p:txBody>
      </p:sp>
    </p:spTree>
    <p:extLst>
      <p:ext uri="{BB962C8B-B14F-4D97-AF65-F5344CB8AC3E}">
        <p14:creationId xmlns:p14="http://schemas.microsoft.com/office/powerpoint/2010/main" val="183337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smtClean="0"/>
              <a:t>counterion</a:t>
            </a:r>
            <a:r>
              <a:rPr lang="en-US" sz="1200" b="1" dirty="0" smtClean="0"/>
              <a:t> concentration increases, compressing the electrical double layer and depressing the electrostatic repulsion between the polar heads of surfactant</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17</a:t>
            </a:fld>
            <a:endParaRPr lang="en-US"/>
          </a:p>
        </p:txBody>
      </p:sp>
    </p:spTree>
    <p:extLst>
      <p:ext uri="{BB962C8B-B14F-4D97-AF65-F5344CB8AC3E}">
        <p14:creationId xmlns:p14="http://schemas.microsoft.com/office/powerpoint/2010/main" val="132666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Degree</a:t>
            </a:r>
            <a:r>
              <a:rPr lang="en-US" baseline="0" dirty="0" smtClean="0"/>
              <a:t> of ionization, hydrophilic, Ph INCREASE</a:t>
            </a:r>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defTabSz="914350">
              <a:defRPr/>
            </a:pPr>
            <a:r>
              <a:rPr lang="en-US" dirty="0">
                <a:hlinkClick r:id="rId3"/>
              </a:rPr>
              <a:t>Dioctyl sulfosuccinate sodium salt </a:t>
            </a:r>
            <a:endParaRPr lang="en-US" dirty="0"/>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defTabSz="914350">
              <a:defRPr/>
            </a:pPr>
            <a:r>
              <a:rPr lang="en-US" dirty="0">
                <a:hlinkClick r:id="rId3"/>
              </a:rPr>
              <a:t>Dioctyl sulfosuccinate sodium salt </a:t>
            </a:r>
            <a:endParaRPr lang="en-US" dirty="0"/>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 solubility of SDS, 25%+75% not,</a:t>
            </a:r>
            <a:r>
              <a:rPr lang="en-US" baseline="0" dirty="0" smtClean="0"/>
              <a:t> separately, the error is too much, oleic acid in octane, </a:t>
            </a:r>
            <a:endParaRPr lang="en-US" dirty="0" smtClean="0"/>
          </a:p>
          <a:p>
            <a:pPr defTabSz="914350">
              <a:defRPr/>
            </a:pPr>
            <a:r>
              <a:rPr lang="en-US" dirty="0">
                <a:hlinkClick r:id="rId3"/>
              </a:rPr>
              <a:t>Dioctyl sulfosuccinate sodium salt </a:t>
            </a:r>
            <a:endParaRPr lang="en-US" dirty="0"/>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33</a:t>
            </a:fld>
            <a:endParaRPr lang="en-US" dirty="0"/>
          </a:p>
        </p:txBody>
      </p:sp>
    </p:spTree>
    <p:extLst>
      <p:ext uri="{BB962C8B-B14F-4D97-AF65-F5344CB8AC3E}">
        <p14:creationId xmlns:p14="http://schemas.microsoft.com/office/powerpoint/2010/main" val="2121939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Oleic acid:</a:t>
            </a:r>
            <a:r>
              <a:rPr lang="en-US" baseline="0" dirty="0" smtClean="0"/>
              <a:t> insoluble in water</a:t>
            </a:r>
          </a:p>
          <a:p>
            <a:r>
              <a:rPr lang="en-US" dirty="0" smtClean="0"/>
              <a:t>The Relations between Surface pH, Ion Concentrations and Interfacial Tension Author(s): James Frederic </a:t>
            </a:r>
            <a:r>
              <a:rPr lang="en-US" dirty="0" err="1" smtClean="0"/>
              <a:t>Danielli</a:t>
            </a:r>
            <a:r>
              <a:rPr lang="en-US" dirty="0" smtClean="0"/>
              <a:t> Source: Proceedings of the Royal Society of London. Series B, Biological Sciences, Vol. 122, No. 827 (Apr. 1, 1937), pp. 155-174</a:t>
            </a:r>
          </a:p>
          <a:p>
            <a:r>
              <a:rPr lang="en-US" dirty="0" smtClean="0"/>
              <a:t>A CHEMICAL</a:t>
            </a:r>
            <a:r>
              <a:rPr lang="en-US" baseline="0" dirty="0" smtClean="0"/>
              <a:t> THEORY FOR LINEAR ALKALINE FLOODING</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Oleic acid:</a:t>
            </a:r>
            <a:r>
              <a:rPr lang="en-US" baseline="0" dirty="0" smtClean="0"/>
              <a:t> insoluble in water</a:t>
            </a:r>
          </a:p>
          <a:p>
            <a:r>
              <a:rPr lang="en-US" dirty="0" smtClean="0"/>
              <a:t>The Relations between Surface pH, Ion Concentrations and Interfacial Tension Author(s): James Frederic </a:t>
            </a:r>
            <a:r>
              <a:rPr lang="en-US" dirty="0" err="1" smtClean="0"/>
              <a:t>Danielli</a:t>
            </a:r>
            <a:r>
              <a:rPr lang="en-US" dirty="0" smtClean="0"/>
              <a:t> Source: Proceedings of the Royal Society of London. Series B, Biological Sciences, Vol. 122, No. 827 (Apr. 1, 1937), pp. 155-174</a:t>
            </a:r>
          </a:p>
          <a:p>
            <a:r>
              <a:rPr lang="en-US" dirty="0" smtClean="0"/>
              <a:t>A CHEMICAL</a:t>
            </a:r>
            <a:r>
              <a:rPr lang="en-US" baseline="0" dirty="0" smtClean="0"/>
              <a:t> THEORY FOR LINEAR ALKALINE FLOODING</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幻灯片图像占位符 1"/>
          <p:cNvSpPr>
            <a:spLocks noGrp="1" noRot="1" noChangeAspect="1" noTextEdit="1"/>
          </p:cNvSpPr>
          <p:nvPr>
            <p:ph type="sldImg"/>
          </p:nvPr>
        </p:nvSpPr>
        <p:spPr/>
      </p:sp>
      <p:sp>
        <p:nvSpPr>
          <p:cNvPr id="140291" name="备注占位符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rPr>
              <a:t>TC blend is 1:1 (</a:t>
            </a:r>
            <a:r>
              <a:rPr lang="en-US" altLang="zh-CN" sz="1200" b="0" dirty="0" err="1" smtClean="0">
                <a:solidFill>
                  <a:schemeClr val="tx1"/>
                </a:solidFill>
              </a:rPr>
              <a:t>wt</a:t>
            </a:r>
            <a:r>
              <a:rPr lang="en-US" altLang="zh-CN" sz="1200" b="0" dirty="0" smtClean="0">
                <a:solidFill>
                  <a:schemeClr val="tx1"/>
                </a:solidFill>
              </a:rPr>
              <a:t>) blend of TDA-4PO (</a:t>
            </a:r>
            <a:r>
              <a:rPr lang="en-US" altLang="zh-CN" sz="1200" b="0" dirty="0" err="1" smtClean="0">
                <a:solidFill>
                  <a:schemeClr val="tx1"/>
                </a:solidFill>
              </a:rPr>
              <a:t>iso-tridecyl</a:t>
            </a:r>
            <a:r>
              <a:rPr lang="en-US" altLang="zh-CN" sz="1200" b="0" dirty="0" smtClean="0">
                <a:solidFill>
                  <a:schemeClr val="tx1"/>
                </a:solidFill>
              </a:rPr>
              <a:t> 4 </a:t>
            </a:r>
            <a:r>
              <a:rPr lang="en-US" altLang="zh-CN" sz="1200" b="0" dirty="0" err="1" smtClean="0">
                <a:solidFill>
                  <a:schemeClr val="tx1"/>
                </a:solidFill>
              </a:rPr>
              <a:t>propoxylate</a:t>
            </a:r>
            <a:r>
              <a:rPr lang="en-US" altLang="zh-CN" sz="1200" b="0" dirty="0" smtClean="0">
                <a:solidFill>
                  <a:schemeClr val="tx1"/>
                </a:solidFill>
              </a:rPr>
              <a:t> sulfate from </a:t>
            </a:r>
            <a:r>
              <a:rPr lang="en-US" altLang="zh-CN" sz="1200" b="0" dirty="0" err="1" smtClean="0">
                <a:solidFill>
                  <a:schemeClr val="tx1"/>
                </a:solidFill>
              </a:rPr>
              <a:t>Stepan</a:t>
            </a:r>
            <a:r>
              <a:rPr lang="en-US" altLang="zh-CN" sz="1200" b="0" dirty="0" smtClean="0">
                <a:solidFill>
                  <a:schemeClr val="tx1"/>
                </a:solidFill>
              </a:rPr>
              <a:t>) and CS-330 (dodecyl 3 </a:t>
            </a:r>
            <a:r>
              <a:rPr lang="en-US" altLang="zh-CN" sz="1200" b="0" dirty="0" err="1" smtClean="0">
                <a:solidFill>
                  <a:schemeClr val="tx1"/>
                </a:solidFill>
              </a:rPr>
              <a:t>ethoxylated</a:t>
            </a:r>
            <a:r>
              <a:rPr lang="en-US" altLang="zh-CN" sz="1200" b="0" dirty="0" smtClean="0">
                <a:solidFill>
                  <a:schemeClr val="tx1"/>
                </a:solidFill>
              </a:rPr>
              <a:t> sulfate from </a:t>
            </a:r>
            <a:r>
              <a:rPr lang="en-US" altLang="zh-CN" sz="1200" b="0" dirty="0" err="1" smtClean="0">
                <a:solidFill>
                  <a:schemeClr val="tx1"/>
                </a:solidFill>
              </a:rPr>
              <a:t>Stepan</a:t>
            </a:r>
            <a:r>
              <a:rPr lang="en-US" altLang="zh-CN" sz="1200" b="0" dirty="0" smtClean="0">
                <a:solidFill>
                  <a:schemeClr val="tx1"/>
                </a:solidFill>
              </a:rPr>
              <a:t>) </a:t>
            </a:r>
          </a:p>
          <a:p>
            <a:r>
              <a:rPr lang="en-US" altLang="zh-CN" dirty="0" smtClean="0">
                <a:latin typeface="Arial" charset="0"/>
                <a:ea typeface="宋体" charset="-122"/>
              </a:rPr>
              <a:t>Compositional simulator, ASP</a:t>
            </a:r>
          </a:p>
          <a:p>
            <a:r>
              <a:rPr lang="en-US" altLang="zh-CN" dirty="0" smtClean="0">
                <a:latin typeface="Arial" charset="0"/>
                <a:ea typeface="宋体" charset="-122"/>
              </a:rPr>
              <a:t>Nonlinear</a:t>
            </a:r>
          </a:p>
          <a:p>
            <a:r>
              <a:rPr lang="en-US" altLang="zh-CN" dirty="0" smtClean="0">
                <a:latin typeface="Arial" charset="0"/>
                <a:ea typeface="宋体" charset="-122"/>
              </a:rPr>
              <a:t>Oil</a:t>
            </a:r>
            <a:r>
              <a:rPr lang="en-US" altLang="zh-CN" baseline="0" dirty="0" smtClean="0">
                <a:latin typeface="Arial" charset="0"/>
                <a:ea typeface="宋体" charset="-122"/>
              </a:rPr>
              <a:t> solubilization ratio-linear mixing rule</a:t>
            </a:r>
            <a:endParaRPr lang="zh-CN" altLang="en-US" dirty="0" smtClean="0">
              <a:latin typeface="Arial" charset="0"/>
              <a:ea typeface="宋体" charset="-122"/>
            </a:endParaRPr>
          </a:p>
        </p:txBody>
      </p:sp>
      <p:sp>
        <p:nvSpPr>
          <p:cNvPr id="140292" name="灯片编号占位符 3"/>
          <p:cNvSpPr>
            <a:spLocks noGrp="1"/>
          </p:cNvSpPr>
          <p:nvPr>
            <p:ph type="sldNum" sz="quarter" idx="5"/>
          </p:nvPr>
        </p:nvSpPr>
        <p:spPr>
          <a:noFill/>
        </p:spPr>
        <p:txBody>
          <a:bodyPr/>
          <a:lstStyle/>
          <a:p>
            <a:fld id="{5F329855-BCF4-45C1-8643-924E476EA698}" type="slidenum">
              <a:rPr lang="en-US" altLang="zh-CN" smtClean="0">
                <a:latin typeface="Arial" charset="0"/>
                <a:ea typeface="宋体" charset="-122"/>
              </a:rPr>
              <a:pPr/>
              <a:t>36</a:t>
            </a:fld>
            <a:endParaRPr lang="en-US" altLang="zh-CN" smtClean="0">
              <a:latin typeface="Arial" charset="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37</a:t>
            </a:fld>
            <a:endParaRPr lang="en-US" dirty="0"/>
          </a:p>
        </p:txBody>
      </p:sp>
    </p:spTree>
    <p:extLst>
      <p:ext uri="{BB962C8B-B14F-4D97-AF65-F5344CB8AC3E}">
        <p14:creationId xmlns:p14="http://schemas.microsoft.com/office/powerpoint/2010/main" val="2829983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38</a:t>
            </a:fld>
            <a:endParaRPr lang="en-US" dirty="0"/>
          </a:p>
        </p:txBody>
      </p:sp>
    </p:spTree>
    <p:extLst>
      <p:ext uri="{BB962C8B-B14F-4D97-AF65-F5344CB8AC3E}">
        <p14:creationId xmlns:p14="http://schemas.microsoft.com/office/powerpoint/2010/main" val="2829983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 DISREGARDS</a:t>
            </a:r>
            <a:r>
              <a:rPr lang="en-US" baseline="0" dirty="0" smtClean="0"/>
              <a:t> THE FIRST ONE, OR DECREASE THE AMOUNT OF SODIUM CARBONATE</a:t>
            </a:r>
            <a:r>
              <a:rPr lang="en-US" dirty="0" smtClean="0"/>
              <a:t>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39</a:t>
            </a:fld>
            <a:endParaRPr lang="en-US" dirty="0"/>
          </a:p>
        </p:txBody>
      </p:sp>
    </p:spTree>
    <p:extLst>
      <p:ext uri="{BB962C8B-B14F-4D97-AF65-F5344CB8AC3E}">
        <p14:creationId xmlns:p14="http://schemas.microsoft.com/office/powerpoint/2010/main" val="1833370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1H1-2, DISREGARDS</a:t>
            </a:r>
            <a:r>
              <a:rPr lang="en-US" baseline="0" dirty="0" smtClean="0"/>
              <a:t> THE FIRST ONE, OR DECREASE THE AMOUNT OF SODIUM CARBONATE</a:t>
            </a:r>
            <a:r>
              <a:rPr lang="en-US" dirty="0" smtClean="0"/>
              <a:t>1</a:t>
            </a:r>
            <a:endParaRPr lang="en-US" dirty="0"/>
          </a:p>
        </p:txBody>
      </p:sp>
      <p:sp>
        <p:nvSpPr>
          <p:cNvPr id="4" name="Slide Number Placeholder 3"/>
          <p:cNvSpPr>
            <a:spLocks noGrp="1"/>
          </p:cNvSpPr>
          <p:nvPr>
            <p:ph type="sldNum" sz="quarter" idx="10"/>
          </p:nvPr>
        </p:nvSpPr>
        <p:spPr/>
        <p:txBody>
          <a:bodyPr/>
          <a:lstStyle/>
          <a:p>
            <a:fld id="{ADFB28C8-312C-4670-9679-2727A7B2ACFE}" type="slidenum">
              <a:rPr lang="en-US" smtClean="0"/>
              <a:pPr/>
              <a:t>40</a:t>
            </a:fld>
            <a:endParaRPr lang="en-US" dirty="0"/>
          </a:p>
        </p:txBody>
      </p:sp>
    </p:spTree>
    <p:extLst>
      <p:ext uri="{BB962C8B-B14F-4D97-AF65-F5344CB8AC3E}">
        <p14:creationId xmlns:p14="http://schemas.microsoft.com/office/powerpoint/2010/main" val="183337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z is charge;</a:t>
            </a:r>
            <a:r>
              <a:rPr lang="en-US" altLang="en-US" i="1" dirty="0" smtClean="0"/>
              <a:t> </a:t>
            </a:r>
            <a:r>
              <a:rPr lang="en-US" altLang="en-US" i="1" dirty="0" err="1" smtClean="0"/>
              <a:t>i</a:t>
            </a:r>
            <a:r>
              <a:rPr lang="en-US" altLang="en-US" i="1" dirty="0" smtClean="0"/>
              <a:t>, m(j)</a:t>
            </a:r>
            <a:r>
              <a:rPr lang="en-US" altLang="en-US" dirty="0" smtClean="0"/>
              <a:t> is the molality of major electrolyte ion </a:t>
            </a:r>
            <a:r>
              <a:rPr lang="en-US" altLang="en-US" i="1" dirty="0" smtClean="0"/>
              <a:t>j;</a:t>
            </a:r>
            <a:r>
              <a:rPr lang="en-US" altLang="en-US" dirty="0" smtClean="0">
                <a:sym typeface="Symbol" pitchFamily="18" charset="2"/>
              </a:rPr>
              <a:t> (</a:t>
            </a:r>
            <a:r>
              <a:rPr lang="en-US" altLang="en-US" dirty="0" err="1" smtClean="0">
                <a:sym typeface="Symbol" pitchFamily="18" charset="2"/>
              </a:rPr>
              <a:t>i,j,I</a:t>
            </a:r>
            <a:r>
              <a:rPr lang="en-US" altLang="en-US" dirty="0" smtClean="0">
                <a:sym typeface="Symbol" pitchFamily="18" charset="2"/>
              </a:rPr>
              <a:t>) describes interaction of ion and electrolyte 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t>f</a:t>
            </a:r>
            <a:r>
              <a:rPr lang="en-US" altLang="en-US" i="1" baseline="30000" dirty="0" smtClean="0"/>
              <a:t>y</a:t>
            </a:r>
            <a:r>
              <a:rPr lang="en-US" altLang="en-US" dirty="0" smtClean="0"/>
              <a:t> describes interaction between same or opposite sign, terms to do this are called binary </a:t>
            </a:r>
            <a:r>
              <a:rPr lang="en-US" altLang="en-US" dirty="0" err="1" smtClean="0"/>
              <a:t>virial</a:t>
            </a:r>
            <a:r>
              <a:rPr lang="en-US" altLang="en-US" dirty="0" smtClean="0"/>
              <a:t> coefficients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ion-size parameter </a:t>
            </a:r>
          </a:p>
        </p:txBody>
      </p:sp>
      <p:sp>
        <p:nvSpPr>
          <p:cNvPr id="4" name="Slide Number Placeholder 3"/>
          <p:cNvSpPr>
            <a:spLocks noGrp="1"/>
          </p:cNvSpPr>
          <p:nvPr>
            <p:ph type="sldNum" sz="quarter" idx="10"/>
          </p:nvPr>
        </p:nvSpPr>
        <p:spPr/>
        <p:txBody>
          <a:bodyPr/>
          <a:lstStyle/>
          <a:p>
            <a:fld id="{25742C57-5039-49D9-99BF-C25FF7B6F57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time, we need to use mixtures o</a:t>
            </a:r>
            <a:r>
              <a:rPr lang="en-US" baseline="0" dirty="0" smtClean="0"/>
              <a:t>f surfactant and mixtures of salts for ASP</a:t>
            </a:r>
            <a:endParaRPr lang="en-US" dirty="0"/>
          </a:p>
        </p:txBody>
      </p:sp>
      <p:sp>
        <p:nvSpPr>
          <p:cNvPr id="4" name="Slide Number Placeholder 3"/>
          <p:cNvSpPr>
            <a:spLocks noGrp="1"/>
          </p:cNvSpPr>
          <p:nvPr>
            <p:ph type="sldNum" sz="quarter" idx="10"/>
          </p:nvPr>
        </p:nvSpPr>
        <p:spPr/>
        <p:txBody>
          <a:bodyPr/>
          <a:lstStyle/>
          <a:p>
            <a:fld id="{36D7BB07-3A45-46A6-9709-F7CFD9FBA1C4}" type="slidenum">
              <a:rPr lang="en-US" smtClean="0"/>
              <a:pPr/>
              <a:t>9</a:t>
            </a:fld>
            <a:endParaRPr lang="en-US"/>
          </a:p>
        </p:txBody>
      </p:sp>
    </p:spTree>
    <p:extLst>
      <p:ext uri="{BB962C8B-B14F-4D97-AF65-F5344CB8AC3E}">
        <p14:creationId xmlns:p14="http://schemas.microsoft.com/office/powerpoint/2010/main" val="428608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Influence of brine type,</a:t>
            </a:r>
            <a:r>
              <a:rPr lang="en-US" baseline="0" dirty="0" smtClean="0"/>
              <a:t> </a:t>
            </a:r>
            <a:r>
              <a:rPr lang="en-US" dirty="0" smtClean="0"/>
              <a:t>surfactant type,</a:t>
            </a:r>
            <a:r>
              <a:rPr lang="en-US" baseline="0" dirty="0" smtClean="0"/>
              <a:t> </a:t>
            </a:r>
            <a:r>
              <a:rPr lang="en-US" dirty="0" smtClean="0"/>
              <a:t>oil, cosurfactant, temperature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hlinkClick r:id="rId3"/>
              </a:rPr>
              <a:t>Dioctyl sulfosuccinate sodium salt </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742C57-5039-49D9-99BF-C25FF7B6F57F}"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6F52DB-C5B1-49CC-BB44-0CFA23436177}"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AA8E3-5A22-464F-BF6A-05709D185AA4}"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E222C-B494-4D9F-81C0-B78F7C28F807}"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A5A67-C8BA-42D7-87D9-33F0D8AC60F5}"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C84A5-1A44-497D-854D-C2FA12830E58}" type="datetime1">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5089A-0B60-4BE0-AFAB-5D6C4461DF96}" type="datetime1">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5255AD-C785-41EE-9B96-9A519691E568}" type="datetime1">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F651D-6990-4F66-B3A4-32B14121AE4F}" type="datetime1">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53D52-7785-4B54-80C1-73EC10AC21B4}" type="datetime1">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14279-BF63-4F62-94F4-C3606FC94DF7}" type="datetime1">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CB389-A4CE-486F-BFB9-D9E45CA6F8CD}" type="datetime1">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0DFF6-10B1-46A2-AAEC-05F96DC3D9B2}" type="datetime1">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20.png"/><Relationship Id="rId11" Type="http://schemas.openxmlformats.org/officeDocument/2006/relationships/image" Target="../media/image17.png"/><Relationship Id="rId5" Type="http://schemas.openxmlformats.org/officeDocument/2006/relationships/image" Target="../media/image110.png"/><Relationship Id="rId4" Type="http://schemas.openxmlformats.org/officeDocument/2006/relationships/image" Target="../media/image100.png"/><Relationship Id="rId9" Type="http://schemas.openxmlformats.org/officeDocument/2006/relationships/image" Target="../media/image15.png"/><Relationship Id="rId1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b="1" dirty="0" smtClean="0"/>
              <a:t>Sodium Ions for Optimal Salinity of ASP</a:t>
            </a:r>
            <a:endParaRPr lang="en-US" b="1" dirty="0"/>
          </a:p>
        </p:txBody>
      </p:sp>
      <p:sp>
        <p:nvSpPr>
          <p:cNvPr id="3" name="Content Placeholder 2"/>
          <p:cNvSpPr>
            <a:spLocks noGrp="1"/>
          </p:cNvSpPr>
          <p:nvPr>
            <p:ph idx="1"/>
          </p:nvPr>
        </p:nvSpPr>
        <p:spPr>
          <a:xfrm>
            <a:off x="457200" y="3886200"/>
            <a:ext cx="8229600" cy="2590800"/>
          </a:xfrm>
        </p:spPr>
        <p:txBody>
          <a:bodyPr/>
          <a:lstStyle/>
          <a:p>
            <a:pPr algn="ctr">
              <a:buNone/>
            </a:pPr>
            <a:r>
              <a:rPr lang="en-US" altLang="zh-CN" b="1" dirty="0" smtClean="0"/>
              <a:t> </a:t>
            </a:r>
            <a:r>
              <a:rPr lang="en-US" altLang="zh-CN" sz="2000" b="1" dirty="0" smtClean="0"/>
              <a:t>Lei Ding</a:t>
            </a:r>
            <a:endParaRPr lang="en-US" sz="2000" b="1" dirty="0" smtClean="0"/>
          </a:p>
          <a:p>
            <a:pPr algn="ctr">
              <a:buNone/>
            </a:pPr>
            <a:r>
              <a:rPr lang="en-US" sz="2000" b="1" dirty="0" smtClean="0"/>
              <a:t>Maura C. Puerto</a:t>
            </a:r>
          </a:p>
          <a:p>
            <a:pPr algn="ctr">
              <a:buNone/>
            </a:pPr>
            <a:r>
              <a:rPr lang="en-US" sz="2000" b="1" dirty="0" smtClean="0"/>
              <a:t>Clarence A. Miller</a:t>
            </a:r>
          </a:p>
          <a:p>
            <a:pPr algn="ctr">
              <a:buNone/>
            </a:pPr>
            <a:r>
              <a:rPr lang="en-US" sz="2000" b="1" dirty="0" smtClean="0"/>
              <a:t>George J. Hirasaki</a:t>
            </a:r>
          </a:p>
          <a:p>
            <a:pPr algn="r">
              <a:buNone/>
            </a:pPr>
            <a:endParaRPr lang="en-US" sz="2000" b="1" dirty="0" smtClean="0"/>
          </a:p>
          <a:p>
            <a:pPr algn="r">
              <a:buNone/>
            </a:pPr>
            <a:r>
              <a:rPr lang="en-US" sz="2000" b="1" dirty="0" smtClean="0"/>
              <a:t>2015-04-22</a:t>
            </a:r>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TextBox 4"/>
          <p:cNvSpPr txBox="1"/>
          <p:nvPr/>
        </p:nvSpPr>
        <p:spPr>
          <a:xfrm>
            <a:off x="457200" y="3200400"/>
            <a:ext cx="8305800" cy="646331"/>
          </a:xfrm>
          <a:prstGeom prst="rect">
            <a:avLst/>
          </a:prstGeom>
          <a:noFill/>
        </p:spPr>
        <p:txBody>
          <a:bodyPr wrap="square" rtlCol="0">
            <a:spAutoFit/>
          </a:bodyPr>
          <a:lstStyle/>
          <a:p>
            <a:pPr algn="ctr"/>
            <a:r>
              <a:rPr lang="en-US" dirty="0" smtClean="0"/>
              <a:t>Presentation for the Rice University Consortium for Processes in Porous Media</a:t>
            </a:r>
          </a:p>
          <a:p>
            <a:pPr algn="ctr"/>
            <a:r>
              <a:rPr lang="en-US" dirty="0" smtClean="0"/>
              <a:t>19</a:t>
            </a:r>
            <a:r>
              <a:rPr lang="en-US" baseline="30000" dirty="0" smtClean="0"/>
              <a:t>th</a:t>
            </a:r>
            <a:r>
              <a:rPr lang="en-US" dirty="0" smtClean="0"/>
              <a:t> Annual Meeting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extLst>
              <p:ext uri="{D42A27DB-BD31-4B8C-83A1-F6EECF244321}">
                <p14:modId xmlns:p14="http://schemas.microsoft.com/office/powerpoint/2010/main" val="4037387885"/>
              </p:ext>
            </p:extLst>
          </p:nvPr>
        </p:nvGraphicFramePr>
        <p:xfrm>
          <a:off x="152400" y="904268"/>
          <a:ext cx="8839200" cy="5191732"/>
        </p:xfrm>
        <a:graphic>
          <a:graphicData uri="http://schemas.openxmlformats.org/drawingml/2006/table">
            <a:tbl>
              <a:tblPr/>
              <a:tblGrid>
                <a:gridCol w="1737621"/>
                <a:gridCol w="1310379"/>
                <a:gridCol w="849349"/>
                <a:gridCol w="895292"/>
                <a:gridCol w="1193722"/>
                <a:gridCol w="1193722"/>
                <a:gridCol w="820684"/>
                <a:gridCol w="838431"/>
              </a:tblGrid>
              <a:tr h="990604">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6">
                  <a:txBody>
                    <a:bodyPr/>
                    <a:lstStyle/>
                    <a:p>
                      <a:pPr marL="0" marR="0" algn="ctr">
                        <a:lnSpc>
                          <a:spcPct val="150000"/>
                        </a:lnSpc>
                        <a:spcBef>
                          <a:spcPts val="0"/>
                        </a:spcBef>
                        <a:spcAft>
                          <a:spcPts val="1000"/>
                        </a:spcAft>
                      </a:pPr>
                      <a:endParaRPr lang="en-US" sz="2400" b="1" dirty="0" smtClean="0">
                        <a:latin typeface="Arial"/>
                        <a:ea typeface="SimSun"/>
                        <a:cs typeface="Times New Roman"/>
                      </a:endParaRPr>
                    </a:p>
                    <a:p>
                      <a:pPr marL="0" marR="0" algn="ctr">
                        <a:lnSpc>
                          <a:spcPct val="150000"/>
                        </a:lnSpc>
                        <a:spcBef>
                          <a:spcPts val="0"/>
                        </a:spcBef>
                        <a:spcAft>
                          <a:spcPts val="1000"/>
                        </a:spcAft>
                      </a:pPr>
                      <a:r>
                        <a:rPr lang="en-US" sz="1400" b="1" dirty="0" smtClean="0">
                          <a:latin typeface="Arial"/>
                          <a:ea typeface="SimSun"/>
                          <a:cs typeface="Times New Roman"/>
                        </a:rPr>
                        <a:t>2.7</a:t>
                      </a:r>
                      <a:r>
                        <a:rPr lang="en-US" sz="1400" b="1" dirty="0">
                          <a:latin typeface="Arial"/>
                          <a:ea typeface="SimSun"/>
                          <a:cs typeface="Times New Roman"/>
                        </a:rPr>
                        <a:t>% IOS</a:t>
                      </a:r>
                      <a:r>
                        <a:rPr lang="en-US" sz="1400" b="1" baseline="-25000" dirty="0">
                          <a:latin typeface="Arial"/>
                          <a:ea typeface="SimSun"/>
                          <a:cs typeface="Times New Roman"/>
                        </a:rPr>
                        <a:t>15-18</a:t>
                      </a:r>
                      <a:r>
                        <a:rPr lang="en-US" sz="1400" b="1" dirty="0">
                          <a:latin typeface="Arial"/>
                          <a:ea typeface="SimSun"/>
                          <a:cs typeface="Times New Roman"/>
                        </a:rPr>
                        <a:t>/2.7% 2-Butanol/Octane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pPr marL="0" marR="0" algn="ctr">
                        <a:lnSpc>
                          <a:spcPct val="115000"/>
                        </a:lnSpc>
                        <a:spcBef>
                          <a:spcPts val="0"/>
                        </a:spcBef>
                        <a:spcAft>
                          <a:spcPts val="0"/>
                        </a:spcAft>
                      </a:pPr>
                      <a:endParaRPr lang="en-US" sz="1400" b="1" dirty="0" smtClean="0">
                        <a:latin typeface="Arial"/>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NaCl+NaOH</a:t>
                      </a:r>
                      <a:endParaRPr lang="en-US" sz="140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9.6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1.96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gridSpan="8">
                  <a:txBody>
                    <a:bodyPr/>
                    <a:lstStyle/>
                    <a:p>
                      <a:pPr marL="0" marR="0" algn="ctr">
                        <a:lnSpc>
                          <a:spcPct val="115000"/>
                        </a:lnSpc>
                        <a:spcBef>
                          <a:spcPts val="0"/>
                        </a:spcBef>
                        <a:spcAft>
                          <a:spcPts val="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094">
                <a:tc rowSpan="5">
                  <a:txBody>
                    <a:bodyPr/>
                    <a:lstStyle/>
                    <a:p>
                      <a:pPr marL="0" marR="0" algn="ctr">
                        <a:lnSpc>
                          <a:spcPct val="115000"/>
                        </a:lnSpc>
                        <a:spcBef>
                          <a:spcPts val="0"/>
                        </a:spcBef>
                        <a:spcAft>
                          <a:spcPts val="0"/>
                        </a:spcAft>
                        <a:tabLst>
                          <a:tab pos="151130" algn="l"/>
                          <a:tab pos="737235" algn="ctr"/>
                        </a:tabLst>
                      </a:pPr>
                      <a:endParaRPr lang="en-US" sz="1400" b="1" dirty="0" smtClean="0">
                        <a:latin typeface="Arial"/>
                        <a:ea typeface="SimSun"/>
                        <a:cs typeface="Times New Roman"/>
                      </a:endParaRPr>
                    </a:p>
                    <a:p>
                      <a:pPr marL="0" marR="0" algn="ctr">
                        <a:lnSpc>
                          <a:spcPct val="115000"/>
                        </a:lnSpc>
                        <a:spcBef>
                          <a:spcPts val="0"/>
                        </a:spcBef>
                        <a:spcAft>
                          <a:spcPts val="0"/>
                        </a:spcAft>
                        <a:tabLst>
                          <a:tab pos="151130" algn="l"/>
                          <a:tab pos="737235" algn="ctr"/>
                        </a:tabLst>
                      </a:pPr>
                      <a:endParaRPr lang="en-US" sz="2000" b="1" dirty="0" smtClean="0">
                        <a:latin typeface="Arial"/>
                        <a:ea typeface="SimSun"/>
                        <a:cs typeface="Times New Roman"/>
                      </a:endParaRPr>
                    </a:p>
                    <a:p>
                      <a:pPr marL="0" marR="0" algn="ctr">
                        <a:lnSpc>
                          <a:spcPct val="115000"/>
                        </a:lnSpc>
                        <a:spcBef>
                          <a:spcPts val="0"/>
                        </a:spcBef>
                        <a:spcAft>
                          <a:spcPts val="0"/>
                        </a:spcAft>
                        <a:tabLst>
                          <a:tab pos="151130" algn="l"/>
                          <a:tab pos="737235" algn="ctr"/>
                        </a:tabLst>
                      </a:pPr>
                      <a:r>
                        <a:rPr lang="en-US" sz="1400" b="1" dirty="0" smtClean="0">
                          <a:latin typeface="Arial"/>
                          <a:ea typeface="SimSun"/>
                          <a:cs typeface="Times New Roman"/>
                        </a:rPr>
                        <a:t>2</a:t>
                      </a:r>
                      <a:r>
                        <a:rPr lang="en-US" sz="1400" b="1" dirty="0">
                          <a:latin typeface="Arial"/>
                          <a:ea typeface="SimSun"/>
                          <a:cs typeface="Times New Roman"/>
                        </a:rPr>
                        <a:t>% SDS/2% 1-Butanol/Heptane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50000"/>
                        </a:lnSpc>
                        <a:spcBef>
                          <a:spcPts val="0"/>
                        </a:spcBef>
                        <a:spcAft>
                          <a:spcPts val="1000"/>
                        </a:spcAft>
                      </a:pPr>
                      <a:r>
                        <a:rPr lang="en-US" sz="1400" b="1" dirty="0">
                          <a:latin typeface="Arial"/>
                          <a:ea typeface="SimSun"/>
                          <a:cs typeface="Times New Roman"/>
                        </a:rPr>
                        <a:t>No Classical Phase Behavior Obtained</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4.74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a:t>
                      </a:r>
                      <a:r>
                        <a:rPr lang="en-US" sz="1400" b="1" dirty="0" smtClean="0">
                          <a:latin typeface="Arial"/>
                          <a:ea typeface="SimSun"/>
                          <a:cs typeface="Times New Roman"/>
                        </a:rPr>
                        <a:t>.16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pPr marL="0" marR="0" algn="ctr">
                        <a:lnSpc>
                          <a:spcPct val="115000"/>
                        </a:lnSpc>
                        <a:spcBef>
                          <a:spcPts val="0"/>
                        </a:spcBef>
                        <a:spcAft>
                          <a:spcPts val="0"/>
                        </a:spcAft>
                        <a:tabLst>
                          <a:tab pos="151130" algn="l"/>
                          <a:tab pos="737235" algn="ctr"/>
                        </a:tabLs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NaCl+NaOH</a:t>
                      </a:r>
                      <a:endParaRPr lang="en-US" sz="140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4.06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1.85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85800" y="6182380"/>
            <a:ext cx="7469372" cy="523220"/>
          </a:xfrm>
          <a:prstGeom prst="rect">
            <a:avLst/>
          </a:prstGeom>
          <a:noFill/>
        </p:spPr>
        <p:txBody>
          <a:bodyPr wrap="square" rtlCol="0">
            <a:spAutoFit/>
          </a:bodyPr>
          <a:lstStyle/>
          <a:p>
            <a:pPr algn="ctr"/>
            <a:r>
              <a:rPr lang="en-US" sz="2800" b="1" dirty="0" smtClean="0"/>
              <a:t>Influence of Brine Mixtures on Optimal Salinity</a:t>
            </a:r>
            <a:endParaRPr lang="en-US" sz="28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129509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r>
              <a:rPr lang="en-US" sz="3600" b="1" dirty="0" smtClean="0"/>
              <a:t>Mixtures of Anionic Surfactants, Mixtures of Sodium Salts</a:t>
            </a:r>
          </a:p>
        </p:txBody>
      </p:sp>
      <p:graphicFrame>
        <p:nvGraphicFramePr>
          <p:cNvPr id="4" name="Table 3"/>
          <p:cNvGraphicFramePr>
            <a:graphicFrameLocks noGrp="1"/>
          </p:cNvGraphicFramePr>
          <p:nvPr>
            <p:extLst>
              <p:ext uri="{D42A27DB-BD31-4B8C-83A1-F6EECF244321}">
                <p14:modId xmlns:p14="http://schemas.microsoft.com/office/powerpoint/2010/main" val="950955278"/>
              </p:ext>
            </p:extLst>
          </p:nvPr>
        </p:nvGraphicFramePr>
        <p:xfrm>
          <a:off x="152400" y="1447800"/>
          <a:ext cx="8839202" cy="3091168"/>
        </p:xfrm>
        <a:graphic>
          <a:graphicData uri="http://schemas.openxmlformats.org/drawingml/2006/table">
            <a:tbl>
              <a:tblPr/>
              <a:tblGrid>
                <a:gridCol w="1919713"/>
                <a:gridCol w="1447699"/>
                <a:gridCol w="938356"/>
                <a:gridCol w="989113"/>
                <a:gridCol w="1318817"/>
                <a:gridCol w="1318817"/>
                <a:gridCol w="906687"/>
              </a:tblGrid>
              <a:tr h="990604">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6">
                  <a:txBody>
                    <a:bodyPr/>
                    <a:lstStyle/>
                    <a:p>
                      <a:pPr marL="0" marR="0" algn="ctr">
                        <a:lnSpc>
                          <a:spcPct val="150000"/>
                        </a:lnSpc>
                        <a:spcBef>
                          <a:spcPts val="0"/>
                        </a:spcBef>
                        <a:spcAft>
                          <a:spcPts val="1000"/>
                        </a:spcAft>
                      </a:pPr>
                      <a:endParaRPr lang="en-US" sz="2400" b="1" dirty="0" smtClean="0">
                        <a:latin typeface="Arial"/>
                        <a:ea typeface="SimSun"/>
                        <a:cs typeface="Times New Roman"/>
                      </a:endParaRPr>
                    </a:p>
                    <a:p>
                      <a:pPr algn="ctr"/>
                      <a:r>
                        <a:rPr lang="en-US" sz="1800" b="1" dirty="0" smtClean="0">
                          <a:solidFill>
                            <a:schemeClr val="tx1"/>
                          </a:solidFill>
                        </a:rPr>
                        <a:t>3% S</a:t>
                      </a:r>
                      <a:r>
                        <a:rPr lang="en-US" sz="1800" b="1" baseline="-25000" dirty="0" smtClean="0">
                          <a:solidFill>
                            <a:schemeClr val="tx1"/>
                          </a:solidFill>
                        </a:rPr>
                        <a:t>13</a:t>
                      </a:r>
                      <a:r>
                        <a:rPr lang="en-US" sz="1800" b="1" dirty="0" smtClean="0">
                          <a:solidFill>
                            <a:schemeClr val="tx1"/>
                          </a:solidFill>
                        </a:rPr>
                        <a:t>D+3% </a:t>
                      </a:r>
                    </a:p>
                    <a:p>
                      <a:pPr algn="ctr"/>
                      <a:r>
                        <a:rPr lang="en-US" sz="1800" b="1" dirty="0" smtClean="0">
                          <a:solidFill>
                            <a:schemeClr val="tx1"/>
                          </a:solidFill>
                        </a:rPr>
                        <a:t>IOS</a:t>
                      </a:r>
                      <a:r>
                        <a:rPr lang="en-US" sz="1800" b="1" baseline="-25000" dirty="0" smtClean="0">
                          <a:solidFill>
                            <a:schemeClr val="tx1"/>
                          </a:solidFill>
                        </a:rPr>
                        <a:t>15-18</a:t>
                      </a:r>
                      <a:r>
                        <a:rPr lang="en-US" sz="1800" b="1" dirty="0" smtClean="0">
                          <a:solidFill>
                            <a:schemeClr val="tx1"/>
                          </a:solidFill>
                        </a:rPr>
                        <a:t>+ Octane@130F</a:t>
                      </a:r>
                      <a:endParaRPr lang="en-US" sz="1800" dirty="0">
                        <a:solidFill>
                          <a:schemeClr val="tx1"/>
                        </a:solidFill>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0.28</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0.28</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1.64</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0.28</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solidFill>
                            <a:srgbClr val="FF0000"/>
                          </a:solidFill>
                          <a:latin typeface="Arial" panose="020B0604020202020204" pitchFamily="34" charset="0"/>
                          <a:ea typeface="SimSun"/>
                          <a:cs typeface="Arial" panose="020B0604020202020204" pitchFamily="34" charset="0"/>
                        </a:rPr>
                        <a:t>0.21</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0.28</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0.28</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1.12</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0.28</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solidFill>
                            <a:srgbClr val="FF0000"/>
                          </a:solidFill>
                          <a:latin typeface="Arial" panose="020B0604020202020204" pitchFamily="34" charset="0"/>
                          <a:ea typeface="SimSun"/>
                          <a:cs typeface="Arial" panose="020B0604020202020204" pitchFamily="34" charset="0"/>
                        </a:rPr>
                        <a:t>0.20</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0.18</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0.54</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1.91</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0.36</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solidFill>
                            <a:srgbClr val="FF0000"/>
                          </a:solidFill>
                          <a:latin typeface="Arial" panose="020B0604020202020204" pitchFamily="34" charset="0"/>
                          <a:ea typeface="SimSun"/>
                          <a:cs typeface="Arial" panose="020B0604020202020204" pitchFamily="34" charset="0"/>
                        </a:rPr>
                        <a:t>0.22</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pPr marL="0" marR="0" algn="ctr">
                        <a:lnSpc>
                          <a:spcPct val="115000"/>
                        </a:lnSpc>
                        <a:spcBef>
                          <a:spcPts val="0"/>
                        </a:spcBef>
                        <a:spcAft>
                          <a:spcPts val="0"/>
                        </a:spcAft>
                      </a:pPr>
                      <a:endParaRPr lang="en-US" sz="1400" b="1" dirty="0" smtClean="0">
                        <a:latin typeface="Arial"/>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solidFill>
                            <a:srgbClr val="0070C0"/>
                          </a:solidFill>
                          <a:latin typeface="Arial"/>
                          <a:ea typeface="SimSun"/>
                          <a:cs typeface="Times New Roman"/>
                        </a:rPr>
                        <a:t>Na</a:t>
                      </a:r>
                      <a:r>
                        <a:rPr lang="en-US" sz="1400" b="1" baseline="-25000" dirty="0" smtClean="0">
                          <a:solidFill>
                            <a:srgbClr val="0070C0"/>
                          </a:solidFill>
                          <a:latin typeface="Arial"/>
                          <a:ea typeface="SimSun"/>
                          <a:cs typeface="Times New Roman"/>
                        </a:rPr>
                        <a:t>2</a:t>
                      </a:r>
                      <a:r>
                        <a:rPr lang="en-US" sz="1400" b="1" dirty="0" smtClean="0">
                          <a:solidFill>
                            <a:srgbClr val="0070C0"/>
                          </a:solidFill>
                          <a:latin typeface="Arial"/>
                          <a:ea typeface="SimSun"/>
                          <a:cs typeface="Times New Roman"/>
                        </a:rPr>
                        <a:t>SO</a:t>
                      </a:r>
                      <a:r>
                        <a:rPr lang="en-US" sz="1400" b="1" baseline="-25000" dirty="0" smtClean="0">
                          <a:solidFill>
                            <a:srgbClr val="0070C0"/>
                          </a:solidFill>
                          <a:latin typeface="Arial"/>
                          <a:ea typeface="SimSun"/>
                          <a:cs typeface="Times New Roman"/>
                        </a:rPr>
                        <a:t>4</a:t>
                      </a:r>
                      <a:endParaRPr lang="en-US" sz="1400" baseline="-2500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0.19</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0.57</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2.70</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0.38</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solidFill>
                            <a:srgbClr val="FF0000"/>
                          </a:solidFill>
                          <a:latin typeface="Arial" panose="020B0604020202020204" pitchFamily="34" charset="0"/>
                          <a:ea typeface="SimSun"/>
                          <a:cs typeface="Arial" panose="020B0604020202020204" pitchFamily="34" charset="0"/>
                        </a:rPr>
                        <a:t>0.23</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smtClean="0">
                          <a:solidFill>
                            <a:srgbClr val="0070C0"/>
                          </a:solidFill>
                          <a:latin typeface="Arial"/>
                          <a:ea typeface="SimSun"/>
                          <a:cs typeface="Times New Roman"/>
                        </a:rPr>
                        <a:t>NaCl+Na</a:t>
                      </a:r>
                      <a:r>
                        <a:rPr lang="en-US" sz="1400" b="1" baseline="0" dirty="0" smtClean="0">
                          <a:solidFill>
                            <a:srgbClr val="0070C0"/>
                          </a:solidFill>
                          <a:latin typeface="Arial"/>
                          <a:ea typeface="SimSun"/>
                          <a:cs typeface="Times New Roman"/>
                        </a:rPr>
                        <a:t>OH</a:t>
                      </a:r>
                      <a:endParaRPr lang="en-US" sz="1400" baseline="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0.25</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0.25</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1.28</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0.25</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solidFill>
                            <a:srgbClr val="FF0000"/>
                          </a:solidFill>
                          <a:latin typeface="Arial" panose="020B0604020202020204" pitchFamily="34" charset="0"/>
                          <a:ea typeface="SimSun"/>
                          <a:cs typeface="Arial" panose="020B0604020202020204" pitchFamily="34" charset="0"/>
                        </a:rPr>
                        <a:t>0.18</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pPr marL="0" marR="0" algn="ctr">
                        <a:lnSpc>
                          <a:spcPct val="115000"/>
                        </a:lnSpc>
                        <a:spcBef>
                          <a:spcPts val="0"/>
                        </a:spcBef>
                        <a:spcAft>
                          <a:spcPts val="0"/>
                        </a:spcAft>
                        <a:tabLst>
                          <a:tab pos="151130" algn="l"/>
                          <a:tab pos="737235" algn="ctr"/>
                        </a:tabLst>
                      </a:pPr>
                      <a:endParaRPr lang="en-US" sz="1400" b="1" dirty="0" smtClean="0">
                        <a:latin typeface="Arial"/>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0.2</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0.42</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dirty="0" smtClean="0">
                          <a:latin typeface="Arial" panose="020B0604020202020204" pitchFamily="34" charset="0"/>
                          <a:cs typeface="Arial" panose="020B0604020202020204" pitchFamily="34" charset="0"/>
                        </a:rPr>
                        <a:t>1.69</a:t>
                      </a:r>
                      <a:endParaRPr lang="en-US" sz="1400" b="1" dirty="0">
                        <a:latin typeface="Arial" panose="020B0604020202020204" pitchFamily="34" charset="0"/>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panose="020B0604020202020204" pitchFamily="34" charset="0"/>
                          <a:ea typeface="SimSun"/>
                          <a:cs typeface="Arial" panose="020B0604020202020204" pitchFamily="34" charset="0"/>
                        </a:rPr>
                        <a:t>0.31</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solidFill>
                            <a:srgbClr val="FF0000"/>
                          </a:solidFill>
                          <a:latin typeface="Arial" panose="020B0604020202020204" pitchFamily="34" charset="0"/>
                          <a:ea typeface="SimSun"/>
                          <a:cs typeface="Arial" panose="020B0604020202020204" pitchFamily="34" charset="0"/>
                        </a:rPr>
                        <a:t>0.20</a:t>
                      </a:r>
                      <a:endParaRPr lang="en-US" sz="1400" b="1" dirty="0">
                        <a:latin typeface="Arial" panose="020B0604020202020204" pitchFamily="34" charset="0"/>
                        <a:ea typeface="SimSun"/>
                        <a:cs typeface="Arial" panose="020B0604020202020204" pitchFamily="34" charset="0"/>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85800" y="6182380"/>
            <a:ext cx="7469372" cy="523220"/>
          </a:xfrm>
          <a:prstGeom prst="rect">
            <a:avLst/>
          </a:prstGeom>
          <a:noFill/>
        </p:spPr>
        <p:txBody>
          <a:bodyPr wrap="square" rtlCol="0">
            <a:spAutoFit/>
          </a:bodyPr>
          <a:lstStyle/>
          <a:p>
            <a:pPr algn="ctr"/>
            <a:r>
              <a:rPr lang="en-US" sz="2800" b="1" dirty="0" smtClean="0"/>
              <a:t>Influence of Brine Mixtures on Optimal Salinity</a:t>
            </a:r>
            <a:endParaRPr lang="en-US" sz="28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367280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1629728"/>
          </a:xfrm>
        </p:spPr>
        <p:txBody>
          <a:bodyPr>
            <a:noAutofit/>
          </a:bodyPr>
          <a:lstStyle/>
          <a:p>
            <a:pPr algn="l"/>
            <a:r>
              <a:rPr lang="en-US" sz="2800" b="1" dirty="0" smtClean="0"/>
              <a:t/>
            </a:r>
            <a:br>
              <a:rPr lang="en-US" sz="2800" b="1" dirty="0" smtClean="0"/>
            </a:br>
            <a:endParaRPr lang="en-US" sz="2800" b="1" dirty="0"/>
          </a:p>
        </p:txBody>
      </p:sp>
      <p:sp>
        <p:nvSpPr>
          <p:cNvPr id="5" name="Rectangle 4"/>
          <p:cNvSpPr/>
          <p:nvPr/>
        </p:nvSpPr>
        <p:spPr>
          <a:xfrm>
            <a:off x="2057400" y="2286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TextBox 5"/>
          <p:cNvSpPr txBox="1"/>
          <p:nvPr/>
        </p:nvSpPr>
        <p:spPr>
          <a:xfrm>
            <a:off x="0" y="1226641"/>
            <a:ext cx="9144000" cy="353943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solidFill>
                  <a:schemeClr val="bg1">
                    <a:lumMod val="85000"/>
                  </a:schemeClr>
                </a:solidFill>
              </a:rPr>
              <a:t>Single Sodium Salt/Single Surfactant/Alcohol/ Model Oil System</a:t>
            </a:r>
          </a:p>
          <a:p>
            <a:pPr marL="457200" indent="-457200">
              <a:buFont typeface="Wingdings" panose="05000000000000000000" pitchFamily="2" charset="2"/>
              <a:buChar char="q"/>
            </a:pPr>
            <a:r>
              <a:rPr lang="en-US" sz="3200" b="1" dirty="0" smtClean="0">
                <a:solidFill>
                  <a:schemeClr val="bg1">
                    <a:lumMod val="85000"/>
                  </a:schemeClr>
                </a:solidFill>
              </a:rPr>
              <a:t>Sodium Salts Mixture/Surfactant Mixture/ Alcohol/ Model </a:t>
            </a:r>
            <a:r>
              <a:rPr lang="en-US" sz="3200" b="1" dirty="0">
                <a:solidFill>
                  <a:schemeClr val="bg1">
                    <a:lumMod val="85000"/>
                  </a:schemeClr>
                </a:solidFill>
              </a:rPr>
              <a:t>Oil </a:t>
            </a:r>
            <a:r>
              <a:rPr lang="en-US" sz="3200" b="1" dirty="0" smtClean="0">
                <a:solidFill>
                  <a:schemeClr val="bg1">
                    <a:lumMod val="85000"/>
                  </a:schemeClr>
                </a:solidFill>
              </a:rPr>
              <a:t>System</a:t>
            </a:r>
          </a:p>
          <a:p>
            <a:pPr marL="457200" indent="-457200">
              <a:buFont typeface="Wingdings" panose="05000000000000000000" pitchFamily="2" charset="2"/>
              <a:buChar char="q"/>
            </a:pPr>
            <a:r>
              <a:rPr lang="en-US" sz="3200" b="1" dirty="0" smtClean="0"/>
              <a:t>Sodium Activity as a function of Soap/Surfactant Ratio (Alkali/Oleic Acid/Surfactant/Alcohol/ Model Oil)</a:t>
            </a:r>
            <a:endParaRPr lang="en-US" sz="3200" b="1" dirty="0"/>
          </a:p>
        </p:txBody>
      </p:sp>
    </p:spTree>
    <p:extLst>
      <p:ext uri="{BB962C8B-B14F-4D97-AF65-F5344CB8AC3E}">
        <p14:creationId xmlns:p14="http://schemas.microsoft.com/office/powerpoint/2010/main" val="1870333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53000"/>
            <a:ext cx="76485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226" name="Rectangle 2"/>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latin typeface="Arial" pitchFamily="34" charset="0"/>
            </a:endParaRPr>
          </a:p>
        </p:txBody>
      </p:sp>
      <p:sp>
        <p:nvSpPr>
          <p:cNvPr id="820228" name="Rectangle 4"/>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latin typeface="Arial" pitchFamily="34" charset="0"/>
            </a:endParaRPr>
          </a:p>
        </p:txBody>
      </p:sp>
      <p:sp>
        <p:nvSpPr>
          <p:cNvPr id="8" name="灯片编号占位符 7"/>
          <p:cNvSpPr>
            <a:spLocks noGrp="1"/>
          </p:cNvSpPr>
          <p:nvPr>
            <p:ph type="sldNum" sz="quarter" idx="12"/>
          </p:nvPr>
        </p:nvSpPr>
        <p:spPr/>
        <p:txBody>
          <a:bodyPr/>
          <a:lstStyle/>
          <a:p>
            <a:pPr>
              <a:defRPr/>
            </a:pPr>
            <a:fld id="{37B1D1A4-2CBD-4ED8-8D7A-A9E52D0D4FAE}" type="slidenum">
              <a:rPr lang="en-US" smtClean="0"/>
              <a:pPr>
                <a:defRPr/>
              </a:pPr>
              <a:t>13</a:t>
            </a:fld>
            <a:endParaRPr lang="en-US"/>
          </a:p>
        </p:txBody>
      </p:sp>
      <p:sp>
        <p:nvSpPr>
          <p:cNvPr id="872450" name="Rectangle 2"/>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sp>
        <p:nvSpPr>
          <p:cNvPr id="872452" name="Rectangle 4"/>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sp>
        <p:nvSpPr>
          <p:cNvPr id="70666" name="TextBox 3"/>
          <p:cNvSpPr txBox="1">
            <a:spLocks noChangeArrowheads="1"/>
          </p:cNvSpPr>
          <p:nvPr/>
        </p:nvSpPr>
        <p:spPr bwMode="auto">
          <a:xfrm>
            <a:off x="0" y="260648"/>
            <a:ext cx="9144000" cy="646331"/>
          </a:xfrm>
          <a:prstGeom prst="rect">
            <a:avLst/>
          </a:prstGeom>
          <a:noFill/>
          <a:ln w="9525">
            <a:noFill/>
            <a:miter lim="800000"/>
            <a:headEnd/>
            <a:tailEnd/>
          </a:ln>
        </p:spPr>
        <p:txBody>
          <a:bodyPr wrap="square">
            <a:spAutoFit/>
          </a:bodyPr>
          <a:lstStyle/>
          <a:p>
            <a:pPr algn="ctr"/>
            <a:r>
              <a:rPr lang="en-US" altLang="zh-CN" sz="3600" b="1" dirty="0" smtClean="0"/>
              <a:t>Background</a:t>
            </a:r>
            <a:endParaRPr lang="zh-CN" altLang="en-US" sz="3600" b="1" dirty="0"/>
          </a:p>
        </p:txBody>
      </p:sp>
      <p:pic>
        <p:nvPicPr>
          <p:cNvPr id="13" name="Picture 2" descr="C:\Documents and Settings\Administrator\桌面\未命名.bmp"/>
          <p:cNvPicPr>
            <a:picLocks noChangeAspect="1" noChangeArrowheads="1"/>
          </p:cNvPicPr>
          <p:nvPr/>
        </p:nvPicPr>
        <p:blipFill>
          <a:blip r:embed="rId4">
            <a:extLst>
              <a:ext uri="{28A0092B-C50C-407E-A947-70E740481C1C}">
                <a14:useLocalDpi xmlns:a14="http://schemas.microsoft.com/office/drawing/2010/main" val="0"/>
              </a:ext>
            </a:extLst>
          </a:blip>
          <a:srcRect t="-253" r="22223" b="43208"/>
          <a:stretch>
            <a:fillRect/>
          </a:stretch>
        </p:blipFill>
        <p:spPr bwMode="auto">
          <a:xfrm>
            <a:off x="271130" y="1905000"/>
            <a:ext cx="853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1295400"/>
            <a:ext cx="3829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914400"/>
            <a:ext cx="8305800" cy="492443"/>
          </a:xfrm>
          <a:prstGeom prst="rect">
            <a:avLst/>
          </a:prstGeom>
          <a:noFill/>
        </p:spPr>
        <p:txBody>
          <a:bodyPr wrap="square" rtlCol="0">
            <a:spAutoFit/>
          </a:bodyPr>
          <a:lstStyle/>
          <a:p>
            <a:r>
              <a:rPr lang="en-US" sz="2600" b="1" dirty="0" smtClean="0"/>
              <a:t>Mixing Rule for mixtures of anionic surfactants</a:t>
            </a:r>
            <a:endParaRPr lang="en-US" sz="2600" b="1" dirty="0"/>
          </a:p>
        </p:txBody>
      </p:sp>
      <p:pic>
        <p:nvPicPr>
          <p:cNvPr id="1648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464037"/>
            <a:ext cx="2895600" cy="70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1130" y="6172200"/>
            <a:ext cx="8534400" cy="646331"/>
          </a:xfrm>
          <a:prstGeom prst="rect">
            <a:avLst/>
          </a:prstGeom>
        </p:spPr>
        <p:txBody>
          <a:bodyPr wrap="square">
            <a:spAutoFit/>
          </a:bodyPr>
          <a:lstStyle/>
          <a:p>
            <a:r>
              <a:rPr lang="en-US" dirty="0">
                <a:solidFill>
                  <a:schemeClr val="bg1">
                    <a:lumMod val="50000"/>
                  </a:schemeClr>
                </a:solidFill>
              </a:rPr>
              <a:t>Liu, S. (2010). Alkaline/Surfactant/Polymer Processes: Wide Range of Conditions for Good Recovery. </a:t>
            </a:r>
            <a:r>
              <a:rPr lang="en-US" i="1" dirty="0">
                <a:solidFill>
                  <a:schemeClr val="bg1">
                    <a:lumMod val="50000"/>
                  </a:schemeClr>
                </a:solidFill>
              </a:rPr>
              <a:t>SPEJ, SPE-113936-PA</a:t>
            </a:r>
            <a:r>
              <a:rPr lang="en-US" dirty="0">
                <a:solidFill>
                  <a:schemeClr val="bg1">
                    <a:lumMod val="50000"/>
                  </a:schemeClr>
                </a:solidFill>
              </a:rPr>
              <a:t>, 282-293.</a:t>
            </a:r>
          </a:p>
        </p:txBody>
      </p:sp>
    </p:spTree>
    <p:extLst>
      <p:ext uri="{BB962C8B-B14F-4D97-AF65-F5344CB8AC3E}">
        <p14:creationId xmlns:p14="http://schemas.microsoft.com/office/powerpoint/2010/main" val="31746473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76200"/>
            <a:ext cx="91440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Optimal salinity of Oleic Acid</a:t>
            </a:r>
          </a:p>
        </p:txBody>
      </p:sp>
      <p:graphicFrame>
        <p:nvGraphicFramePr>
          <p:cNvPr id="4" name="Table 3"/>
          <p:cNvGraphicFramePr>
            <a:graphicFrameLocks noGrp="1"/>
          </p:cNvGraphicFramePr>
          <p:nvPr>
            <p:extLst>
              <p:ext uri="{D42A27DB-BD31-4B8C-83A1-F6EECF244321}">
                <p14:modId xmlns:p14="http://schemas.microsoft.com/office/powerpoint/2010/main" val="1703031141"/>
              </p:ext>
            </p:extLst>
          </p:nvPr>
        </p:nvGraphicFramePr>
        <p:xfrm>
          <a:off x="152399" y="1600200"/>
          <a:ext cx="8839203" cy="2667000"/>
        </p:xfrm>
        <a:graphic>
          <a:graphicData uri="http://schemas.openxmlformats.org/drawingml/2006/table">
            <a:tbl>
              <a:tblPr/>
              <a:tblGrid>
                <a:gridCol w="1219201"/>
                <a:gridCol w="533400"/>
                <a:gridCol w="762000"/>
                <a:gridCol w="838200"/>
                <a:gridCol w="914400"/>
                <a:gridCol w="762000"/>
                <a:gridCol w="808878"/>
                <a:gridCol w="1019922"/>
                <a:gridCol w="838200"/>
                <a:gridCol w="1143002"/>
              </a:tblGrid>
              <a:tr h="835620">
                <a:tc>
                  <a:txBody>
                    <a:bodyPr/>
                    <a:lstStyle/>
                    <a:p>
                      <a:pPr marL="0" marR="0" algn="ctr">
                        <a:lnSpc>
                          <a:spcPct val="115000"/>
                        </a:lnSpc>
                        <a:spcBef>
                          <a:spcPts val="0"/>
                        </a:spcBef>
                        <a:spcAft>
                          <a:spcPts val="0"/>
                        </a:spcAft>
                      </a:pPr>
                      <a:r>
                        <a:rPr lang="en-US" sz="1400" b="1" dirty="0">
                          <a:latin typeface="Calibri"/>
                          <a:ea typeface="SimSun"/>
                          <a:cs typeface="Times New Roman"/>
                        </a:rPr>
                        <a:t>Concentration</a:t>
                      </a:r>
                      <a:endParaRPr lang="en-US" sz="1400" dirty="0">
                        <a:latin typeface="Calibri"/>
                        <a:ea typeface="SimSun"/>
                        <a:cs typeface="Times New Roman"/>
                      </a:endParaRPr>
                    </a:p>
                    <a:p>
                      <a:pPr marL="0" marR="0" algn="ctr">
                        <a:lnSpc>
                          <a:spcPct val="115000"/>
                        </a:lnSpc>
                        <a:spcBef>
                          <a:spcPts val="0"/>
                        </a:spcBef>
                        <a:spcAft>
                          <a:spcPts val="0"/>
                        </a:spcAft>
                      </a:pPr>
                      <a:r>
                        <a:rPr lang="en-US" sz="1400" b="1" dirty="0" smtClean="0">
                          <a:latin typeface="Calibri"/>
                          <a:ea typeface="SimSun"/>
                          <a:cs typeface="Times New Roman"/>
                        </a:rPr>
                        <a:t>(%)</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SimSun"/>
                          <a:cs typeface="Times New Roman"/>
                        </a:rPr>
                        <a:t>TAN</a:t>
                      </a:r>
                      <a:endParaRPr lang="en-US" sz="1400" dirty="0">
                        <a:latin typeface="Calibri"/>
                        <a:ea typeface="SimSun"/>
                        <a:cs typeface="Times New Roman"/>
                      </a:endParaRPr>
                    </a:p>
                    <a:p>
                      <a:pPr marL="0" marR="0" algn="ctr">
                        <a:lnSpc>
                          <a:spcPct val="115000"/>
                        </a:lnSpc>
                        <a:spcBef>
                          <a:spcPts val="0"/>
                        </a:spcBef>
                        <a:spcAft>
                          <a:spcPts val="0"/>
                        </a:spcAft>
                      </a:pPr>
                      <a:r>
                        <a:rPr lang="en-US" sz="1400" b="1" dirty="0" smtClean="0">
                          <a:latin typeface="Calibri"/>
                          <a:ea typeface="SimSun"/>
                          <a:cs typeface="Times New Roman"/>
                        </a:rPr>
                        <a:t>(mg/g oil)</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SimSun"/>
                          <a:cs typeface="Times New Roman"/>
                        </a:rPr>
                        <a:t>2-Butanol,</a:t>
                      </a:r>
                    </a:p>
                    <a:p>
                      <a:pPr marL="0" marR="0" algn="ctr">
                        <a:lnSpc>
                          <a:spcPct val="115000"/>
                        </a:lnSpc>
                        <a:spcBef>
                          <a:spcPts val="0"/>
                        </a:spcBef>
                        <a:spcAft>
                          <a:spcPts val="0"/>
                        </a:spcAft>
                      </a:pPr>
                      <a:r>
                        <a:rPr lang="en-US" sz="1400" b="1" dirty="0" smtClean="0">
                          <a:latin typeface="Calibri"/>
                          <a:ea typeface="SimSun"/>
                          <a:cs typeface="Times New Roman"/>
                        </a:rPr>
                        <a:t>% </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SimSun"/>
                          <a:cs typeface="Times New Roman"/>
                        </a:rPr>
                        <a:t>Alkali Type</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SimSun"/>
                          <a:cs typeface="Times New Roman"/>
                        </a:rPr>
                        <a:t>Alkali Molarity</a:t>
                      </a:r>
                      <a:endParaRPr lang="en-US" sz="1400" dirty="0">
                        <a:latin typeface="Calibri"/>
                        <a:ea typeface="SimSun"/>
                        <a:cs typeface="Times New Roman"/>
                      </a:endParaRPr>
                    </a:p>
                    <a:p>
                      <a:pPr marL="0" marR="0" algn="ctr">
                        <a:lnSpc>
                          <a:spcPct val="115000"/>
                        </a:lnSpc>
                        <a:spcBef>
                          <a:spcPts val="0"/>
                        </a:spcBef>
                        <a:spcAft>
                          <a:spcPts val="0"/>
                        </a:spcAft>
                      </a:pPr>
                      <a:r>
                        <a:rPr lang="en-US" sz="1400" b="1" dirty="0">
                          <a:latin typeface="Calibri"/>
                          <a:ea typeface="SimSun"/>
                          <a:cs typeface="Times New Roman"/>
                        </a:rPr>
                        <a:t>(M)</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SimSun"/>
                          <a:cs typeface="Times New Roman"/>
                        </a:rPr>
                        <a:t>Ionic Strength</a:t>
                      </a:r>
                      <a:endParaRPr lang="en-US" sz="1400" dirty="0">
                        <a:latin typeface="Calibri"/>
                        <a:ea typeface="SimSun"/>
                        <a:cs typeface="Times New Roman"/>
                      </a:endParaRPr>
                    </a:p>
                    <a:p>
                      <a:pPr marL="0" marR="0" algn="ctr">
                        <a:lnSpc>
                          <a:spcPct val="115000"/>
                        </a:lnSpc>
                        <a:spcBef>
                          <a:spcPts val="0"/>
                        </a:spcBef>
                        <a:spcAft>
                          <a:spcPts val="0"/>
                        </a:spcAft>
                      </a:pPr>
                      <a:r>
                        <a:rPr lang="en-US" sz="1400" b="1" dirty="0">
                          <a:latin typeface="Calibri"/>
                          <a:ea typeface="SimSun"/>
                          <a:cs typeface="Times New Roman"/>
                        </a:rPr>
                        <a:t>(M)</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SimSun"/>
                          <a:cs typeface="Times New Roman"/>
                        </a:rPr>
                        <a:t>Weight Percent</a:t>
                      </a:r>
                      <a:endParaRPr lang="en-US" sz="1400" dirty="0">
                        <a:latin typeface="Calibri"/>
                        <a:ea typeface="SimSun"/>
                        <a:cs typeface="Times New Roman"/>
                      </a:endParaRPr>
                    </a:p>
                    <a:p>
                      <a:pPr marL="0" marR="0" algn="ctr">
                        <a:lnSpc>
                          <a:spcPct val="115000"/>
                        </a:lnSpc>
                        <a:spcBef>
                          <a:spcPts val="0"/>
                        </a:spcBef>
                        <a:spcAft>
                          <a:spcPts val="0"/>
                        </a:spcAft>
                      </a:pPr>
                      <a:r>
                        <a:rPr lang="en-US" sz="1400" b="1" dirty="0">
                          <a:latin typeface="Calibri"/>
                          <a:ea typeface="SimSun"/>
                          <a:cs typeface="Times New Roman"/>
                        </a:rPr>
                        <a:t>%</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SimSun"/>
                          <a:cs typeface="Times New Roman"/>
                        </a:rPr>
                        <a:t>Sodium Equivalence</a:t>
                      </a:r>
                      <a:endParaRPr lang="en-US" sz="1400" dirty="0">
                        <a:latin typeface="Calibri"/>
                        <a:ea typeface="SimSun"/>
                        <a:cs typeface="Times New Roman"/>
                      </a:endParaRPr>
                    </a:p>
                    <a:p>
                      <a:pPr marL="0" marR="0" algn="ctr">
                        <a:lnSpc>
                          <a:spcPct val="115000"/>
                        </a:lnSpc>
                        <a:spcBef>
                          <a:spcPts val="0"/>
                        </a:spcBef>
                        <a:spcAft>
                          <a:spcPts val="0"/>
                        </a:spcAft>
                      </a:pPr>
                      <a:r>
                        <a:rPr lang="en-US" sz="1400" b="1" dirty="0">
                          <a:latin typeface="Calibri"/>
                          <a:ea typeface="SimSun"/>
                          <a:cs typeface="Times New Roman"/>
                        </a:rPr>
                        <a:t>(M)</a:t>
                      </a:r>
                      <a:endParaRPr lang="en-US" sz="14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0000"/>
                          </a:solidFill>
                          <a:latin typeface="Calibri"/>
                          <a:ea typeface="SimSun"/>
                          <a:cs typeface="Times New Roman"/>
                        </a:rPr>
                        <a:t>Sodium Activity</a:t>
                      </a:r>
                      <a:endParaRPr lang="en-US" sz="1400" dirty="0">
                        <a:solidFill>
                          <a:srgbClr val="FF0000"/>
                        </a:solidFill>
                        <a:latin typeface="Calibri"/>
                        <a:ea typeface="SimSun"/>
                        <a:cs typeface="Times New Roman"/>
                      </a:endParaRPr>
                    </a:p>
                    <a:p>
                      <a:pPr marL="0" marR="0" algn="ctr">
                        <a:lnSpc>
                          <a:spcPct val="115000"/>
                        </a:lnSpc>
                        <a:spcBef>
                          <a:spcPts val="0"/>
                        </a:spcBef>
                        <a:spcAft>
                          <a:spcPts val="0"/>
                        </a:spcAft>
                      </a:pPr>
                      <a:r>
                        <a:rPr lang="en-US" sz="1400" b="1" dirty="0">
                          <a:solidFill>
                            <a:srgbClr val="FF0000"/>
                          </a:solidFill>
                          <a:latin typeface="Calibri"/>
                          <a:ea typeface="SimSun"/>
                          <a:cs typeface="Times New Roman"/>
                        </a:rPr>
                        <a:t>(M)</a:t>
                      </a:r>
                      <a:endParaRPr lang="en-US" sz="1400"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B050"/>
                          </a:solidFill>
                          <a:latin typeface="Calibri"/>
                          <a:ea typeface="SimSun"/>
                          <a:cs typeface="Times New Roman"/>
                        </a:rPr>
                        <a:t>Solubilization Parameter</a:t>
                      </a:r>
                      <a:endParaRPr lang="en-US" sz="1400" dirty="0">
                        <a:solidFill>
                          <a:srgbClr val="00B05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28">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2.25</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8.94</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6.8</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NaOH</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1.175</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1.175</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4.7</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1.175</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SimSun"/>
                          <a:cs typeface="Times New Roman"/>
                        </a:rPr>
                        <a:t>0.766</a:t>
                      </a:r>
                      <a:endParaRPr lang="en-US" sz="1600"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B050"/>
                          </a:solidFill>
                          <a:latin typeface="Calibri"/>
                          <a:ea typeface="SimSun"/>
                          <a:cs typeface="Times New Roman"/>
                        </a:rPr>
                        <a:t>5.2</a:t>
                      </a:r>
                      <a:endParaRPr lang="en-US" sz="1600" dirty="0">
                        <a:solidFill>
                          <a:srgbClr val="00B05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764">
                <a:tc vMerge="1">
                  <a:txBody>
                    <a:bodyPr/>
                    <a:lstStyle/>
                    <a:p>
                      <a:endParaRPr lang="en-US"/>
                    </a:p>
                  </a:txBody>
                  <a:tcPr/>
                </a:tc>
                <a:tc vMerge="1">
                  <a:txBody>
                    <a:bodyPr/>
                    <a:lstStyle/>
                    <a:p>
                      <a:endParaRPr lang="en-US"/>
                    </a:p>
                  </a:txBody>
                  <a:tcPr/>
                </a:tc>
                <a:tc vMerge="1">
                  <a:txBody>
                    <a:bodyPr/>
                    <a:lstStyle/>
                    <a:p>
                      <a:pPr marL="0" marR="0" algn="ctr">
                        <a:lnSpc>
                          <a:spcPct val="115000"/>
                        </a:lnSpc>
                        <a:spcBef>
                          <a:spcPts val="0"/>
                        </a:spcBef>
                        <a:spcAft>
                          <a:spcPts val="0"/>
                        </a:spcAft>
                      </a:pP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Na</a:t>
                      </a:r>
                      <a:r>
                        <a:rPr lang="en-US" sz="1600" b="1" baseline="-25000" dirty="0">
                          <a:latin typeface="Calibri"/>
                          <a:ea typeface="SimSun"/>
                          <a:cs typeface="Times New Roman"/>
                        </a:rPr>
                        <a:t>2</a:t>
                      </a:r>
                      <a:r>
                        <a:rPr lang="en-US" sz="1600" b="1" dirty="0">
                          <a:latin typeface="Calibri"/>
                          <a:ea typeface="SimSun"/>
                          <a:cs typeface="Times New Roman"/>
                        </a:rPr>
                        <a:t>CO</a:t>
                      </a:r>
                      <a:r>
                        <a:rPr lang="en-US" sz="1600" b="1" baseline="-25000" dirty="0">
                          <a:latin typeface="Calibri"/>
                          <a:ea typeface="SimSun"/>
                          <a:cs typeface="Times New Roman"/>
                        </a:rPr>
                        <a:t>3</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0.783</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2.349</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8.3</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1.566</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SimSun"/>
                          <a:cs typeface="Times New Roman"/>
                        </a:rPr>
                        <a:t>0.747</a:t>
                      </a:r>
                      <a:endParaRPr lang="en-US" sz="1600"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B050"/>
                          </a:solidFill>
                          <a:latin typeface="Calibri"/>
                          <a:ea typeface="SimSun"/>
                          <a:cs typeface="Times New Roman"/>
                        </a:rPr>
                        <a:t>6.3</a:t>
                      </a:r>
                      <a:endParaRPr lang="en-US" sz="1600" dirty="0">
                        <a:solidFill>
                          <a:srgbClr val="00B05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28">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3.00</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11.9</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9.0</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NaOH</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1.025</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1.025</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4.1</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1.025</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SimSun"/>
                          <a:cs typeface="Times New Roman"/>
                        </a:rPr>
                        <a:t>0.67</a:t>
                      </a:r>
                      <a:endParaRPr lang="en-US" sz="1600"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B050"/>
                          </a:solidFill>
                          <a:latin typeface="Calibri"/>
                          <a:ea typeface="SimSun"/>
                          <a:cs typeface="Times New Roman"/>
                        </a:rPr>
                        <a:t>5.2</a:t>
                      </a:r>
                      <a:endParaRPr lang="en-US" sz="1600" dirty="0">
                        <a:solidFill>
                          <a:srgbClr val="00B05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4">
                <a:tc vMerge="1">
                  <a:txBody>
                    <a:bodyPr/>
                    <a:lstStyle/>
                    <a:p>
                      <a:endParaRPr lang="en-US"/>
                    </a:p>
                  </a:txBody>
                  <a:tcPr/>
                </a:tc>
                <a:tc vMerge="1">
                  <a:txBody>
                    <a:bodyPr/>
                    <a:lstStyle/>
                    <a:p>
                      <a:endParaRPr lang="en-US"/>
                    </a:p>
                  </a:txBody>
                  <a:tcPr/>
                </a:tc>
                <a:tc vMerge="1">
                  <a:txBody>
                    <a:bodyPr/>
                    <a:lstStyle/>
                    <a:p>
                      <a:pPr marL="0" marR="0" algn="ctr">
                        <a:lnSpc>
                          <a:spcPct val="115000"/>
                        </a:lnSpc>
                        <a:spcBef>
                          <a:spcPts val="0"/>
                        </a:spcBef>
                        <a:spcAft>
                          <a:spcPts val="0"/>
                        </a:spcAft>
                      </a:pP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Na</a:t>
                      </a:r>
                      <a:r>
                        <a:rPr lang="en-US" sz="1600" b="1" baseline="-25000" dirty="0">
                          <a:latin typeface="Calibri"/>
                          <a:ea typeface="SimSun"/>
                          <a:cs typeface="Times New Roman"/>
                        </a:rPr>
                        <a:t>2</a:t>
                      </a:r>
                      <a:r>
                        <a:rPr lang="en-US" sz="1600" b="1" dirty="0">
                          <a:latin typeface="Calibri"/>
                          <a:ea typeface="SimSun"/>
                          <a:cs typeface="Times New Roman"/>
                        </a:rPr>
                        <a:t>CO</a:t>
                      </a:r>
                      <a:r>
                        <a:rPr lang="en-US" sz="1600" b="1" baseline="-25000" dirty="0">
                          <a:latin typeface="Calibri"/>
                          <a:ea typeface="SimSun"/>
                          <a:cs typeface="Times New Roman"/>
                        </a:rPr>
                        <a:t>3</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0.67</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2.01</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7.1</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1.34</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SimSun"/>
                          <a:cs typeface="Times New Roman"/>
                        </a:rPr>
                        <a:t>0.66</a:t>
                      </a:r>
                      <a:endParaRPr lang="en-US" sz="1600"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B050"/>
                          </a:solidFill>
                          <a:latin typeface="Calibri"/>
                          <a:ea typeface="SimSun"/>
                          <a:cs typeface="Times New Roman"/>
                        </a:rPr>
                        <a:t>6.2</a:t>
                      </a:r>
                      <a:endParaRPr lang="en-US" sz="1600" dirty="0">
                        <a:solidFill>
                          <a:srgbClr val="00B05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28">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3.75</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14.9</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000" b="1" dirty="0" smtClean="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11.2</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NaOH</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0.90</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0.90</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3.6</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0.90</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SimSun"/>
                          <a:cs typeface="Times New Roman"/>
                        </a:rPr>
                        <a:t>0.592</a:t>
                      </a:r>
                      <a:endParaRPr lang="en-US" sz="1600"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B050"/>
                          </a:solidFill>
                          <a:latin typeface="Calibri"/>
                          <a:ea typeface="SimSun"/>
                          <a:cs typeface="Times New Roman"/>
                        </a:rPr>
                        <a:t>5.3</a:t>
                      </a:r>
                      <a:endParaRPr lang="en-US" sz="1600" dirty="0">
                        <a:solidFill>
                          <a:srgbClr val="00B05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84">
                <a:tc vMerge="1">
                  <a:txBody>
                    <a:bodyPr/>
                    <a:lstStyle/>
                    <a:p>
                      <a:endParaRPr lang="en-US"/>
                    </a:p>
                  </a:txBody>
                  <a:tcPr/>
                </a:tc>
                <a:tc vMerge="1">
                  <a:txBody>
                    <a:bodyPr/>
                    <a:lstStyle/>
                    <a:p>
                      <a:endParaRPr lang="en-US"/>
                    </a:p>
                  </a:txBody>
                  <a:tcPr/>
                </a:tc>
                <a:tc vMerge="1">
                  <a:txBody>
                    <a:bodyPr/>
                    <a:lstStyle/>
                    <a:p>
                      <a:pPr marL="0" marR="0" algn="ctr">
                        <a:lnSpc>
                          <a:spcPct val="115000"/>
                        </a:lnSpc>
                        <a:spcBef>
                          <a:spcPts val="0"/>
                        </a:spcBef>
                        <a:spcAft>
                          <a:spcPts val="0"/>
                        </a:spcAft>
                      </a:pP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Na</a:t>
                      </a:r>
                      <a:r>
                        <a:rPr lang="en-US" sz="1600" b="1" baseline="-25000" dirty="0">
                          <a:latin typeface="Calibri"/>
                          <a:ea typeface="SimSun"/>
                          <a:cs typeface="Times New Roman"/>
                        </a:rPr>
                        <a:t>2</a:t>
                      </a:r>
                      <a:r>
                        <a:rPr lang="en-US" sz="1600" b="1" dirty="0">
                          <a:latin typeface="Calibri"/>
                          <a:ea typeface="SimSun"/>
                          <a:cs typeface="Times New Roman"/>
                        </a:rPr>
                        <a:t>CO</a:t>
                      </a:r>
                      <a:r>
                        <a:rPr lang="en-US" sz="1600" b="1" baseline="-25000" dirty="0">
                          <a:latin typeface="Calibri"/>
                          <a:ea typeface="SimSun"/>
                          <a:cs typeface="Times New Roman"/>
                        </a:rPr>
                        <a:t>3</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0.557</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1.671</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6.0</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Calibri"/>
                          <a:ea typeface="SimSun"/>
                          <a:cs typeface="Times New Roman"/>
                        </a:rPr>
                        <a:t>1.114</a:t>
                      </a:r>
                      <a:endParaRPr lang="en-US" sz="160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SimSun"/>
                          <a:cs typeface="Times New Roman"/>
                        </a:rPr>
                        <a:t>0.569</a:t>
                      </a:r>
                      <a:endParaRPr lang="en-US" sz="1600"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B050"/>
                          </a:solidFill>
                          <a:latin typeface="Calibri"/>
                          <a:ea typeface="SimSun"/>
                          <a:cs typeface="Times New Roman"/>
                        </a:rPr>
                        <a:t>6.3</a:t>
                      </a:r>
                      <a:endParaRPr lang="en-US" sz="1600" dirty="0">
                        <a:solidFill>
                          <a:srgbClr val="00B05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0" y="762000"/>
            <a:ext cx="9144000" cy="533400"/>
          </a:xfrm>
          <a:prstGeom prst="rect">
            <a:avLst/>
          </a:prstGeom>
        </p:spPr>
        <p:txBody>
          <a:bodyP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mj-lt"/>
                <a:ea typeface="+mj-ea"/>
                <a:cs typeface="+mj-cs"/>
              </a:rPr>
              <a:t>Comparison</a:t>
            </a:r>
            <a:r>
              <a:rPr kumimoji="0" lang="en-US" sz="2800" b="1" i="0" u="none" strike="noStrike" kern="1200" cap="none" spc="0" normalizeH="0" noProof="0" dirty="0" smtClean="0">
                <a:ln>
                  <a:noFill/>
                </a:ln>
                <a:solidFill>
                  <a:srgbClr val="00B050"/>
                </a:solidFill>
                <a:effectLst/>
                <a:uLnTx/>
                <a:uFillTx/>
                <a:latin typeface="+mj-lt"/>
                <a:ea typeface="+mj-ea"/>
                <a:cs typeface="+mj-cs"/>
              </a:rPr>
              <a:t> Between Different Alkalis</a:t>
            </a:r>
            <a:endParaRPr kumimoji="0" lang="en-US" sz="2800" b="1" i="0" u="none" strike="noStrike" kern="1200" cap="none" spc="0" normalizeH="0" baseline="0" noProof="0" dirty="0" smtClean="0">
              <a:ln>
                <a:noFill/>
              </a:ln>
              <a:solidFill>
                <a:srgbClr val="00B050"/>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81310611-933B-4CB0-AEA0-2CA2AD71E9FA}" type="slidenum">
              <a:rPr lang="en-US" smtClean="0"/>
              <a:pPr/>
              <a:t>14</a:t>
            </a:fld>
            <a:endParaRPr lang="en-US"/>
          </a:p>
        </p:txBody>
      </p:sp>
      <p:sp>
        <p:nvSpPr>
          <p:cNvPr id="2" name="Rectangle 1"/>
          <p:cNvSpPr/>
          <p:nvPr/>
        </p:nvSpPr>
        <p:spPr>
          <a:xfrm>
            <a:off x="152400" y="4495800"/>
            <a:ext cx="7620000" cy="400110"/>
          </a:xfrm>
          <a:prstGeom prst="rect">
            <a:avLst/>
          </a:prstGeom>
        </p:spPr>
        <p:txBody>
          <a:bodyPr wrap="square">
            <a:spAutoFit/>
          </a:bodyPr>
          <a:lstStyle/>
          <a:p>
            <a:r>
              <a:rPr lang="en-US" sz="2000" b="1" dirty="0">
                <a:solidFill>
                  <a:srgbClr val="FF0000"/>
                </a:solidFill>
              </a:rPr>
              <a:t>Sodium Activity at optimal depends on alcohol concentration! </a:t>
            </a:r>
          </a:p>
        </p:txBody>
      </p:sp>
      <p:sp>
        <p:nvSpPr>
          <p:cNvPr id="6" name="TextBox 5"/>
          <p:cNvSpPr txBox="1"/>
          <p:nvPr/>
        </p:nvSpPr>
        <p:spPr>
          <a:xfrm>
            <a:off x="178982" y="4915941"/>
            <a:ext cx="5486400" cy="461665"/>
          </a:xfrm>
          <a:prstGeom prst="rect">
            <a:avLst/>
          </a:prstGeom>
          <a:noFill/>
        </p:spPr>
        <p:txBody>
          <a:bodyPr wrap="square" rtlCol="0">
            <a:spAutoFit/>
          </a:bodyPr>
          <a:lstStyle/>
          <a:p>
            <a:r>
              <a:rPr lang="en-US" sz="2400" b="1" dirty="0" smtClean="0"/>
              <a:t>Chun Huh Model:</a:t>
            </a:r>
            <a:endParaRPr lang="en-US" sz="2400" b="1" dirty="0"/>
          </a:p>
        </p:txBody>
      </p:sp>
      <mc:AlternateContent xmlns:mc="http://schemas.openxmlformats.org/markup-compatibility/2006" xmlns:a14="http://schemas.microsoft.com/office/drawing/2010/main">
        <mc:Choice Requires="a14">
          <p:sp>
            <p:nvSpPr>
              <p:cNvPr id="7" name="Rectangle 6"/>
              <p:cNvSpPr/>
              <p:nvPr/>
            </p:nvSpPr>
            <p:spPr>
              <a:xfrm>
                <a:off x="3485707" y="5486400"/>
                <a:ext cx="1467292" cy="7862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𝑰𝑭𝑻</m:t>
                      </m:r>
                      <m:r>
                        <a:rPr lang="en-US" sz="2400" b="1" i="1">
                          <a:latin typeface="Cambria Math"/>
                        </a:rPr>
                        <m:t>=</m:t>
                      </m:r>
                      <m:f>
                        <m:fPr>
                          <m:ctrlPr>
                            <a:rPr lang="en-US" sz="2400" b="1" i="1">
                              <a:latin typeface="Cambria Math"/>
                            </a:rPr>
                          </m:ctrlPr>
                        </m:fPr>
                        <m:num>
                          <m:r>
                            <a:rPr lang="en-US" sz="2400" b="1" i="1">
                              <a:latin typeface="Cambria Math"/>
                            </a:rPr>
                            <m:t>𝑪</m:t>
                          </m:r>
                        </m:num>
                        <m:den>
                          <m:sSup>
                            <m:sSupPr>
                              <m:ctrlPr>
                                <a:rPr lang="en-US" sz="2400" b="1" i="1">
                                  <a:latin typeface="Cambria Math"/>
                                </a:rPr>
                              </m:ctrlPr>
                            </m:sSupPr>
                            <m:e>
                              <m:r>
                                <a:rPr lang="en-US" sz="2400" b="1" i="1">
                                  <a:latin typeface="Cambria Math"/>
                                </a:rPr>
                                <m:t>𝝈</m:t>
                              </m:r>
                            </m:e>
                            <m:sup>
                              <m:r>
                                <a:rPr lang="en-US" sz="2400" b="1" i="1">
                                  <a:latin typeface="Cambria Math"/>
                                </a:rPr>
                                <m:t>𝟐</m:t>
                              </m:r>
                            </m:sup>
                          </m:sSup>
                        </m:den>
                      </m:f>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485707" y="5486400"/>
                <a:ext cx="1467292" cy="786241"/>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3598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Optimal Salinity </a:t>
            </a:r>
            <a:r>
              <a:rPr lang="en-US" sz="3600" b="1" dirty="0" smtClean="0">
                <a:latin typeface="+mj-lt"/>
                <a:ea typeface="+mj-ea"/>
                <a:cs typeface="+mj-cs"/>
              </a:rPr>
              <a:t>(Na</a:t>
            </a:r>
            <a:r>
              <a:rPr lang="en-US" sz="3600" b="1" baseline="-25000" dirty="0" smtClean="0">
                <a:latin typeface="+mj-lt"/>
                <a:ea typeface="+mj-ea"/>
                <a:cs typeface="+mj-cs"/>
              </a:rPr>
              <a:t>2</a:t>
            </a:r>
            <a:r>
              <a:rPr lang="en-US" sz="3600" b="1" dirty="0" smtClean="0">
                <a:latin typeface="+mj-lt"/>
                <a:ea typeface="+mj-ea"/>
                <a:cs typeface="+mj-cs"/>
              </a:rPr>
              <a:t>CO</a:t>
            </a:r>
            <a:r>
              <a:rPr lang="en-US" sz="3600" b="1" baseline="-25000" dirty="0" smtClean="0">
                <a:latin typeface="+mj-lt"/>
                <a:ea typeface="+mj-ea"/>
                <a:cs typeface="+mj-cs"/>
              </a:rPr>
              <a:t>3</a:t>
            </a:r>
            <a:r>
              <a:rPr lang="en-US" sz="3600" b="1" dirty="0" smtClean="0">
                <a:latin typeface="+mj-lt"/>
                <a:ea typeface="+mj-ea"/>
                <a:cs typeface="+mj-cs"/>
              </a:rPr>
              <a:t>) </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of Oleic Acid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32060055"/>
              </p:ext>
            </p:extLst>
          </p:nvPr>
        </p:nvGraphicFramePr>
        <p:xfrm>
          <a:off x="266698" y="838200"/>
          <a:ext cx="8610603" cy="2878244"/>
        </p:xfrm>
        <a:graphic>
          <a:graphicData uri="http://schemas.openxmlformats.org/drawingml/2006/table">
            <a:tbl>
              <a:tblPr/>
              <a:tblGrid>
                <a:gridCol w="3061548"/>
                <a:gridCol w="1339428"/>
                <a:gridCol w="2296160"/>
                <a:gridCol w="1913467"/>
              </a:tblGrid>
              <a:tr h="835620">
                <a:tc>
                  <a:txBody>
                    <a:bodyPr/>
                    <a:lstStyle/>
                    <a:p>
                      <a:pPr marL="0" marR="0" algn="ctr">
                        <a:lnSpc>
                          <a:spcPct val="115000"/>
                        </a:lnSpc>
                        <a:spcBef>
                          <a:spcPts val="0"/>
                        </a:spcBef>
                        <a:spcAft>
                          <a:spcPts val="0"/>
                        </a:spcAft>
                      </a:pPr>
                      <a:r>
                        <a:rPr lang="en-US" sz="1600" b="1" dirty="0" smtClean="0">
                          <a:latin typeface="Calibri"/>
                          <a:ea typeface="SimSun"/>
                          <a:cs typeface="Times New Roman"/>
                        </a:rPr>
                        <a:t>Oleic Acid Concentration</a:t>
                      </a:r>
                      <a:endParaRPr lang="en-US" sz="1600" dirty="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Calibri"/>
                          <a:ea typeface="SimSun"/>
                          <a:cs typeface="Times New Roman"/>
                        </a:rPr>
                        <a:t>TAN</a:t>
                      </a:r>
                      <a:endParaRPr lang="en-US" sz="1600" dirty="0">
                        <a:latin typeface="Calibri"/>
                        <a:ea typeface="SimSun"/>
                        <a:cs typeface="Times New Roman"/>
                      </a:endParaRPr>
                    </a:p>
                    <a:p>
                      <a:pPr marL="0" marR="0" algn="ctr">
                        <a:lnSpc>
                          <a:spcPct val="115000"/>
                        </a:lnSpc>
                        <a:spcBef>
                          <a:spcPts val="0"/>
                        </a:spcBef>
                        <a:spcAft>
                          <a:spcPts val="0"/>
                        </a:spcAft>
                      </a:pPr>
                      <a:r>
                        <a:rPr lang="en-US" sz="1600" b="1" dirty="0" smtClean="0">
                          <a:latin typeface="Calibri"/>
                          <a:ea typeface="SimSun"/>
                          <a:cs typeface="Times New Roman"/>
                        </a:rPr>
                        <a:t>(mg/g oil)</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latin typeface="Calibri"/>
                          <a:ea typeface="SimSun"/>
                          <a:cs typeface="Times New Roman"/>
                        </a:rPr>
                        <a:t>Optimal </a:t>
                      </a:r>
                      <a:r>
                        <a:rPr lang="en-US" sz="1600" b="1" dirty="0">
                          <a:latin typeface="Calibri"/>
                          <a:ea typeface="SimSun"/>
                          <a:cs typeface="Times New Roman"/>
                        </a:rPr>
                        <a:t>Molarity</a:t>
                      </a:r>
                      <a:endParaRPr lang="en-US" sz="1600" dirty="0">
                        <a:latin typeface="Calibri"/>
                        <a:ea typeface="SimSun"/>
                        <a:cs typeface="Times New Roman"/>
                      </a:endParaRPr>
                    </a:p>
                    <a:p>
                      <a:pPr marL="0" marR="0" algn="ctr">
                        <a:lnSpc>
                          <a:spcPct val="115000"/>
                        </a:lnSpc>
                        <a:spcBef>
                          <a:spcPts val="0"/>
                        </a:spcBef>
                        <a:spcAft>
                          <a:spcPts val="0"/>
                        </a:spcAft>
                      </a:pPr>
                      <a:r>
                        <a:rPr lang="en-US" sz="1600" b="1" dirty="0">
                          <a:latin typeface="Calibri"/>
                          <a:ea typeface="SimSun"/>
                          <a:cs typeface="Times New Roman"/>
                        </a:rPr>
                        <a:t>(</a:t>
                      </a:r>
                      <a:r>
                        <a:rPr lang="en-US" sz="1600" b="1" dirty="0" smtClean="0">
                          <a:latin typeface="Calibri"/>
                          <a:ea typeface="SimSun"/>
                          <a:cs typeface="Times New Roman"/>
                        </a:rPr>
                        <a:t>M/L)</a:t>
                      </a:r>
                      <a:endParaRPr lang="en-US" sz="1600"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FF0000"/>
                          </a:solidFill>
                          <a:latin typeface="+mn-lt"/>
                          <a:ea typeface="SimSun"/>
                          <a:cs typeface="Times New Roman"/>
                        </a:rPr>
                        <a:t>Sodium Activity</a:t>
                      </a:r>
                      <a:endParaRPr lang="en-US" sz="1600" dirty="0" smtClean="0">
                        <a:solidFill>
                          <a:srgbClr val="FF0000"/>
                        </a:solidFill>
                        <a:latin typeface="+mn-lt"/>
                        <a:ea typeface="SimSun"/>
                        <a:cs typeface="Times New Roman"/>
                      </a:endParaRPr>
                    </a:p>
                    <a:p>
                      <a:pPr marL="0" marR="0" algn="ctr">
                        <a:lnSpc>
                          <a:spcPct val="115000"/>
                        </a:lnSpc>
                        <a:spcBef>
                          <a:spcPts val="0"/>
                        </a:spcBef>
                        <a:spcAft>
                          <a:spcPts val="0"/>
                        </a:spcAft>
                      </a:pPr>
                      <a:r>
                        <a:rPr lang="en-US" sz="1600" b="1" dirty="0" smtClean="0">
                          <a:solidFill>
                            <a:srgbClr val="FF0000"/>
                          </a:solidFill>
                          <a:latin typeface="+mn-lt"/>
                          <a:ea typeface="SimSun"/>
                          <a:cs typeface="Times New Roman"/>
                        </a:rPr>
                        <a:t>(M/L)</a:t>
                      </a:r>
                      <a:endParaRPr lang="en-US" sz="1600" dirty="0">
                        <a:solidFill>
                          <a:srgbClr val="FF0000"/>
                        </a:solidFill>
                        <a:latin typeface="+mn-lt"/>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656">
                <a:tc>
                  <a:txBody>
                    <a:bodyPr/>
                    <a:lstStyle/>
                    <a:p>
                      <a:pPr marL="0" marR="0" algn="ctr">
                        <a:lnSpc>
                          <a:spcPct val="115000"/>
                        </a:lnSpc>
                        <a:spcBef>
                          <a:spcPts val="0"/>
                        </a:spcBef>
                        <a:spcAft>
                          <a:spcPts val="0"/>
                        </a:spcAft>
                      </a:pPr>
                      <a:r>
                        <a:rPr lang="en-US" sz="1800" b="1" dirty="0" smtClean="0">
                          <a:latin typeface="Calibri"/>
                          <a:ea typeface="SimSun"/>
                          <a:cs typeface="Times New Roman"/>
                        </a:rPr>
                        <a:t>2.0</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7.94</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0.89</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rgbClr val="FF0000"/>
                          </a:solidFill>
                          <a:latin typeface="Calibri"/>
                          <a:ea typeface="SimSun"/>
                          <a:cs typeface="Times New Roman"/>
                        </a:rPr>
                        <a:t>0.82</a:t>
                      </a:r>
                      <a:endParaRPr lang="en-US" sz="1800" b="1"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656">
                <a:tc>
                  <a:txBody>
                    <a:bodyPr/>
                    <a:lstStyle/>
                    <a:p>
                      <a:pPr marL="0" marR="0" algn="ctr">
                        <a:lnSpc>
                          <a:spcPct val="115000"/>
                        </a:lnSpc>
                        <a:spcBef>
                          <a:spcPts val="0"/>
                        </a:spcBef>
                        <a:spcAft>
                          <a:spcPts val="0"/>
                        </a:spcAft>
                      </a:pPr>
                      <a:r>
                        <a:rPr lang="en-US" sz="1800" b="1" dirty="0" smtClean="0">
                          <a:latin typeface="Calibri"/>
                          <a:ea typeface="SimSun"/>
                          <a:cs typeface="Times New Roman"/>
                        </a:rPr>
                        <a:t>2.67</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10.61</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0.88</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rgbClr val="FF0000"/>
                          </a:solidFill>
                          <a:latin typeface="Calibri"/>
                          <a:ea typeface="SimSun"/>
                          <a:cs typeface="Times New Roman"/>
                        </a:rPr>
                        <a:t>0.82</a:t>
                      </a:r>
                      <a:endParaRPr lang="en-US" sz="1800" b="1"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656">
                <a:tc>
                  <a:txBody>
                    <a:bodyPr/>
                    <a:lstStyle/>
                    <a:p>
                      <a:pPr marL="0" marR="0" algn="ctr">
                        <a:lnSpc>
                          <a:spcPct val="115000"/>
                        </a:lnSpc>
                        <a:spcBef>
                          <a:spcPts val="0"/>
                        </a:spcBef>
                        <a:spcAft>
                          <a:spcPts val="0"/>
                        </a:spcAft>
                      </a:pPr>
                      <a:r>
                        <a:rPr lang="en-US" sz="1800" b="1" dirty="0" smtClean="0">
                          <a:latin typeface="Calibri"/>
                          <a:ea typeface="SimSun"/>
                          <a:cs typeface="Times New Roman"/>
                        </a:rPr>
                        <a:t>4</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15.89</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0.87</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rgbClr val="FF0000"/>
                          </a:solidFill>
                          <a:latin typeface="Calibri"/>
                          <a:ea typeface="SimSun"/>
                          <a:cs typeface="Times New Roman"/>
                        </a:rPr>
                        <a:t>0.81</a:t>
                      </a:r>
                      <a:endParaRPr lang="en-US" sz="1800" b="1"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656">
                <a:tc>
                  <a:txBody>
                    <a:bodyPr/>
                    <a:lstStyle/>
                    <a:p>
                      <a:pPr marL="0" marR="0" algn="ctr">
                        <a:lnSpc>
                          <a:spcPct val="115000"/>
                        </a:lnSpc>
                        <a:spcBef>
                          <a:spcPts val="0"/>
                        </a:spcBef>
                        <a:spcAft>
                          <a:spcPts val="0"/>
                        </a:spcAft>
                      </a:pPr>
                      <a:r>
                        <a:rPr lang="en-US" sz="1800" b="1" dirty="0" smtClean="0">
                          <a:latin typeface="Calibri"/>
                          <a:ea typeface="SimSun"/>
                          <a:cs typeface="Times New Roman"/>
                        </a:rPr>
                        <a:t>5.3</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21.05</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SimSun"/>
                          <a:cs typeface="Times New Roman"/>
                        </a:rPr>
                        <a:t>0.89</a:t>
                      </a:r>
                      <a:endParaRPr lang="en-US" sz="1800" b="1" dirty="0">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solidFill>
                            <a:srgbClr val="FF0000"/>
                          </a:solidFill>
                          <a:latin typeface="Calibri"/>
                          <a:ea typeface="SimSun"/>
                          <a:cs typeface="Times New Roman"/>
                        </a:rPr>
                        <a:t>0.82</a:t>
                      </a:r>
                      <a:endParaRPr lang="en-US" sz="1800" b="1" dirty="0">
                        <a:solidFill>
                          <a:srgbClr val="FF0000"/>
                        </a:solidFill>
                        <a:latin typeface="Calibri"/>
                        <a:ea typeface="SimSun"/>
                        <a:cs typeface="Times New Roman"/>
                      </a:endParaRPr>
                    </a:p>
                  </a:txBody>
                  <a:tcPr marL="62387" marR="62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81000" y="3968268"/>
            <a:ext cx="8229600" cy="461665"/>
          </a:xfrm>
          <a:prstGeom prst="rect">
            <a:avLst/>
          </a:prstGeom>
          <a:noFill/>
        </p:spPr>
        <p:txBody>
          <a:bodyPr wrap="square" rtlCol="0">
            <a:spAutoFit/>
          </a:bodyPr>
          <a:lstStyle/>
          <a:p>
            <a:r>
              <a:rPr lang="en-US" sz="2400" b="1" dirty="0" smtClean="0">
                <a:solidFill>
                  <a:srgbClr val="FF0000"/>
                </a:solidFill>
              </a:rPr>
              <a:t>6% 2-Butanol</a:t>
            </a:r>
          </a:p>
        </p:txBody>
      </p:sp>
    </p:spTree>
    <p:extLst>
      <p:ext uri="{BB962C8B-B14F-4D97-AF65-F5344CB8AC3E}">
        <p14:creationId xmlns:p14="http://schemas.microsoft.com/office/powerpoint/2010/main" val="275628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399" y="76200"/>
            <a:ext cx="7567247"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600" b="1" dirty="0" smtClean="0"/>
              <a:t>Y% Oleic Acid+ X% SDS+7.5% 2-Butanol/Octane</a:t>
            </a:r>
            <a:endParaRPr lang="en-US" sz="36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3480458788"/>
              </p:ext>
            </p:extLst>
          </p:nvPr>
        </p:nvGraphicFramePr>
        <p:xfrm>
          <a:off x="228600" y="1143000"/>
          <a:ext cx="8686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84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
          <p:cNvSpPr>
            <a:spLocks noChangeArrowheads="1"/>
          </p:cNvSpPr>
          <p:nvPr/>
        </p:nvSpPr>
        <p:spPr bwMode="auto">
          <a:xfrm>
            <a:off x="228600" y="685800"/>
            <a:ext cx="838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800" b="1" i="0" u="none" strike="noStrike" cap="none" normalizeH="0" baseline="0" dirty="0" smtClean="0">
                <a:ln>
                  <a:noFill/>
                </a:ln>
                <a:solidFill>
                  <a:schemeClr val="tx1"/>
                </a:solidFill>
                <a:effectLst/>
                <a:ea typeface="SimSun" pitchFamily="2" charset="-122"/>
                <a:cs typeface="Arial" pitchFamily="34" charset="0"/>
              </a:rPr>
              <a:t>1) W</a:t>
            </a:r>
            <a:r>
              <a:rPr kumimoji="0" lang="en-US" altLang="zh-CN" sz="2800" b="1" i="0" u="none" strike="noStrike" cap="none" normalizeH="0" baseline="0" dirty="0" smtClean="0">
                <a:ln>
                  <a:noFill/>
                </a:ln>
                <a:solidFill>
                  <a:schemeClr val="tx1"/>
                </a:solidFill>
                <a:effectLst/>
                <a:ea typeface="SimSun" pitchFamily="2" charset="-122"/>
                <a:cs typeface="Arial" pitchFamily="34" charset="0"/>
              </a:rPr>
              <a:t>hen </a:t>
            </a:r>
            <a:r>
              <a:rPr lang="en-US" altLang="zh-CN" sz="2800" b="1" dirty="0" smtClean="0">
                <a:ea typeface="SimSun" pitchFamily="2" charset="-122"/>
                <a:cs typeface="Arial" pitchFamily="34" charset="0"/>
              </a:rPr>
              <a:t>a </a:t>
            </a:r>
            <a:r>
              <a:rPr kumimoji="0" lang="en-US" altLang="zh-CN" sz="2800" b="1" i="0" u="none" strike="noStrike" cap="none" normalizeH="0" baseline="0" dirty="0" smtClean="0">
                <a:ln>
                  <a:noFill/>
                </a:ln>
                <a:solidFill>
                  <a:schemeClr val="tx1"/>
                </a:solidFill>
                <a:effectLst/>
                <a:ea typeface="SimSun" pitchFamily="2" charset="-122"/>
                <a:cs typeface="Arial" pitchFamily="34" charset="0"/>
              </a:rPr>
              <a:t>mixture of sodium salts </a:t>
            </a:r>
            <a:r>
              <a:rPr lang="en-US" altLang="zh-CN" sz="2800" b="1" dirty="0" smtClean="0">
                <a:ea typeface="SimSun" pitchFamily="2" charset="-122"/>
                <a:cs typeface="Arial" pitchFamily="34" charset="0"/>
              </a:rPr>
              <a:t>is</a:t>
            </a:r>
            <a:r>
              <a:rPr kumimoji="0" lang="en-US" altLang="zh-CN" sz="2800" b="1" i="0" u="none" strike="noStrike" cap="none" normalizeH="0" dirty="0" smtClean="0">
                <a:ln>
                  <a:noFill/>
                </a:ln>
                <a:solidFill>
                  <a:schemeClr val="tx1"/>
                </a:solidFill>
                <a:effectLst/>
                <a:ea typeface="SimSun" pitchFamily="2" charset="-122"/>
                <a:cs typeface="Arial" pitchFamily="34" charset="0"/>
              </a:rPr>
              <a:t> used, the sodium activity at optimal conditions is invariant</a:t>
            </a:r>
            <a:r>
              <a:rPr kumimoji="0" lang="en-US" altLang="zh-CN" sz="2800" b="1" i="0" u="none" strike="noStrike" cap="none" normalizeH="0" baseline="0" dirty="0" smtClean="0">
                <a:ln>
                  <a:noFill/>
                </a:ln>
                <a:solidFill>
                  <a:schemeClr val="tx1"/>
                </a:solidFill>
                <a:effectLst/>
                <a:ea typeface="SimSun" pitchFamily="2" charset="-122"/>
                <a:cs typeface="Arial" pitchFamily="34" charset="0"/>
              </a:rPr>
              <a:t>;</a:t>
            </a:r>
            <a:endParaRPr kumimoji="0" lang="en-US" altLang="zh-CN" sz="2800" b="1" i="0" u="none" strike="noStrike" cap="none" normalizeH="0" baseline="0" dirty="0" smtClean="0">
              <a:ln>
                <a:noFill/>
              </a:ln>
              <a:solidFill>
                <a:schemeClr val="tx1"/>
              </a:solidFill>
              <a:effectLst/>
              <a:cs typeface="Arial" pitchFamily="34" charset="0"/>
            </a:endParaRPr>
          </a:p>
          <a:p>
            <a:pPr lvl="0" algn="just" eaLnBrk="0" fontAlgn="base" hangingPunct="0">
              <a:spcBef>
                <a:spcPct val="0"/>
              </a:spcBef>
              <a:spcAft>
                <a:spcPct val="0"/>
              </a:spcAft>
            </a:pPr>
            <a:r>
              <a:rPr kumimoji="0" lang="en-US" altLang="zh-CN" sz="2800" b="1" i="0" u="none" strike="noStrike" cap="none" normalizeH="0" baseline="0" dirty="0" smtClean="0">
                <a:ln>
                  <a:noFill/>
                </a:ln>
                <a:solidFill>
                  <a:schemeClr val="tx1"/>
                </a:solidFill>
                <a:effectLst/>
                <a:ea typeface="SimSun" pitchFamily="2" charset="-122"/>
                <a:cs typeface="Arial" pitchFamily="34" charset="0"/>
              </a:rPr>
              <a:t>2) Solubilization parameter at optimal was independent of anions for sulfate and sulfonate surfactants; </a:t>
            </a:r>
          </a:p>
          <a:p>
            <a:pPr lvl="0" algn="just" eaLnBrk="0" fontAlgn="base" hangingPunct="0">
              <a:spcBef>
                <a:spcPct val="0"/>
              </a:spcBef>
              <a:spcAft>
                <a:spcPct val="0"/>
              </a:spcAft>
            </a:pPr>
            <a:r>
              <a:rPr lang="en-US" altLang="zh-CN" sz="2800" b="1" dirty="0" smtClean="0">
                <a:ea typeface="SimSun" pitchFamily="2" charset="-122"/>
                <a:cs typeface="Arial" pitchFamily="34" charset="0"/>
              </a:rPr>
              <a:t>3) </a:t>
            </a:r>
            <a:r>
              <a:rPr lang="en-US" altLang="zh-CN" sz="2800" b="1" dirty="0">
                <a:ea typeface="SimSun" pitchFamily="2" charset="-122"/>
                <a:cs typeface="Arial" pitchFamily="34" charset="0"/>
              </a:rPr>
              <a:t>S</a:t>
            </a:r>
            <a:r>
              <a:rPr kumimoji="0" lang="en-US" altLang="zh-CN" sz="2800" b="1" i="0" u="none" strike="noStrike" cap="none" normalizeH="0" baseline="0" dirty="0" smtClean="0">
                <a:ln>
                  <a:noFill/>
                </a:ln>
                <a:solidFill>
                  <a:schemeClr val="tx1"/>
                </a:solidFill>
                <a:effectLst/>
                <a:ea typeface="SimSun" pitchFamily="2" charset="-122"/>
                <a:cs typeface="Arial" pitchFamily="34" charset="0"/>
              </a:rPr>
              <a:t>olubilization</a:t>
            </a:r>
            <a:r>
              <a:rPr kumimoji="0" lang="en-US" altLang="zh-CN" sz="2800" b="1" i="0" u="none" strike="noStrike" cap="none" normalizeH="0" dirty="0" smtClean="0">
                <a:ln>
                  <a:noFill/>
                </a:ln>
                <a:solidFill>
                  <a:schemeClr val="tx1"/>
                </a:solidFill>
                <a:effectLst/>
                <a:ea typeface="SimSun" pitchFamily="2" charset="-122"/>
                <a:cs typeface="Arial" pitchFamily="34" charset="0"/>
              </a:rPr>
              <a:t> parameter at optimal for oleic acid depends on alkali types; a higher solubilization parameter is obtained when Na</a:t>
            </a:r>
            <a:r>
              <a:rPr kumimoji="0" lang="en-US" altLang="zh-CN" sz="2800" b="1" i="0" u="none" strike="noStrike" cap="none" normalizeH="0" baseline="-25000" dirty="0" smtClean="0">
                <a:ln>
                  <a:noFill/>
                </a:ln>
                <a:solidFill>
                  <a:schemeClr val="tx1"/>
                </a:solidFill>
                <a:effectLst/>
                <a:ea typeface="SimSun" pitchFamily="2" charset="-122"/>
                <a:cs typeface="Arial" pitchFamily="34" charset="0"/>
              </a:rPr>
              <a:t>2</a:t>
            </a:r>
            <a:r>
              <a:rPr kumimoji="0" lang="en-US" altLang="zh-CN" sz="2800" b="1" i="0" u="none" strike="noStrike" cap="none" normalizeH="0" dirty="0" smtClean="0">
                <a:ln>
                  <a:noFill/>
                </a:ln>
                <a:solidFill>
                  <a:schemeClr val="tx1"/>
                </a:solidFill>
                <a:effectLst/>
                <a:ea typeface="SimSun" pitchFamily="2" charset="-122"/>
                <a:cs typeface="Arial" pitchFamily="34" charset="0"/>
              </a:rPr>
              <a:t>CO</a:t>
            </a:r>
            <a:r>
              <a:rPr kumimoji="0" lang="en-US" altLang="zh-CN" sz="2800" b="1" i="0" u="none" strike="noStrike" cap="none" normalizeH="0" baseline="-25000" dirty="0" smtClean="0">
                <a:ln>
                  <a:noFill/>
                </a:ln>
                <a:solidFill>
                  <a:schemeClr val="tx1"/>
                </a:solidFill>
                <a:effectLst/>
                <a:ea typeface="SimSun" pitchFamily="2" charset="-122"/>
                <a:cs typeface="Arial" pitchFamily="34" charset="0"/>
              </a:rPr>
              <a:t>3</a:t>
            </a:r>
            <a:r>
              <a:rPr kumimoji="0" lang="en-US" altLang="zh-CN" sz="2800" b="1" i="0" u="none" strike="noStrike" cap="none" normalizeH="0" dirty="0" smtClean="0">
                <a:ln>
                  <a:noFill/>
                </a:ln>
                <a:solidFill>
                  <a:schemeClr val="tx1"/>
                </a:solidFill>
                <a:effectLst/>
                <a:ea typeface="SimSun" pitchFamily="2" charset="-122"/>
                <a:cs typeface="Arial" pitchFamily="34" charset="0"/>
              </a:rPr>
              <a:t> is used than that of NaOH; </a:t>
            </a:r>
            <a:endParaRPr kumimoji="0" lang="en-US" altLang="zh-CN" sz="2800" b="1" i="0" u="none" strike="noStrike" cap="none" normalizeH="0" baseline="0" dirty="0" smtClean="0">
              <a:ln>
                <a:noFill/>
              </a:ln>
              <a:solidFill>
                <a:schemeClr val="tx1"/>
              </a:solidFill>
              <a:effectLst/>
              <a:ea typeface="SimSun" pitchFamily="2" charset="-122"/>
              <a:cs typeface="Arial" pitchFamily="34" charset="0"/>
            </a:endParaRPr>
          </a:p>
          <a:p>
            <a:pPr algn="just" eaLnBrk="0" fontAlgn="base" hangingPunct="0">
              <a:spcBef>
                <a:spcPct val="0"/>
              </a:spcBef>
              <a:spcAft>
                <a:spcPct val="0"/>
              </a:spcAft>
            </a:pPr>
            <a:r>
              <a:rPr lang="en-US" sz="2800" b="1" dirty="0" smtClean="0">
                <a:ea typeface="SimSun" pitchFamily="2" charset="-122"/>
                <a:cs typeface="Arial" pitchFamily="34" charset="0"/>
              </a:rPr>
              <a:t>4) A good correlation is obtained when the total </a:t>
            </a:r>
            <a:r>
              <a:rPr lang="en-US" sz="2800" b="1" dirty="0">
                <a:ea typeface="SimSun" pitchFamily="2" charset="-122"/>
                <a:cs typeface="Arial" pitchFamily="34" charset="0"/>
              </a:rPr>
              <a:t>sodium activity is used </a:t>
            </a:r>
            <a:r>
              <a:rPr lang="en-US" sz="2800" b="1" dirty="0" smtClean="0">
                <a:ea typeface="SimSun" pitchFamily="2" charset="-122"/>
                <a:cs typeface="Arial" pitchFamily="34" charset="0"/>
              </a:rPr>
              <a:t>in the log mean mixing rule for optimal salinity. </a:t>
            </a:r>
            <a:endParaRPr kumimoji="0" lang="en-US" altLang="zh-CN" sz="2800" b="1" i="0" u="none" strike="noStrike" cap="none" normalizeH="0" baseline="0" dirty="0" smtClean="0">
              <a:ln>
                <a:noFill/>
              </a:ln>
              <a:solidFill>
                <a:schemeClr val="tx1"/>
              </a:solidFill>
              <a:effectLst/>
              <a:cs typeface="Arial" pitchFamily="34" charset="0"/>
            </a:endParaRPr>
          </a:p>
        </p:txBody>
      </p:sp>
      <p:sp>
        <p:nvSpPr>
          <p:cNvPr id="3" name="Title 1"/>
          <p:cNvSpPr txBox="1">
            <a:spLocks/>
          </p:cNvSpPr>
          <p:nvPr/>
        </p:nvSpPr>
        <p:spPr>
          <a:xfrm>
            <a:off x="5316" y="76200"/>
            <a:ext cx="9144000" cy="838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Conclusions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924250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a:t>
            </a:r>
            <a:endParaRPr lang="en-US" b="1" dirty="0"/>
          </a:p>
        </p:txBody>
      </p:sp>
      <p:sp>
        <p:nvSpPr>
          <p:cNvPr id="3" name="Content Placeholder 2"/>
          <p:cNvSpPr>
            <a:spLocks noGrp="1"/>
          </p:cNvSpPr>
          <p:nvPr>
            <p:ph idx="1"/>
          </p:nvPr>
        </p:nvSpPr>
        <p:spPr>
          <a:xfrm>
            <a:off x="457200" y="1828800"/>
            <a:ext cx="8229600" cy="3733800"/>
          </a:xfrm>
        </p:spPr>
        <p:txBody>
          <a:bodyPr/>
          <a:lstStyle/>
          <a:p>
            <a:pPr algn="ctr">
              <a:buNone/>
            </a:pPr>
            <a:r>
              <a:rPr lang="en-US" sz="2000" b="1" dirty="0" smtClean="0">
                <a:latin typeface="Arial" panose="020B0604020202020204" pitchFamily="34" charset="0"/>
                <a:cs typeface="Arial" panose="020B0604020202020204" pitchFamily="34" charset="0"/>
              </a:rPr>
              <a:t>This work was financially supported by Rice University Consortium for Processes in Porous Media</a:t>
            </a:r>
          </a:p>
          <a:p>
            <a:pPr algn="ctr">
              <a:buNone/>
            </a:pPr>
            <a:endParaRPr lang="en-US" dirty="0" smtClean="0">
              <a:latin typeface="Arial" panose="020B0604020202020204" pitchFamily="34" charset="0"/>
              <a:cs typeface="Arial" panose="020B0604020202020204" pitchFamily="34" charset="0"/>
            </a:endParaRPr>
          </a:p>
          <a:p>
            <a:pPr algn="ctr">
              <a:buNone/>
            </a:pPr>
            <a:endParaRPr lang="en-US" dirty="0" smtClean="0">
              <a:latin typeface="Arial" panose="020B0604020202020204" pitchFamily="34" charset="0"/>
              <a:cs typeface="Arial" panose="020B0604020202020204" pitchFamily="34" charset="0"/>
            </a:endParaRPr>
          </a:p>
          <a:p>
            <a:pPr algn="ctr">
              <a:buNone/>
            </a:pPr>
            <a:r>
              <a:rPr lang="en-US" b="1" dirty="0" smtClean="0">
                <a:latin typeface="Arial" panose="020B0604020202020204" pitchFamily="34" charset="0"/>
                <a:cs typeface="Arial" panose="020B0604020202020204" pitchFamily="34" charset="0"/>
              </a:rPr>
              <a:t>Thank you! </a:t>
            </a:r>
          </a:p>
          <a:p>
            <a:pPr algn="ctr">
              <a:buNone/>
            </a:pPr>
            <a:r>
              <a:rPr lang="en-US" b="1" dirty="0" smtClean="0">
                <a:latin typeface="Arial" panose="020B0604020202020204" pitchFamily="34" charset="0"/>
                <a:cs typeface="Arial" panose="020B0604020202020204" pitchFamily="34" charset="0"/>
              </a:rPr>
              <a:t>Questions?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1219200"/>
          </a:xfrm>
        </p:spPr>
        <p:txBody>
          <a:bodyPr>
            <a:normAutofit/>
          </a:bodyPr>
          <a:lstStyle/>
          <a:p>
            <a:pPr marL="0" indent="0" algn="ctr">
              <a:buNone/>
            </a:pPr>
            <a:r>
              <a:rPr lang="en-US" sz="6000" b="1" dirty="0" smtClean="0"/>
              <a:t>Backup</a:t>
            </a:r>
            <a:endParaRPr lang="en-US" sz="6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573236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1629728"/>
          </a:xfrm>
        </p:spPr>
        <p:txBody>
          <a:bodyPr>
            <a:noAutofit/>
          </a:bodyPr>
          <a:lstStyle/>
          <a:p>
            <a:pPr algn="l"/>
            <a:r>
              <a:rPr lang="en-US" sz="2800" b="1" dirty="0" smtClean="0"/>
              <a:t/>
            </a:r>
            <a:br>
              <a:rPr lang="en-US" sz="2800" b="1" dirty="0" smtClean="0"/>
            </a:br>
            <a:endParaRPr lang="en-US" sz="2800" b="1" dirty="0"/>
          </a:p>
        </p:txBody>
      </p:sp>
      <p:sp>
        <p:nvSpPr>
          <p:cNvPr id="5" name="Rectangle 4"/>
          <p:cNvSpPr/>
          <p:nvPr/>
        </p:nvSpPr>
        <p:spPr>
          <a:xfrm>
            <a:off x="2057400" y="2286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TextBox 5"/>
          <p:cNvSpPr txBox="1"/>
          <p:nvPr/>
        </p:nvSpPr>
        <p:spPr>
          <a:xfrm>
            <a:off x="0" y="1226641"/>
            <a:ext cx="9144000" cy="353943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t>Single Sodium Salt/Single Surfactant/Alcohol/ Model Oil System</a:t>
            </a:r>
          </a:p>
          <a:p>
            <a:pPr marL="457200" indent="-457200">
              <a:buFont typeface="Wingdings" panose="05000000000000000000" pitchFamily="2" charset="2"/>
              <a:buChar char="q"/>
            </a:pPr>
            <a:r>
              <a:rPr lang="en-US" sz="3200" b="1" dirty="0" smtClean="0"/>
              <a:t>Sodium Salts Mixture/Surfactant Mixture/ Alcohol/ Model </a:t>
            </a:r>
            <a:r>
              <a:rPr lang="en-US" sz="3200" b="1" dirty="0"/>
              <a:t>Oil </a:t>
            </a:r>
            <a:r>
              <a:rPr lang="en-US" sz="3200" b="1" dirty="0" smtClean="0"/>
              <a:t>System</a:t>
            </a:r>
          </a:p>
          <a:p>
            <a:pPr marL="457200" indent="-457200">
              <a:buFont typeface="Wingdings" panose="05000000000000000000" pitchFamily="2" charset="2"/>
              <a:buChar char="q"/>
            </a:pPr>
            <a:r>
              <a:rPr lang="en-US" sz="3200" b="1" dirty="0" smtClean="0"/>
              <a:t>Sodium Activity as a function of Soap/Surfactant Ratio (Alkali/Oleic Acid/Surfactant/Alcohol/ Model Oil)</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sp>
        <p:nvSpPr>
          <p:cNvPr id="11" name="TextBox 10"/>
          <p:cNvSpPr txBox="1"/>
          <p:nvPr/>
        </p:nvSpPr>
        <p:spPr>
          <a:xfrm>
            <a:off x="151515" y="6139794"/>
            <a:ext cx="8839200" cy="461665"/>
          </a:xfrm>
          <a:prstGeom prst="rect">
            <a:avLst/>
          </a:prstGeom>
          <a:noFill/>
        </p:spPr>
        <p:txBody>
          <a:bodyPr wrap="square" rtlCol="0">
            <a:spAutoFit/>
          </a:bodyPr>
          <a:lstStyle/>
          <a:p>
            <a:pPr algn="ctr"/>
            <a:r>
              <a:rPr lang="en-US" sz="2400" b="1" dirty="0" smtClean="0"/>
              <a:t>2</a:t>
            </a:r>
            <a:r>
              <a:rPr lang="en-US" sz="2400" b="1" dirty="0"/>
              <a:t>% Dodecyl Benzene Sulfonate/2% 2-Butanol/Toluene/NaCl </a:t>
            </a:r>
            <a:r>
              <a:rPr lang="en-US" sz="2400" b="1" dirty="0" smtClean="0"/>
              <a:t>systems</a:t>
            </a:r>
            <a:endParaRPr lang="en-US" sz="2400" dirty="0"/>
          </a:p>
        </p:txBody>
      </p:sp>
      <p:pic>
        <p:nvPicPr>
          <p:cNvPr id="12" name="Picture 11" descr="F:\manuscript-Distribution of species in phase behavior and its application for EOR\LAS+2-BUTANOL-Toluene-done\Picture1.png"/>
          <p:cNvPicPr/>
          <p:nvPr/>
        </p:nvPicPr>
        <p:blipFill>
          <a:blip r:embed="rId3" cstate="print"/>
          <a:srcRect/>
          <a:stretch>
            <a:fillRect/>
          </a:stretch>
        </p:blipFill>
        <p:spPr bwMode="auto">
          <a:xfrm>
            <a:off x="547578" y="914400"/>
            <a:ext cx="8153400" cy="5105400"/>
          </a:xfrm>
          <a:prstGeom prst="rect">
            <a:avLst/>
          </a:prstGeom>
          <a:noFill/>
          <a:ln w="9525">
            <a:noFill/>
            <a:miter lim="800000"/>
            <a:headEnd/>
            <a:tailEnd/>
          </a:ln>
        </p:spPr>
      </p:pic>
      <p:sp>
        <p:nvSpPr>
          <p:cNvPr id="3" name="Up Arrow 2"/>
          <p:cNvSpPr/>
          <p:nvPr/>
        </p:nvSpPr>
        <p:spPr>
          <a:xfrm>
            <a:off x="4495800" y="3162300"/>
            <a:ext cx="112529" cy="419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926304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pic>
        <p:nvPicPr>
          <p:cNvPr id="5" name="Picture 4" descr="F:\manuscript-Distribution of species in phase behavior and its application for EOR\LAS+2-BUTANOL-Toluene-done\Picture2.png"/>
          <p:cNvPicPr/>
          <p:nvPr/>
        </p:nvPicPr>
        <p:blipFill>
          <a:blip r:embed="rId3" cstate="print"/>
          <a:srcRect/>
          <a:stretch>
            <a:fillRect/>
          </a:stretch>
        </p:blipFill>
        <p:spPr bwMode="auto">
          <a:xfrm>
            <a:off x="685800" y="838200"/>
            <a:ext cx="7696200" cy="5257800"/>
          </a:xfrm>
          <a:prstGeom prst="rect">
            <a:avLst/>
          </a:prstGeom>
          <a:noFill/>
          <a:ln w="9525">
            <a:noFill/>
            <a:miter lim="800000"/>
            <a:headEnd/>
            <a:tailEnd/>
          </a:ln>
        </p:spPr>
      </p:pic>
      <p:sp>
        <p:nvSpPr>
          <p:cNvPr id="3" name="Rectangle 2"/>
          <p:cNvSpPr/>
          <p:nvPr/>
        </p:nvSpPr>
        <p:spPr>
          <a:xfrm>
            <a:off x="0" y="6289781"/>
            <a:ext cx="9144000" cy="461665"/>
          </a:xfrm>
          <a:prstGeom prst="rect">
            <a:avLst/>
          </a:prstGeom>
        </p:spPr>
        <p:txBody>
          <a:bodyPr wrap="square">
            <a:spAutoFit/>
          </a:bodyPr>
          <a:lstStyle/>
          <a:p>
            <a:pPr algn="ctr"/>
            <a:r>
              <a:rPr lang="en-US" sz="2400" b="1" dirty="0"/>
              <a:t>2% Dodecyl Benzene Sulfonate/2% 2-Butanol/Toluene/</a:t>
            </a:r>
            <a:r>
              <a:rPr lang="en-US" sz="2400" b="1" dirty="0" err="1"/>
              <a:t>NaOH</a:t>
            </a:r>
            <a:r>
              <a:rPr lang="en-US" sz="2400" b="1" dirty="0"/>
              <a:t> systems</a:t>
            </a:r>
            <a:endParaRPr lang="en-US" sz="2400" dirty="0"/>
          </a:p>
        </p:txBody>
      </p:sp>
      <p:sp>
        <p:nvSpPr>
          <p:cNvPr id="6" name="Up Arrow 5"/>
          <p:cNvSpPr/>
          <p:nvPr/>
        </p:nvSpPr>
        <p:spPr>
          <a:xfrm>
            <a:off x="3657600" y="3031165"/>
            <a:ext cx="112529" cy="4359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165404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52400"/>
            <a:ext cx="8229600" cy="685800"/>
          </a:xfrm>
        </p:spPr>
        <p:txBody>
          <a:bodyPr>
            <a:normAutofit fontScale="90000"/>
          </a:bodyPr>
          <a:lstStyle/>
          <a:p>
            <a:r>
              <a:rPr lang="en-US" b="1" dirty="0" smtClean="0"/>
              <a:t>pH Dependent Phase Behavior</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685800" y="762000"/>
            <a:ext cx="7696200" cy="5486400"/>
          </a:xfrm>
          <a:prstGeom prst="rect">
            <a:avLst/>
          </a:prstGeom>
          <a:noFill/>
          <a:ln w="9525">
            <a:noFill/>
            <a:miter lim="800000"/>
            <a:headEnd/>
            <a:tailEnd/>
          </a:ln>
        </p:spPr>
      </p:pic>
      <p:sp>
        <p:nvSpPr>
          <p:cNvPr id="6" name="TextBox 5"/>
          <p:cNvSpPr txBox="1"/>
          <p:nvPr/>
        </p:nvSpPr>
        <p:spPr>
          <a:xfrm>
            <a:off x="762000" y="6324600"/>
            <a:ext cx="7620000" cy="369332"/>
          </a:xfrm>
          <a:prstGeom prst="rect">
            <a:avLst/>
          </a:prstGeom>
          <a:noFill/>
        </p:spPr>
        <p:txBody>
          <a:bodyPr wrap="square" rtlCol="0">
            <a:spAutoFit/>
          </a:bodyPr>
          <a:lstStyle/>
          <a:p>
            <a:r>
              <a:rPr lang="en-US" b="1" dirty="0" err="1" smtClean="0"/>
              <a:t>Qutubuddin</a:t>
            </a:r>
            <a:r>
              <a:rPr lang="en-US" b="1" dirty="0" smtClean="0"/>
              <a:t> S., Miller C.A., Journal of Colloid and Interface Science, 1984 </a:t>
            </a:r>
            <a:endParaRPr lang="en-US"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532179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nvGraphicFramePr>
        <p:xfrm>
          <a:off x="381002" y="990596"/>
          <a:ext cx="8458199" cy="4512317"/>
        </p:xfrm>
        <a:graphic>
          <a:graphicData uri="http://schemas.openxmlformats.org/drawingml/2006/table">
            <a:tbl>
              <a:tblPr/>
              <a:tblGrid>
                <a:gridCol w="1670571"/>
                <a:gridCol w="1128765"/>
                <a:gridCol w="903010"/>
                <a:gridCol w="903010"/>
                <a:gridCol w="1204013"/>
                <a:gridCol w="1204013"/>
                <a:gridCol w="827759"/>
                <a:gridCol w="617058"/>
              </a:tblGrid>
              <a:tr h="1361471">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2-Butanol/Octane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15000"/>
                        </a:lnSpc>
                        <a:spcBef>
                          <a:spcPts val="0"/>
                        </a:spcBef>
                        <a:spcAft>
                          <a:spcPts val="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2-pentanol/Octane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5.2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0.63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0.975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0.975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0.975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0.64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3.96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0.65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15000"/>
                        </a:lnSpc>
                        <a:spcBef>
                          <a:spcPts val="0"/>
                        </a:spcBef>
                        <a:spcAft>
                          <a:spcPts val="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1-Hexanol/Octane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0.11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&gt;18.2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0.16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0.16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0.65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0.16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0.11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&gt;18.2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0.19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0.57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0.38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0.12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&gt;18.2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133600" y="5638800"/>
            <a:ext cx="5105400" cy="400110"/>
          </a:xfrm>
          <a:prstGeom prst="rect">
            <a:avLst/>
          </a:prstGeom>
          <a:noFill/>
        </p:spPr>
        <p:txBody>
          <a:bodyPr wrap="square" rtlCol="0">
            <a:spAutoFit/>
          </a:bodyPr>
          <a:lstStyle/>
          <a:p>
            <a:pPr algn="ctr"/>
            <a:r>
              <a:rPr lang="en-US" sz="2000" b="1" dirty="0" smtClean="0"/>
              <a:t>Influence of Alcohol on Optimal Salinity</a:t>
            </a:r>
            <a:endParaRPr lang="en-US" sz="20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311446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extLst>
              <p:ext uri="{D42A27DB-BD31-4B8C-83A1-F6EECF244321}">
                <p14:modId xmlns:p14="http://schemas.microsoft.com/office/powerpoint/2010/main" val="4008486448"/>
              </p:ext>
            </p:extLst>
          </p:nvPr>
        </p:nvGraphicFramePr>
        <p:xfrm>
          <a:off x="152400" y="762000"/>
          <a:ext cx="8686799" cy="5029198"/>
        </p:xfrm>
        <a:graphic>
          <a:graphicData uri="http://schemas.openxmlformats.org/drawingml/2006/table">
            <a:tbl>
              <a:tblPr/>
              <a:tblGrid>
                <a:gridCol w="1899171"/>
                <a:gridCol w="1128765"/>
                <a:gridCol w="903010"/>
                <a:gridCol w="903010"/>
                <a:gridCol w="1204013"/>
                <a:gridCol w="1204013"/>
                <a:gridCol w="827759"/>
                <a:gridCol w="617058"/>
              </a:tblGrid>
              <a:tr h="1443869">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rowSpan="3">
                  <a:txBody>
                    <a:bodyPr/>
                    <a:lstStyle/>
                    <a:p>
                      <a:pPr marL="0" marR="0" algn="ctr">
                        <a:lnSpc>
                          <a:spcPct val="150000"/>
                        </a:lnSpc>
                        <a:spcBef>
                          <a:spcPts val="0"/>
                        </a:spcBef>
                        <a:spcAft>
                          <a:spcPts val="1000"/>
                        </a:spcAft>
                      </a:pPr>
                      <a:r>
                        <a:rPr lang="en-US" sz="1400" b="1" dirty="0">
                          <a:latin typeface="Arial"/>
                          <a:ea typeface="SimSun"/>
                          <a:cs typeface="Times New Roman"/>
                        </a:rPr>
                        <a:t>2% Dodecyl Benzene Sulfonate/2% </a:t>
                      </a:r>
                      <a:r>
                        <a:rPr lang="en-US" sz="1400" b="1" dirty="0" smtClean="0">
                          <a:latin typeface="Arial"/>
                          <a:ea typeface="SimSun"/>
                          <a:cs typeface="Times New Roman"/>
                        </a:rPr>
                        <a:t>2-Butanol/Toluene@ Room</a:t>
                      </a:r>
                      <a:r>
                        <a:rPr lang="en-US" sz="1400" b="1" baseline="0" dirty="0" smtClean="0">
                          <a:latin typeface="Arial"/>
                          <a:ea typeface="SimSun"/>
                          <a:cs typeface="Times New Roman"/>
                        </a:rPr>
                        <a:t> Temperature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2.40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5073">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0.490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rowSpan="3">
                  <a:txBody>
                    <a:bodyPr/>
                    <a:lstStyle/>
                    <a:p>
                      <a:pPr marL="0" marR="0" algn="ctr">
                        <a:lnSpc>
                          <a:spcPct val="150000"/>
                        </a:lnSpc>
                        <a:spcBef>
                          <a:spcPts val="0"/>
                        </a:spcBef>
                        <a:spcAft>
                          <a:spcPts val="100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a:t>
                      </a:r>
                      <a:r>
                        <a:rPr lang="en-US" sz="1400" b="1" dirty="0" smtClean="0">
                          <a:latin typeface="Arial"/>
                          <a:ea typeface="SimSun"/>
                          <a:cs typeface="Times New Roman"/>
                        </a:rPr>
                        <a:t>2-Butanol/Octane @ Room Temperature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rowSpan="3">
                  <a:txBody>
                    <a:bodyPr/>
                    <a:lstStyle/>
                    <a:p>
                      <a:pPr marL="0" marR="0" algn="ctr">
                        <a:lnSpc>
                          <a:spcPct val="115000"/>
                        </a:lnSpc>
                        <a:spcBef>
                          <a:spcPts val="0"/>
                        </a:spcBef>
                        <a:spcAft>
                          <a:spcPts val="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a:t>
                      </a:r>
                      <a:r>
                        <a:rPr lang="en-US" sz="1400" b="1" dirty="0" smtClean="0">
                          <a:latin typeface="Arial"/>
                          <a:ea typeface="SimSun"/>
                          <a:cs typeface="Times New Roman"/>
                        </a:rPr>
                        <a:t>2-pentanol/Octane @ Room Temperature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5.2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0.63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0.975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0.975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0.975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0.64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282">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3.96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0.65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33600" y="5943600"/>
            <a:ext cx="5105400" cy="400110"/>
          </a:xfrm>
          <a:prstGeom prst="rect">
            <a:avLst/>
          </a:prstGeom>
          <a:noFill/>
        </p:spPr>
        <p:txBody>
          <a:bodyPr wrap="square" rtlCol="0">
            <a:spAutoFit/>
          </a:bodyPr>
          <a:lstStyle/>
          <a:p>
            <a:pPr algn="ctr"/>
            <a:r>
              <a:rPr lang="en-US" sz="2000" b="1" dirty="0" smtClean="0"/>
              <a:t>Influence of Temperature on Optimal Salinity</a:t>
            </a:r>
            <a:endParaRPr lang="en-US" sz="2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261351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nvGraphicFramePr>
        <p:xfrm>
          <a:off x="381000" y="762000"/>
          <a:ext cx="8458199" cy="4688855"/>
        </p:xfrm>
        <a:graphic>
          <a:graphicData uri="http://schemas.openxmlformats.org/drawingml/2006/table">
            <a:tbl>
              <a:tblPr/>
              <a:tblGrid>
                <a:gridCol w="1670571"/>
                <a:gridCol w="1128765"/>
                <a:gridCol w="903010"/>
                <a:gridCol w="903010"/>
                <a:gridCol w="1204013"/>
                <a:gridCol w="1204013"/>
                <a:gridCol w="827759"/>
                <a:gridCol w="617058"/>
              </a:tblGrid>
              <a:tr h="1361471">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15000"/>
                        </a:lnSpc>
                        <a:spcBef>
                          <a:spcPts val="0"/>
                        </a:spcBef>
                        <a:spcAft>
                          <a:spcPts val="0"/>
                        </a:spcAft>
                      </a:pPr>
                      <a:r>
                        <a:rPr lang="en-US" sz="1400" b="1" dirty="0">
                          <a:latin typeface="Arial"/>
                          <a:ea typeface="SimSun"/>
                          <a:cs typeface="Times New Roman"/>
                        </a:rPr>
                        <a:t>2% Dodecyl Benzene Sulfonate/2% 2-Butanol/Toluene @54°C</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0.436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0.436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1.74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0.436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0.278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0.834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2.95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0.556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0.318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15000"/>
                        </a:lnSpc>
                        <a:spcBef>
                          <a:spcPts val="0"/>
                        </a:spcBef>
                        <a:spcAft>
                          <a:spcPts val="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2-Butanol/Octane @54°C</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5.5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1.595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1.595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1.595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5.5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15000"/>
                        </a:lnSpc>
                        <a:spcBef>
                          <a:spcPts val="0"/>
                        </a:spcBef>
                        <a:spcAft>
                          <a:spcPts val="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2-Pentanol/Octane @54°C</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5.8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0.99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0.69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0.736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2.208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7.6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1.472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0.71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7.8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33600" y="5638800"/>
            <a:ext cx="5105400" cy="400110"/>
          </a:xfrm>
          <a:prstGeom prst="rect">
            <a:avLst/>
          </a:prstGeom>
          <a:noFill/>
        </p:spPr>
        <p:txBody>
          <a:bodyPr wrap="square" rtlCol="0">
            <a:spAutoFit/>
          </a:bodyPr>
          <a:lstStyle/>
          <a:p>
            <a:pPr algn="ctr"/>
            <a:r>
              <a:rPr lang="en-US" sz="2000" b="1" dirty="0" smtClean="0"/>
              <a:t>Influence of Temperature on Optimal Salinity</a:t>
            </a:r>
            <a:endParaRPr lang="en-US" sz="2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2062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nvGraphicFramePr>
        <p:xfrm>
          <a:off x="381000" y="762000"/>
          <a:ext cx="8458199" cy="3921791"/>
        </p:xfrm>
        <a:graphic>
          <a:graphicData uri="http://schemas.openxmlformats.org/drawingml/2006/table">
            <a:tbl>
              <a:tblPr/>
              <a:tblGrid>
                <a:gridCol w="1670571"/>
                <a:gridCol w="1128765"/>
                <a:gridCol w="903010"/>
                <a:gridCol w="903010"/>
                <a:gridCol w="1204013"/>
                <a:gridCol w="1204013"/>
                <a:gridCol w="827759"/>
                <a:gridCol w="617058"/>
              </a:tblGrid>
              <a:tr h="1361471">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2% Dodecyl Benzene Sulfonate/2% 2-Butanol/Toluene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2.40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0.490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3% Dodecyl Benzene Sulfonate/3% 2-Butanol/Toluene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1.72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0.215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0.345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0.430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914400" y="4876800"/>
            <a:ext cx="7162800" cy="400110"/>
          </a:xfrm>
          <a:prstGeom prst="rect">
            <a:avLst/>
          </a:prstGeom>
          <a:noFill/>
        </p:spPr>
        <p:txBody>
          <a:bodyPr wrap="square" rtlCol="0">
            <a:spAutoFit/>
          </a:bodyPr>
          <a:lstStyle/>
          <a:p>
            <a:pPr algn="ctr"/>
            <a:r>
              <a:rPr lang="en-US" sz="2000" b="1" dirty="0" smtClean="0"/>
              <a:t>Influence of Surfactant/Alcohol Concentration on Optimal Salinity</a:t>
            </a:r>
            <a:endParaRPr lang="en-US" sz="2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113432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extLst>
              <p:ext uri="{D42A27DB-BD31-4B8C-83A1-F6EECF244321}">
                <p14:modId xmlns:p14="http://schemas.microsoft.com/office/powerpoint/2010/main" val="1515210201"/>
              </p:ext>
            </p:extLst>
          </p:nvPr>
        </p:nvGraphicFramePr>
        <p:xfrm>
          <a:off x="381000" y="762000"/>
          <a:ext cx="8458199" cy="5711596"/>
        </p:xfrm>
        <a:graphic>
          <a:graphicData uri="http://schemas.openxmlformats.org/drawingml/2006/table">
            <a:tbl>
              <a:tblPr/>
              <a:tblGrid>
                <a:gridCol w="1670571"/>
                <a:gridCol w="1128765"/>
                <a:gridCol w="903010"/>
                <a:gridCol w="903010"/>
                <a:gridCol w="1204013"/>
                <a:gridCol w="1204013"/>
                <a:gridCol w="827759"/>
                <a:gridCol w="617058"/>
              </a:tblGrid>
              <a:tr h="990604">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2-Butanol/Octane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15000"/>
                        </a:lnSpc>
                        <a:spcBef>
                          <a:spcPts val="0"/>
                        </a:spcBef>
                        <a:spcAft>
                          <a:spcPts val="0"/>
                        </a:spcAft>
                      </a:pPr>
                      <a:r>
                        <a:rPr lang="en-US" sz="1400" b="1" dirty="0">
                          <a:latin typeface="Arial"/>
                          <a:ea typeface="SimSun"/>
                          <a:cs typeface="Times New Roman"/>
                        </a:rPr>
                        <a:t>2% SDS/2% 1-Butanol/Heptane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50000"/>
                        </a:lnSpc>
                        <a:spcBef>
                          <a:spcPts val="0"/>
                        </a:spcBef>
                        <a:spcAft>
                          <a:spcPts val="1000"/>
                        </a:spcAft>
                      </a:pPr>
                      <a:r>
                        <a:rPr lang="en-US" sz="1400" b="1" dirty="0">
                          <a:latin typeface="Arial"/>
                          <a:ea typeface="SimSun"/>
                          <a:cs typeface="Times New Roman"/>
                        </a:rPr>
                        <a:t>No Classical Phase Behavior Obtained</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4.74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a:t>
                      </a:r>
                      <a:r>
                        <a:rPr lang="en-US" sz="1400" b="1" dirty="0" smtClean="0">
                          <a:latin typeface="Arial"/>
                          <a:ea typeface="SimSun"/>
                          <a:cs typeface="Times New Roman"/>
                        </a:rPr>
                        <a:t>.16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15000"/>
                        </a:lnSpc>
                        <a:spcBef>
                          <a:spcPts val="0"/>
                        </a:spcBef>
                        <a:spcAft>
                          <a:spcPts val="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2-Butanol/Octane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NaCl+NaOH</a:t>
                      </a:r>
                      <a:endParaRPr lang="en-US" sz="1400" dirty="0">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9.6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1.96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2">
                  <a:txBody>
                    <a:bodyPr/>
                    <a:lstStyle/>
                    <a:p>
                      <a:pPr marL="0" marR="0" algn="ctr">
                        <a:lnSpc>
                          <a:spcPct val="115000"/>
                        </a:lnSpc>
                        <a:spcBef>
                          <a:spcPts val="0"/>
                        </a:spcBef>
                        <a:spcAft>
                          <a:spcPts val="0"/>
                        </a:spcAft>
                        <a:tabLst>
                          <a:tab pos="151130" algn="l"/>
                          <a:tab pos="737235" algn="ctr"/>
                        </a:tabLst>
                      </a:pPr>
                      <a:r>
                        <a:rPr lang="en-US" sz="1400" b="1" dirty="0">
                          <a:latin typeface="Arial"/>
                          <a:ea typeface="SimSun"/>
                          <a:cs typeface="Times New Roman"/>
                        </a:rPr>
                        <a:t>2% SDS/2% 1-Butanol/Heptane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NaCl+NaOH</a:t>
                      </a:r>
                      <a:endParaRPr lang="en-US" sz="1400" dirty="0">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4.06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1.85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1.38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133600" y="6457890"/>
            <a:ext cx="6400800" cy="400110"/>
          </a:xfrm>
          <a:prstGeom prst="rect">
            <a:avLst/>
          </a:prstGeom>
          <a:noFill/>
        </p:spPr>
        <p:txBody>
          <a:bodyPr wrap="square" rtlCol="0">
            <a:spAutoFit/>
          </a:bodyPr>
          <a:lstStyle/>
          <a:p>
            <a:pPr algn="ctr"/>
            <a:r>
              <a:rPr lang="en-US" sz="2000" b="1" dirty="0" smtClean="0"/>
              <a:t>Influence of Brine Mixtures on Optimal Salinity</a:t>
            </a:r>
            <a:endParaRPr lang="en-US" sz="2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901998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nvGraphicFramePr>
        <p:xfrm>
          <a:off x="381002" y="990596"/>
          <a:ext cx="8458199" cy="5151124"/>
        </p:xfrm>
        <a:graphic>
          <a:graphicData uri="http://schemas.openxmlformats.org/drawingml/2006/table">
            <a:tbl>
              <a:tblPr/>
              <a:tblGrid>
                <a:gridCol w="1670571"/>
                <a:gridCol w="1128765"/>
                <a:gridCol w="903010"/>
                <a:gridCol w="903010"/>
                <a:gridCol w="1204013"/>
                <a:gridCol w="1204013"/>
                <a:gridCol w="827759"/>
                <a:gridCol w="617058"/>
              </a:tblGrid>
              <a:tr h="990604">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3% Dodecyl Benzene Sulfonate/3% 2-Butanol/Octane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0.73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4.4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0.72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0.79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0.74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3% Dodecyl Benzene Sulfonate/3% 2-Butanol/Toluene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1.72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0.294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1.08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0.215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0.345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0.430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a:txBody>
                    <a:bodyPr/>
                    <a:lstStyle/>
                    <a:p>
                      <a:pPr marL="0" marR="0" algn="ctr">
                        <a:lnSpc>
                          <a:spcPct val="150000"/>
                        </a:lnSpc>
                        <a:spcBef>
                          <a:spcPts val="0"/>
                        </a:spcBef>
                        <a:spcAft>
                          <a:spcPts val="1000"/>
                        </a:spcAft>
                      </a:pPr>
                      <a:r>
                        <a:rPr lang="en-US" sz="1400" b="1" dirty="0">
                          <a:latin typeface="Arial"/>
                          <a:ea typeface="SimSun"/>
                          <a:cs typeface="Times New Roman"/>
                        </a:rPr>
                        <a:t>2.8% AOT/Dodecane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lnSpc>
                          <a:spcPct val="150000"/>
                        </a:lnSpc>
                        <a:spcBef>
                          <a:spcPts val="0"/>
                        </a:spcBef>
                        <a:spcAft>
                          <a:spcPts val="1000"/>
                        </a:spcAft>
                      </a:pPr>
                      <a:r>
                        <a:rPr lang="en-US" sz="1400" b="1" dirty="0">
                          <a:latin typeface="Arial"/>
                          <a:ea typeface="SimSun"/>
                          <a:cs typeface="Times New Roman"/>
                        </a:rPr>
                        <a:t>No Classical Phase Behavior Obtained</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a:txBody>
                    <a:bodyPr/>
                    <a:lstStyle/>
                    <a:p>
                      <a:pPr marL="0" marR="0" algn="ctr">
                        <a:lnSpc>
                          <a:spcPct val="150000"/>
                        </a:lnSpc>
                        <a:spcBef>
                          <a:spcPts val="0"/>
                        </a:spcBef>
                        <a:spcAft>
                          <a:spcPts val="1000"/>
                        </a:spcAft>
                      </a:pPr>
                      <a:r>
                        <a:rPr lang="en-US" sz="1400" b="1" dirty="0">
                          <a:latin typeface="Arial"/>
                          <a:ea typeface="SimSun"/>
                          <a:cs typeface="Times New Roman"/>
                        </a:rPr>
                        <a:t>1.35% IOS</a:t>
                      </a:r>
                      <a:r>
                        <a:rPr lang="en-US" sz="1400" b="1" baseline="-25000" dirty="0">
                          <a:latin typeface="Arial"/>
                          <a:ea typeface="SimSun"/>
                          <a:cs typeface="Times New Roman"/>
                        </a:rPr>
                        <a:t>15-18</a:t>
                      </a:r>
                      <a:r>
                        <a:rPr lang="en-US" sz="1400" b="1" dirty="0">
                          <a:latin typeface="Arial"/>
                          <a:ea typeface="SimSun"/>
                          <a:cs typeface="Times New Roman"/>
                        </a:rPr>
                        <a:t>/1.35% 2-Butanol/Octane</a:t>
                      </a:r>
                      <a:endParaRPr lang="en-US" sz="1400" dirty="0">
                        <a:latin typeface="Calibri"/>
                        <a:ea typeface="SimSun"/>
                        <a:cs typeface="Times New Roman"/>
                      </a:endParaRPr>
                    </a:p>
                  </a:txBody>
                  <a:tcPr marL="33471" marR="33471" marT="0" marB="0">
                    <a:lnT w="12700" cap="flat" cmpd="sng" algn="ctr">
                      <a:solidFill>
                        <a:srgbClr val="000000"/>
                      </a:solidFill>
                      <a:prstDash val="solid"/>
                      <a:round/>
                      <a:headEnd type="none" w="med" len="med"/>
                      <a:tailEnd type="none" w="med" len="med"/>
                    </a:lnT>
                  </a:tcPr>
                </a:tc>
                <a:tc gridSpan="7">
                  <a:txBody>
                    <a:bodyPr/>
                    <a:lstStyle/>
                    <a:p>
                      <a:pPr marL="0" marR="0" algn="ctr">
                        <a:lnSpc>
                          <a:spcPct val="150000"/>
                        </a:lnSpc>
                        <a:spcBef>
                          <a:spcPts val="0"/>
                        </a:spcBef>
                        <a:spcAft>
                          <a:spcPts val="1000"/>
                        </a:spcAft>
                      </a:pPr>
                      <a:endParaRPr lang="en-US" sz="800" b="1" dirty="0" smtClean="0">
                        <a:latin typeface="Arial"/>
                        <a:ea typeface="SimSun"/>
                        <a:cs typeface="Times New Roman"/>
                      </a:endParaRPr>
                    </a:p>
                    <a:p>
                      <a:pPr marL="0" marR="0" algn="ctr">
                        <a:lnSpc>
                          <a:spcPct val="150000"/>
                        </a:lnSpc>
                        <a:spcBef>
                          <a:spcPts val="0"/>
                        </a:spcBef>
                        <a:spcAft>
                          <a:spcPts val="1000"/>
                        </a:spcAft>
                      </a:pPr>
                      <a:r>
                        <a:rPr lang="en-US" sz="1400" b="1" dirty="0" smtClean="0">
                          <a:latin typeface="Arial"/>
                          <a:ea typeface="SimSun"/>
                          <a:cs typeface="Times New Roman"/>
                        </a:rPr>
                        <a:t>No </a:t>
                      </a:r>
                      <a:r>
                        <a:rPr lang="en-US" sz="1400" b="1" dirty="0">
                          <a:latin typeface="Arial"/>
                          <a:ea typeface="SimSun"/>
                          <a:cs typeface="Times New Roman"/>
                        </a:rPr>
                        <a:t>Classical Phase Behavior Obtained</a:t>
                      </a:r>
                      <a:endParaRPr lang="en-US" sz="1400" dirty="0">
                        <a:latin typeface="Calibri"/>
                        <a:ea typeface="SimSun"/>
                        <a:cs typeface="Times New Roman"/>
                      </a:endParaRPr>
                    </a:p>
                  </a:txBody>
                  <a:tcPr marL="33471" marR="3347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2057400" y="6248400"/>
            <a:ext cx="5105400" cy="400110"/>
          </a:xfrm>
          <a:prstGeom prst="rect">
            <a:avLst/>
          </a:prstGeom>
          <a:noFill/>
        </p:spPr>
        <p:txBody>
          <a:bodyPr wrap="square" rtlCol="0">
            <a:spAutoFit/>
          </a:bodyPr>
          <a:lstStyle/>
          <a:p>
            <a:pPr algn="ctr"/>
            <a:r>
              <a:rPr lang="en-US" sz="2000" b="1" dirty="0" smtClean="0"/>
              <a:t>Influence of Oil Type on Optimal Salinity</a:t>
            </a:r>
            <a:endParaRPr lang="en-US" sz="2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943394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nvGraphicFramePr>
        <p:xfrm>
          <a:off x="381000" y="1219200"/>
          <a:ext cx="8458199" cy="3691913"/>
        </p:xfrm>
        <a:graphic>
          <a:graphicData uri="http://schemas.openxmlformats.org/drawingml/2006/table">
            <a:tbl>
              <a:tblPr/>
              <a:tblGrid>
                <a:gridCol w="1670571"/>
                <a:gridCol w="1128765"/>
                <a:gridCol w="903010"/>
                <a:gridCol w="903010"/>
                <a:gridCol w="1204013"/>
                <a:gridCol w="1204013"/>
                <a:gridCol w="827759"/>
                <a:gridCol w="617058"/>
              </a:tblGrid>
              <a:tr h="1361471">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Electrolytes Type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2% Dodecyl Benzene Sulfonate/2% 2-Butanol/Toluene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2.40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0.490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rowSpan="3">
                  <a:txBody>
                    <a:bodyPr/>
                    <a:lstStyle/>
                    <a:p>
                      <a:pPr marL="0" marR="0" algn="ctr">
                        <a:lnSpc>
                          <a:spcPct val="150000"/>
                        </a:lnSpc>
                        <a:spcBef>
                          <a:spcPts val="0"/>
                        </a:spcBef>
                        <a:spcAft>
                          <a:spcPts val="1000"/>
                        </a:spcAft>
                      </a:pPr>
                      <a:r>
                        <a:rPr lang="en-US" sz="1400" b="1" dirty="0">
                          <a:latin typeface="Arial"/>
                          <a:ea typeface="SimSun"/>
                          <a:cs typeface="Times New Roman"/>
                        </a:rPr>
                        <a:t>2.7% IOS</a:t>
                      </a:r>
                      <a:r>
                        <a:rPr lang="en-US" sz="1400" b="1" baseline="-25000" dirty="0">
                          <a:latin typeface="Arial"/>
                          <a:ea typeface="SimSun"/>
                          <a:cs typeface="Times New Roman"/>
                        </a:rPr>
                        <a:t>15-18</a:t>
                      </a:r>
                      <a:r>
                        <a:rPr lang="en-US" sz="1400" b="1" dirty="0">
                          <a:latin typeface="Arial"/>
                          <a:ea typeface="SimSun"/>
                          <a:cs typeface="Times New Roman"/>
                        </a:rPr>
                        <a:t>/2.7% 2-Butanol/Octane</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NaCl</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NaOH</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094">
                <a:tc vMerge="1">
                  <a:txBody>
                    <a:bodyPr/>
                    <a:lstStyle/>
                    <a:p>
                      <a:endParaRPr lang="en-US"/>
                    </a:p>
                  </a:txBody>
                  <a:tcPr/>
                </a:tc>
                <a:tc>
                  <a:txBody>
                    <a:bodyPr/>
                    <a:lstStyle/>
                    <a:p>
                      <a:pPr marL="0" marR="0" algn="ctr">
                        <a:lnSpc>
                          <a:spcPct val="150000"/>
                        </a:lnSpc>
                        <a:spcBef>
                          <a:spcPts val="0"/>
                        </a:spcBef>
                        <a:spcAft>
                          <a:spcPts val="1000"/>
                        </a:spcAft>
                      </a:pPr>
                      <a:r>
                        <a:rPr lang="en-US" sz="1400" b="1" dirty="0">
                          <a:latin typeface="Arial"/>
                          <a:ea typeface="SimSun"/>
                          <a:cs typeface="Times New Roman"/>
                        </a:rPr>
                        <a:t>Na</a:t>
                      </a:r>
                      <a:r>
                        <a:rPr lang="en-US" sz="1400" b="1" baseline="-25000" dirty="0">
                          <a:latin typeface="Arial"/>
                          <a:ea typeface="SimSun"/>
                          <a:cs typeface="Times New Roman"/>
                        </a:rPr>
                        <a:t>2</a:t>
                      </a:r>
                      <a:r>
                        <a:rPr lang="en-US" sz="1400" b="1" dirty="0">
                          <a:latin typeface="Arial"/>
                          <a:ea typeface="SimSun"/>
                          <a:cs typeface="Times New Roman"/>
                        </a:rPr>
                        <a:t>CO</a:t>
                      </a:r>
                      <a:r>
                        <a:rPr lang="en-US" sz="1400" b="1" baseline="-25000" dirty="0">
                          <a:latin typeface="Arial"/>
                          <a:ea typeface="SimSun"/>
                          <a:cs typeface="Times New Roman"/>
                        </a:rPr>
                        <a:t>3</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139630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1629728"/>
          </a:xfrm>
        </p:spPr>
        <p:txBody>
          <a:bodyPr>
            <a:noAutofit/>
          </a:bodyPr>
          <a:lstStyle/>
          <a:p>
            <a:pPr algn="l"/>
            <a:r>
              <a:rPr lang="en-US" sz="2800" b="1" dirty="0" smtClean="0"/>
              <a:t/>
            </a:r>
            <a:br>
              <a:rPr lang="en-US" sz="2800" b="1" dirty="0" smtClean="0"/>
            </a:br>
            <a:endParaRPr lang="en-US" sz="2800" b="1" dirty="0"/>
          </a:p>
        </p:txBody>
      </p:sp>
      <p:sp>
        <p:nvSpPr>
          <p:cNvPr id="5" name="Rectangle 4"/>
          <p:cNvSpPr/>
          <p:nvPr/>
        </p:nvSpPr>
        <p:spPr>
          <a:xfrm>
            <a:off x="2057400" y="2286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TextBox 5"/>
          <p:cNvSpPr txBox="1"/>
          <p:nvPr/>
        </p:nvSpPr>
        <p:spPr>
          <a:xfrm>
            <a:off x="0" y="1226641"/>
            <a:ext cx="9144000" cy="353943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t>Single Sodium Salt/Single Surfactant/Alcohol/ Model Oil System</a:t>
            </a:r>
          </a:p>
          <a:p>
            <a:pPr marL="457200" indent="-457200">
              <a:buFont typeface="Wingdings" panose="05000000000000000000" pitchFamily="2" charset="2"/>
              <a:buChar char="q"/>
            </a:pPr>
            <a:r>
              <a:rPr lang="en-US" sz="3200" b="1" dirty="0" smtClean="0">
                <a:solidFill>
                  <a:schemeClr val="bg1">
                    <a:lumMod val="75000"/>
                  </a:schemeClr>
                </a:solidFill>
              </a:rPr>
              <a:t>Sodium Salts Mixture/Surfactant Mixture/ Alcohol/ Model </a:t>
            </a:r>
            <a:r>
              <a:rPr lang="en-US" sz="3200" b="1" dirty="0">
                <a:solidFill>
                  <a:schemeClr val="bg1">
                    <a:lumMod val="75000"/>
                  </a:schemeClr>
                </a:solidFill>
              </a:rPr>
              <a:t>Oil </a:t>
            </a:r>
            <a:r>
              <a:rPr lang="en-US" sz="3200" b="1" dirty="0" smtClean="0">
                <a:solidFill>
                  <a:schemeClr val="bg1">
                    <a:lumMod val="75000"/>
                  </a:schemeClr>
                </a:solidFill>
              </a:rPr>
              <a:t>System</a:t>
            </a:r>
          </a:p>
          <a:p>
            <a:pPr marL="457200" indent="-457200">
              <a:buFont typeface="Wingdings" panose="05000000000000000000" pitchFamily="2" charset="2"/>
              <a:buChar char="q"/>
            </a:pPr>
            <a:r>
              <a:rPr lang="en-US" sz="3200" b="1" dirty="0" smtClean="0">
                <a:solidFill>
                  <a:schemeClr val="bg1">
                    <a:lumMod val="75000"/>
                  </a:schemeClr>
                </a:solidFill>
              </a:rPr>
              <a:t>Sodium Activity as a function of Soap/Surfactant Ratio (Alkali/Oleic Acid/Surfactant/Alcohol/ Model Oil)</a:t>
            </a:r>
            <a:endParaRPr lang="en-US" sz="3200" b="1" dirty="0">
              <a:solidFill>
                <a:schemeClr val="bg1">
                  <a:lumMod val="75000"/>
                </a:schemeClr>
              </a:solidFill>
            </a:endParaRPr>
          </a:p>
        </p:txBody>
      </p:sp>
    </p:spTree>
    <p:extLst>
      <p:ext uri="{BB962C8B-B14F-4D97-AF65-F5344CB8AC3E}">
        <p14:creationId xmlns:p14="http://schemas.microsoft.com/office/powerpoint/2010/main" val="16400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marL="0" marR="0">
              <a:spcBef>
                <a:spcPts val="0"/>
              </a:spcBef>
            </a:pPr>
            <a:r>
              <a:rPr lang="en-US" sz="3600" b="1" dirty="0" smtClean="0"/>
              <a:t>X% </a:t>
            </a:r>
            <a:r>
              <a:rPr lang="en-US" sz="3600" b="1" dirty="0"/>
              <a:t>Oleic Acid+ </a:t>
            </a:r>
            <a:r>
              <a:rPr lang="en-US" sz="3600" b="1" dirty="0" smtClean="0"/>
              <a:t>6% 2-Butanol/Decane</a:t>
            </a:r>
            <a:endParaRPr lang="en-US" sz="3600" b="1" dirty="0"/>
          </a:p>
        </p:txBody>
      </p:sp>
      <p:sp>
        <p:nvSpPr>
          <p:cNvPr id="3" name="Content Placeholder 2"/>
          <p:cNvSpPr>
            <a:spLocks noGrp="1"/>
          </p:cNvSpPr>
          <p:nvPr>
            <p:ph idx="1"/>
          </p:nvPr>
        </p:nvSpPr>
        <p:spPr>
          <a:xfrm>
            <a:off x="228600" y="762000"/>
            <a:ext cx="8915400" cy="5410200"/>
          </a:xfrm>
        </p:spPr>
        <p:txBody>
          <a:bodyPr>
            <a:noAutofit/>
          </a:bodyPr>
          <a:lstStyle/>
          <a:p>
            <a:pPr marL="0">
              <a:spcBef>
                <a:spcPts val="0"/>
              </a:spcBef>
              <a:buNone/>
            </a:pPr>
            <a:r>
              <a:rPr lang="en-US" b="1" dirty="0" smtClean="0"/>
              <a:t>Procedure:</a:t>
            </a:r>
          </a:p>
          <a:p>
            <a:pPr marL="0">
              <a:spcBef>
                <a:spcPts val="0"/>
              </a:spcBef>
              <a:buNone/>
            </a:pPr>
            <a:r>
              <a:rPr lang="en-US" sz="2400" b="1" dirty="0" smtClean="0"/>
              <a:t> 1)  Salinity Scan (X% Na</a:t>
            </a:r>
            <a:r>
              <a:rPr lang="en-US" sz="2400" b="1" baseline="-25000" dirty="0" smtClean="0"/>
              <a:t>2</a:t>
            </a:r>
            <a:r>
              <a:rPr lang="en-US" sz="2400" b="1" dirty="0" smtClean="0"/>
              <a:t>CO</a:t>
            </a:r>
            <a:r>
              <a:rPr lang="en-US" sz="2400" b="1" baseline="-25000" dirty="0" smtClean="0"/>
              <a:t>3</a:t>
            </a:r>
            <a:r>
              <a:rPr lang="en-US" sz="2400" b="1" dirty="0" smtClean="0"/>
              <a:t>)</a:t>
            </a:r>
          </a:p>
          <a:p>
            <a:pPr marL="0">
              <a:spcBef>
                <a:spcPts val="0"/>
              </a:spcBef>
              <a:buNone/>
            </a:pPr>
            <a:r>
              <a:rPr lang="en-US" sz="2400" b="1" dirty="0"/>
              <a:t> </a:t>
            </a:r>
            <a:r>
              <a:rPr lang="en-US" sz="2400" b="1" dirty="0" smtClean="0"/>
              <a:t>    Stock concentrated brine, DIW, stock surfactant solution, Decane</a:t>
            </a:r>
          </a:p>
          <a:p>
            <a:pPr marL="0">
              <a:spcBef>
                <a:spcPts val="0"/>
              </a:spcBef>
              <a:buNone/>
            </a:pPr>
            <a:r>
              <a:rPr lang="en-US" sz="2400" b="1" dirty="0"/>
              <a:t> </a:t>
            </a:r>
            <a:r>
              <a:rPr lang="en-US" sz="2400" b="1" dirty="0" smtClean="0"/>
              <a:t>2) 2.0% oleic acid </a:t>
            </a:r>
            <a:r>
              <a:rPr lang="en-US" sz="2400" b="1" dirty="0"/>
              <a:t>+ </a:t>
            </a:r>
            <a:r>
              <a:rPr lang="en-US" sz="2400" b="1" dirty="0" smtClean="0"/>
              <a:t>6% 2-Butanol (overall) </a:t>
            </a:r>
          </a:p>
          <a:p>
            <a:pPr marL="0">
              <a:spcBef>
                <a:spcPts val="0"/>
              </a:spcBef>
              <a:buNone/>
            </a:pPr>
            <a:r>
              <a:rPr lang="en-US" sz="2400" b="1" dirty="0" smtClean="0"/>
              <a:t>     2.67% </a:t>
            </a:r>
            <a:r>
              <a:rPr lang="en-US" sz="2400" b="1" dirty="0"/>
              <a:t>oleic acid + </a:t>
            </a:r>
            <a:r>
              <a:rPr lang="en-US" sz="2400" b="1" dirty="0" smtClean="0"/>
              <a:t>6% </a:t>
            </a:r>
            <a:r>
              <a:rPr lang="en-US" sz="2400" b="1" dirty="0"/>
              <a:t>2-Butanol (overall) </a:t>
            </a:r>
            <a:endParaRPr lang="en-US" sz="2400" b="1" dirty="0" smtClean="0"/>
          </a:p>
          <a:p>
            <a:pPr marL="0">
              <a:spcBef>
                <a:spcPts val="0"/>
              </a:spcBef>
              <a:buNone/>
            </a:pPr>
            <a:r>
              <a:rPr lang="en-US" sz="2400" b="1" dirty="0"/>
              <a:t> </a:t>
            </a:r>
            <a:r>
              <a:rPr lang="en-US" sz="2400" b="1" dirty="0" smtClean="0"/>
              <a:t>    4.0% </a:t>
            </a:r>
            <a:r>
              <a:rPr lang="en-US" sz="2400" b="1" dirty="0"/>
              <a:t>oleic acid + </a:t>
            </a:r>
            <a:r>
              <a:rPr lang="en-US" sz="2400" b="1" dirty="0" smtClean="0"/>
              <a:t>6% </a:t>
            </a:r>
            <a:r>
              <a:rPr lang="en-US" sz="2400" b="1" dirty="0"/>
              <a:t>2-Butanol (overall</a:t>
            </a:r>
            <a:r>
              <a:rPr lang="en-US" sz="2400" b="1" dirty="0" smtClean="0"/>
              <a:t>)</a:t>
            </a:r>
            <a:endParaRPr lang="en-US" sz="2400" b="1" dirty="0"/>
          </a:p>
          <a:p>
            <a:pPr marL="0">
              <a:spcBef>
                <a:spcPts val="0"/>
              </a:spcBef>
              <a:buNone/>
            </a:pPr>
            <a:r>
              <a:rPr lang="en-US" sz="2400" b="1" dirty="0" smtClean="0"/>
              <a:t>     5.3% </a:t>
            </a:r>
            <a:r>
              <a:rPr lang="en-US" sz="2400" b="1" dirty="0"/>
              <a:t>oleic acid + </a:t>
            </a:r>
            <a:r>
              <a:rPr lang="en-US" sz="2400" b="1" dirty="0" smtClean="0"/>
              <a:t>6% </a:t>
            </a:r>
            <a:r>
              <a:rPr lang="en-US" sz="2400" b="1" dirty="0"/>
              <a:t>2-Butanol (overall</a:t>
            </a:r>
            <a:r>
              <a:rPr lang="en-US" sz="2400" b="1" dirty="0" smtClean="0"/>
              <a:t>)</a:t>
            </a:r>
            <a:endParaRPr lang="en-US" sz="2400" b="1" dirty="0"/>
          </a:p>
          <a:p>
            <a:pPr marL="0">
              <a:spcBef>
                <a:spcPts val="0"/>
              </a:spcBef>
              <a:buNone/>
            </a:pPr>
            <a:r>
              <a:rPr lang="en-US" sz="2400" b="1" dirty="0" smtClean="0"/>
              <a:t> 3) Sodium Activity at Optimal calculated by Phreeqc software</a:t>
            </a:r>
            <a:endParaRPr lang="en-US" sz="2400" b="1" dirty="0"/>
          </a:p>
          <a:p>
            <a:pPr marL="0">
              <a:spcBef>
                <a:spcPts val="0"/>
              </a:spcBef>
              <a:buNone/>
            </a:pPr>
            <a:r>
              <a:rPr lang="en-US" sz="2400" b="1" dirty="0" smtClean="0"/>
              <a:t> </a:t>
            </a:r>
            <a:endParaRPr lang="en-US" sz="2400" b="1" dirty="0"/>
          </a:p>
          <a:p>
            <a:pPr marL="0">
              <a:spcBef>
                <a:spcPts val="0"/>
              </a:spcBef>
              <a:buNone/>
            </a:pPr>
            <a:endParaRPr lang="en-US" sz="2400" b="1" dirty="0" smtClean="0"/>
          </a:p>
          <a:p>
            <a:pPr marL="0">
              <a:spcBef>
                <a:spcPts val="0"/>
              </a:spcBef>
              <a:buNone/>
            </a:pPr>
            <a:endParaRPr lang="en-US" sz="2400" b="1" dirty="0"/>
          </a:p>
          <a:p>
            <a:pPr marL="0">
              <a:spcBef>
                <a:spcPts val="0"/>
              </a:spcBef>
              <a:buNone/>
            </a:pP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826473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marL="0" marR="0">
              <a:spcBef>
                <a:spcPts val="0"/>
              </a:spcBef>
            </a:pPr>
            <a:r>
              <a:rPr lang="en-US" sz="3600" b="1" dirty="0" smtClean="0"/>
              <a:t>2.25</a:t>
            </a:r>
            <a:r>
              <a:rPr lang="en-US" sz="3600" b="1" dirty="0"/>
              <a:t>% Oleic Acid+ X% </a:t>
            </a:r>
            <a:r>
              <a:rPr lang="en-US" sz="3600" b="1" dirty="0" smtClean="0"/>
              <a:t>IOS+6.75% 2-Butanol/Octane</a:t>
            </a:r>
            <a:endParaRPr lang="en-US" sz="3600" b="1" dirty="0"/>
          </a:p>
        </p:txBody>
      </p:sp>
      <p:sp>
        <p:nvSpPr>
          <p:cNvPr id="3" name="Content Placeholder 2"/>
          <p:cNvSpPr>
            <a:spLocks noGrp="1"/>
          </p:cNvSpPr>
          <p:nvPr>
            <p:ph idx="1"/>
          </p:nvPr>
        </p:nvSpPr>
        <p:spPr>
          <a:xfrm>
            <a:off x="228600" y="762000"/>
            <a:ext cx="8686800" cy="5410200"/>
          </a:xfrm>
        </p:spPr>
        <p:txBody>
          <a:bodyPr>
            <a:noAutofit/>
          </a:bodyPr>
          <a:lstStyle/>
          <a:p>
            <a:pPr marL="0">
              <a:spcBef>
                <a:spcPts val="0"/>
              </a:spcBef>
              <a:buNone/>
            </a:pPr>
            <a:r>
              <a:rPr lang="en-US" b="1" dirty="0" smtClean="0"/>
              <a:t>Procedure:</a:t>
            </a:r>
          </a:p>
          <a:p>
            <a:pPr marL="0">
              <a:spcBef>
                <a:spcPts val="0"/>
              </a:spcBef>
              <a:buNone/>
            </a:pPr>
            <a:r>
              <a:rPr lang="en-US" sz="2400" b="1" dirty="0" smtClean="0"/>
              <a:t> 1) Prepare </a:t>
            </a:r>
            <a:r>
              <a:rPr lang="en-US" sz="2400" b="1" dirty="0"/>
              <a:t>2</a:t>
            </a:r>
            <a:r>
              <a:rPr lang="en-US" sz="2400" b="1" dirty="0" smtClean="0"/>
              <a:t>0</a:t>
            </a:r>
            <a:r>
              <a:rPr lang="en-US" sz="2400" b="1" dirty="0"/>
              <a:t>% </a:t>
            </a:r>
            <a:r>
              <a:rPr lang="en-US" sz="2400" b="1" dirty="0" smtClean="0"/>
              <a:t>IOS in DI Water</a:t>
            </a:r>
          </a:p>
          <a:p>
            <a:pPr marL="0">
              <a:spcBef>
                <a:spcPts val="0"/>
              </a:spcBef>
              <a:buNone/>
            </a:pPr>
            <a:r>
              <a:rPr lang="en-US" sz="2400" b="1" dirty="0"/>
              <a:t> </a:t>
            </a:r>
            <a:r>
              <a:rPr lang="en-US" sz="2400" b="1" dirty="0" smtClean="0"/>
              <a:t>2) Salinity Scan </a:t>
            </a:r>
            <a:r>
              <a:rPr lang="en-US" sz="2400" b="1" dirty="0"/>
              <a:t>(4% Na</a:t>
            </a:r>
            <a:r>
              <a:rPr lang="en-US" sz="2400" b="1" baseline="-25000" dirty="0"/>
              <a:t>2</a:t>
            </a:r>
            <a:r>
              <a:rPr lang="en-US" sz="2400" b="1" dirty="0"/>
              <a:t>CO</a:t>
            </a:r>
            <a:r>
              <a:rPr lang="en-US" sz="2400" b="1" baseline="-25000" dirty="0"/>
              <a:t>3</a:t>
            </a:r>
            <a:r>
              <a:rPr lang="en-US" sz="2400" b="1" dirty="0"/>
              <a:t> </a:t>
            </a:r>
            <a:r>
              <a:rPr lang="en-US" sz="2400" b="1" dirty="0" smtClean="0"/>
              <a:t>+ NaCl)</a:t>
            </a:r>
          </a:p>
          <a:p>
            <a:pPr marL="0">
              <a:spcBef>
                <a:spcPts val="0"/>
              </a:spcBef>
              <a:buNone/>
            </a:pPr>
            <a:r>
              <a:rPr lang="en-US" sz="2400" b="1" dirty="0"/>
              <a:t> </a:t>
            </a:r>
            <a:r>
              <a:rPr lang="en-US" sz="2400" b="1" dirty="0" smtClean="0"/>
              <a:t>    Stock concentrated brine, DIW, stock surfactant solution, Octane</a:t>
            </a:r>
          </a:p>
          <a:p>
            <a:pPr marL="0">
              <a:spcBef>
                <a:spcPts val="0"/>
              </a:spcBef>
              <a:buNone/>
            </a:pPr>
            <a:r>
              <a:rPr lang="en-US" sz="2400" b="1" dirty="0"/>
              <a:t> </a:t>
            </a:r>
            <a:r>
              <a:rPr lang="en-US" sz="2400" b="1" dirty="0" smtClean="0"/>
              <a:t>3) 2.25% oleic acid </a:t>
            </a:r>
            <a:r>
              <a:rPr lang="en-US" sz="2400" b="1" dirty="0"/>
              <a:t>+ </a:t>
            </a:r>
            <a:r>
              <a:rPr lang="en-US" sz="2400" b="1" dirty="0" smtClean="0"/>
              <a:t>6.75% 2-Butanol (overall) </a:t>
            </a:r>
          </a:p>
          <a:p>
            <a:pPr marL="0">
              <a:spcBef>
                <a:spcPts val="0"/>
              </a:spcBef>
              <a:buNone/>
            </a:pPr>
            <a:r>
              <a:rPr lang="en-US" sz="2400" b="1" dirty="0" smtClean="0"/>
              <a:t>     2.25</a:t>
            </a:r>
            <a:r>
              <a:rPr lang="en-US" sz="2400" b="1" dirty="0"/>
              <a:t>% oleic acid + </a:t>
            </a:r>
            <a:r>
              <a:rPr lang="en-US" sz="2400" b="1" dirty="0" smtClean="0"/>
              <a:t>6.75% </a:t>
            </a:r>
            <a:r>
              <a:rPr lang="en-US" sz="2400" b="1" dirty="0"/>
              <a:t>2-Butanol (overall) </a:t>
            </a:r>
            <a:r>
              <a:rPr lang="en-US" sz="2400" b="1" dirty="0" smtClean="0"/>
              <a:t>+0.5% IOS </a:t>
            </a:r>
            <a:r>
              <a:rPr lang="en-US" sz="2400" b="1" dirty="0"/>
              <a:t>(overall)</a:t>
            </a:r>
          </a:p>
          <a:p>
            <a:pPr marL="0">
              <a:spcBef>
                <a:spcPts val="0"/>
              </a:spcBef>
              <a:buNone/>
            </a:pPr>
            <a:r>
              <a:rPr lang="en-US" sz="2400" b="1" dirty="0" smtClean="0"/>
              <a:t>     2.25</a:t>
            </a:r>
            <a:r>
              <a:rPr lang="en-US" sz="2400" b="1" dirty="0"/>
              <a:t>% oleic acid + 6.75 % 2-Butanol (overall) </a:t>
            </a:r>
            <a:r>
              <a:rPr lang="en-US" sz="2400" b="1" dirty="0" smtClean="0"/>
              <a:t>+1.0</a:t>
            </a:r>
            <a:r>
              <a:rPr lang="en-US" sz="2400" b="1" dirty="0"/>
              <a:t>% </a:t>
            </a:r>
            <a:r>
              <a:rPr lang="en-US" sz="2400" b="1" dirty="0" smtClean="0"/>
              <a:t>IOS </a:t>
            </a:r>
            <a:r>
              <a:rPr lang="en-US" sz="2400" b="1" dirty="0"/>
              <a:t>(overall)</a:t>
            </a:r>
          </a:p>
          <a:p>
            <a:pPr marL="0">
              <a:spcBef>
                <a:spcPts val="0"/>
              </a:spcBef>
              <a:buNone/>
            </a:pPr>
            <a:r>
              <a:rPr lang="en-US" sz="2400" b="1" dirty="0" smtClean="0"/>
              <a:t>     2.25</a:t>
            </a:r>
            <a:r>
              <a:rPr lang="en-US" sz="2400" b="1" dirty="0"/>
              <a:t>% oleic acid + 6.75 % 2-Butanol (overall) </a:t>
            </a:r>
            <a:r>
              <a:rPr lang="en-US" sz="2400" b="1" dirty="0" smtClean="0"/>
              <a:t>+2.0% IOS (overall)</a:t>
            </a:r>
            <a:endParaRPr lang="en-US" sz="2400" b="1" dirty="0"/>
          </a:p>
          <a:p>
            <a:pPr marL="0">
              <a:spcBef>
                <a:spcPts val="0"/>
              </a:spcBef>
              <a:buNone/>
            </a:pPr>
            <a:r>
              <a:rPr lang="en-US" sz="2400" b="1" dirty="0" smtClean="0"/>
              <a:t>     2.25</a:t>
            </a:r>
            <a:r>
              <a:rPr lang="en-US" sz="2400" b="1" dirty="0"/>
              <a:t>% oleic acid + 6.75 % 2-Butanol (overall) </a:t>
            </a:r>
            <a:r>
              <a:rPr lang="en-US" sz="2400" b="1" dirty="0" smtClean="0"/>
              <a:t>+3.0% IOS </a:t>
            </a:r>
            <a:r>
              <a:rPr lang="en-US" sz="2400" b="1" dirty="0"/>
              <a:t>(overall)</a:t>
            </a:r>
          </a:p>
          <a:p>
            <a:pPr marL="0">
              <a:spcBef>
                <a:spcPts val="0"/>
              </a:spcBef>
              <a:buNone/>
            </a:pPr>
            <a:r>
              <a:rPr lang="en-US" sz="2400" b="1" dirty="0" smtClean="0"/>
              <a:t>     2.25</a:t>
            </a:r>
            <a:r>
              <a:rPr lang="en-US" sz="2400" b="1" dirty="0"/>
              <a:t>% oleic acid + 6.75 % 2-Butanol (overall) </a:t>
            </a:r>
            <a:r>
              <a:rPr lang="en-US" sz="2400" b="1" dirty="0" smtClean="0"/>
              <a:t>+4.0% IOS </a:t>
            </a:r>
            <a:r>
              <a:rPr lang="en-US" sz="2400" b="1" dirty="0"/>
              <a:t>(overall)</a:t>
            </a:r>
          </a:p>
          <a:p>
            <a:pPr marL="0">
              <a:spcBef>
                <a:spcPts val="0"/>
              </a:spcBef>
              <a:buNone/>
            </a:pPr>
            <a:r>
              <a:rPr lang="en-US" sz="2400" b="1" dirty="0" smtClean="0"/>
              <a:t>     1.68 % IOS+ 6.75 % 2-Butanol (overall)</a:t>
            </a:r>
          </a:p>
          <a:p>
            <a:pPr marL="0">
              <a:spcBef>
                <a:spcPts val="0"/>
              </a:spcBef>
              <a:buNone/>
            </a:pPr>
            <a:r>
              <a:rPr lang="en-US" sz="2400" b="1" dirty="0" smtClean="0"/>
              <a:t>5) Sodium Activity at Optimal calculated by Phreeqc software</a:t>
            </a:r>
            <a:endParaRPr lang="en-US" sz="2400" b="1" dirty="0"/>
          </a:p>
          <a:p>
            <a:pPr marL="0">
              <a:spcBef>
                <a:spcPts val="0"/>
              </a:spcBef>
              <a:buNone/>
            </a:pPr>
            <a:r>
              <a:rPr lang="en-US" sz="2400" b="1" dirty="0" smtClean="0"/>
              <a:t>6) Optimal salinity as a function of IOS</a:t>
            </a:r>
            <a:r>
              <a:rPr lang="en-US" sz="2400" b="1" baseline="-25000" dirty="0"/>
              <a:t>15-18</a:t>
            </a:r>
            <a:r>
              <a:rPr lang="en-US" sz="2400" b="1" dirty="0" smtClean="0"/>
              <a:t> molar fraction</a:t>
            </a:r>
          </a:p>
          <a:p>
            <a:pPr marL="0">
              <a:spcBef>
                <a:spcPts val="0"/>
              </a:spcBef>
              <a:buNone/>
            </a:pPr>
            <a:r>
              <a:rPr lang="en-US" sz="2400" b="1" dirty="0" smtClean="0"/>
              <a:t>IOS</a:t>
            </a:r>
            <a:r>
              <a:rPr lang="en-US" sz="2400" b="1" baseline="-25000" dirty="0" smtClean="0"/>
              <a:t>15-18</a:t>
            </a:r>
            <a:r>
              <a:rPr lang="en-US" sz="2400" b="1" dirty="0" smtClean="0"/>
              <a:t> molarity: 333 (IOS</a:t>
            </a:r>
            <a:r>
              <a:rPr lang="en-US" sz="2400" b="1" baseline="-25000" dirty="0" smtClean="0"/>
              <a:t>16.5</a:t>
            </a:r>
            <a:r>
              <a:rPr lang="en-US" sz="2400" b="1" dirty="0" smtClean="0"/>
              <a:t>)</a:t>
            </a:r>
            <a:endParaRPr lang="en-US" sz="2400" b="1" dirty="0"/>
          </a:p>
          <a:p>
            <a:pPr marL="0">
              <a:spcBef>
                <a:spcPts val="0"/>
              </a:spcBef>
              <a:buNone/>
            </a:pPr>
            <a:endParaRPr lang="en-US" sz="2400" b="1" dirty="0"/>
          </a:p>
          <a:p>
            <a:pPr marL="0">
              <a:spcBef>
                <a:spcPts val="0"/>
              </a:spcBef>
              <a:buNone/>
            </a:pPr>
            <a:endParaRPr lang="en-US" sz="2400" b="1" dirty="0" smtClean="0"/>
          </a:p>
          <a:p>
            <a:pPr marL="0">
              <a:spcBef>
                <a:spcPts val="0"/>
              </a:spcBef>
              <a:buNone/>
            </a:pPr>
            <a:endParaRPr lang="en-US" sz="2400" b="1" dirty="0"/>
          </a:p>
          <a:p>
            <a:pPr marL="0">
              <a:spcBef>
                <a:spcPts val="0"/>
              </a:spcBef>
              <a:buNone/>
            </a:pP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770651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4679" y="76200"/>
            <a:ext cx="8628321"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600" b="1" dirty="0"/>
              <a:t>X</a:t>
            </a:r>
            <a:r>
              <a:rPr lang="en-US" sz="3600" b="1" dirty="0" smtClean="0"/>
              <a:t>% DBS+ Y% 2-Butanol/Toluene</a:t>
            </a:r>
            <a:endParaRPr lang="en-US" sz="3600" b="1" dirty="0"/>
          </a:p>
        </p:txBody>
      </p:sp>
      <p:graphicFrame>
        <p:nvGraphicFramePr>
          <p:cNvPr id="2" name="Table 1"/>
          <p:cNvGraphicFramePr>
            <a:graphicFrameLocks noGrp="1"/>
          </p:cNvGraphicFramePr>
          <p:nvPr>
            <p:extLst>
              <p:ext uri="{D42A27DB-BD31-4B8C-83A1-F6EECF244321}">
                <p14:modId xmlns:p14="http://schemas.microsoft.com/office/powerpoint/2010/main" val="4036520725"/>
              </p:ext>
            </p:extLst>
          </p:nvPr>
        </p:nvGraphicFramePr>
        <p:xfrm>
          <a:off x="372139" y="838200"/>
          <a:ext cx="8153400" cy="1854200"/>
        </p:xfrm>
        <a:graphic>
          <a:graphicData uri="http://schemas.openxmlformats.org/drawingml/2006/table">
            <a:tbl>
              <a:tblPr firstRow="1" bandRow="1">
                <a:tableStyleId>{5C22544A-7EE6-4342-B048-85BDC9FD1C3A}</a:tableStyleId>
              </a:tblPr>
              <a:tblGrid>
                <a:gridCol w="5181600"/>
                <a:gridCol w="2971800"/>
              </a:tblGrid>
              <a:tr h="370840">
                <a:tc>
                  <a:txBody>
                    <a:bodyPr/>
                    <a:lstStyle/>
                    <a:p>
                      <a:pPr algn="ctr"/>
                      <a:r>
                        <a:rPr lang="en-US" dirty="0" smtClean="0"/>
                        <a:t>System</a:t>
                      </a:r>
                      <a:endParaRPr lang="en-US" dirty="0"/>
                    </a:p>
                  </a:txBody>
                  <a:tcPr/>
                </a:tc>
                <a:tc>
                  <a:txBody>
                    <a:bodyPr/>
                    <a:lstStyle/>
                    <a:p>
                      <a:pPr algn="ctr"/>
                      <a:r>
                        <a:rPr lang="en-US" dirty="0" smtClean="0"/>
                        <a:t>Optimal Activity,</a:t>
                      </a:r>
                      <a:r>
                        <a:rPr lang="en-US" baseline="0" dirty="0" smtClean="0"/>
                        <a:t> </a:t>
                      </a:r>
                      <a:r>
                        <a:rPr lang="en-US" baseline="0" dirty="0" err="1" smtClean="0"/>
                        <a:t>Na</a:t>
                      </a:r>
                      <a:r>
                        <a:rPr lang="en-US" baseline="30000" dirty="0" err="1" smtClean="0"/>
                        <a:t>+</a:t>
                      </a:r>
                      <a:r>
                        <a:rPr lang="en-US" baseline="0" dirty="0" err="1" smtClean="0"/>
                        <a:t>,M</a:t>
                      </a:r>
                      <a:endParaRPr lang="en-US" baseline="0" dirty="0"/>
                    </a:p>
                  </a:txBody>
                  <a:tcPr/>
                </a:tc>
              </a:tr>
              <a:tr h="370840">
                <a:tc>
                  <a:txBody>
                    <a:bodyPr/>
                    <a:lstStyle/>
                    <a:p>
                      <a:pPr algn="ctr" fontAlgn="b"/>
                      <a:r>
                        <a:rPr lang="en-US" sz="1800" b="1" i="0" u="none" strike="noStrike" dirty="0" smtClean="0">
                          <a:solidFill>
                            <a:srgbClr val="000000"/>
                          </a:solidFill>
                          <a:effectLst/>
                          <a:latin typeface="Calibri"/>
                        </a:rPr>
                        <a:t>2%DBS+3%2-Butanol</a:t>
                      </a:r>
                      <a:endParaRPr lang="en-US" sz="1800" b="1" i="0" u="none" strike="noStrike" dirty="0">
                        <a:solidFill>
                          <a:srgbClr val="000000"/>
                        </a:solidFill>
                        <a:effectLst/>
                        <a:latin typeface="Calibri"/>
                      </a:endParaRPr>
                    </a:p>
                  </a:txBody>
                  <a:tcPr marL="9525" marR="9525" marT="9525" marB="0" anchor="b"/>
                </a:tc>
                <a:tc>
                  <a:txBody>
                    <a:bodyPr/>
                    <a:lstStyle/>
                    <a:p>
                      <a:pPr algn="ctr"/>
                      <a:r>
                        <a:rPr lang="en-US" b="1" dirty="0" smtClean="0"/>
                        <a:t>0.22</a:t>
                      </a:r>
                      <a:endParaRPr lang="en-US" b="1" dirty="0"/>
                    </a:p>
                  </a:txBody>
                  <a:tcPr/>
                </a:tc>
              </a:tr>
              <a:tr h="370840">
                <a:tc>
                  <a:txBody>
                    <a:bodyPr/>
                    <a:lstStyle/>
                    <a:p>
                      <a:pPr algn="ctr" fontAlgn="b"/>
                      <a:r>
                        <a:rPr lang="en-US" sz="1800" b="1" i="0" u="none" strike="noStrike" dirty="0" smtClean="0">
                          <a:solidFill>
                            <a:srgbClr val="000000"/>
                          </a:solidFill>
                          <a:effectLst/>
                          <a:latin typeface="Calibri"/>
                        </a:rPr>
                        <a:t>3%DBS+3%2-Butanol</a:t>
                      </a:r>
                      <a:endParaRPr lang="en-US" sz="1800" b="1" i="0" u="none" strike="noStrike" dirty="0">
                        <a:solidFill>
                          <a:srgbClr val="000000"/>
                        </a:solidFill>
                        <a:effectLst/>
                        <a:latin typeface="Calibri"/>
                      </a:endParaRPr>
                    </a:p>
                  </a:txBody>
                  <a:tcPr marL="9525" marR="9525" marT="9525" marB="0" anchor="b"/>
                </a:tc>
                <a:tc>
                  <a:txBody>
                    <a:bodyPr/>
                    <a:lstStyle/>
                    <a:p>
                      <a:pPr algn="ctr"/>
                      <a:r>
                        <a:rPr lang="en-US" b="1" dirty="0" smtClean="0"/>
                        <a:t>0.21</a:t>
                      </a:r>
                      <a:endParaRPr lang="en-US" b="1" dirty="0"/>
                    </a:p>
                  </a:txBody>
                  <a:tcPr/>
                </a:tc>
              </a:tr>
              <a:tr h="370840">
                <a:tc>
                  <a:txBody>
                    <a:bodyPr/>
                    <a:lstStyle/>
                    <a:p>
                      <a:pPr algn="ctr" fontAlgn="b"/>
                      <a:r>
                        <a:rPr lang="en-US" sz="1800" b="1" i="0" u="none" strike="noStrike" dirty="0" smtClean="0">
                          <a:solidFill>
                            <a:srgbClr val="000000"/>
                          </a:solidFill>
                          <a:effectLst/>
                          <a:latin typeface="Calibri"/>
                        </a:rPr>
                        <a:t>2%DBS+2%2-Butanol</a:t>
                      </a:r>
                      <a:endParaRPr lang="en-US" sz="1800" b="1" i="0"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0.29</a:t>
                      </a:r>
                    </a:p>
                  </a:txBody>
                  <a:tcPr/>
                </a:tc>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1.3%DBS+2%2-Butanol</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0.28</a:t>
                      </a:r>
                    </a:p>
                  </a:txBody>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4021566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marL="0" marR="0">
              <a:spcBef>
                <a:spcPts val="0"/>
              </a:spcBef>
            </a:pPr>
            <a:r>
              <a:rPr lang="en-US" sz="3600" b="1" dirty="0" smtClean="0"/>
              <a:t>Y% </a:t>
            </a:r>
            <a:r>
              <a:rPr lang="en-US" sz="3600" b="1" dirty="0"/>
              <a:t>Oleic Acid+ X% SDS+2-Butanol/Octane</a:t>
            </a:r>
          </a:p>
        </p:txBody>
      </p:sp>
      <p:sp>
        <p:nvSpPr>
          <p:cNvPr id="3" name="Content Placeholder 2"/>
          <p:cNvSpPr>
            <a:spLocks noGrp="1"/>
          </p:cNvSpPr>
          <p:nvPr>
            <p:ph idx="1"/>
          </p:nvPr>
        </p:nvSpPr>
        <p:spPr>
          <a:xfrm>
            <a:off x="228600" y="838200"/>
            <a:ext cx="8686800" cy="5334000"/>
          </a:xfrm>
        </p:spPr>
        <p:txBody>
          <a:bodyPr>
            <a:noAutofit/>
          </a:bodyPr>
          <a:lstStyle/>
          <a:p>
            <a:pPr marL="0">
              <a:spcBef>
                <a:spcPts val="0"/>
              </a:spcBef>
              <a:buNone/>
            </a:pPr>
            <a:r>
              <a:rPr lang="en-US" b="1" dirty="0" smtClean="0"/>
              <a:t>Supplement Data Points:</a:t>
            </a:r>
          </a:p>
          <a:p>
            <a:pPr marL="0">
              <a:spcBef>
                <a:spcPts val="0"/>
              </a:spcBef>
              <a:buNone/>
            </a:pPr>
            <a:r>
              <a:rPr lang="en-US" sz="2400" b="1" dirty="0" smtClean="0"/>
              <a:t>  </a:t>
            </a:r>
            <a:r>
              <a:rPr lang="en-US" sz="2400" b="1" dirty="0"/>
              <a:t>1</a:t>
            </a:r>
            <a:r>
              <a:rPr lang="en-US" sz="2400" b="1" dirty="0" smtClean="0"/>
              <a:t>) 2.5% oleic acid + 7.5% 2-Butanol (overall) +2.0% SDS (overall)</a:t>
            </a:r>
          </a:p>
          <a:p>
            <a:pPr marL="0">
              <a:spcBef>
                <a:spcPts val="0"/>
              </a:spcBef>
              <a:buNone/>
            </a:pPr>
            <a:r>
              <a:rPr lang="en-US" sz="2400" b="1" dirty="0" smtClean="0"/>
              <a:t>      2.5% oleic acid + 7.5% 2-Butanol (overall) +2.5% SDS (overall)</a:t>
            </a:r>
          </a:p>
          <a:p>
            <a:pPr marL="0">
              <a:spcBef>
                <a:spcPts val="0"/>
              </a:spcBef>
              <a:buNone/>
            </a:pPr>
            <a:r>
              <a:rPr lang="en-US" sz="2400" b="1" dirty="0"/>
              <a:t>2) </a:t>
            </a:r>
            <a:r>
              <a:rPr lang="en-US" sz="2400" b="1" dirty="0" smtClean="0"/>
              <a:t>Prepare 33% Oleic Acid+67% 2-Butanol</a:t>
            </a:r>
          </a:p>
          <a:p>
            <a:pPr marL="0">
              <a:spcBef>
                <a:spcPts val="0"/>
              </a:spcBef>
              <a:buNone/>
            </a:pPr>
            <a:r>
              <a:rPr lang="en-US" sz="2400" b="1" dirty="0"/>
              <a:t> </a:t>
            </a:r>
            <a:r>
              <a:rPr lang="en-US" sz="2400" b="1" dirty="0" smtClean="0"/>
              <a:t>    3.8% </a:t>
            </a:r>
            <a:r>
              <a:rPr lang="en-US" sz="2400" b="1" dirty="0"/>
              <a:t>oleic acid + 7.5% 2-Butanol (overall) </a:t>
            </a:r>
            <a:r>
              <a:rPr lang="en-US" sz="2400" b="1" dirty="0" smtClean="0"/>
              <a:t>+1.5% </a:t>
            </a:r>
            <a:r>
              <a:rPr lang="en-US" sz="2400" b="1" dirty="0"/>
              <a:t>SDS (overall</a:t>
            </a:r>
            <a:r>
              <a:rPr lang="en-US" sz="2400" b="1" dirty="0" smtClean="0"/>
              <a:t>)</a:t>
            </a:r>
          </a:p>
          <a:p>
            <a:pPr marL="0">
              <a:spcBef>
                <a:spcPts val="0"/>
              </a:spcBef>
              <a:buNone/>
            </a:pPr>
            <a:r>
              <a:rPr lang="en-US" sz="2400" b="1" dirty="0" smtClean="0"/>
              <a:t>     3.8</a:t>
            </a:r>
            <a:r>
              <a:rPr lang="en-US" sz="2400" b="1" dirty="0"/>
              <a:t>% oleic acid + 7.5% 2-Butanol (overall) +</a:t>
            </a:r>
            <a:r>
              <a:rPr lang="en-US" sz="2400" b="1" dirty="0" smtClean="0"/>
              <a:t>1.0% </a:t>
            </a:r>
            <a:r>
              <a:rPr lang="en-US" sz="2400" b="1" dirty="0"/>
              <a:t>SDS (overall</a:t>
            </a:r>
            <a:r>
              <a:rPr lang="en-US" sz="2400" b="1" dirty="0" smtClean="0"/>
              <a:t>)</a:t>
            </a:r>
          </a:p>
          <a:p>
            <a:pPr marL="0">
              <a:spcBef>
                <a:spcPts val="0"/>
              </a:spcBef>
              <a:buNone/>
            </a:pPr>
            <a:r>
              <a:rPr lang="en-US" sz="2400" b="1" dirty="0" smtClean="0"/>
              <a:t>3) SDS/2-Butanol added separately (solubility)</a:t>
            </a:r>
          </a:p>
          <a:p>
            <a:pPr marL="0">
              <a:spcBef>
                <a:spcPts val="0"/>
              </a:spcBef>
              <a:buNone/>
            </a:pPr>
            <a:r>
              <a:rPr lang="en-US" sz="2400" b="1" dirty="0"/>
              <a:t> </a:t>
            </a:r>
            <a:r>
              <a:rPr lang="en-US" sz="2400" b="1" dirty="0" smtClean="0"/>
              <a:t>    2.5% SDS+7.5% 2-Butanol </a:t>
            </a:r>
            <a:r>
              <a:rPr lang="en-US" sz="2400" b="1" dirty="0"/>
              <a:t>(overall) </a:t>
            </a:r>
            <a:endParaRPr lang="en-US" sz="2400" b="1" dirty="0" smtClean="0"/>
          </a:p>
          <a:p>
            <a:pPr marL="0">
              <a:spcBef>
                <a:spcPts val="0"/>
              </a:spcBef>
              <a:buNone/>
            </a:pPr>
            <a:r>
              <a:rPr lang="en-US" sz="2400" b="1" dirty="0"/>
              <a:t> </a:t>
            </a:r>
            <a:r>
              <a:rPr lang="en-US" sz="2400" b="1" dirty="0" smtClean="0"/>
              <a:t>    1.5% SDS+7.5</a:t>
            </a:r>
            <a:r>
              <a:rPr lang="en-US" sz="2400" b="1" dirty="0"/>
              <a:t>% 2-Butanol (overall</a:t>
            </a:r>
            <a:r>
              <a:rPr lang="en-US" sz="2400" b="1" dirty="0" smtClean="0"/>
              <a:t>)</a:t>
            </a:r>
            <a:endParaRPr lang="en-US" sz="2400" b="1" dirty="0"/>
          </a:p>
          <a:p>
            <a:pPr marL="0">
              <a:spcBef>
                <a:spcPts val="0"/>
              </a:spcBef>
              <a:buNone/>
            </a:pPr>
            <a:r>
              <a:rPr lang="en-US" sz="2400" b="1" dirty="0" smtClean="0"/>
              <a:t>3</a:t>
            </a:r>
            <a:r>
              <a:rPr lang="en-US" sz="2400" b="1" dirty="0"/>
              <a:t>) </a:t>
            </a:r>
            <a:r>
              <a:rPr lang="en-US" sz="2400" b="1" dirty="0" smtClean="0"/>
              <a:t>1.0% Oleic acid in Octane (0.5% overall)</a:t>
            </a:r>
            <a:endParaRPr lang="en-US" sz="2400" b="1" dirty="0"/>
          </a:p>
          <a:p>
            <a:pPr marL="0">
              <a:spcBef>
                <a:spcPts val="0"/>
              </a:spcBef>
              <a:buNone/>
            </a:pPr>
            <a:r>
              <a:rPr lang="en-US" sz="2400" b="1" dirty="0"/>
              <a:t>     </a:t>
            </a:r>
            <a:r>
              <a:rPr lang="en-US" sz="2400" b="1" dirty="0" smtClean="0"/>
              <a:t>0.725% </a:t>
            </a:r>
            <a:r>
              <a:rPr lang="en-US" sz="2400" b="1" dirty="0"/>
              <a:t>SDS+7.5% 2-Butanol (overall</a:t>
            </a:r>
            <a:r>
              <a:rPr lang="en-US" sz="2400" b="1" dirty="0" smtClean="0"/>
              <a:t>); 1.16% </a:t>
            </a:r>
            <a:r>
              <a:rPr lang="en-US" sz="2400" b="1" dirty="0"/>
              <a:t>SDS+7.5% 2-Butanol (</a:t>
            </a:r>
            <a:r>
              <a:rPr lang="en-US" sz="2400" b="1" dirty="0" smtClean="0"/>
              <a:t>overall); 2.4% </a:t>
            </a:r>
            <a:r>
              <a:rPr lang="en-US" sz="2400" b="1" dirty="0"/>
              <a:t>SDS+7.5% 2-Butanol (</a:t>
            </a:r>
            <a:r>
              <a:rPr lang="en-US" sz="2400" b="1" dirty="0" smtClean="0"/>
              <a:t>overall)</a:t>
            </a:r>
            <a:endParaRPr lang="en-US" sz="2400" dirty="0" smtClean="0"/>
          </a:p>
          <a:p>
            <a:pPr marL="0">
              <a:spcBef>
                <a:spcPts val="0"/>
              </a:spcBef>
              <a:buNone/>
            </a:pPr>
            <a:r>
              <a:rPr lang="en-US" sz="1800" dirty="0" smtClean="0"/>
              <a:t>*In </a:t>
            </a:r>
            <a:r>
              <a:rPr lang="en-US" sz="1800" dirty="0"/>
              <a:t>order </a:t>
            </a:r>
            <a:r>
              <a:rPr lang="en-US" sz="1800" dirty="0" smtClean="0"/>
              <a:t>to </a:t>
            </a:r>
            <a:r>
              <a:rPr lang="en-US" sz="1800" dirty="0"/>
              <a:t>demonstrate </a:t>
            </a:r>
            <a:r>
              <a:rPr lang="en-US" sz="1800" dirty="0" smtClean="0"/>
              <a:t>Na </a:t>
            </a:r>
            <a:r>
              <a:rPr lang="en-US" sz="1800" dirty="0"/>
              <a:t>activity at opt. conditions depends on Xsoap but not on total surfactant </a:t>
            </a:r>
            <a:r>
              <a:rPr lang="en-US" sz="1800" dirty="0" smtClean="0"/>
              <a:t>concentration, a point that </a:t>
            </a:r>
            <a:r>
              <a:rPr lang="en-US" sz="1800" dirty="0"/>
              <a:t>overlap </a:t>
            </a:r>
            <a:r>
              <a:rPr lang="en-US" sz="1800" dirty="0" smtClean="0"/>
              <a:t>point from the </a:t>
            </a:r>
            <a:r>
              <a:rPr lang="en-US" sz="1800" dirty="0"/>
              <a:t>experiments with fixed oleic acid and variable </a:t>
            </a:r>
            <a:r>
              <a:rPr lang="en-US" sz="1800" dirty="0" smtClean="0"/>
              <a:t>SDS was conducted.</a:t>
            </a:r>
            <a:r>
              <a:rPr lang="en-US" sz="1800" dirty="0"/>
              <a:t>  </a:t>
            </a:r>
            <a:r>
              <a:rPr lang="en-US" sz="1800" dirty="0" smtClean="0"/>
              <a:t>i.e., a </a:t>
            </a:r>
            <a:r>
              <a:rPr lang="en-US" sz="1800" dirty="0"/>
              <a:t>couple of examples of points with the same surfactant fraction of soap (Xsoap on your plots) but with different overall surfactant concentrations. </a:t>
            </a:r>
            <a:endParaRPr lang="en-US" sz="2400" dirty="0" smtClean="0"/>
          </a:p>
          <a:p>
            <a:pPr marL="0">
              <a:spcBef>
                <a:spcPts val="0"/>
              </a:spcBef>
              <a:buNone/>
            </a:pPr>
            <a:endParaRPr lang="en-US" sz="2400" b="1" dirty="0"/>
          </a:p>
          <a:p>
            <a:pPr marL="0">
              <a:spcBef>
                <a:spcPts val="0"/>
              </a:spcBef>
              <a:buNone/>
            </a:pP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TextBox 4"/>
          <p:cNvSpPr txBox="1"/>
          <p:nvPr/>
        </p:nvSpPr>
        <p:spPr>
          <a:xfrm>
            <a:off x="2819400" y="6465222"/>
            <a:ext cx="5181600" cy="369332"/>
          </a:xfrm>
          <a:prstGeom prst="rect">
            <a:avLst/>
          </a:prstGeom>
          <a:noFill/>
        </p:spPr>
        <p:txBody>
          <a:bodyPr wrap="square" rtlCol="0">
            <a:spAutoFit/>
          </a:bodyPr>
          <a:lstStyle/>
          <a:p>
            <a:r>
              <a:rPr lang="en-US" b="1" dirty="0" smtClean="0">
                <a:solidFill>
                  <a:srgbClr val="FF0000"/>
                </a:solidFill>
              </a:rPr>
              <a:t>3.8% Oleic Acid+1.5% SDS; 2.5% Oleic Acid+ 1% SDS</a:t>
            </a:r>
            <a:endParaRPr lang="en-US" b="1" dirty="0">
              <a:solidFill>
                <a:srgbClr val="FF0000"/>
              </a:solidFill>
            </a:endParaRPr>
          </a:p>
        </p:txBody>
      </p:sp>
    </p:spTree>
    <p:extLst>
      <p:ext uri="{BB962C8B-B14F-4D97-AF65-F5344CB8AC3E}">
        <p14:creationId xmlns:p14="http://schemas.microsoft.com/office/powerpoint/2010/main" val="2714053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809" y="152400"/>
            <a:ext cx="91440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Optimal Salinity of Oleic Acid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921" y="1143000"/>
            <a:ext cx="5057775"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70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809" y="152400"/>
            <a:ext cx="9144000" cy="762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Optimal Salinity of Oleic Acid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mc:AlternateContent xmlns:mc="http://schemas.openxmlformats.org/markup-compatibility/2006" xmlns:a14="http://schemas.microsoft.com/office/drawing/2010/main">
        <mc:Choice Requires="a14">
          <p:sp>
            <p:nvSpPr>
              <p:cNvPr id="5" name="Rectangle 4"/>
              <p:cNvSpPr/>
              <p:nvPr/>
            </p:nvSpPr>
            <p:spPr>
              <a:xfrm>
                <a:off x="1739858" y="1476670"/>
                <a:ext cx="2070142" cy="3804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𝑯𝑨</m:t>
                          </m:r>
                        </m:e>
                        <m:sub>
                          <m:r>
                            <a:rPr lang="en-US" b="1" i="1">
                              <a:latin typeface="Cambria Math"/>
                            </a:rPr>
                            <m:t>𝒘</m:t>
                          </m:r>
                        </m:sub>
                      </m:sSub>
                      <m:box>
                        <m:boxPr>
                          <m:ctrlPr>
                            <a:rPr lang="en-US" b="1" i="1">
                              <a:latin typeface="Cambria Math"/>
                            </a:rPr>
                          </m:ctrlPr>
                        </m:boxPr>
                        <m:e>
                          <m:box>
                            <m:boxPr>
                              <m:ctrlPr>
                                <a:rPr lang="en-US" b="1" i="1">
                                  <a:latin typeface="Cambria Math"/>
                                </a:rPr>
                              </m:ctrlPr>
                            </m:boxPr>
                            <m:e>
                              <m:groupChr>
                                <m:groupChrPr>
                                  <m:chr m:val="⇔"/>
                                  <m:vertJc m:val="bot"/>
                                  <m:ctrlPr>
                                    <a:rPr lang="en-US" b="1" i="1">
                                      <a:latin typeface="Cambria Math"/>
                                    </a:rPr>
                                  </m:ctrlPr>
                                </m:groupChrPr>
                                <m:e>
                                  <m:r>
                                    <a:rPr lang="en-US" b="1" i="1">
                                      <a:latin typeface="Cambria Math"/>
                                    </a:rPr>
                                    <m:t> </m:t>
                                  </m:r>
                                </m:e>
                              </m:groupChr>
                            </m:e>
                          </m:box>
                        </m:e>
                      </m:box>
                      <m:sSup>
                        <m:sSupPr>
                          <m:ctrlPr>
                            <a:rPr lang="en-US" b="1" i="1">
                              <a:latin typeface="Cambria Math"/>
                            </a:rPr>
                          </m:ctrlPr>
                        </m:sSupPr>
                        <m:e>
                          <m:r>
                            <a:rPr lang="en-US" b="1" i="1">
                              <a:latin typeface="Cambria Math"/>
                            </a:rPr>
                            <m:t>𝑯</m:t>
                          </m:r>
                        </m:e>
                        <m:sup>
                          <m:r>
                            <a:rPr lang="en-US" b="1" i="1">
                              <a:latin typeface="Cambria Math"/>
                            </a:rPr>
                            <m:t>+</m:t>
                          </m:r>
                        </m:sup>
                      </m:sSup>
                      <m:r>
                        <a:rPr lang="en-US" b="1" i="1">
                          <a:latin typeface="Cambria Math"/>
                        </a:rPr>
                        <m:t>+</m:t>
                      </m:r>
                      <m:sSup>
                        <m:sSupPr>
                          <m:ctrlPr>
                            <a:rPr lang="en-US" b="1" i="1">
                              <a:latin typeface="Cambria Math"/>
                            </a:rPr>
                          </m:ctrlPr>
                        </m:sSupPr>
                        <m:e>
                          <m:r>
                            <a:rPr lang="en-US" b="1" i="1">
                              <a:latin typeface="Cambria Math"/>
                            </a:rPr>
                            <m:t>𝑨</m:t>
                          </m:r>
                        </m:e>
                        <m:sup>
                          <m:r>
                            <a:rPr lang="en-US" b="1" i="1">
                              <a:latin typeface="Cambria Math"/>
                            </a:rPr>
                            <m:t>−</m:t>
                          </m:r>
                        </m:sup>
                      </m:s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739858" y="1476670"/>
                <a:ext cx="2070142" cy="380425"/>
              </a:xfrm>
              <a:prstGeom prst="rect">
                <a:avLst/>
              </a:prstGeom>
              <a:blipFill rotWithShape="1">
                <a:blip r:embed="rId3"/>
                <a:stretch>
                  <a:fillRect t="-46032" b="-7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106687" y="1320184"/>
                <a:ext cx="1700466" cy="693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𝑲</m:t>
                          </m:r>
                        </m:e>
                        <m:sub>
                          <m:r>
                            <a:rPr lang="en-US" b="1" i="1">
                              <a:latin typeface="Cambria Math"/>
                            </a:rPr>
                            <m:t>𝑨</m:t>
                          </m:r>
                        </m:sub>
                      </m:sSub>
                      <m:r>
                        <a:rPr lang="en-US" b="1" i="1">
                          <a:latin typeface="Cambria Math"/>
                        </a:rPr>
                        <m:t>=</m:t>
                      </m:r>
                      <m:f>
                        <m:fPr>
                          <m:ctrlPr>
                            <a:rPr lang="en-US" b="1" i="1">
                              <a:latin typeface="Cambria Math"/>
                            </a:rPr>
                          </m:ctrlPr>
                        </m:fPr>
                        <m:num>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𝑯</m:t>
                                  </m:r>
                                </m:e>
                                <m:sup>
                                  <m:r>
                                    <a:rPr lang="en-US" b="1" i="1">
                                      <a:latin typeface="Cambria Math"/>
                                    </a:rPr>
                                    <m:t>+</m:t>
                                  </m:r>
                                </m:sup>
                              </m:sSup>
                              <m:r>
                                <a:rPr lang="en-US" b="1" i="1">
                                  <a:latin typeface="Cambria Math"/>
                                </a:rPr>
                                <m:t> </m:t>
                              </m:r>
                            </m:sub>
                          </m:sSub>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𝑨</m:t>
                                  </m:r>
                                </m:e>
                                <m:sup>
                                  <m:r>
                                    <a:rPr lang="en-US" b="1" i="1">
                                      <a:latin typeface="Cambria Math"/>
                                    </a:rPr>
                                    <m:t>−</m:t>
                                  </m:r>
                                </m:sup>
                              </m:sSup>
                            </m:sub>
                          </m:sSub>
                        </m:num>
                        <m:den>
                          <m:sSub>
                            <m:sSubPr>
                              <m:ctrlPr>
                                <a:rPr lang="en-US" b="1" i="1">
                                  <a:latin typeface="Cambria Math"/>
                                </a:rPr>
                              </m:ctrlPr>
                            </m:sSubPr>
                            <m:e>
                              <m:r>
                                <a:rPr lang="en-US" b="1" i="1">
                                  <a:latin typeface="Cambria Math"/>
                                </a:rPr>
                                <m:t>𝑪</m:t>
                              </m:r>
                            </m:e>
                            <m:sub>
                              <m:sSub>
                                <m:sSubPr>
                                  <m:ctrlPr>
                                    <a:rPr lang="en-US" b="1" i="1">
                                      <a:latin typeface="Cambria Math"/>
                                    </a:rPr>
                                  </m:ctrlPr>
                                </m:sSubPr>
                                <m:e>
                                  <m:r>
                                    <a:rPr lang="en-US" b="1" i="1">
                                      <a:latin typeface="Cambria Math"/>
                                    </a:rPr>
                                    <m:t>𝑯𝑨</m:t>
                                  </m:r>
                                </m:e>
                                <m:sub>
                                  <m:r>
                                    <a:rPr lang="en-US" b="1" i="1">
                                      <a:latin typeface="Cambria Math"/>
                                    </a:rPr>
                                    <m:t>𝒘</m:t>
                                  </m:r>
                                </m:sub>
                              </m:sSub>
                            </m:sub>
                          </m:sSub>
                        </m:den>
                      </m:f>
                      <m:r>
                        <a:rPr lang="en-US" b="0" i="0" smtClean="0">
                          <a:latin typeface="Cambria Math"/>
                        </a:rPr>
                        <m:t>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106687" y="1320184"/>
                <a:ext cx="1700466" cy="69339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78264" y="2195548"/>
                <a:ext cx="13933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𝑯𝑨</m:t>
                          </m:r>
                        </m:e>
                        <m:sub>
                          <m:r>
                            <a:rPr lang="en-US" b="1" i="1">
                              <a:latin typeface="Cambria Math"/>
                            </a:rPr>
                            <m:t>𝒐</m:t>
                          </m:r>
                        </m:sub>
                      </m:sSub>
                      <m:box>
                        <m:boxPr>
                          <m:ctrlPr>
                            <a:rPr lang="en-US" b="1" i="1">
                              <a:latin typeface="Cambria Math"/>
                            </a:rPr>
                          </m:ctrlPr>
                        </m:boxPr>
                        <m:e>
                          <m:groupChr>
                            <m:groupChrPr>
                              <m:chr m:val="⇔"/>
                              <m:vertJc m:val="bot"/>
                              <m:ctrlPr>
                                <a:rPr lang="en-US" b="1" i="1">
                                  <a:latin typeface="Cambria Math"/>
                                </a:rPr>
                              </m:ctrlPr>
                            </m:groupChrPr>
                            <m:e>
                              <m:r>
                                <a:rPr lang="en-US" b="1" i="1">
                                  <a:latin typeface="Cambria Math"/>
                                </a:rPr>
                                <m:t> </m:t>
                              </m:r>
                            </m:e>
                          </m:groupChr>
                        </m:e>
                      </m:box>
                      <m:sSub>
                        <m:sSubPr>
                          <m:ctrlPr>
                            <a:rPr lang="en-US" b="1" i="1">
                              <a:latin typeface="Cambria Math"/>
                            </a:rPr>
                          </m:ctrlPr>
                        </m:sSubPr>
                        <m:e>
                          <m:r>
                            <a:rPr lang="en-US" b="1" i="1">
                              <a:latin typeface="Cambria Math"/>
                            </a:rPr>
                            <m:t>𝑯𝑨</m:t>
                          </m:r>
                        </m:e>
                        <m:sub>
                          <m:r>
                            <a:rPr lang="en-US" b="1" i="1">
                              <a:latin typeface="Cambria Math"/>
                            </a:rPr>
                            <m:t>𝒘</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078264" y="2195548"/>
                <a:ext cx="1393330" cy="369332"/>
              </a:xfrm>
              <a:prstGeom prst="rect">
                <a:avLst/>
              </a:prstGeom>
              <a:blipFill rotWithShape="1">
                <a:blip r:embed="rId5"/>
                <a:stretch>
                  <a:fillRect t="-47541" r="-19737" b="-83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106687" y="2078565"/>
                <a:ext cx="1942904" cy="617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𝑲</m:t>
                          </m:r>
                        </m:e>
                        <m:sub>
                          <m:r>
                            <a:rPr lang="en-US" b="1" i="1">
                              <a:latin typeface="Cambria Math"/>
                            </a:rPr>
                            <m:t>𝑫</m:t>
                          </m:r>
                        </m:sub>
                      </m:sSub>
                      <m:r>
                        <a:rPr lang="en-US" b="1" i="1">
                          <a:latin typeface="Cambria Math"/>
                        </a:rPr>
                        <m:t>=</m:t>
                      </m:r>
                      <m:f>
                        <m:fPr>
                          <m:type m:val="skw"/>
                          <m:ctrlPr>
                            <a:rPr lang="en-US" b="1" i="1">
                              <a:latin typeface="Cambria Math"/>
                            </a:rPr>
                          </m:ctrlPr>
                        </m:fPr>
                        <m:num>
                          <m:sSub>
                            <m:sSubPr>
                              <m:ctrlPr>
                                <a:rPr lang="en-US" b="1" i="1">
                                  <a:latin typeface="Cambria Math"/>
                                </a:rPr>
                              </m:ctrlPr>
                            </m:sSubPr>
                            <m:e>
                              <m:r>
                                <a:rPr lang="en-US" b="1" i="1">
                                  <a:latin typeface="Cambria Math"/>
                                </a:rPr>
                                <m:t>𝑪</m:t>
                              </m:r>
                            </m:e>
                            <m:sub>
                              <m:sSub>
                                <m:sSubPr>
                                  <m:ctrlPr>
                                    <a:rPr lang="en-US" b="1" i="1">
                                      <a:latin typeface="Cambria Math"/>
                                    </a:rPr>
                                  </m:ctrlPr>
                                </m:sSubPr>
                                <m:e>
                                  <m:r>
                                    <a:rPr lang="en-US" b="1" i="1">
                                      <a:latin typeface="Cambria Math"/>
                                    </a:rPr>
                                    <m:t>𝑯𝑨</m:t>
                                  </m:r>
                                </m:e>
                                <m:sub>
                                  <m:r>
                                    <a:rPr lang="en-US" b="1" i="1">
                                      <a:latin typeface="Cambria Math"/>
                                    </a:rPr>
                                    <m:t>𝒐</m:t>
                                  </m:r>
                                </m:sub>
                              </m:sSub>
                            </m:sub>
                          </m:sSub>
                        </m:num>
                        <m:den>
                          <m:sSub>
                            <m:sSubPr>
                              <m:ctrlPr>
                                <a:rPr lang="en-US" b="1" i="1">
                                  <a:latin typeface="Cambria Math"/>
                                </a:rPr>
                              </m:ctrlPr>
                            </m:sSubPr>
                            <m:e>
                              <m:r>
                                <a:rPr lang="en-US" b="1" i="1">
                                  <a:latin typeface="Cambria Math"/>
                                </a:rPr>
                                <m:t>𝑪</m:t>
                              </m:r>
                            </m:e>
                            <m:sub>
                              <m:sSub>
                                <m:sSubPr>
                                  <m:ctrlPr>
                                    <a:rPr lang="en-US" b="1" i="1">
                                      <a:latin typeface="Cambria Math"/>
                                    </a:rPr>
                                  </m:ctrlPr>
                                </m:sSubPr>
                                <m:e>
                                  <m:r>
                                    <a:rPr lang="en-US" b="1" i="1">
                                      <a:latin typeface="Cambria Math"/>
                                    </a:rPr>
                                    <m:t>𝑯𝑨</m:t>
                                  </m:r>
                                </m:e>
                                <m:sub>
                                  <m:r>
                                    <a:rPr lang="en-US" b="1" i="1">
                                      <a:latin typeface="Cambria Math"/>
                                    </a:rPr>
                                    <m:t>𝒘</m:t>
                                  </m:r>
                                </m:sub>
                              </m:sSub>
                            </m:sub>
                          </m:sSub>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106687" y="2078565"/>
                <a:ext cx="1942904" cy="61747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106687" y="2711068"/>
                <a:ext cx="1828706" cy="3836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𝑲</m:t>
                          </m:r>
                        </m:e>
                        <m:sub>
                          <m:r>
                            <a:rPr lang="en-US" b="1" i="1">
                              <a:latin typeface="Cambria Math"/>
                            </a:rPr>
                            <m:t>𝒘</m:t>
                          </m:r>
                        </m:sub>
                      </m:sSub>
                      <m:r>
                        <a:rPr lang="en-US" b="1" i="1">
                          <a:latin typeface="Cambria Math"/>
                        </a:rPr>
                        <m:t>=</m:t>
                      </m:r>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𝑯</m:t>
                              </m:r>
                            </m:e>
                            <m:sup>
                              <m:r>
                                <a:rPr lang="en-US" b="1" i="1">
                                  <a:latin typeface="Cambria Math"/>
                                </a:rPr>
                                <m:t>+</m:t>
                              </m:r>
                            </m:sup>
                          </m:sSup>
                        </m:sub>
                      </m:sSub>
                      <m:r>
                        <a:rPr lang="en-US" b="1" i="1">
                          <a:latin typeface="Cambria Math"/>
                        </a:rPr>
                        <m:t> </m:t>
                      </m:r>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𝑶𝑯</m:t>
                              </m:r>
                            </m:e>
                            <m:sup>
                              <m:r>
                                <a:rPr lang="en-US" b="1" i="1">
                                  <a:latin typeface="Cambria Math"/>
                                </a:rPr>
                                <m:t>−</m:t>
                              </m:r>
                            </m:sup>
                          </m:sSup>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106687" y="2711068"/>
                <a:ext cx="1828706" cy="3836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798374" y="2696042"/>
                <a:ext cx="2077620" cy="380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m:t>
                          </m:r>
                        </m:e>
                        <m:sub>
                          <m:r>
                            <a:rPr lang="en-US" b="1" i="1">
                              <a:latin typeface="Cambria Math"/>
                            </a:rPr>
                            <m:t>𝟐</m:t>
                          </m:r>
                        </m:sub>
                      </m:sSub>
                      <m:r>
                        <a:rPr lang="en-US" b="1" i="1">
                          <a:latin typeface="Cambria Math"/>
                        </a:rPr>
                        <m:t>𝑶</m:t>
                      </m:r>
                      <m:r>
                        <a:rPr lang="en-US" b="1" i="1">
                          <a:latin typeface="Cambria Math"/>
                        </a:rPr>
                        <m:t>=</m:t>
                      </m:r>
                      <m:sSup>
                        <m:sSupPr>
                          <m:ctrlPr>
                            <a:rPr lang="en-US" b="1" i="1">
                              <a:latin typeface="Cambria Math"/>
                            </a:rPr>
                          </m:ctrlPr>
                        </m:sSupPr>
                        <m:e>
                          <m:r>
                            <a:rPr lang="en-US" b="1" i="1">
                              <a:latin typeface="Cambria Math"/>
                            </a:rPr>
                            <m:t>𝑯</m:t>
                          </m:r>
                        </m:e>
                        <m:sup>
                          <m:r>
                            <a:rPr lang="en-US" b="1" i="1">
                              <a:latin typeface="Cambria Math"/>
                            </a:rPr>
                            <m:t>+</m:t>
                          </m:r>
                        </m:sup>
                      </m:sSup>
                      <m:r>
                        <a:rPr lang="en-US" b="1" i="1">
                          <a:latin typeface="Cambria Math"/>
                        </a:rPr>
                        <m:t>+</m:t>
                      </m:r>
                      <m:sSup>
                        <m:sSupPr>
                          <m:ctrlPr>
                            <a:rPr lang="en-US" b="1" i="1">
                              <a:latin typeface="Cambria Math"/>
                            </a:rPr>
                          </m:ctrlPr>
                        </m:sSupPr>
                        <m:e>
                          <m:r>
                            <a:rPr lang="en-US" b="1" i="1">
                              <a:latin typeface="Cambria Math"/>
                            </a:rPr>
                            <m:t>𝑶𝑯</m:t>
                          </m:r>
                        </m:e>
                        <m:sup>
                          <m:r>
                            <a:rPr lang="en-US" b="1" i="1">
                              <a:latin typeface="Cambria Math"/>
                            </a:rPr>
                            <m:t>−</m:t>
                          </m:r>
                        </m:sup>
                      </m:sSup>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798374" y="2696042"/>
                <a:ext cx="2077620" cy="38042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98374" y="3760903"/>
                <a:ext cx="1790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𝑲</m:t>
                      </m:r>
                      <m:r>
                        <a:rPr lang="en-US" b="1" i="1">
                          <a:latin typeface="Cambria Math"/>
                        </a:rPr>
                        <m:t>=</m:t>
                      </m:r>
                      <m:sSub>
                        <m:sSubPr>
                          <m:ctrlPr>
                            <a:rPr lang="en-US" b="1" i="1">
                              <a:latin typeface="Cambria Math"/>
                            </a:rPr>
                          </m:ctrlPr>
                        </m:sSubPr>
                        <m:e>
                          <m:r>
                            <a:rPr lang="en-US" b="1" i="1">
                              <a:latin typeface="Cambria Math"/>
                            </a:rPr>
                            <m:t>𝑲</m:t>
                          </m:r>
                        </m:e>
                        <m:sub>
                          <m:r>
                            <a:rPr lang="en-US" b="1" i="1">
                              <a:latin typeface="Cambria Math"/>
                            </a:rPr>
                            <m:t>𝑫</m:t>
                          </m:r>
                        </m:sub>
                      </m:sSub>
                      <m:sSub>
                        <m:sSubPr>
                          <m:ctrlPr>
                            <a:rPr lang="en-US" b="1" i="1">
                              <a:latin typeface="Cambria Math"/>
                            </a:rPr>
                          </m:ctrlPr>
                        </m:sSubPr>
                        <m:e>
                          <m:r>
                            <a:rPr lang="en-US" b="1" i="1">
                              <a:latin typeface="Cambria Math"/>
                            </a:rPr>
                            <m:t>𝑲</m:t>
                          </m:r>
                        </m:e>
                        <m:sub>
                          <m:r>
                            <a:rPr lang="en-US" b="1" i="1">
                              <a:latin typeface="Cambria Math"/>
                            </a:rPr>
                            <m:t>𝑾</m:t>
                          </m:r>
                        </m:sub>
                      </m:sSub>
                      <m:r>
                        <a:rPr lang="en-US" b="1" i="1">
                          <a:latin typeface="Cambria Math"/>
                        </a:rPr>
                        <m:t>/</m:t>
                      </m:r>
                      <m:sSub>
                        <m:sSubPr>
                          <m:ctrlPr>
                            <a:rPr lang="en-US" b="1" i="1">
                              <a:latin typeface="Cambria Math"/>
                            </a:rPr>
                          </m:ctrlPr>
                        </m:sSubPr>
                        <m:e>
                          <m:r>
                            <a:rPr lang="en-US" b="1" i="1">
                              <a:latin typeface="Cambria Math"/>
                            </a:rPr>
                            <m:t>𝑲</m:t>
                          </m:r>
                        </m:e>
                        <m:sub>
                          <m:r>
                            <a:rPr lang="en-US" b="1" i="1">
                              <a:latin typeface="Cambria Math"/>
                            </a:rPr>
                            <m:t>𝑨</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798374" y="3760903"/>
                <a:ext cx="1790682" cy="369332"/>
              </a:xfrm>
              <a:prstGeom prst="rect">
                <a:avLst/>
              </a:prstGeom>
              <a:blipFill rotWithShape="1">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67884" y="3200400"/>
                <a:ext cx="2884571" cy="3850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𝑵𝒂</m:t>
                              </m:r>
                            </m:e>
                            <m:sup>
                              <m:r>
                                <a:rPr lang="en-US" b="1" i="1">
                                  <a:latin typeface="Cambria Math"/>
                                </a:rPr>
                                <m:t>+</m:t>
                              </m:r>
                            </m:sup>
                          </m:sSup>
                        </m:sub>
                      </m:sSub>
                      <m:r>
                        <a:rPr lang="en-US" b="1" i="1">
                          <a:latin typeface="Cambria Math"/>
                        </a:rPr>
                        <m:t>+</m:t>
                      </m:r>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𝑯</m:t>
                              </m:r>
                            </m:e>
                            <m:sup>
                              <m:r>
                                <a:rPr lang="en-US" b="1" i="1">
                                  <a:latin typeface="Cambria Math"/>
                                </a:rPr>
                                <m:t>+</m:t>
                              </m:r>
                            </m:sup>
                          </m:sSup>
                        </m:sub>
                      </m:sSub>
                      <m:r>
                        <a:rPr lang="en-US" b="1" i="1">
                          <a:latin typeface="Cambria Math"/>
                        </a:rPr>
                        <m:t>=</m:t>
                      </m:r>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𝑨</m:t>
                              </m:r>
                            </m:e>
                            <m:sup>
                              <m:r>
                                <a:rPr lang="en-US" b="1" i="1">
                                  <a:latin typeface="Cambria Math"/>
                                </a:rPr>
                                <m:t>−</m:t>
                              </m:r>
                            </m:sup>
                          </m:sSup>
                        </m:sub>
                      </m:sSub>
                      <m:r>
                        <a:rPr lang="en-US" b="1" i="1">
                          <a:latin typeface="Cambria Math"/>
                        </a:rPr>
                        <m:t>+</m:t>
                      </m:r>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𝑶𝑯</m:t>
                              </m:r>
                            </m:e>
                            <m:sup>
                              <m:r>
                                <a:rPr lang="en-US" b="1" i="1">
                                  <a:latin typeface="Cambria Math"/>
                                </a:rPr>
                                <m:t>−</m:t>
                              </m:r>
                            </m:sup>
                          </m:sSup>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767884" y="3200400"/>
                <a:ext cx="2884571" cy="38504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600200" y="914400"/>
                <a:ext cx="4952999" cy="562270"/>
              </a:xfrm>
              <a:prstGeom prst="rect">
                <a:avLst/>
              </a:prstGeom>
            </p:spPr>
            <p:txBody>
              <a:bodyPr wrap="square">
                <a:spAutoFit/>
              </a:bodyPr>
              <a:lstStyle/>
              <a:p>
                <a14:m>
                  <m:oMath xmlns:m="http://schemas.openxmlformats.org/officeDocument/2006/math">
                    <m:sSub>
                      <m:sSubPr>
                        <m:ctrlPr>
                          <a:rPr lang="en-US" sz="2400" b="1" i="1">
                            <a:latin typeface="Cambria Math"/>
                          </a:rPr>
                        </m:ctrlPr>
                      </m:sSubPr>
                      <m:e>
                        <m:r>
                          <a:rPr lang="en-US" sz="2400" b="1" i="1">
                            <a:latin typeface="Cambria Math"/>
                          </a:rPr>
                          <m:t>𝑯𝑨</m:t>
                        </m:r>
                      </m:e>
                      <m:sub>
                        <m:r>
                          <a:rPr lang="en-US" sz="2400" b="1" i="1">
                            <a:latin typeface="Cambria Math"/>
                          </a:rPr>
                          <m:t>𝒐</m:t>
                        </m:r>
                      </m:sub>
                    </m:sSub>
                    <m:r>
                      <a:rPr lang="en-US" sz="2400" b="1" i="1">
                        <a:latin typeface="Cambria Math"/>
                      </a:rPr>
                      <m:t>+</m:t>
                    </m:r>
                    <m:r>
                      <a:rPr lang="en-US" sz="2400" b="1" i="1">
                        <a:latin typeface="Cambria Math"/>
                      </a:rPr>
                      <m:t>𝑵𝒂𝑶𝑯</m:t>
                    </m:r>
                    <m:box>
                      <m:boxPr>
                        <m:ctrlPr>
                          <a:rPr lang="en-US" sz="2400" b="1" i="1">
                            <a:latin typeface="Cambria Math"/>
                          </a:rPr>
                        </m:ctrlPr>
                      </m:boxPr>
                      <m:e>
                        <m:groupChr>
                          <m:groupChrPr>
                            <m:chr m:val="⇔"/>
                            <m:pos m:val="top"/>
                            <m:ctrlPr>
                              <a:rPr lang="en-US" sz="2400" b="1" i="1">
                                <a:latin typeface="Cambria Math"/>
                              </a:rPr>
                            </m:ctrlPr>
                          </m:groupChrPr>
                          <m:e>
                            <m:r>
                              <a:rPr lang="en-US" sz="2400" b="1" i="1">
                                <a:latin typeface="Cambria Math"/>
                              </a:rPr>
                              <m:t> </m:t>
                            </m:r>
                          </m:e>
                        </m:groupChr>
                      </m:e>
                    </m:box>
                    <m:r>
                      <a:rPr lang="en-US" sz="2400" b="1" i="1">
                        <a:latin typeface="Cambria Math"/>
                      </a:rPr>
                      <m:t>𝑵𝒂𝑨</m:t>
                    </m:r>
                    <m:r>
                      <a:rPr lang="en-US" sz="2400" b="1" i="1">
                        <a:latin typeface="Cambria Math"/>
                      </a:rPr>
                      <m:t>+</m:t>
                    </m:r>
                    <m:sSub>
                      <m:sSubPr>
                        <m:ctrlPr>
                          <a:rPr lang="en-US" sz="2400" b="1" i="1">
                            <a:latin typeface="Cambria Math"/>
                          </a:rPr>
                        </m:ctrlPr>
                      </m:sSubPr>
                      <m:e>
                        <m:r>
                          <a:rPr lang="en-US" sz="2400" b="1" i="1">
                            <a:latin typeface="Cambria Math"/>
                          </a:rPr>
                          <m:t>𝑯</m:t>
                        </m:r>
                      </m:e>
                      <m:sub>
                        <m:r>
                          <a:rPr lang="en-US" sz="2400" b="1" i="1">
                            <a:latin typeface="Cambria Math"/>
                          </a:rPr>
                          <m:t>𝟐</m:t>
                        </m:r>
                      </m:sub>
                    </m:sSub>
                    <m:r>
                      <a:rPr lang="en-US" sz="2400" b="1" i="1">
                        <a:latin typeface="Cambria Math"/>
                      </a:rPr>
                      <m:t>𝑶</m:t>
                    </m:r>
                  </m:oMath>
                </a14:m>
                <a:r>
                  <a:rPr lang="en-US" sz="2400" dirty="0"/>
                  <a:t> </a:t>
                </a:r>
              </a:p>
            </p:txBody>
          </p:sp>
        </mc:Choice>
        <mc:Fallback xmlns="">
          <p:sp>
            <p:nvSpPr>
              <p:cNvPr id="19" name="Rectangle 18"/>
              <p:cNvSpPr>
                <a:spLocks noRot="1" noChangeAspect="1" noMove="1" noResize="1" noEditPoints="1" noAdjustHandles="1" noChangeArrowheads="1" noChangeShapeType="1" noTextEdit="1"/>
              </p:cNvSpPr>
              <p:nvPr/>
            </p:nvSpPr>
            <p:spPr>
              <a:xfrm>
                <a:off x="1600200" y="914400"/>
                <a:ext cx="4952999" cy="562270"/>
              </a:xfrm>
              <a:prstGeom prst="rect">
                <a:avLst/>
              </a:prstGeom>
              <a:blipFill rotWithShape="1">
                <a:blip r:embed="rId13"/>
                <a:stretch>
                  <a:fillRect l="-369" t="-36957" b="-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43075" y="4267200"/>
                <a:ext cx="7238999" cy="1216551"/>
              </a:xfrm>
              <a:prstGeom prst="rect">
                <a:avLst/>
              </a:prstGeom>
            </p:spPr>
            <p:txBody>
              <a:bodyPr wrap="square">
                <a:spAutoFit/>
              </a:bodyPr>
              <a:lstStyle/>
              <a:p>
                <a14:m>
                  <m:oMath xmlns:m="http://schemas.openxmlformats.org/officeDocument/2006/math">
                    <m:sSub>
                      <m:sSubPr>
                        <m:ctrlPr>
                          <a:rPr lang="en-US" b="1" i="1" smtClean="0">
                            <a:latin typeface="Cambria Math"/>
                          </a:rPr>
                        </m:ctrlPr>
                      </m:sSubPr>
                      <m:e>
                        <m:r>
                          <a:rPr lang="en-US" b="1" i="1">
                            <a:latin typeface="Cambria Math"/>
                          </a:rPr>
                          <m:t>𝟐</m:t>
                        </m:r>
                        <m:r>
                          <a:rPr lang="en-US" b="1" i="1">
                            <a:latin typeface="Cambria Math"/>
                          </a:rPr>
                          <m:t>𝑯𝑨</m:t>
                        </m:r>
                      </m:e>
                      <m:sub>
                        <m:r>
                          <a:rPr lang="en-US" b="1" i="1">
                            <a:latin typeface="Cambria Math"/>
                          </a:rPr>
                          <m:t>𝒐</m:t>
                        </m:r>
                      </m:sub>
                    </m:sSub>
                    <m:box>
                      <m:boxPr>
                        <m:ctrlPr>
                          <a:rPr lang="en-US" b="1" i="1">
                            <a:latin typeface="Cambria Math"/>
                          </a:rPr>
                        </m:ctrlPr>
                      </m:boxPr>
                      <m:e>
                        <m:groupChr>
                          <m:groupChrPr>
                            <m:chr m:val="⇔"/>
                            <m:vertJc m:val="bot"/>
                            <m:ctrlPr>
                              <a:rPr lang="en-US" b="1" i="1">
                                <a:latin typeface="Cambria Math"/>
                              </a:rPr>
                            </m:ctrlPr>
                          </m:groupChrPr>
                          <m:e>
                            <m:r>
                              <a:rPr lang="en-US" b="1" i="1">
                                <a:latin typeface="Cambria Math"/>
                              </a:rPr>
                              <m:t> </m:t>
                            </m:r>
                          </m:e>
                        </m:groupChr>
                      </m:e>
                    </m:box>
                    <m:sSub>
                      <m:sSubPr>
                        <m:ctrlPr>
                          <a:rPr lang="en-US" b="1" i="1">
                            <a:latin typeface="Cambria Math"/>
                          </a:rPr>
                        </m:ctrlPr>
                      </m:sSubPr>
                      <m:e>
                        <m:r>
                          <a:rPr lang="en-US" b="1" i="1">
                            <a:latin typeface="Cambria Math"/>
                          </a:rPr>
                          <m:t>(</m:t>
                        </m:r>
                        <m:r>
                          <a:rPr lang="en-US" b="1" i="1">
                            <a:latin typeface="Cambria Math"/>
                          </a:rPr>
                          <m:t>𝑯𝑨</m:t>
                        </m:r>
                      </m:e>
                      <m:sub>
                        <m:r>
                          <a:rPr lang="en-US" b="1" i="1">
                            <a:latin typeface="Cambria Math"/>
                          </a:rPr>
                          <m:t>𝒐</m:t>
                        </m:r>
                      </m:sub>
                    </m:sSub>
                    <m:sSub>
                      <m:sSubPr>
                        <m:ctrlPr>
                          <a:rPr lang="en-US" b="1" i="1">
                            <a:latin typeface="Cambria Math"/>
                          </a:rPr>
                        </m:ctrlPr>
                      </m:sSubPr>
                      <m:e>
                        <m:r>
                          <a:rPr lang="en-US" b="1" i="1">
                            <a:latin typeface="Cambria Math"/>
                          </a:rPr>
                          <m:t>)</m:t>
                        </m:r>
                      </m:e>
                      <m:sub>
                        <m:r>
                          <a:rPr lang="en-US" b="1" i="1">
                            <a:latin typeface="Cambria Math"/>
                          </a:rPr>
                          <m:t>𝟐</m:t>
                        </m:r>
                      </m:sub>
                    </m:sSub>
                  </m:oMath>
                </a14:m>
                <a:r>
                  <a:rPr lang="en-US" dirty="0" smtClean="0"/>
                  <a:t> </a:t>
                </a:r>
                <a14:m>
                  <m:oMath xmlns:m="http://schemas.openxmlformats.org/officeDocument/2006/math">
                    <m:r>
                      <a:rPr lang="en-US" b="0" i="0" smtClean="0">
                        <a:latin typeface="Cambria Math"/>
                      </a:rPr>
                      <m:t>                </m:t>
                    </m:r>
                    <m:sSub>
                      <m:sSubPr>
                        <m:ctrlPr>
                          <a:rPr lang="en-US" b="1" i="1">
                            <a:latin typeface="Cambria Math"/>
                          </a:rPr>
                        </m:ctrlPr>
                      </m:sSubPr>
                      <m:e>
                        <m:r>
                          <a:rPr lang="en-US" b="1" i="1" smtClean="0">
                            <a:latin typeface="Cambria Math"/>
                          </a:rPr>
                          <m:t>                                               </m:t>
                        </m:r>
                        <m:r>
                          <a:rPr lang="en-US" b="1" i="1">
                            <a:latin typeface="Cambria Math"/>
                          </a:rPr>
                          <m:t>𝑲</m:t>
                        </m:r>
                      </m:e>
                      <m:sub>
                        <m:r>
                          <a:rPr lang="en-US" b="1" i="1">
                            <a:latin typeface="Cambria Math"/>
                          </a:rPr>
                          <m:t>𝒐</m:t>
                        </m:r>
                      </m:sub>
                    </m:sSub>
                    <m:r>
                      <a:rPr lang="en-US" b="1" i="1">
                        <a:latin typeface="Cambria Math"/>
                      </a:rPr>
                      <m:t>=</m:t>
                    </m:r>
                    <m:f>
                      <m:fPr>
                        <m:ctrlPr>
                          <a:rPr lang="en-US" b="1" i="1">
                            <a:latin typeface="Cambria Math"/>
                          </a:rPr>
                        </m:ctrlPr>
                      </m:fPr>
                      <m:num>
                        <m:sSub>
                          <m:sSubPr>
                            <m:ctrlPr>
                              <a:rPr lang="en-US" b="1" i="1">
                                <a:latin typeface="Cambria Math"/>
                              </a:rPr>
                            </m:ctrlPr>
                          </m:sSubPr>
                          <m:e>
                            <m:r>
                              <a:rPr lang="en-US" b="1" i="1">
                                <a:latin typeface="Cambria Math"/>
                              </a:rPr>
                              <m:t>𝑪</m:t>
                            </m:r>
                          </m:e>
                          <m:sub>
                            <m:sSub>
                              <m:sSubPr>
                                <m:ctrlPr>
                                  <a:rPr lang="en-US" b="1" i="1">
                                    <a:latin typeface="Cambria Math"/>
                                  </a:rPr>
                                </m:ctrlPr>
                              </m:sSubPr>
                              <m:e>
                                <m:r>
                                  <a:rPr lang="en-US" b="1" i="1">
                                    <a:latin typeface="Cambria Math"/>
                                  </a:rPr>
                                  <m:t>(</m:t>
                                </m:r>
                                <m:r>
                                  <a:rPr lang="en-US" b="1" i="1">
                                    <a:latin typeface="Cambria Math"/>
                                  </a:rPr>
                                  <m:t>𝑯𝑨</m:t>
                                </m:r>
                              </m:e>
                              <m:sub>
                                <m:r>
                                  <a:rPr lang="en-US" b="1" i="1">
                                    <a:latin typeface="Cambria Math"/>
                                  </a:rPr>
                                  <m:t>𝟎</m:t>
                                </m:r>
                              </m:sub>
                            </m:sSub>
                            <m:sSub>
                              <m:sSubPr>
                                <m:ctrlPr>
                                  <a:rPr lang="en-US" b="1" i="1">
                                    <a:latin typeface="Cambria Math"/>
                                  </a:rPr>
                                </m:ctrlPr>
                              </m:sSubPr>
                              <m:e>
                                <m:r>
                                  <a:rPr lang="en-US" b="1" i="1">
                                    <a:latin typeface="Cambria Math"/>
                                  </a:rPr>
                                  <m:t>)</m:t>
                                </m:r>
                              </m:e>
                              <m:sub>
                                <m:r>
                                  <a:rPr lang="en-US" b="1" i="1">
                                    <a:latin typeface="Cambria Math"/>
                                  </a:rPr>
                                  <m:t>𝟐</m:t>
                                </m:r>
                              </m:sub>
                            </m:sSub>
                          </m:sub>
                        </m:sSub>
                      </m:num>
                      <m:den>
                        <m:sSubSup>
                          <m:sSubSupPr>
                            <m:ctrlPr>
                              <a:rPr lang="en-US" b="1" i="1">
                                <a:latin typeface="Cambria Math"/>
                              </a:rPr>
                            </m:ctrlPr>
                          </m:sSubSupPr>
                          <m:e>
                            <m:r>
                              <a:rPr lang="en-US" b="1" i="1">
                                <a:latin typeface="Cambria Math"/>
                              </a:rPr>
                              <m:t>𝑪</m:t>
                            </m:r>
                          </m:e>
                          <m:sub>
                            <m:sSub>
                              <m:sSubPr>
                                <m:ctrlPr>
                                  <a:rPr lang="en-US" b="1" i="1">
                                    <a:latin typeface="Cambria Math"/>
                                  </a:rPr>
                                </m:ctrlPr>
                              </m:sSubPr>
                              <m:e>
                                <m:r>
                                  <a:rPr lang="en-US" b="1" i="1">
                                    <a:latin typeface="Cambria Math"/>
                                  </a:rPr>
                                  <m:t>𝑯𝑨</m:t>
                                </m:r>
                              </m:e>
                              <m:sub>
                                <m:r>
                                  <a:rPr lang="en-US" b="1" i="1">
                                    <a:latin typeface="Cambria Math"/>
                                  </a:rPr>
                                  <m:t>𝟎</m:t>
                                </m:r>
                              </m:sub>
                            </m:sSub>
                          </m:sub>
                          <m:sup>
                            <m:r>
                              <a:rPr lang="en-US" b="1" i="1">
                                <a:latin typeface="Cambria Math"/>
                              </a:rPr>
                              <m:t>𝟐</m:t>
                            </m:r>
                          </m:sup>
                        </m:sSubSup>
                      </m:den>
                    </m:f>
                  </m:oMath>
                </a14:m>
                <a:endParaRPr lang="en-US" dirty="0"/>
              </a:p>
              <a:p>
                <a:endParaRPr lang="en-US" sz="500" b="1" i="1" dirty="0"/>
              </a:p>
              <a:p>
                <a14:m>
                  <m:oMath xmlns:m="http://schemas.openxmlformats.org/officeDocument/2006/math">
                    <m:sSup>
                      <m:sSupPr>
                        <m:ctrlPr>
                          <a:rPr lang="en-US" b="1" i="1">
                            <a:latin typeface="Cambria Math"/>
                          </a:rPr>
                        </m:ctrlPr>
                      </m:sSupPr>
                      <m:e>
                        <m:r>
                          <a:rPr lang="en-US" b="1" i="1">
                            <a:latin typeface="Cambria Math"/>
                          </a:rPr>
                          <m:t>𝑵𝒂</m:t>
                        </m:r>
                      </m:e>
                      <m:sup>
                        <m:r>
                          <a:rPr lang="en-US" b="1" i="1">
                            <a:latin typeface="Cambria Math"/>
                          </a:rPr>
                          <m:t>+</m:t>
                        </m:r>
                      </m:sup>
                    </m:sSup>
                    <m:r>
                      <a:rPr lang="en-US" b="1" i="1">
                        <a:latin typeface="Cambria Math"/>
                      </a:rPr>
                      <m:t>+</m:t>
                    </m:r>
                    <m:sSup>
                      <m:sSupPr>
                        <m:ctrlPr>
                          <a:rPr lang="en-US" b="1" i="1">
                            <a:latin typeface="Cambria Math"/>
                          </a:rPr>
                        </m:ctrlPr>
                      </m:sSupPr>
                      <m:e>
                        <m:r>
                          <a:rPr lang="en-US" b="1" i="1">
                            <a:latin typeface="Cambria Math"/>
                          </a:rPr>
                          <m:t>𝑨</m:t>
                        </m:r>
                      </m:e>
                      <m:sup>
                        <m:r>
                          <a:rPr lang="en-US" b="1" i="1">
                            <a:latin typeface="Cambria Math"/>
                          </a:rPr>
                          <m:t>−</m:t>
                        </m:r>
                      </m:sup>
                    </m:sSup>
                    <m:box>
                      <m:boxPr>
                        <m:ctrlPr>
                          <a:rPr lang="en-US" b="1" i="1">
                            <a:latin typeface="Cambria Math"/>
                          </a:rPr>
                        </m:ctrlPr>
                      </m:boxPr>
                      <m:e>
                        <m:groupChr>
                          <m:groupChrPr>
                            <m:chr m:val="⇔"/>
                            <m:pos m:val="top"/>
                            <m:ctrlPr>
                              <a:rPr lang="en-US" b="1" i="1">
                                <a:latin typeface="Cambria Math"/>
                              </a:rPr>
                            </m:ctrlPr>
                          </m:groupChrPr>
                          <m:e>
                            <m:r>
                              <a:rPr lang="en-US" b="1" i="1">
                                <a:latin typeface="Cambria Math"/>
                              </a:rPr>
                              <m:t> </m:t>
                            </m:r>
                          </m:e>
                        </m:groupChr>
                      </m:e>
                    </m:box>
                    <m:r>
                      <a:rPr lang="en-US" b="1" i="1">
                        <a:latin typeface="Cambria Math"/>
                      </a:rPr>
                      <m:t>𝑵𝒂</m:t>
                    </m:r>
                    <m:sSub>
                      <m:sSubPr>
                        <m:ctrlPr>
                          <a:rPr lang="en-US" b="1" i="1">
                            <a:latin typeface="Cambria Math"/>
                          </a:rPr>
                        </m:ctrlPr>
                      </m:sSubPr>
                      <m:e>
                        <m:r>
                          <a:rPr lang="en-US" b="1" i="1">
                            <a:latin typeface="Cambria Math"/>
                          </a:rPr>
                          <m:t>𝑨</m:t>
                        </m:r>
                      </m:e>
                      <m:sub>
                        <m:r>
                          <a:rPr lang="en-US" b="1" i="1">
                            <a:latin typeface="Cambria Math"/>
                          </a:rPr>
                          <m:t>𝟎</m:t>
                        </m:r>
                      </m:sub>
                    </m:sSub>
                  </m:oMath>
                </a14:m>
                <a:r>
                  <a:rPr lang="en-US" dirty="0" smtClean="0"/>
                  <a:t>     </a:t>
                </a:r>
                <a14:m>
                  <m:oMath xmlns:m="http://schemas.openxmlformats.org/officeDocument/2006/math">
                    <m:r>
                      <a:rPr lang="en-US" b="0" i="0" smtClean="0">
                        <a:latin typeface="Cambria Math"/>
                      </a:rPr>
                      <m:t>                                                    </m:t>
                    </m:r>
                    <m:r>
                      <a:rPr lang="en-US" b="1" i="1" smtClean="0">
                        <a:latin typeface="Cambria Math"/>
                      </a:rPr>
                      <m:t> </m:t>
                    </m:r>
                    <m:sSub>
                      <m:sSubPr>
                        <m:ctrlPr>
                          <a:rPr lang="en-US" b="1" i="1">
                            <a:latin typeface="Cambria Math"/>
                          </a:rPr>
                        </m:ctrlPr>
                      </m:sSubPr>
                      <m:e>
                        <m:r>
                          <a:rPr lang="en-US" b="1" i="1">
                            <a:latin typeface="Cambria Math"/>
                          </a:rPr>
                          <m:t>𝑲</m:t>
                        </m:r>
                      </m:e>
                      <m:sub>
                        <m:r>
                          <a:rPr lang="en-US" b="1" i="1">
                            <a:latin typeface="Cambria Math"/>
                          </a:rPr>
                          <m:t>𝑺</m:t>
                        </m:r>
                      </m:sub>
                    </m:sSub>
                    <m:r>
                      <a:rPr lang="en-US" b="1" i="1">
                        <a:latin typeface="Cambria Math"/>
                      </a:rPr>
                      <m:t>=</m:t>
                    </m:r>
                    <m:f>
                      <m:fPr>
                        <m:ctrlPr>
                          <a:rPr lang="en-US" b="1" i="1">
                            <a:latin typeface="Cambria Math"/>
                          </a:rPr>
                        </m:ctrlPr>
                      </m:fPr>
                      <m:num>
                        <m:sSub>
                          <m:sSubPr>
                            <m:ctrlPr>
                              <a:rPr lang="en-US" b="1" i="1">
                                <a:latin typeface="Cambria Math"/>
                              </a:rPr>
                            </m:ctrlPr>
                          </m:sSubPr>
                          <m:e>
                            <m:r>
                              <a:rPr lang="en-US" b="1" i="1">
                                <a:latin typeface="Cambria Math"/>
                              </a:rPr>
                              <m:t>𝑪</m:t>
                            </m:r>
                          </m:e>
                          <m:sub>
                            <m:sSub>
                              <m:sSubPr>
                                <m:ctrlPr>
                                  <a:rPr lang="en-US" b="1" i="1">
                                    <a:latin typeface="Cambria Math"/>
                                  </a:rPr>
                                </m:ctrlPr>
                              </m:sSubPr>
                              <m:e>
                                <m:r>
                                  <a:rPr lang="en-US" b="1" i="1">
                                    <a:latin typeface="Cambria Math"/>
                                  </a:rPr>
                                  <m:t>𝑵𝒂𝑨</m:t>
                                </m:r>
                              </m:e>
                              <m:sub>
                                <m:r>
                                  <a:rPr lang="en-US" b="1" i="1">
                                    <a:latin typeface="Cambria Math"/>
                                  </a:rPr>
                                  <m:t>𝟎</m:t>
                                </m:r>
                              </m:sub>
                            </m:sSub>
                          </m:sub>
                        </m:sSub>
                      </m:num>
                      <m:den>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𝑵𝒂</m:t>
                                </m:r>
                              </m:e>
                              <m:sup>
                                <m:r>
                                  <a:rPr lang="en-US" b="1" i="1">
                                    <a:latin typeface="Cambria Math"/>
                                  </a:rPr>
                                  <m:t>+</m:t>
                                </m:r>
                              </m:sup>
                            </m:sSup>
                          </m:sub>
                        </m:sSub>
                        <m:sSub>
                          <m:sSubPr>
                            <m:ctrlPr>
                              <a:rPr lang="en-US" b="1" i="1">
                                <a:latin typeface="Cambria Math"/>
                              </a:rPr>
                            </m:ctrlPr>
                          </m:sSubPr>
                          <m:e>
                            <m:r>
                              <a:rPr lang="en-US" b="1" i="1">
                                <a:latin typeface="Cambria Math"/>
                              </a:rPr>
                              <m:t>𝑪</m:t>
                            </m:r>
                          </m:e>
                          <m:sub>
                            <m:sSup>
                              <m:sSupPr>
                                <m:ctrlPr>
                                  <a:rPr lang="en-US" b="1" i="1">
                                    <a:latin typeface="Cambria Math"/>
                                  </a:rPr>
                                </m:ctrlPr>
                              </m:sSupPr>
                              <m:e>
                                <m:r>
                                  <a:rPr lang="en-US" b="1" i="1">
                                    <a:latin typeface="Cambria Math"/>
                                  </a:rPr>
                                  <m:t>𝑨</m:t>
                                </m:r>
                              </m:e>
                              <m:sup>
                                <m:r>
                                  <a:rPr lang="en-US" b="1" i="1">
                                    <a:latin typeface="Cambria Math"/>
                                  </a:rPr>
                                  <m:t>−</m:t>
                                </m:r>
                              </m:sup>
                            </m:sSup>
                          </m:sub>
                        </m:sSub>
                      </m:den>
                    </m:f>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1743075" y="4267200"/>
                <a:ext cx="7238999" cy="1216551"/>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983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55" y="583812"/>
            <a:ext cx="8229600" cy="574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26" name="Rectangle 2"/>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latin typeface="Arial" pitchFamily="34" charset="0"/>
            </a:endParaRPr>
          </a:p>
        </p:txBody>
      </p:sp>
      <p:sp>
        <p:nvSpPr>
          <p:cNvPr id="820228" name="Rectangle 4"/>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latin typeface="Arial" pitchFamily="34" charset="0"/>
            </a:endParaRPr>
          </a:p>
        </p:txBody>
      </p:sp>
      <p:sp>
        <p:nvSpPr>
          <p:cNvPr id="8" name="灯片编号占位符 7"/>
          <p:cNvSpPr>
            <a:spLocks noGrp="1"/>
          </p:cNvSpPr>
          <p:nvPr>
            <p:ph type="sldNum" sz="quarter" idx="12"/>
          </p:nvPr>
        </p:nvSpPr>
        <p:spPr/>
        <p:txBody>
          <a:bodyPr/>
          <a:lstStyle/>
          <a:p>
            <a:pPr>
              <a:defRPr/>
            </a:pPr>
            <a:fld id="{37B1D1A4-2CBD-4ED8-8D7A-A9E52D0D4FAE}" type="slidenum">
              <a:rPr lang="en-US" smtClean="0"/>
              <a:pPr>
                <a:defRPr/>
              </a:pPr>
              <a:t>36</a:t>
            </a:fld>
            <a:endParaRPr lang="en-US"/>
          </a:p>
        </p:txBody>
      </p:sp>
      <p:sp>
        <p:nvSpPr>
          <p:cNvPr id="872450" name="Rectangle 2"/>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sp>
        <p:nvSpPr>
          <p:cNvPr id="872452" name="Rectangle 4"/>
          <p:cNvSpPr>
            <a:spLocks noChangeArrowheads="1"/>
          </p:cNvSpPr>
          <p:nvPr/>
        </p:nvSpPr>
        <p:spPr bwMode="auto">
          <a:xfrm>
            <a:off x="0" y="0"/>
            <a:ext cx="9144000" cy="0"/>
          </a:xfrm>
          <a:prstGeom prst="rect">
            <a:avLst/>
          </a:prstGeom>
          <a:noFill/>
          <a:ln w="9525" cmpd="sng">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CN" altLang="en-US"/>
          </a:p>
        </p:txBody>
      </p:sp>
      <p:sp>
        <p:nvSpPr>
          <p:cNvPr id="70666" name="TextBox 3"/>
          <p:cNvSpPr txBox="1">
            <a:spLocks noChangeArrowheads="1"/>
          </p:cNvSpPr>
          <p:nvPr/>
        </p:nvSpPr>
        <p:spPr bwMode="auto">
          <a:xfrm>
            <a:off x="0" y="199092"/>
            <a:ext cx="9144000" cy="646331"/>
          </a:xfrm>
          <a:prstGeom prst="rect">
            <a:avLst/>
          </a:prstGeom>
          <a:noFill/>
          <a:ln w="9525">
            <a:noFill/>
            <a:miter lim="800000"/>
            <a:headEnd/>
            <a:tailEnd/>
          </a:ln>
        </p:spPr>
        <p:txBody>
          <a:bodyPr wrap="square">
            <a:spAutoFit/>
          </a:bodyPr>
          <a:lstStyle/>
          <a:p>
            <a:pPr algn="ctr"/>
            <a:r>
              <a:rPr lang="en-US" altLang="zh-CN" sz="3600" b="1" dirty="0" smtClean="0"/>
              <a:t>Background</a:t>
            </a:r>
            <a:endParaRPr lang="zh-CN" altLang="en-US" sz="3600" b="1" dirty="0"/>
          </a:p>
        </p:txBody>
      </p:sp>
      <p:sp>
        <p:nvSpPr>
          <p:cNvPr id="2" name="TextBox 1"/>
          <p:cNvSpPr txBox="1"/>
          <p:nvPr/>
        </p:nvSpPr>
        <p:spPr>
          <a:xfrm>
            <a:off x="6661299" y="583813"/>
            <a:ext cx="2057400" cy="523220"/>
          </a:xfrm>
          <a:prstGeom prst="rect">
            <a:avLst/>
          </a:prstGeom>
          <a:noFill/>
        </p:spPr>
        <p:txBody>
          <a:bodyPr wrap="square" rtlCol="0">
            <a:spAutoFit/>
          </a:bodyPr>
          <a:lstStyle/>
          <a:p>
            <a:r>
              <a:rPr lang="en-US" sz="2800" b="1" dirty="0" smtClean="0"/>
              <a:t>1% Na</a:t>
            </a:r>
            <a:r>
              <a:rPr lang="en-US" sz="2800" b="1" baseline="-25000" dirty="0" smtClean="0"/>
              <a:t>2</a:t>
            </a:r>
            <a:r>
              <a:rPr lang="en-US" sz="2800" b="1" dirty="0" smtClean="0"/>
              <a:t>CO</a:t>
            </a:r>
            <a:r>
              <a:rPr lang="en-US" sz="2800" b="1" baseline="-25000" dirty="0" smtClean="0"/>
              <a:t>3</a:t>
            </a:r>
            <a:endParaRPr lang="en-US" sz="2800" b="1" baseline="-25000" dirty="0"/>
          </a:p>
        </p:txBody>
      </p:sp>
      <p:sp>
        <p:nvSpPr>
          <p:cNvPr id="3" name="TextBox 2"/>
          <p:cNvSpPr txBox="1"/>
          <p:nvPr/>
        </p:nvSpPr>
        <p:spPr>
          <a:xfrm>
            <a:off x="242778" y="6211669"/>
            <a:ext cx="8215422" cy="646331"/>
          </a:xfrm>
          <a:prstGeom prst="rect">
            <a:avLst/>
          </a:prstGeom>
          <a:noFill/>
        </p:spPr>
        <p:txBody>
          <a:bodyPr wrap="square" rtlCol="0">
            <a:spAutoFit/>
          </a:bodyPr>
          <a:lstStyle/>
          <a:p>
            <a:r>
              <a:rPr lang="en-US" dirty="0">
                <a:solidFill>
                  <a:schemeClr val="bg1">
                    <a:lumMod val="50000"/>
                  </a:schemeClr>
                </a:solidFill>
              </a:rPr>
              <a:t>Liu, S. (2008). Favorable Attributes of Alkaline-Surfactant-Polymer Flooding. </a:t>
            </a:r>
            <a:r>
              <a:rPr lang="en-US" i="1" dirty="0">
                <a:solidFill>
                  <a:schemeClr val="bg1">
                    <a:lumMod val="50000"/>
                  </a:schemeClr>
                </a:solidFill>
              </a:rPr>
              <a:t>SPEJ, SPE-99744-PA,</a:t>
            </a:r>
            <a:r>
              <a:rPr lang="en-US" dirty="0">
                <a:solidFill>
                  <a:schemeClr val="bg1">
                    <a:lumMod val="50000"/>
                  </a:schemeClr>
                </a:solidFill>
              </a:rPr>
              <a:t>, 5-16.</a:t>
            </a:r>
          </a:p>
        </p:txBody>
      </p:sp>
    </p:spTree>
    <p:extLst>
      <p:ext uri="{BB962C8B-B14F-4D97-AF65-F5344CB8AC3E}">
        <p14:creationId xmlns:p14="http://schemas.microsoft.com/office/powerpoint/2010/main" val="8618749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739204577"/>
              </p:ext>
            </p:extLst>
          </p:nvPr>
        </p:nvGraphicFramePr>
        <p:xfrm>
          <a:off x="533400" y="1143000"/>
          <a:ext cx="8381999" cy="521386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556369" y="6356866"/>
            <a:ext cx="2582695" cy="369332"/>
          </a:xfrm>
          <a:prstGeom prst="rect">
            <a:avLst/>
          </a:prstGeom>
        </p:spPr>
        <p:txBody>
          <a:bodyPr wrap="none">
            <a:spAutoFit/>
          </a:bodyPr>
          <a:lstStyle/>
          <a:p>
            <a:r>
              <a:rPr lang="en-US" b="1" dirty="0" smtClean="0"/>
              <a:t>Brine: 4</a:t>
            </a:r>
            <a:r>
              <a:rPr lang="en-US" b="1" dirty="0"/>
              <a:t>% Na</a:t>
            </a:r>
            <a:r>
              <a:rPr lang="en-US" b="1" baseline="-25000" dirty="0"/>
              <a:t>2</a:t>
            </a:r>
            <a:r>
              <a:rPr lang="en-US" b="1" dirty="0"/>
              <a:t>CO</a:t>
            </a:r>
            <a:r>
              <a:rPr lang="en-US" b="1" baseline="-25000" dirty="0"/>
              <a:t>3</a:t>
            </a:r>
            <a:r>
              <a:rPr lang="en-US" b="1" dirty="0"/>
              <a:t> + </a:t>
            </a:r>
            <a:r>
              <a:rPr lang="en-US" b="1" dirty="0" smtClean="0"/>
              <a:t>NaCl</a:t>
            </a:r>
            <a:endParaRPr lang="en-US" b="1" dirty="0"/>
          </a:p>
        </p:txBody>
      </p:sp>
      <p:sp>
        <p:nvSpPr>
          <p:cNvPr id="7" name="Title 1"/>
          <p:cNvSpPr txBox="1">
            <a:spLocks/>
          </p:cNvSpPr>
          <p:nvPr/>
        </p:nvSpPr>
        <p:spPr>
          <a:xfrm>
            <a:off x="-152400" y="76200"/>
            <a:ext cx="943107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200" b="1" dirty="0"/>
              <a:t>2.25% Oleic Acid+ X% </a:t>
            </a:r>
            <a:r>
              <a:rPr lang="en-US" sz="3200" b="1" dirty="0" smtClean="0"/>
              <a:t>IOS</a:t>
            </a:r>
            <a:r>
              <a:rPr lang="en-US" sz="3200" b="1" baseline="-25000" dirty="0" smtClean="0"/>
              <a:t>15-18</a:t>
            </a:r>
            <a:r>
              <a:rPr lang="en-US" sz="3200" b="1" dirty="0" smtClean="0"/>
              <a:t>+6.75% 2-Butanol/Octane</a:t>
            </a:r>
            <a:endParaRPr lang="en-US" sz="3200" b="1" dirty="0"/>
          </a:p>
        </p:txBody>
      </p:sp>
    </p:spTree>
    <p:extLst>
      <p:ext uri="{BB962C8B-B14F-4D97-AF65-F5344CB8AC3E}">
        <p14:creationId xmlns:p14="http://schemas.microsoft.com/office/powerpoint/2010/main" val="4194744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056616566"/>
              </p:ext>
            </p:extLst>
          </p:nvPr>
        </p:nvGraphicFramePr>
        <p:xfrm>
          <a:off x="143539" y="1072606"/>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556369" y="6482806"/>
            <a:ext cx="2582695" cy="369332"/>
          </a:xfrm>
          <a:prstGeom prst="rect">
            <a:avLst/>
          </a:prstGeom>
        </p:spPr>
        <p:txBody>
          <a:bodyPr wrap="none">
            <a:spAutoFit/>
          </a:bodyPr>
          <a:lstStyle/>
          <a:p>
            <a:r>
              <a:rPr lang="en-US" b="1" dirty="0" smtClean="0"/>
              <a:t>Brine: 4</a:t>
            </a:r>
            <a:r>
              <a:rPr lang="en-US" b="1" dirty="0"/>
              <a:t>% Na</a:t>
            </a:r>
            <a:r>
              <a:rPr lang="en-US" b="1" baseline="-25000" dirty="0"/>
              <a:t>2</a:t>
            </a:r>
            <a:r>
              <a:rPr lang="en-US" b="1" dirty="0"/>
              <a:t>CO</a:t>
            </a:r>
            <a:r>
              <a:rPr lang="en-US" b="1" baseline="-25000" dirty="0"/>
              <a:t>3</a:t>
            </a:r>
            <a:r>
              <a:rPr lang="en-US" b="1" dirty="0"/>
              <a:t> + </a:t>
            </a:r>
            <a:r>
              <a:rPr lang="en-US" b="1" dirty="0" smtClean="0"/>
              <a:t>NaCl</a:t>
            </a:r>
            <a:endParaRPr lang="en-US" b="1" dirty="0"/>
          </a:p>
        </p:txBody>
      </p:sp>
      <p:sp>
        <p:nvSpPr>
          <p:cNvPr id="8" name="Title 1"/>
          <p:cNvSpPr txBox="1">
            <a:spLocks/>
          </p:cNvSpPr>
          <p:nvPr/>
        </p:nvSpPr>
        <p:spPr>
          <a:xfrm>
            <a:off x="-152400" y="76200"/>
            <a:ext cx="9431079"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200" b="1" dirty="0"/>
              <a:t>2.25% Oleic Acid+ X% </a:t>
            </a:r>
            <a:r>
              <a:rPr lang="en-US" sz="3200" b="1" dirty="0" smtClean="0"/>
              <a:t>IOS</a:t>
            </a:r>
            <a:r>
              <a:rPr lang="en-US" sz="3200" b="1" baseline="-25000" dirty="0" smtClean="0"/>
              <a:t>15-18</a:t>
            </a:r>
            <a:r>
              <a:rPr lang="en-US" sz="3200" b="1" dirty="0" smtClean="0"/>
              <a:t>+6.75% 2-Butanol/Octane</a:t>
            </a:r>
            <a:endParaRPr lang="en-US" sz="3200" b="1" dirty="0"/>
          </a:p>
        </p:txBody>
      </p:sp>
    </p:spTree>
    <p:extLst>
      <p:ext uri="{BB962C8B-B14F-4D97-AF65-F5344CB8AC3E}">
        <p14:creationId xmlns:p14="http://schemas.microsoft.com/office/powerpoint/2010/main" val="1267175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399" y="76200"/>
            <a:ext cx="7567247"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600" b="1" dirty="0" smtClean="0"/>
              <a:t>Y% Oleic Acid+ X% SDS+7.5% 2-Butanol/Octane</a:t>
            </a:r>
            <a:endParaRPr lang="en-US" sz="36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
        <p:nvSpPr>
          <p:cNvPr id="5" name="Rectangle 4"/>
          <p:cNvSpPr/>
          <p:nvPr/>
        </p:nvSpPr>
        <p:spPr>
          <a:xfrm>
            <a:off x="3556369" y="6231471"/>
            <a:ext cx="2510559" cy="369332"/>
          </a:xfrm>
          <a:prstGeom prst="rect">
            <a:avLst/>
          </a:prstGeom>
        </p:spPr>
        <p:txBody>
          <a:bodyPr wrap="none">
            <a:spAutoFit/>
          </a:bodyPr>
          <a:lstStyle/>
          <a:p>
            <a:r>
              <a:rPr lang="en-US" b="1" dirty="0" smtClean="0"/>
              <a:t>Brine: </a:t>
            </a:r>
            <a:r>
              <a:rPr lang="en-US" b="1" dirty="0" smtClean="0">
                <a:solidFill>
                  <a:srgbClr val="FF0000"/>
                </a:solidFill>
              </a:rPr>
              <a:t>2% </a:t>
            </a:r>
            <a:r>
              <a:rPr lang="en-US" b="1" dirty="0">
                <a:solidFill>
                  <a:srgbClr val="FF0000"/>
                </a:solidFill>
              </a:rPr>
              <a:t>Na</a:t>
            </a:r>
            <a:r>
              <a:rPr lang="en-US" b="1" baseline="-25000" dirty="0">
                <a:solidFill>
                  <a:srgbClr val="FF0000"/>
                </a:solidFill>
              </a:rPr>
              <a:t>2</a:t>
            </a:r>
            <a:r>
              <a:rPr lang="en-US" b="1" dirty="0">
                <a:solidFill>
                  <a:srgbClr val="FF0000"/>
                </a:solidFill>
              </a:rPr>
              <a:t>CO</a:t>
            </a:r>
            <a:r>
              <a:rPr lang="en-US" b="1" baseline="-25000" dirty="0">
                <a:solidFill>
                  <a:srgbClr val="FF0000"/>
                </a:solidFill>
              </a:rPr>
              <a:t>3</a:t>
            </a:r>
            <a:r>
              <a:rPr lang="en-US" b="1" dirty="0">
                <a:solidFill>
                  <a:srgbClr val="FF0000"/>
                </a:solidFill>
              </a:rPr>
              <a:t> + </a:t>
            </a:r>
            <a:r>
              <a:rPr lang="en-US" b="1" dirty="0" smtClean="0">
                <a:solidFill>
                  <a:srgbClr val="FF0000"/>
                </a:solidFill>
              </a:rPr>
              <a:t>NaCl</a:t>
            </a:r>
            <a:endParaRPr lang="en-US" b="1" dirty="0">
              <a:solidFill>
                <a:srgbClr val="FF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941728341"/>
              </p:ext>
            </p:extLst>
          </p:nvPr>
        </p:nvGraphicFramePr>
        <p:xfrm>
          <a:off x="228600" y="1219200"/>
          <a:ext cx="8610600" cy="5012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04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pic>
        <p:nvPicPr>
          <p:cNvPr id="4" name="Picture 3" descr="F:\manuscript-Distribution of species in phase behavior and its application for EOR\LAS+2-BUTANOL-Toluene-done\Picture3.png"/>
          <p:cNvPicPr/>
          <p:nvPr/>
        </p:nvPicPr>
        <p:blipFill>
          <a:blip r:embed="rId3" cstate="print"/>
          <a:srcRect/>
          <a:stretch>
            <a:fillRect/>
          </a:stretch>
        </p:blipFill>
        <p:spPr bwMode="auto">
          <a:xfrm>
            <a:off x="533400" y="838199"/>
            <a:ext cx="7924800" cy="5181601"/>
          </a:xfrm>
          <a:prstGeom prst="rect">
            <a:avLst/>
          </a:prstGeom>
          <a:noFill/>
          <a:ln w="9525">
            <a:noFill/>
            <a:miter lim="800000"/>
            <a:headEnd/>
            <a:tailEnd/>
          </a:ln>
        </p:spPr>
      </p:pic>
      <p:sp>
        <p:nvSpPr>
          <p:cNvPr id="3" name="Rectangle 2"/>
          <p:cNvSpPr/>
          <p:nvPr/>
        </p:nvSpPr>
        <p:spPr>
          <a:xfrm>
            <a:off x="26581" y="5950803"/>
            <a:ext cx="9144000" cy="830997"/>
          </a:xfrm>
          <a:prstGeom prst="rect">
            <a:avLst/>
          </a:prstGeom>
        </p:spPr>
        <p:txBody>
          <a:bodyPr wrap="square">
            <a:spAutoFit/>
          </a:bodyPr>
          <a:lstStyle/>
          <a:p>
            <a:pPr algn="ctr"/>
            <a:r>
              <a:rPr lang="en-US" sz="2400" b="1" dirty="0"/>
              <a:t>2% Dodecyl Benzene </a:t>
            </a:r>
            <a:r>
              <a:rPr lang="en-US" sz="2400" b="1" dirty="0" smtClean="0"/>
              <a:t>Sulfonate (OA) /2</a:t>
            </a:r>
            <a:r>
              <a:rPr lang="en-US" sz="2400" b="1" dirty="0"/>
              <a:t>% </a:t>
            </a:r>
            <a:r>
              <a:rPr lang="en-US" sz="2400" b="1" dirty="0" smtClean="0"/>
              <a:t>2-Butanol (OA)/Toluene/Na</a:t>
            </a:r>
            <a:r>
              <a:rPr lang="en-US" sz="2400" b="1" baseline="-25000" dirty="0" smtClean="0"/>
              <a:t>2</a:t>
            </a:r>
            <a:r>
              <a:rPr lang="en-US" sz="2400" b="1" dirty="0" smtClean="0"/>
              <a:t>CO</a:t>
            </a:r>
            <a:r>
              <a:rPr lang="en-US" sz="2400" b="1" baseline="-25000" dirty="0" smtClean="0"/>
              <a:t>3</a:t>
            </a:r>
            <a:r>
              <a:rPr lang="en-US" sz="2400" b="1" dirty="0" smtClean="0"/>
              <a:t> systems @RT</a:t>
            </a:r>
            <a:endParaRPr lang="en-US" sz="2400" dirty="0"/>
          </a:p>
        </p:txBody>
      </p:sp>
      <p:sp>
        <p:nvSpPr>
          <p:cNvPr id="5" name="Up Arrow 4"/>
          <p:cNvSpPr/>
          <p:nvPr/>
        </p:nvSpPr>
        <p:spPr>
          <a:xfrm>
            <a:off x="4495801" y="3048000"/>
            <a:ext cx="143538" cy="457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
        <p:nvSpPr>
          <p:cNvPr id="7" name="TextBox 6"/>
          <p:cNvSpPr txBox="1"/>
          <p:nvPr/>
        </p:nvSpPr>
        <p:spPr>
          <a:xfrm>
            <a:off x="381000" y="990600"/>
            <a:ext cx="1143000" cy="523220"/>
          </a:xfrm>
          <a:prstGeom prst="rect">
            <a:avLst/>
          </a:prstGeom>
          <a:noFill/>
        </p:spPr>
        <p:txBody>
          <a:bodyPr wrap="square" rtlCol="0">
            <a:spAutoFit/>
          </a:bodyPr>
          <a:lstStyle/>
          <a:p>
            <a:pPr algn="ctr"/>
            <a:r>
              <a:rPr lang="en-US" sz="1400" b="1" dirty="0" smtClean="0"/>
              <a:t>In Aqueous Phase</a:t>
            </a:r>
            <a:endParaRPr lang="en-US" sz="1400" b="1" dirty="0"/>
          </a:p>
        </p:txBody>
      </p:sp>
    </p:spTree>
    <p:extLst>
      <p:ext uri="{BB962C8B-B14F-4D97-AF65-F5344CB8AC3E}">
        <p14:creationId xmlns:p14="http://schemas.microsoft.com/office/powerpoint/2010/main" val="21973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399" y="76200"/>
            <a:ext cx="7567247"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3600" b="1" dirty="0" smtClean="0"/>
              <a:t>Y% Oleic Acid+ X% SDS+2-Butanol/Octane</a:t>
            </a:r>
            <a:endParaRPr lang="en-US" sz="36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223213074"/>
              </p:ext>
            </p:extLst>
          </p:nvPr>
        </p:nvGraphicFramePr>
        <p:xfrm>
          <a:off x="290146" y="762000"/>
          <a:ext cx="8610600" cy="546947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556369" y="6231471"/>
            <a:ext cx="2510559" cy="369332"/>
          </a:xfrm>
          <a:prstGeom prst="rect">
            <a:avLst/>
          </a:prstGeom>
        </p:spPr>
        <p:txBody>
          <a:bodyPr wrap="none">
            <a:spAutoFit/>
          </a:bodyPr>
          <a:lstStyle/>
          <a:p>
            <a:r>
              <a:rPr lang="en-US" b="1" dirty="0" smtClean="0"/>
              <a:t>Brine: </a:t>
            </a:r>
            <a:r>
              <a:rPr lang="en-US" b="1" dirty="0" smtClean="0">
                <a:solidFill>
                  <a:srgbClr val="FF0000"/>
                </a:solidFill>
              </a:rPr>
              <a:t>6% </a:t>
            </a:r>
            <a:r>
              <a:rPr lang="en-US" b="1" dirty="0">
                <a:solidFill>
                  <a:srgbClr val="FF0000"/>
                </a:solidFill>
              </a:rPr>
              <a:t>Na</a:t>
            </a:r>
            <a:r>
              <a:rPr lang="en-US" b="1" baseline="-25000" dirty="0">
                <a:solidFill>
                  <a:srgbClr val="FF0000"/>
                </a:solidFill>
              </a:rPr>
              <a:t>2</a:t>
            </a:r>
            <a:r>
              <a:rPr lang="en-US" b="1" dirty="0">
                <a:solidFill>
                  <a:srgbClr val="FF0000"/>
                </a:solidFill>
              </a:rPr>
              <a:t>CO</a:t>
            </a:r>
            <a:r>
              <a:rPr lang="en-US" b="1" baseline="-25000" dirty="0">
                <a:solidFill>
                  <a:srgbClr val="FF0000"/>
                </a:solidFill>
              </a:rPr>
              <a:t>3</a:t>
            </a:r>
            <a:r>
              <a:rPr lang="en-US" b="1" dirty="0">
                <a:solidFill>
                  <a:srgbClr val="FF0000"/>
                </a:solidFill>
              </a:rPr>
              <a:t> + </a:t>
            </a:r>
            <a:r>
              <a:rPr lang="en-US" b="1" dirty="0" smtClean="0">
                <a:solidFill>
                  <a:srgbClr val="FF0000"/>
                </a:solidFill>
              </a:rPr>
              <a:t>NaCl</a:t>
            </a:r>
            <a:endParaRPr lang="en-US" b="1" dirty="0">
              <a:solidFill>
                <a:srgbClr val="FF0000"/>
              </a:solidFill>
            </a:endParaRPr>
          </a:p>
        </p:txBody>
      </p:sp>
      <p:sp>
        <p:nvSpPr>
          <p:cNvPr id="8" name="TextBox 7"/>
          <p:cNvSpPr txBox="1"/>
          <p:nvPr/>
        </p:nvSpPr>
        <p:spPr>
          <a:xfrm>
            <a:off x="709246" y="6488668"/>
            <a:ext cx="7772400" cy="369332"/>
          </a:xfrm>
          <a:prstGeom prst="rect">
            <a:avLst/>
          </a:prstGeom>
          <a:noFill/>
        </p:spPr>
        <p:txBody>
          <a:bodyPr wrap="square" rtlCol="0">
            <a:spAutoFit/>
          </a:bodyPr>
          <a:lstStyle/>
          <a:p>
            <a:r>
              <a:rPr lang="en-US" b="1" dirty="0" smtClean="0"/>
              <a:t>3.8% Oleic Acid+1.5% SDS;    2.5% Oleic Acid+ 1% SDS</a:t>
            </a:r>
            <a:endParaRPr lang="en-US" b="1" dirty="0"/>
          </a:p>
        </p:txBody>
      </p:sp>
      <p:sp>
        <p:nvSpPr>
          <p:cNvPr id="9" name="Diamond 8"/>
          <p:cNvSpPr/>
          <p:nvPr/>
        </p:nvSpPr>
        <p:spPr>
          <a:xfrm>
            <a:off x="575896" y="6600802"/>
            <a:ext cx="114300" cy="145061"/>
          </a:xfrm>
          <a:prstGeom prst="diamond">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3338146" y="6600803"/>
            <a:ext cx="114300" cy="145061"/>
          </a:xfrm>
          <a:prstGeom prst="diamond">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91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extLst>
              <p:ext uri="{D42A27DB-BD31-4B8C-83A1-F6EECF244321}">
                <p14:modId xmlns:p14="http://schemas.microsoft.com/office/powerpoint/2010/main" val="2572410906"/>
              </p:ext>
            </p:extLst>
          </p:nvPr>
        </p:nvGraphicFramePr>
        <p:xfrm>
          <a:off x="76200" y="990600"/>
          <a:ext cx="7392486" cy="2284614"/>
        </p:xfrm>
        <a:graphic>
          <a:graphicData uri="http://schemas.openxmlformats.org/drawingml/2006/table">
            <a:tbl>
              <a:tblPr/>
              <a:tblGrid>
                <a:gridCol w="1760873"/>
                <a:gridCol w="1189779"/>
                <a:gridCol w="951822"/>
                <a:gridCol w="951822"/>
                <a:gridCol w="1269095"/>
                <a:gridCol w="1269095"/>
              </a:tblGrid>
              <a:tr h="1004454">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Electrolytes Type</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46">
                <a:tc rowSpan="3">
                  <a:txBody>
                    <a:bodyPr/>
                    <a:lstStyle/>
                    <a:p>
                      <a:pPr marL="0" marR="0" algn="ctr">
                        <a:lnSpc>
                          <a:spcPct val="150000"/>
                        </a:lnSpc>
                        <a:spcBef>
                          <a:spcPts val="0"/>
                        </a:spcBef>
                        <a:spcAft>
                          <a:spcPts val="1000"/>
                        </a:spcAft>
                      </a:pPr>
                      <a:r>
                        <a:rPr lang="en-US" sz="1400" b="1" dirty="0">
                          <a:latin typeface="Arial"/>
                          <a:ea typeface="SimSun"/>
                          <a:cs typeface="Times New Roman"/>
                        </a:rPr>
                        <a:t>2% Dodecyl Benzene </a:t>
                      </a:r>
                      <a:r>
                        <a:rPr lang="en-US" sz="1400" b="1" dirty="0" smtClean="0">
                          <a:latin typeface="Arial"/>
                          <a:ea typeface="SimSun"/>
                          <a:cs typeface="Times New Roman"/>
                        </a:rPr>
                        <a:t>Sulfonate/ 2</a:t>
                      </a:r>
                      <a:r>
                        <a:rPr lang="en-US" sz="1400" b="1" dirty="0">
                          <a:latin typeface="Arial"/>
                          <a:ea typeface="SimSun"/>
                          <a:cs typeface="Times New Roman"/>
                        </a:rPr>
                        <a:t>% </a:t>
                      </a:r>
                      <a:r>
                        <a:rPr lang="en-US" sz="1400" b="1" dirty="0" smtClean="0">
                          <a:latin typeface="Arial"/>
                          <a:ea typeface="SimSun"/>
                          <a:cs typeface="Times New Roman"/>
                        </a:rPr>
                        <a:t>2-Butanol/ Toluene @RT</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2.40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0.490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748920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b="1" dirty="0" smtClean="0"/>
              <a:t>Activity Coefficient Models</a:t>
            </a:r>
          </a:p>
        </p:txBody>
      </p:sp>
      <p:sp>
        <p:nvSpPr>
          <p:cNvPr id="3" name="Content Placeholder 2"/>
          <p:cNvSpPr>
            <a:spLocks noGrp="1"/>
          </p:cNvSpPr>
          <p:nvPr>
            <p:ph idx="1"/>
          </p:nvPr>
        </p:nvSpPr>
        <p:spPr>
          <a:xfrm>
            <a:off x="304800" y="1066800"/>
            <a:ext cx="8382000" cy="5181600"/>
          </a:xfrm>
        </p:spPr>
        <p:txBody>
          <a:bodyPr>
            <a:normAutofit/>
          </a:bodyPr>
          <a:lstStyle/>
          <a:p>
            <a:pPr marL="0" indent="0" algn="just">
              <a:buNone/>
            </a:pPr>
            <a:r>
              <a:rPr lang="en-US" b="1" dirty="0" smtClean="0">
                <a:solidFill>
                  <a:srgbClr val="FF0000"/>
                </a:solidFill>
              </a:rPr>
              <a:t>Activity Coefficient </a:t>
            </a:r>
            <a:r>
              <a:rPr lang="en-US" b="1" dirty="0" smtClean="0"/>
              <a:t>(Phreeqc</a:t>
            </a:r>
            <a:r>
              <a:rPr lang="en-US" b="1" dirty="0"/>
              <a:t>® </a:t>
            </a:r>
            <a:r>
              <a:rPr lang="en-US" b="1" dirty="0" smtClean="0"/>
              <a:t>Software):</a:t>
            </a:r>
          </a:p>
          <a:p>
            <a:pPr marL="0" indent="0" algn="just">
              <a:spcAft>
                <a:spcPts val="1200"/>
              </a:spcAft>
              <a:buNone/>
            </a:pPr>
            <a:r>
              <a:rPr lang="en-US" b="1" dirty="0" smtClean="0"/>
              <a:t>Extended Debye–</a:t>
            </a:r>
            <a:r>
              <a:rPr lang="en-US" b="1" dirty="0" err="1" smtClean="0"/>
              <a:t>Hückel</a:t>
            </a:r>
            <a:r>
              <a:rPr lang="en-US" b="1" dirty="0" smtClean="0"/>
              <a:t> Equation:</a:t>
            </a:r>
          </a:p>
          <a:p>
            <a:pPr marL="0" indent="0" algn="just">
              <a:buNone/>
            </a:pPr>
            <a:endParaRPr lang="en-US" b="1" dirty="0" smtClean="0"/>
          </a:p>
          <a:p>
            <a:pPr marL="0" indent="0" algn="just">
              <a:buNone/>
            </a:pPr>
            <a:endParaRPr lang="en-US" b="1" dirty="0" smtClean="0"/>
          </a:p>
          <a:p>
            <a:pPr marL="0" indent="0" algn="just">
              <a:buNone/>
            </a:pPr>
            <a:r>
              <a:rPr lang="en-US" b="1" dirty="0" smtClean="0"/>
              <a:t>Pitzer Equation:</a:t>
            </a:r>
          </a:p>
        </p:txBody>
      </p:sp>
      <p:graphicFrame>
        <p:nvGraphicFramePr>
          <p:cNvPr id="4" name="Object 3"/>
          <p:cNvGraphicFramePr>
            <a:graphicFrameLocks noChangeAspect="1"/>
          </p:cNvGraphicFramePr>
          <p:nvPr>
            <p:extLst>
              <p:ext uri="{D42A27DB-BD31-4B8C-83A1-F6EECF244321}">
                <p14:modId xmlns:p14="http://schemas.microsoft.com/office/powerpoint/2010/main" val="3593852206"/>
              </p:ext>
            </p:extLst>
          </p:nvPr>
        </p:nvGraphicFramePr>
        <p:xfrm>
          <a:off x="381000" y="2270532"/>
          <a:ext cx="2590800" cy="1082268"/>
        </p:xfrm>
        <a:graphic>
          <a:graphicData uri="http://schemas.openxmlformats.org/presentationml/2006/ole">
            <mc:AlternateContent xmlns:mc="http://schemas.openxmlformats.org/markup-compatibility/2006">
              <mc:Choice xmlns:v="urn:schemas-microsoft-com:vml" Requires="v">
                <p:oleObj spid="_x0000_s2110" name="Equation" r:id="rId4" imgW="1155600" imgH="482400" progId="Equation.3">
                  <p:embed/>
                </p:oleObj>
              </mc:Choice>
              <mc:Fallback>
                <p:oleObj name="Equation" r:id="rId4" imgW="1155600" imgH="482400" progId="Equation.3">
                  <p:embed/>
                  <p:pic>
                    <p:nvPicPr>
                      <p:cNvPr id="0" name=""/>
                      <p:cNvPicPr>
                        <a:picLocks noChangeAspect="1" noChangeArrowheads="1"/>
                      </p:cNvPicPr>
                      <p:nvPr/>
                    </p:nvPicPr>
                    <p:blipFill>
                      <a:blip r:embed="rId5"/>
                      <a:srcRect/>
                      <a:stretch>
                        <a:fillRect/>
                      </a:stretch>
                    </p:blipFill>
                    <p:spPr bwMode="auto">
                      <a:xfrm>
                        <a:off x="381000" y="2270532"/>
                        <a:ext cx="2590800" cy="1082268"/>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27492869"/>
              </p:ext>
            </p:extLst>
          </p:nvPr>
        </p:nvGraphicFramePr>
        <p:xfrm>
          <a:off x="381000" y="4267889"/>
          <a:ext cx="6248400" cy="837511"/>
        </p:xfrm>
        <a:graphic>
          <a:graphicData uri="http://schemas.openxmlformats.org/presentationml/2006/ole">
            <mc:AlternateContent xmlns:mc="http://schemas.openxmlformats.org/markup-compatibility/2006">
              <mc:Choice xmlns:v="urn:schemas-microsoft-com:vml" Requires="v">
                <p:oleObj spid="_x0000_s2111" name="Equation" r:id="rId6" imgW="2654280" imgH="355320" progId="Equation.3">
                  <p:embed/>
                </p:oleObj>
              </mc:Choice>
              <mc:Fallback>
                <p:oleObj name="Equation" r:id="rId6" imgW="2654280" imgH="355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267889"/>
                        <a:ext cx="6248400" cy="837511"/>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709713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extLst>
              <p:ext uri="{D42A27DB-BD31-4B8C-83A1-F6EECF244321}">
                <p14:modId xmlns:p14="http://schemas.microsoft.com/office/powerpoint/2010/main" val="1100466957"/>
              </p:ext>
            </p:extLst>
          </p:nvPr>
        </p:nvGraphicFramePr>
        <p:xfrm>
          <a:off x="76200" y="990600"/>
          <a:ext cx="8915401" cy="2284614"/>
        </p:xfrm>
        <a:graphic>
          <a:graphicData uri="http://schemas.openxmlformats.org/drawingml/2006/table">
            <a:tbl>
              <a:tblPr/>
              <a:tblGrid>
                <a:gridCol w="1760873"/>
                <a:gridCol w="1189779"/>
                <a:gridCol w="951822"/>
                <a:gridCol w="951822"/>
                <a:gridCol w="1269095"/>
                <a:gridCol w="1269095"/>
                <a:gridCol w="872503"/>
                <a:gridCol w="650412"/>
              </a:tblGrid>
              <a:tr h="1004454">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Electrolytes Type</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46">
                <a:tc rowSpan="3">
                  <a:txBody>
                    <a:bodyPr/>
                    <a:lstStyle/>
                    <a:p>
                      <a:pPr marL="0" marR="0" algn="ctr">
                        <a:lnSpc>
                          <a:spcPct val="150000"/>
                        </a:lnSpc>
                        <a:spcBef>
                          <a:spcPts val="0"/>
                        </a:spcBef>
                        <a:spcAft>
                          <a:spcPts val="1000"/>
                        </a:spcAft>
                      </a:pPr>
                      <a:r>
                        <a:rPr lang="en-US" sz="1400" b="1" dirty="0">
                          <a:latin typeface="Arial"/>
                          <a:ea typeface="SimSun"/>
                          <a:cs typeface="Times New Roman"/>
                        </a:rPr>
                        <a:t>2% Dodecyl Benzene </a:t>
                      </a:r>
                      <a:r>
                        <a:rPr lang="en-US" sz="1400" b="1" dirty="0" smtClean="0">
                          <a:latin typeface="Arial"/>
                          <a:ea typeface="SimSun"/>
                          <a:cs typeface="Times New Roman"/>
                        </a:rPr>
                        <a:t>Sulfonate/ 2</a:t>
                      </a:r>
                      <a:r>
                        <a:rPr lang="en-US" sz="1400" b="1" dirty="0">
                          <a:latin typeface="Arial"/>
                          <a:ea typeface="SimSun"/>
                          <a:cs typeface="Times New Roman"/>
                        </a:rPr>
                        <a:t>% </a:t>
                      </a:r>
                      <a:r>
                        <a:rPr lang="en-US" sz="1400" b="1" dirty="0" smtClean="0">
                          <a:latin typeface="Arial"/>
                          <a:ea typeface="SimSun"/>
                          <a:cs typeface="Times New Roman"/>
                        </a:rPr>
                        <a:t>2-Butanol/ Toluene @RT</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2.40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0.490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65471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smtClean="0"/>
              <a:t>Optimal Salinity of Single Anionic Surfactants</a:t>
            </a:r>
          </a:p>
        </p:txBody>
      </p:sp>
      <p:graphicFrame>
        <p:nvGraphicFramePr>
          <p:cNvPr id="4" name="Table 3"/>
          <p:cNvGraphicFramePr>
            <a:graphicFrameLocks noGrp="1"/>
          </p:cNvGraphicFramePr>
          <p:nvPr>
            <p:extLst>
              <p:ext uri="{D42A27DB-BD31-4B8C-83A1-F6EECF244321}">
                <p14:modId xmlns:p14="http://schemas.microsoft.com/office/powerpoint/2010/main" val="4060271537"/>
              </p:ext>
            </p:extLst>
          </p:nvPr>
        </p:nvGraphicFramePr>
        <p:xfrm>
          <a:off x="76200" y="990600"/>
          <a:ext cx="8915401" cy="3701934"/>
        </p:xfrm>
        <a:graphic>
          <a:graphicData uri="http://schemas.openxmlformats.org/drawingml/2006/table">
            <a:tbl>
              <a:tblPr/>
              <a:tblGrid>
                <a:gridCol w="1760873"/>
                <a:gridCol w="1189779"/>
                <a:gridCol w="951822"/>
                <a:gridCol w="951822"/>
                <a:gridCol w="1269095"/>
                <a:gridCol w="1269095"/>
                <a:gridCol w="872503"/>
                <a:gridCol w="650412"/>
              </a:tblGrid>
              <a:tr h="1004454">
                <a:tc>
                  <a:txBody>
                    <a:bodyPr/>
                    <a:lstStyle/>
                    <a:p>
                      <a:pPr marL="0" marR="0" algn="ctr">
                        <a:lnSpc>
                          <a:spcPct val="150000"/>
                        </a:lnSpc>
                        <a:spcBef>
                          <a:spcPts val="0"/>
                        </a:spcBef>
                        <a:spcAft>
                          <a:spcPts val="1000"/>
                        </a:spcAft>
                      </a:pPr>
                      <a:r>
                        <a:rPr lang="en-US" sz="1400" b="1" dirty="0">
                          <a:latin typeface="Arial"/>
                          <a:ea typeface="SimSun"/>
                          <a:cs typeface="Times New Roman"/>
                        </a:rPr>
                        <a:t>Surfactant/Alcohol (Overall Concentration)</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Electrolytes Type</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smtClean="0">
                          <a:latin typeface="Arial"/>
                          <a:ea typeface="SimSun"/>
                          <a:cs typeface="Times New Roman"/>
                        </a:rPr>
                        <a:t>Molarity </a:t>
                      </a:r>
                      <a:r>
                        <a:rPr lang="en-US" sz="1400" b="1" dirty="0">
                          <a:latin typeface="Arial"/>
                          <a:ea typeface="SimSun"/>
                          <a:cs typeface="Times New Roman"/>
                        </a:rPr>
                        <a:t>(M)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Ionic Strength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Weight Percent (%)</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Sodium Equivalence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Sodium Activity (M)</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o</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p>
                      <a:pPr marL="0" marR="0" algn="ctr">
                        <a:lnSpc>
                          <a:spcPct val="150000"/>
                        </a:lnSpc>
                        <a:spcBef>
                          <a:spcPts val="0"/>
                        </a:spcBef>
                        <a:spcAft>
                          <a:spcPts val="1000"/>
                        </a:spcAft>
                      </a:pP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w</a:t>
                      </a:r>
                      <a:r>
                        <a:rPr lang="en-US" sz="1400" b="1" dirty="0">
                          <a:solidFill>
                            <a:srgbClr val="00B050"/>
                          </a:solidFill>
                          <a:latin typeface="Arial"/>
                          <a:ea typeface="SimSun"/>
                          <a:cs typeface="Times New Roman"/>
                        </a:rPr>
                        <a:t>/V</a:t>
                      </a:r>
                      <a:r>
                        <a:rPr lang="en-US" sz="1400" b="1" baseline="-25000" dirty="0">
                          <a:solidFill>
                            <a:srgbClr val="00B050"/>
                          </a:solidFill>
                          <a:latin typeface="Arial"/>
                          <a:ea typeface="SimSun"/>
                          <a:cs typeface="Times New Roman"/>
                        </a:rPr>
                        <a:t>s</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346">
                <a:tc rowSpan="3">
                  <a:txBody>
                    <a:bodyPr/>
                    <a:lstStyle/>
                    <a:p>
                      <a:pPr marL="0" marR="0" algn="ctr">
                        <a:lnSpc>
                          <a:spcPct val="150000"/>
                        </a:lnSpc>
                        <a:spcBef>
                          <a:spcPts val="0"/>
                        </a:spcBef>
                        <a:spcAft>
                          <a:spcPts val="1000"/>
                        </a:spcAft>
                      </a:pPr>
                      <a:r>
                        <a:rPr lang="en-US" sz="1400" b="1" dirty="0">
                          <a:latin typeface="Arial"/>
                          <a:ea typeface="SimSun"/>
                          <a:cs typeface="Times New Roman"/>
                        </a:rPr>
                        <a:t>2% Dodecyl Benzene </a:t>
                      </a:r>
                      <a:r>
                        <a:rPr lang="en-US" sz="1400" b="1" dirty="0" smtClean="0">
                          <a:latin typeface="Arial"/>
                          <a:ea typeface="SimSun"/>
                          <a:cs typeface="Times New Roman"/>
                        </a:rPr>
                        <a:t>Sulfonate/ 2</a:t>
                      </a:r>
                      <a:r>
                        <a:rPr lang="en-US" sz="1400" b="1" dirty="0">
                          <a:latin typeface="Arial"/>
                          <a:ea typeface="SimSun"/>
                          <a:cs typeface="Times New Roman"/>
                        </a:rPr>
                        <a:t>% </a:t>
                      </a:r>
                      <a:r>
                        <a:rPr lang="en-US" sz="1400" b="1" dirty="0" smtClean="0">
                          <a:latin typeface="Arial"/>
                          <a:ea typeface="SimSun"/>
                          <a:cs typeface="Times New Roman"/>
                        </a:rPr>
                        <a:t>2-Butanol/ Toluene @RT</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2.40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0.410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0.405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0.245</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0.870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2.60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0.490</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0.29</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12.7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gridSpan="8">
                  <a:txBody>
                    <a:bodyPr/>
                    <a:lstStyle/>
                    <a:p>
                      <a:endParaRPr lang="en-US" dirty="0"/>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50000"/>
                        </a:lnSpc>
                        <a:spcBef>
                          <a:spcPts val="0"/>
                        </a:spcBef>
                        <a:spcAft>
                          <a:spcPts val="1000"/>
                        </a:spcAft>
                      </a:pP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rowSpan="3">
                  <a:txBody>
                    <a:bodyPr/>
                    <a:lstStyle/>
                    <a:p>
                      <a:pPr marL="0" marR="0" algn="ctr">
                        <a:lnSpc>
                          <a:spcPct val="150000"/>
                        </a:lnSpc>
                        <a:spcBef>
                          <a:spcPts val="0"/>
                        </a:spcBef>
                        <a:spcAft>
                          <a:spcPts val="1000"/>
                        </a:spcAft>
                      </a:pPr>
                      <a:r>
                        <a:rPr lang="en-US" sz="1400" b="1" dirty="0" smtClean="0">
                          <a:latin typeface="Arial"/>
                          <a:ea typeface="SimSun"/>
                          <a:cs typeface="Times New Roman"/>
                        </a:rPr>
                        <a:t>2.7</a:t>
                      </a:r>
                      <a:r>
                        <a:rPr lang="en-US" sz="1400" b="1" dirty="0">
                          <a:latin typeface="Arial"/>
                          <a:ea typeface="SimSun"/>
                          <a:cs typeface="Times New Roman"/>
                        </a:rPr>
                        <a:t>% IOS</a:t>
                      </a:r>
                      <a:r>
                        <a:rPr lang="en-US" sz="1400" b="1" baseline="-25000" dirty="0">
                          <a:latin typeface="Arial"/>
                          <a:ea typeface="SimSun"/>
                          <a:cs typeface="Times New Roman"/>
                        </a:rPr>
                        <a:t>15-18</a:t>
                      </a:r>
                      <a:r>
                        <a:rPr lang="en-US" sz="1400" b="1" dirty="0">
                          <a:latin typeface="Arial"/>
                          <a:ea typeface="SimSun"/>
                          <a:cs typeface="Times New Roman"/>
                        </a:rPr>
                        <a:t>/2.7% </a:t>
                      </a:r>
                      <a:r>
                        <a:rPr lang="en-US" sz="1400" b="1" dirty="0" smtClean="0">
                          <a:latin typeface="Arial"/>
                          <a:ea typeface="SimSun"/>
                          <a:cs typeface="Times New Roman"/>
                        </a:rPr>
                        <a:t>2-Butanol/Octane @RT</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NaCl</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1.37</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4.6</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NaOH</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6.2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1.54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70C0"/>
                          </a:solidFill>
                          <a:latin typeface="Arial"/>
                          <a:ea typeface="SimSun"/>
                          <a:cs typeface="Times New Roman"/>
                        </a:rPr>
                        <a:t>Na</a:t>
                      </a:r>
                      <a:r>
                        <a:rPr lang="en-US" sz="1400" b="1" baseline="-25000" dirty="0">
                          <a:solidFill>
                            <a:srgbClr val="0070C0"/>
                          </a:solidFill>
                          <a:latin typeface="Arial"/>
                          <a:ea typeface="SimSun"/>
                          <a:cs typeface="Times New Roman"/>
                        </a:rPr>
                        <a:t>2</a:t>
                      </a:r>
                      <a:r>
                        <a:rPr lang="en-US" sz="1400" b="1" dirty="0">
                          <a:solidFill>
                            <a:srgbClr val="0070C0"/>
                          </a:solidFill>
                          <a:latin typeface="Arial"/>
                          <a:ea typeface="SimSun"/>
                          <a:cs typeface="Times New Roman"/>
                        </a:rPr>
                        <a:t>CO</a:t>
                      </a:r>
                      <a:r>
                        <a:rPr lang="en-US" sz="1400" b="1" baseline="-25000" dirty="0">
                          <a:solidFill>
                            <a:srgbClr val="0070C0"/>
                          </a:solidFill>
                          <a:latin typeface="Arial"/>
                          <a:ea typeface="SimSun"/>
                          <a:cs typeface="Times New Roman"/>
                        </a:rPr>
                        <a:t>3</a:t>
                      </a:r>
                      <a:endParaRPr lang="en-US" sz="1400" dirty="0">
                        <a:solidFill>
                          <a:srgbClr val="0070C0"/>
                        </a:solidFill>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1.14</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3.42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12.1</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latin typeface="Arial"/>
                          <a:ea typeface="SimSun"/>
                          <a:cs typeface="Times New Roman"/>
                        </a:rPr>
                        <a:t>2.28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FF0000"/>
                          </a:solidFill>
                          <a:latin typeface="Arial"/>
                          <a:ea typeface="SimSun"/>
                          <a:cs typeface="Times New Roman"/>
                        </a:rPr>
                        <a:t>1.02</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1000"/>
                        </a:spcAft>
                      </a:pPr>
                      <a:r>
                        <a:rPr lang="en-US" sz="1400" b="1" dirty="0">
                          <a:solidFill>
                            <a:srgbClr val="00B050"/>
                          </a:solidFill>
                          <a:latin typeface="Arial"/>
                          <a:ea typeface="SimSun"/>
                          <a:cs typeface="Times New Roman"/>
                        </a:rPr>
                        <a:t>4.8</a:t>
                      </a:r>
                      <a:endParaRPr lang="en-US" sz="1400" dirty="0">
                        <a:latin typeface="Calibri"/>
                        <a:ea typeface="SimSun"/>
                        <a:cs typeface="Times New Roman"/>
                      </a:endParaRPr>
                    </a:p>
                  </a:txBody>
                  <a:tcPr marL="33471" marR="33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06650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1629728"/>
          </a:xfrm>
        </p:spPr>
        <p:txBody>
          <a:bodyPr>
            <a:noAutofit/>
          </a:bodyPr>
          <a:lstStyle/>
          <a:p>
            <a:pPr algn="l"/>
            <a:r>
              <a:rPr lang="en-US" sz="2800" b="1" dirty="0" smtClean="0"/>
              <a:t/>
            </a:r>
            <a:br>
              <a:rPr lang="en-US" sz="2800" b="1" dirty="0" smtClean="0"/>
            </a:br>
            <a:endParaRPr lang="en-US" sz="2800" b="1" dirty="0"/>
          </a:p>
        </p:txBody>
      </p:sp>
      <p:sp>
        <p:nvSpPr>
          <p:cNvPr id="5" name="Rectangle 4"/>
          <p:cNvSpPr/>
          <p:nvPr/>
        </p:nvSpPr>
        <p:spPr>
          <a:xfrm>
            <a:off x="2057400" y="228600"/>
            <a:ext cx="4953000" cy="769441"/>
          </a:xfrm>
          <a:prstGeom prst="rect">
            <a:avLst/>
          </a:prstGeom>
        </p:spPr>
        <p:txBody>
          <a:bodyPr wrap="square">
            <a:spAutoFit/>
          </a:bodyPr>
          <a:lstStyle/>
          <a:p>
            <a:pPr algn="ctr"/>
            <a:r>
              <a:rPr lang="en-US" sz="4400" b="1" dirty="0" smtClean="0"/>
              <a:t>Contents</a:t>
            </a:r>
            <a:endParaRPr lang="en-US"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TextBox 5"/>
          <p:cNvSpPr txBox="1"/>
          <p:nvPr/>
        </p:nvSpPr>
        <p:spPr>
          <a:xfrm>
            <a:off x="0" y="1226641"/>
            <a:ext cx="9144000" cy="353943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solidFill>
                  <a:schemeClr val="bg1">
                    <a:lumMod val="85000"/>
                  </a:schemeClr>
                </a:solidFill>
              </a:rPr>
              <a:t>Single Sodium Salt/Single Surfactant/Alcohol/ Model Oil System</a:t>
            </a:r>
          </a:p>
          <a:p>
            <a:pPr marL="457200" indent="-457200">
              <a:buFont typeface="Wingdings" panose="05000000000000000000" pitchFamily="2" charset="2"/>
              <a:buChar char="q"/>
            </a:pPr>
            <a:r>
              <a:rPr lang="en-US" sz="3200" b="1" dirty="0" smtClean="0"/>
              <a:t>Sodium Salts Mixture/Surfactant Mixture/ Alcohol/ Model </a:t>
            </a:r>
            <a:r>
              <a:rPr lang="en-US" sz="3200" b="1" dirty="0"/>
              <a:t>Oil </a:t>
            </a:r>
            <a:r>
              <a:rPr lang="en-US" sz="3200" b="1" dirty="0" smtClean="0"/>
              <a:t>System</a:t>
            </a:r>
          </a:p>
          <a:p>
            <a:pPr marL="457200" indent="-457200">
              <a:buFont typeface="Wingdings" panose="05000000000000000000" pitchFamily="2" charset="2"/>
              <a:buChar char="q"/>
            </a:pPr>
            <a:r>
              <a:rPr lang="en-US" sz="3200" b="1" dirty="0" smtClean="0">
                <a:solidFill>
                  <a:schemeClr val="bg1">
                    <a:lumMod val="85000"/>
                  </a:schemeClr>
                </a:solidFill>
              </a:rPr>
              <a:t>Sodium Activity as a function of Soap/Surfactant Ratio (Alkali/Oleic Acid/Surfactant/Alcohol/ Model Oil)</a:t>
            </a:r>
            <a:endParaRPr lang="en-US" sz="3200" b="1" dirty="0">
              <a:solidFill>
                <a:schemeClr val="bg1">
                  <a:lumMod val="85000"/>
                </a:schemeClr>
              </a:solidFill>
            </a:endParaRPr>
          </a:p>
        </p:txBody>
      </p:sp>
    </p:spTree>
    <p:extLst>
      <p:ext uri="{BB962C8B-B14F-4D97-AF65-F5344CB8AC3E}">
        <p14:creationId xmlns:p14="http://schemas.microsoft.com/office/powerpoint/2010/main" val="1870333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20644</TotalTime>
  <Words>3622</Words>
  <Application>Microsoft Office PowerPoint</Application>
  <PresentationFormat>On-screen Show (4:3)</PresentationFormat>
  <Paragraphs>1134</Paragraphs>
  <Slides>40</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Sodium Ions for Optimal Salinity of ASP</vt:lpstr>
      <vt:lpstr> </vt:lpstr>
      <vt:lpstr> </vt:lpstr>
      <vt:lpstr>Optimal Salinity of Single Anionic Surfactants</vt:lpstr>
      <vt:lpstr>Optimal Salinity of Single Anionic Surfactants</vt:lpstr>
      <vt:lpstr>Activity Coefficient Models</vt:lpstr>
      <vt:lpstr>Optimal Salinity of Single Anionic Surfactants</vt:lpstr>
      <vt:lpstr>Optimal Salinity of Single Anionic Surfactants</vt:lpstr>
      <vt:lpstr> </vt:lpstr>
      <vt:lpstr>Optimal Salinity of Single Anionic Surfactants</vt:lpstr>
      <vt:lpstr>Mixtures of Anionic Surfactants, Mixtures of Sodium Salts</vt:lpstr>
      <vt:lpstr> </vt:lpstr>
      <vt:lpstr>PowerPoint Presentation</vt:lpstr>
      <vt:lpstr>PowerPoint Presentation</vt:lpstr>
      <vt:lpstr>PowerPoint Presentation</vt:lpstr>
      <vt:lpstr>PowerPoint Presentation</vt:lpstr>
      <vt:lpstr>PowerPoint Presentation</vt:lpstr>
      <vt:lpstr>Acknowledgement</vt:lpstr>
      <vt:lpstr>PowerPoint Presentation</vt:lpstr>
      <vt:lpstr>Optimal Salinity of Single Anionic Surfactants</vt:lpstr>
      <vt:lpstr>Optimal Salinity of Single Anionic Surfactants</vt:lpstr>
      <vt:lpstr>pH Dependent Phase Behavior</vt:lpstr>
      <vt:lpstr>Optimal Salinity of Single Anionic Surfactants</vt:lpstr>
      <vt:lpstr>Optimal Salinity of Single Anionic Surfactants</vt:lpstr>
      <vt:lpstr>Optimal Salinity of Single Anionic Surfactants</vt:lpstr>
      <vt:lpstr>Optimal Salinity of Single Anionic Surfactants</vt:lpstr>
      <vt:lpstr>Optimal Salinity of Single Anionic Surfactants</vt:lpstr>
      <vt:lpstr>Optimal Salinity of Single Anionic Surfactants</vt:lpstr>
      <vt:lpstr>Optimal Salinity of Single Anionic Surfactants</vt:lpstr>
      <vt:lpstr>X% Oleic Acid+ 6% 2-Butanol/Decane</vt:lpstr>
      <vt:lpstr>2.25% Oleic Acid+ X% IOS+6.75% 2-Butanol/Octane</vt:lpstr>
      <vt:lpstr>PowerPoint Presentation</vt:lpstr>
      <vt:lpstr>Y% Oleic Acid+ X% SDS+2-Butanol/Octane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Report</dc:title>
  <dc:creator/>
  <cp:lastModifiedBy>LD13</cp:lastModifiedBy>
  <cp:revision>1141</cp:revision>
  <dcterms:created xsi:type="dcterms:W3CDTF">2006-08-16T00:00:00Z</dcterms:created>
  <dcterms:modified xsi:type="dcterms:W3CDTF">2015-04-22T12:33:25Z</dcterms:modified>
</cp:coreProperties>
</file>