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Default Extension="vml" ContentType="application/vnd.openxmlformats-officedocument.vmlDrawin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57" r:id="rId3"/>
    <p:sldId id="293" r:id="rId4"/>
    <p:sldId id="286" r:id="rId5"/>
    <p:sldId id="287" r:id="rId6"/>
    <p:sldId id="285" r:id="rId7"/>
    <p:sldId id="288" r:id="rId8"/>
    <p:sldId id="289" r:id="rId9"/>
    <p:sldId id="292" r:id="rId10"/>
    <p:sldId id="300" r:id="rId11"/>
    <p:sldId id="284" r:id="rId12"/>
    <p:sldId id="290" r:id="rId13"/>
    <p:sldId id="298" r:id="rId14"/>
    <p:sldId id="302" r:id="rId15"/>
    <p:sldId id="296" r:id="rId16"/>
    <p:sldId id="295" r:id="rId17"/>
    <p:sldId id="303" r:id="rId18"/>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478" autoAdjust="0"/>
  </p:normalViewPr>
  <p:slideViewPr>
    <p:cSldViewPr>
      <p:cViewPr>
        <p:scale>
          <a:sx n="80" d="100"/>
          <a:sy n="80" d="100"/>
        </p:scale>
        <p:origin x="-714" y="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F:\AOS.LB%20foam\0.10mlhr%20300mbar\Combined%20FOAM%200.1mlhr%20300mbar.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F:\AOS.LB%20foam\0.10mlhr%20300mbar\Combined%20FOAM%200.1mlhr%20300mbar.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F:\AOS.LB%20foam\0.10mlhr%20300mbar\Combined%20FOAM%200.1mlhr%20300mbar.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F:\AOS.LB%20foam\0.10mlhr%20300mbar\Combined%20FOAM%200.1mlhr%20300mbar.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dirty="0" smtClean="0"/>
              <a:t>Example of Foam Data</a:t>
            </a:r>
            <a:endParaRPr lang="en-US" dirty="0"/>
          </a:p>
        </c:rich>
      </c:tx>
      <c:layout>
        <c:manualLayout>
          <c:xMode val="edge"/>
          <c:yMode val="edge"/>
          <c:x val="9.6811181734813234E-2"/>
          <c:y val="1.9964279136254124E-2"/>
        </c:manualLayout>
      </c:layout>
    </c:title>
    <c:plotArea>
      <c:layout/>
      <c:scatterChart>
        <c:scatterStyle val="smoothMarker"/>
        <c:ser>
          <c:idx val="0"/>
          <c:order val="0"/>
          <c:tx>
            <c:strRef>
              <c:f>DATA!$N$1</c:f>
              <c:strCache>
                <c:ptCount val="1"/>
                <c:pt idx="0">
                  <c:v>low-perm sat</c:v>
                </c:pt>
              </c:strCache>
            </c:strRef>
          </c:tx>
          <c:spPr>
            <a:ln>
              <a:solidFill>
                <a:srgbClr val="FF0000"/>
              </a:solidFill>
              <a:prstDash val="lgDash"/>
            </a:ln>
          </c:spPr>
          <c:marker>
            <c:symbol val="none"/>
          </c:marker>
          <c:xVal>
            <c:numRef>
              <c:f>DATA!$L$2:$L$202</c:f>
              <c:numCache>
                <c:formatCode>General</c:formatCode>
                <c:ptCount val="201"/>
                <c:pt idx="0">
                  <c:v>1</c:v>
                </c:pt>
                <c:pt idx="1">
                  <c:v>11</c:v>
                </c:pt>
                <c:pt idx="2">
                  <c:v>21</c:v>
                </c:pt>
                <c:pt idx="3">
                  <c:v>31</c:v>
                </c:pt>
                <c:pt idx="4">
                  <c:v>41</c:v>
                </c:pt>
                <c:pt idx="5">
                  <c:v>51</c:v>
                </c:pt>
                <c:pt idx="6">
                  <c:v>61</c:v>
                </c:pt>
                <c:pt idx="7">
                  <c:v>71</c:v>
                </c:pt>
                <c:pt idx="8">
                  <c:v>81</c:v>
                </c:pt>
                <c:pt idx="9">
                  <c:v>91</c:v>
                </c:pt>
                <c:pt idx="10">
                  <c:v>101</c:v>
                </c:pt>
                <c:pt idx="11">
                  <c:v>111</c:v>
                </c:pt>
                <c:pt idx="12">
                  <c:v>121</c:v>
                </c:pt>
                <c:pt idx="13">
                  <c:v>131</c:v>
                </c:pt>
                <c:pt idx="14">
                  <c:v>141</c:v>
                </c:pt>
                <c:pt idx="15">
                  <c:v>151</c:v>
                </c:pt>
                <c:pt idx="16">
                  <c:v>161</c:v>
                </c:pt>
                <c:pt idx="17">
                  <c:v>171</c:v>
                </c:pt>
                <c:pt idx="18">
                  <c:v>181</c:v>
                </c:pt>
                <c:pt idx="19">
                  <c:v>191</c:v>
                </c:pt>
                <c:pt idx="20">
                  <c:v>201</c:v>
                </c:pt>
                <c:pt idx="21">
                  <c:v>211</c:v>
                </c:pt>
                <c:pt idx="22">
                  <c:v>221</c:v>
                </c:pt>
                <c:pt idx="23">
                  <c:v>231</c:v>
                </c:pt>
                <c:pt idx="24">
                  <c:v>241</c:v>
                </c:pt>
                <c:pt idx="25">
                  <c:v>251</c:v>
                </c:pt>
                <c:pt idx="26">
                  <c:v>261</c:v>
                </c:pt>
                <c:pt idx="27">
                  <c:v>271</c:v>
                </c:pt>
                <c:pt idx="28">
                  <c:v>281</c:v>
                </c:pt>
                <c:pt idx="29">
                  <c:v>291</c:v>
                </c:pt>
                <c:pt idx="30">
                  <c:v>301</c:v>
                </c:pt>
                <c:pt idx="31">
                  <c:v>311</c:v>
                </c:pt>
                <c:pt idx="32">
                  <c:v>321</c:v>
                </c:pt>
                <c:pt idx="33">
                  <c:v>331</c:v>
                </c:pt>
                <c:pt idx="34">
                  <c:v>341</c:v>
                </c:pt>
                <c:pt idx="35">
                  <c:v>351</c:v>
                </c:pt>
                <c:pt idx="36">
                  <c:v>361</c:v>
                </c:pt>
                <c:pt idx="37">
                  <c:v>371</c:v>
                </c:pt>
                <c:pt idx="38">
                  <c:v>381</c:v>
                </c:pt>
                <c:pt idx="39">
                  <c:v>391</c:v>
                </c:pt>
                <c:pt idx="40">
                  <c:v>401</c:v>
                </c:pt>
                <c:pt idx="41">
                  <c:v>411</c:v>
                </c:pt>
                <c:pt idx="42">
                  <c:v>421</c:v>
                </c:pt>
                <c:pt idx="43">
                  <c:v>431</c:v>
                </c:pt>
                <c:pt idx="44">
                  <c:v>441</c:v>
                </c:pt>
                <c:pt idx="45">
                  <c:v>451</c:v>
                </c:pt>
                <c:pt idx="46">
                  <c:v>461</c:v>
                </c:pt>
                <c:pt idx="47">
                  <c:v>471</c:v>
                </c:pt>
                <c:pt idx="48">
                  <c:v>481</c:v>
                </c:pt>
                <c:pt idx="49">
                  <c:v>491</c:v>
                </c:pt>
                <c:pt idx="50">
                  <c:v>501</c:v>
                </c:pt>
                <c:pt idx="51">
                  <c:v>511</c:v>
                </c:pt>
                <c:pt idx="52">
                  <c:v>521</c:v>
                </c:pt>
                <c:pt idx="53">
                  <c:v>531</c:v>
                </c:pt>
                <c:pt idx="54">
                  <c:v>541</c:v>
                </c:pt>
                <c:pt idx="55">
                  <c:v>551</c:v>
                </c:pt>
                <c:pt idx="56">
                  <c:v>561</c:v>
                </c:pt>
                <c:pt idx="57">
                  <c:v>571</c:v>
                </c:pt>
                <c:pt idx="58">
                  <c:v>581</c:v>
                </c:pt>
                <c:pt idx="59">
                  <c:v>591</c:v>
                </c:pt>
                <c:pt idx="60">
                  <c:v>601</c:v>
                </c:pt>
                <c:pt idx="61">
                  <c:v>611</c:v>
                </c:pt>
                <c:pt idx="62">
                  <c:v>621</c:v>
                </c:pt>
                <c:pt idx="63">
                  <c:v>631</c:v>
                </c:pt>
                <c:pt idx="64">
                  <c:v>641</c:v>
                </c:pt>
                <c:pt idx="65">
                  <c:v>651</c:v>
                </c:pt>
                <c:pt idx="66">
                  <c:v>661</c:v>
                </c:pt>
                <c:pt idx="67">
                  <c:v>671</c:v>
                </c:pt>
                <c:pt idx="68">
                  <c:v>681</c:v>
                </c:pt>
                <c:pt idx="69">
                  <c:v>691</c:v>
                </c:pt>
                <c:pt idx="70">
                  <c:v>701</c:v>
                </c:pt>
                <c:pt idx="71">
                  <c:v>711</c:v>
                </c:pt>
                <c:pt idx="72">
                  <c:v>721</c:v>
                </c:pt>
                <c:pt idx="73">
                  <c:v>731</c:v>
                </c:pt>
                <c:pt idx="74">
                  <c:v>741</c:v>
                </c:pt>
                <c:pt idx="75">
                  <c:v>751</c:v>
                </c:pt>
                <c:pt idx="76">
                  <c:v>761</c:v>
                </c:pt>
                <c:pt idx="77">
                  <c:v>771</c:v>
                </c:pt>
                <c:pt idx="78">
                  <c:v>781</c:v>
                </c:pt>
                <c:pt idx="79">
                  <c:v>791</c:v>
                </c:pt>
                <c:pt idx="80">
                  <c:v>801</c:v>
                </c:pt>
                <c:pt idx="81">
                  <c:v>811</c:v>
                </c:pt>
                <c:pt idx="82">
                  <c:v>821</c:v>
                </c:pt>
                <c:pt idx="83">
                  <c:v>831</c:v>
                </c:pt>
                <c:pt idx="84">
                  <c:v>841</c:v>
                </c:pt>
                <c:pt idx="85">
                  <c:v>851</c:v>
                </c:pt>
                <c:pt idx="86">
                  <c:v>861</c:v>
                </c:pt>
                <c:pt idx="87">
                  <c:v>871</c:v>
                </c:pt>
                <c:pt idx="88">
                  <c:v>881</c:v>
                </c:pt>
                <c:pt idx="89">
                  <c:v>891</c:v>
                </c:pt>
                <c:pt idx="90">
                  <c:v>901</c:v>
                </c:pt>
                <c:pt idx="91">
                  <c:v>911</c:v>
                </c:pt>
                <c:pt idx="92">
                  <c:v>921</c:v>
                </c:pt>
                <c:pt idx="93">
                  <c:v>931</c:v>
                </c:pt>
                <c:pt idx="94">
                  <c:v>941</c:v>
                </c:pt>
                <c:pt idx="95">
                  <c:v>951</c:v>
                </c:pt>
                <c:pt idx="96">
                  <c:v>961</c:v>
                </c:pt>
                <c:pt idx="97">
                  <c:v>971</c:v>
                </c:pt>
                <c:pt idx="98">
                  <c:v>981</c:v>
                </c:pt>
                <c:pt idx="99">
                  <c:v>991</c:v>
                </c:pt>
                <c:pt idx="100">
                  <c:v>1001</c:v>
                </c:pt>
                <c:pt idx="101">
                  <c:v>1011</c:v>
                </c:pt>
                <c:pt idx="102">
                  <c:v>1021</c:v>
                </c:pt>
                <c:pt idx="103">
                  <c:v>1031</c:v>
                </c:pt>
                <c:pt idx="104">
                  <c:v>1041</c:v>
                </c:pt>
                <c:pt idx="105">
                  <c:v>1051</c:v>
                </c:pt>
                <c:pt idx="106">
                  <c:v>1061</c:v>
                </c:pt>
                <c:pt idx="107">
                  <c:v>1071</c:v>
                </c:pt>
                <c:pt idx="108">
                  <c:v>1081</c:v>
                </c:pt>
                <c:pt idx="109">
                  <c:v>1091</c:v>
                </c:pt>
                <c:pt idx="110">
                  <c:v>1101</c:v>
                </c:pt>
                <c:pt idx="111">
                  <c:v>1111</c:v>
                </c:pt>
                <c:pt idx="112">
                  <c:v>1121</c:v>
                </c:pt>
                <c:pt idx="113">
                  <c:v>1131</c:v>
                </c:pt>
                <c:pt idx="114">
                  <c:v>1141</c:v>
                </c:pt>
                <c:pt idx="115">
                  <c:v>1151</c:v>
                </c:pt>
                <c:pt idx="116">
                  <c:v>1161</c:v>
                </c:pt>
                <c:pt idx="117">
                  <c:v>1171</c:v>
                </c:pt>
                <c:pt idx="118">
                  <c:v>1181</c:v>
                </c:pt>
                <c:pt idx="119">
                  <c:v>1191</c:v>
                </c:pt>
                <c:pt idx="120">
                  <c:v>1201</c:v>
                </c:pt>
                <c:pt idx="121">
                  <c:v>1211</c:v>
                </c:pt>
                <c:pt idx="122">
                  <c:v>1221</c:v>
                </c:pt>
                <c:pt idx="123">
                  <c:v>1231</c:v>
                </c:pt>
                <c:pt idx="124">
                  <c:v>1241</c:v>
                </c:pt>
                <c:pt idx="125">
                  <c:v>1251</c:v>
                </c:pt>
                <c:pt idx="126">
                  <c:v>1261</c:v>
                </c:pt>
                <c:pt idx="127">
                  <c:v>1271</c:v>
                </c:pt>
                <c:pt idx="128">
                  <c:v>1281</c:v>
                </c:pt>
                <c:pt idx="129">
                  <c:v>1291</c:v>
                </c:pt>
                <c:pt idx="130">
                  <c:v>1301</c:v>
                </c:pt>
                <c:pt idx="131">
                  <c:v>1311</c:v>
                </c:pt>
                <c:pt idx="132">
                  <c:v>1321</c:v>
                </c:pt>
                <c:pt idx="133">
                  <c:v>1331</c:v>
                </c:pt>
                <c:pt idx="134">
                  <c:v>1341</c:v>
                </c:pt>
                <c:pt idx="135">
                  <c:v>1351</c:v>
                </c:pt>
                <c:pt idx="136">
                  <c:v>1361</c:v>
                </c:pt>
                <c:pt idx="137">
                  <c:v>1371</c:v>
                </c:pt>
                <c:pt idx="138">
                  <c:v>1381</c:v>
                </c:pt>
                <c:pt idx="139">
                  <c:v>1391</c:v>
                </c:pt>
                <c:pt idx="140">
                  <c:v>1401</c:v>
                </c:pt>
                <c:pt idx="141">
                  <c:v>1411</c:v>
                </c:pt>
                <c:pt idx="142">
                  <c:v>1421</c:v>
                </c:pt>
                <c:pt idx="143">
                  <c:v>1431</c:v>
                </c:pt>
                <c:pt idx="144">
                  <c:v>1441</c:v>
                </c:pt>
                <c:pt idx="145">
                  <c:v>1451</c:v>
                </c:pt>
                <c:pt idx="146">
                  <c:v>1461</c:v>
                </c:pt>
                <c:pt idx="147">
                  <c:v>1471</c:v>
                </c:pt>
                <c:pt idx="148">
                  <c:v>1481</c:v>
                </c:pt>
                <c:pt idx="149">
                  <c:v>1491</c:v>
                </c:pt>
                <c:pt idx="150">
                  <c:v>1501</c:v>
                </c:pt>
                <c:pt idx="151">
                  <c:v>1511</c:v>
                </c:pt>
                <c:pt idx="152">
                  <c:v>1521</c:v>
                </c:pt>
                <c:pt idx="153">
                  <c:v>1531</c:v>
                </c:pt>
                <c:pt idx="154">
                  <c:v>1541</c:v>
                </c:pt>
                <c:pt idx="155">
                  <c:v>1551</c:v>
                </c:pt>
                <c:pt idx="156">
                  <c:v>1561</c:v>
                </c:pt>
                <c:pt idx="157">
                  <c:v>1571</c:v>
                </c:pt>
                <c:pt idx="158">
                  <c:v>1581</c:v>
                </c:pt>
                <c:pt idx="159">
                  <c:v>1591</c:v>
                </c:pt>
                <c:pt idx="160">
                  <c:v>1601</c:v>
                </c:pt>
                <c:pt idx="161">
                  <c:v>1611</c:v>
                </c:pt>
                <c:pt idx="162">
                  <c:v>1621</c:v>
                </c:pt>
                <c:pt idx="163">
                  <c:v>1631</c:v>
                </c:pt>
                <c:pt idx="164">
                  <c:v>1641</c:v>
                </c:pt>
                <c:pt idx="165">
                  <c:v>1651</c:v>
                </c:pt>
                <c:pt idx="166">
                  <c:v>1661</c:v>
                </c:pt>
                <c:pt idx="167">
                  <c:v>1671</c:v>
                </c:pt>
                <c:pt idx="168">
                  <c:v>1681</c:v>
                </c:pt>
                <c:pt idx="169">
                  <c:v>1691</c:v>
                </c:pt>
                <c:pt idx="170">
                  <c:v>1701</c:v>
                </c:pt>
                <c:pt idx="171">
                  <c:v>1711</c:v>
                </c:pt>
                <c:pt idx="172">
                  <c:v>1721</c:v>
                </c:pt>
                <c:pt idx="173">
                  <c:v>1731</c:v>
                </c:pt>
                <c:pt idx="174">
                  <c:v>1741</c:v>
                </c:pt>
                <c:pt idx="175">
                  <c:v>1751</c:v>
                </c:pt>
                <c:pt idx="176">
                  <c:v>1761</c:v>
                </c:pt>
                <c:pt idx="177">
                  <c:v>1771</c:v>
                </c:pt>
                <c:pt idx="178">
                  <c:v>1781</c:v>
                </c:pt>
                <c:pt idx="179">
                  <c:v>1791</c:v>
                </c:pt>
                <c:pt idx="180">
                  <c:v>1801</c:v>
                </c:pt>
                <c:pt idx="181">
                  <c:v>1811</c:v>
                </c:pt>
                <c:pt idx="182">
                  <c:v>1821</c:v>
                </c:pt>
                <c:pt idx="183">
                  <c:v>1831</c:v>
                </c:pt>
                <c:pt idx="184">
                  <c:v>1841</c:v>
                </c:pt>
                <c:pt idx="185">
                  <c:v>1851</c:v>
                </c:pt>
                <c:pt idx="186">
                  <c:v>1861</c:v>
                </c:pt>
                <c:pt idx="187">
                  <c:v>1871</c:v>
                </c:pt>
                <c:pt idx="188">
                  <c:v>1881</c:v>
                </c:pt>
                <c:pt idx="189">
                  <c:v>1891</c:v>
                </c:pt>
                <c:pt idx="190">
                  <c:v>1901</c:v>
                </c:pt>
                <c:pt idx="191">
                  <c:v>1911</c:v>
                </c:pt>
                <c:pt idx="192">
                  <c:v>1921</c:v>
                </c:pt>
                <c:pt idx="193">
                  <c:v>1931</c:v>
                </c:pt>
                <c:pt idx="194">
                  <c:v>1941</c:v>
                </c:pt>
                <c:pt idx="195">
                  <c:v>1951</c:v>
                </c:pt>
                <c:pt idx="196">
                  <c:v>1961</c:v>
                </c:pt>
                <c:pt idx="197">
                  <c:v>1971</c:v>
                </c:pt>
                <c:pt idx="198">
                  <c:v>1981</c:v>
                </c:pt>
                <c:pt idx="199">
                  <c:v>1991</c:v>
                </c:pt>
                <c:pt idx="200">
                  <c:v>2001</c:v>
                </c:pt>
              </c:numCache>
            </c:numRef>
          </c:xVal>
          <c:yVal>
            <c:numRef>
              <c:f>DATA!$N$2:$N$202</c:f>
              <c:numCache>
                <c:formatCode>General</c:formatCode>
                <c:ptCount val="201"/>
                <c:pt idx="0">
                  <c:v>1</c:v>
                </c:pt>
                <c:pt idx="1">
                  <c:v>0.99797000000000002</c:v>
                </c:pt>
                <c:pt idx="2">
                  <c:v>0.99539</c:v>
                </c:pt>
                <c:pt idx="3">
                  <c:v>0.99307000000000001</c:v>
                </c:pt>
                <c:pt idx="4">
                  <c:v>0.99160999999999999</c:v>
                </c:pt>
                <c:pt idx="5">
                  <c:v>0.98675999999999997</c:v>
                </c:pt>
                <c:pt idx="6">
                  <c:v>0.9861599999999997</c:v>
                </c:pt>
                <c:pt idx="7">
                  <c:v>0.98145999999999967</c:v>
                </c:pt>
                <c:pt idx="8">
                  <c:v>0.97822999999999971</c:v>
                </c:pt>
                <c:pt idx="9">
                  <c:v>0.97756999999999949</c:v>
                </c:pt>
                <c:pt idx="10">
                  <c:v>0.97765999999999997</c:v>
                </c:pt>
                <c:pt idx="11">
                  <c:v>0.97789999999999999</c:v>
                </c:pt>
                <c:pt idx="12">
                  <c:v>0.97940999999999967</c:v>
                </c:pt>
                <c:pt idx="13">
                  <c:v>0.97894000000000003</c:v>
                </c:pt>
                <c:pt idx="14">
                  <c:v>0.98114000000000001</c:v>
                </c:pt>
                <c:pt idx="15">
                  <c:v>0.98124999999999996</c:v>
                </c:pt>
                <c:pt idx="16">
                  <c:v>0.98180999999999996</c:v>
                </c:pt>
                <c:pt idx="17">
                  <c:v>0.98170000000000002</c:v>
                </c:pt>
                <c:pt idx="18">
                  <c:v>0.98034999999999972</c:v>
                </c:pt>
                <c:pt idx="19">
                  <c:v>0.98055999999999965</c:v>
                </c:pt>
                <c:pt idx="20">
                  <c:v>0.98214999999999997</c:v>
                </c:pt>
                <c:pt idx="21">
                  <c:v>0.97963</c:v>
                </c:pt>
                <c:pt idx="22">
                  <c:v>0.98068</c:v>
                </c:pt>
                <c:pt idx="23">
                  <c:v>0.97968</c:v>
                </c:pt>
                <c:pt idx="24">
                  <c:v>0.98019999999999996</c:v>
                </c:pt>
                <c:pt idx="25">
                  <c:v>0.97975999999999996</c:v>
                </c:pt>
                <c:pt idx="26">
                  <c:v>0.97921999999999965</c:v>
                </c:pt>
                <c:pt idx="27">
                  <c:v>0.97819999999999996</c:v>
                </c:pt>
                <c:pt idx="28">
                  <c:v>0.97640999999999967</c:v>
                </c:pt>
                <c:pt idx="29">
                  <c:v>0.97633999999999965</c:v>
                </c:pt>
                <c:pt idx="30">
                  <c:v>0.97547999999999968</c:v>
                </c:pt>
                <c:pt idx="31">
                  <c:v>0.97234999999999971</c:v>
                </c:pt>
                <c:pt idx="32">
                  <c:v>0.96697999999999995</c:v>
                </c:pt>
                <c:pt idx="33">
                  <c:v>0.95791000000000004</c:v>
                </c:pt>
                <c:pt idx="34">
                  <c:v>0.95109999999999995</c:v>
                </c:pt>
                <c:pt idx="35">
                  <c:v>0.93981000000000003</c:v>
                </c:pt>
                <c:pt idx="36">
                  <c:v>0.92762000000000033</c:v>
                </c:pt>
                <c:pt idx="37">
                  <c:v>0.91722999999999999</c:v>
                </c:pt>
                <c:pt idx="38">
                  <c:v>0.90449000000000002</c:v>
                </c:pt>
                <c:pt idx="39">
                  <c:v>0.89471000000000034</c:v>
                </c:pt>
                <c:pt idx="40">
                  <c:v>0.88117000000000034</c:v>
                </c:pt>
                <c:pt idx="41">
                  <c:v>0.86617000000000033</c:v>
                </c:pt>
                <c:pt idx="42">
                  <c:v>0.84953000000000001</c:v>
                </c:pt>
                <c:pt idx="43">
                  <c:v>0.84352000000000005</c:v>
                </c:pt>
                <c:pt idx="44">
                  <c:v>0.8357800000000003</c:v>
                </c:pt>
                <c:pt idx="45">
                  <c:v>0.82698000000000005</c:v>
                </c:pt>
                <c:pt idx="46">
                  <c:v>0.81932000000000005</c:v>
                </c:pt>
                <c:pt idx="47">
                  <c:v>0.80515999999999999</c:v>
                </c:pt>
                <c:pt idx="48">
                  <c:v>0.78924000000000005</c:v>
                </c:pt>
                <c:pt idx="49">
                  <c:v>0.7712</c:v>
                </c:pt>
                <c:pt idx="50">
                  <c:v>0.74548000000000003</c:v>
                </c:pt>
                <c:pt idx="51">
                  <c:v>0.72145000000000004</c:v>
                </c:pt>
                <c:pt idx="52">
                  <c:v>0.69973000000000063</c:v>
                </c:pt>
                <c:pt idx="53">
                  <c:v>0.6832700000000006</c:v>
                </c:pt>
                <c:pt idx="54">
                  <c:v>0.6746800000000005</c:v>
                </c:pt>
                <c:pt idx="55">
                  <c:v>0.65879000000000054</c:v>
                </c:pt>
                <c:pt idx="56">
                  <c:v>0.63431000000000004</c:v>
                </c:pt>
                <c:pt idx="57">
                  <c:v>0.60621999999999998</c:v>
                </c:pt>
                <c:pt idx="58">
                  <c:v>0.57989000000000035</c:v>
                </c:pt>
                <c:pt idx="59">
                  <c:v>0.54749000000000003</c:v>
                </c:pt>
                <c:pt idx="60">
                  <c:v>0.51324000000000003</c:v>
                </c:pt>
                <c:pt idx="61">
                  <c:v>0.47947000000000017</c:v>
                </c:pt>
                <c:pt idx="62">
                  <c:v>0.44205000000000017</c:v>
                </c:pt>
                <c:pt idx="63">
                  <c:v>0.41424</c:v>
                </c:pt>
                <c:pt idx="64">
                  <c:v>0.39430000000000026</c:v>
                </c:pt>
                <c:pt idx="65">
                  <c:v>0.37706000000000017</c:v>
                </c:pt>
                <c:pt idx="66">
                  <c:v>0.36584000000000017</c:v>
                </c:pt>
                <c:pt idx="67">
                  <c:v>0.35371000000000002</c:v>
                </c:pt>
                <c:pt idx="68">
                  <c:v>0.34297000000000033</c:v>
                </c:pt>
                <c:pt idx="69">
                  <c:v>0.33160000000000017</c:v>
                </c:pt>
                <c:pt idx="70">
                  <c:v>0.32206000000000018</c:v>
                </c:pt>
                <c:pt idx="71">
                  <c:v>0.31505000000000016</c:v>
                </c:pt>
                <c:pt idx="72">
                  <c:v>0.30427000000000015</c:v>
                </c:pt>
                <c:pt idx="73">
                  <c:v>0.29711000000000021</c:v>
                </c:pt>
                <c:pt idx="74">
                  <c:v>0.29060000000000002</c:v>
                </c:pt>
                <c:pt idx="75">
                  <c:v>0.28657000000000021</c:v>
                </c:pt>
                <c:pt idx="76">
                  <c:v>0.28338000000000024</c:v>
                </c:pt>
                <c:pt idx="77">
                  <c:v>0.28141000000000022</c:v>
                </c:pt>
                <c:pt idx="78">
                  <c:v>0.28081000000000017</c:v>
                </c:pt>
                <c:pt idx="79">
                  <c:v>0.27878000000000008</c:v>
                </c:pt>
                <c:pt idx="80">
                  <c:v>0.27850000000000008</c:v>
                </c:pt>
                <c:pt idx="81">
                  <c:v>0.27678000000000008</c:v>
                </c:pt>
                <c:pt idx="82">
                  <c:v>0.27452000000000021</c:v>
                </c:pt>
                <c:pt idx="83">
                  <c:v>0.27552000000000021</c:v>
                </c:pt>
                <c:pt idx="84">
                  <c:v>0.27491000000000021</c:v>
                </c:pt>
                <c:pt idx="85">
                  <c:v>0.27406000000000008</c:v>
                </c:pt>
                <c:pt idx="86">
                  <c:v>0.27109</c:v>
                </c:pt>
                <c:pt idx="87">
                  <c:v>0.27273999999999998</c:v>
                </c:pt>
                <c:pt idx="88">
                  <c:v>0.27387000000000017</c:v>
                </c:pt>
                <c:pt idx="89">
                  <c:v>0.27116000000000001</c:v>
                </c:pt>
                <c:pt idx="90">
                  <c:v>0.27037000000000017</c:v>
                </c:pt>
                <c:pt idx="91">
                  <c:v>0.26996000000000014</c:v>
                </c:pt>
                <c:pt idx="92">
                  <c:v>0.27056000000000002</c:v>
                </c:pt>
                <c:pt idx="93">
                  <c:v>0.26879000000000003</c:v>
                </c:pt>
                <c:pt idx="94">
                  <c:v>0.27009</c:v>
                </c:pt>
                <c:pt idx="95">
                  <c:v>0.27005000000000001</c:v>
                </c:pt>
                <c:pt idx="96">
                  <c:v>0.27028000000000002</c:v>
                </c:pt>
                <c:pt idx="97">
                  <c:v>0.26919000000000004</c:v>
                </c:pt>
                <c:pt idx="98">
                  <c:v>0.26839000000000002</c:v>
                </c:pt>
                <c:pt idx="99">
                  <c:v>0.26840000000000008</c:v>
                </c:pt>
                <c:pt idx="100">
                  <c:v>0.26875000000000004</c:v>
                </c:pt>
                <c:pt idx="101">
                  <c:v>0.26873999999999998</c:v>
                </c:pt>
                <c:pt idx="102">
                  <c:v>0.26919000000000004</c:v>
                </c:pt>
                <c:pt idx="103">
                  <c:v>0.26902000000000015</c:v>
                </c:pt>
                <c:pt idx="104">
                  <c:v>0.26951000000000008</c:v>
                </c:pt>
                <c:pt idx="105">
                  <c:v>0.26944000000000001</c:v>
                </c:pt>
                <c:pt idx="106">
                  <c:v>0.26944000000000001</c:v>
                </c:pt>
                <c:pt idx="107">
                  <c:v>0.26820000000000005</c:v>
                </c:pt>
                <c:pt idx="108">
                  <c:v>0.26854</c:v>
                </c:pt>
                <c:pt idx="109">
                  <c:v>0.26832000000000017</c:v>
                </c:pt>
                <c:pt idx="110">
                  <c:v>0.26882000000000017</c:v>
                </c:pt>
                <c:pt idx="111">
                  <c:v>0.26813000000000003</c:v>
                </c:pt>
                <c:pt idx="112">
                  <c:v>0.26734000000000002</c:v>
                </c:pt>
                <c:pt idx="113">
                  <c:v>0.26789000000000002</c:v>
                </c:pt>
                <c:pt idx="114">
                  <c:v>0.26820000000000005</c:v>
                </c:pt>
                <c:pt idx="115">
                  <c:v>0.26735000000000014</c:v>
                </c:pt>
                <c:pt idx="116">
                  <c:v>0.2666</c:v>
                </c:pt>
                <c:pt idx="117">
                  <c:v>0.26673999999999998</c:v>
                </c:pt>
                <c:pt idx="118">
                  <c:v>0.26641000000000015</c:v>
                </c:pt>
                <c:pt idx="119">
                  <c:v>0.26693</c:v>
                </c:pt>
                <c:pt idx="120">
                  <c:v>0.26729000000000003</c:v>
                </c:pt>
                <c:pt idx="121">
                  <c:v>0.26662000000000002</c:v>
                </c:pt>
                <c:pt idx="122">
                  <c:v>0.26601000000000002</c:v>
                </c:pt>
                <c:pt idx="123">
                  <c:v>0.26612000000000002</c:v>
                </c:pt>
                <c:pt idx="124">
                  <c:v>0.26590000000000008</c:v>
                </c:pt>
                <c:pt idx="125">
                  <c:v>0.26342000000000021</c:v>
                </c:pt>
                <c:pt idx="126">
                  <c:v>0.26634000000000002</c:v>
                </c:pt>
                <c:pt idx="127">
                  <c:v>0.26537000000000022</c:v>
                </c:pt>
                <c:pt idx="128">
                  <c:v>0.26501000000000002</c:v>
                </c:pt>
                <c:pt idx="129">
                  <c:v>0.26476</c:v>
                </c:pt>
                <c:pt idx="130">
                  <c:v>0.26436000000000015</c:v>
                </c:pt>
                <c:pt idx="131">
                  <c:v>0.26382000000000017</c:v>
                </c:pt>
                <c:pt idx="132">
                  <c:v>0.26383000000000001</c:v>
                </c:pt>
                <c:pt idx="133">
                  <c:v>0.26398000000000021</c:v>
                </c:pt>
                <c:pt idx="134">
                  <c:v>0.26250000000000001</c:v>
                </c:pt>
                <c:pt idx="135">
                  <c:v>0.2630300000000001</c:v>
                </c:pt>
                <c:pt idx="136">
                  <c:v>0.26193</c:v>
                </c:pt>
                <c:pt idx="137">
                  <c:v>0.26224999999999998</c:v>
                </c:pt>
                <c:pt idx="138">
                  <c:v>0.26162000000000002</c:v>
                </c:pt>
                <c:pt idx="139">
                  <c:v>0.26153000000000004</c:v>
                </c:pt>
                <c:pt idx="140">
                  <c:v>0.26045000000000001</c:v>
                </c:pt>
                <c:pt idx="141">
                  <c:v>0.26133000000000001</c:v>
                </c:pt>
                <c:pt idx="142">
                  <c:v>0.26146000000000008</c:v>
                </c:pt>
                <c:pt idx="143">
                  <c:v>0.26165000000000005</c:v>
                </c:pt>
                <c:pt idx="144">
                  <c:v>0.25924000000000003</c:v>
                </c:pt>
                <c:pt idx="145">
                  <c:v>0.26101000000000002</c:v>
                </c:pt>
                <c:pt idx="146">
                  <c:v>0.2600900000000001</c:v>
                </c:pt>
                <c:pt idx="147">
                  <c:v>0.26028000000000001</c:v>
                </c:pt>
                <c:pt idx="148">
                  <c:v>0.25971</c:v>
                </c:pt>
                <c:pt idx="149">
                  <c:v>0.25976000000000005</c:v>
                </c:pt>
                <c:pt idx="150">
                  <c:v>0.25772999999999996</c:v>
                </c:pt>
                <c:pt idx="151">
                  <c:v>0.25854000000000005</c:v>
                </c:pt>
                <c:pt idx="152">
                  <c:v>0.25769000000000003</c:v>
                </c:pt>
                <c:pt idx="153">
                  <c:v>0.25872000000000001</c:v>
                </c:pt>
                <c:pt idx="154">
                  <c:v>0.25934000000000001</c:v>
                </c:pt>
                <c:pt idx="155">
                  <c:v>0.25623999999999997</c:v>
                </c:pt>
                <c:pt idx="156">
                  <c:v>0.25717000000000001</c:v>
                </c:pt>
                <c:pt idx="157">
                  <c:v>0.2569300000000001</c:v>
                </c:pt>
                <c:pt idx="158">
                  <c:v>0.25592000000000015</c:v>
                </c:pt>
                <c:pt idx="159">
                  <c:v>0.25578000000000001</c:v>
                </c:pt>
                <c:pt idx="160">
                  <c:v>0.25626000000000004</c:v>
                </c:pt>
                <c:pt idx="161">
                  <c:v>0.25489000000000001</c:v>
                </c:pt>
                <c:pt idx="162">
                  <c:v>0.25384000000000001</c:v>
                </c:pt>
                <c:pt idx="163">
                  <c:v>0.25374999999999998</c:v>
                </c:pt>
                <c:pt idx="164">
                  <c:v>0.25515000000000004</c:v>
                </c:pt>
                <c:pt idx="165">
                  <c:v>0.25488000000000016</c:v>
                </c:pt>
                <c:pt idx="166">
                  <c:v>0.25322</c:v>
                </c:pt>
                <c:pt idx="167">
                  <c:v>0.25262000000000001</c:v>
                </c:pt>
                <c:pt idx="168">
                  <c:v>0.25346000000000002</c:v>
                </c:pt>
                <c:pt idx="169">
                  <c:v>0.25246000000000002</c:v>
                </c:pt>
                <c:pt idx="170">
                  <c:v>0.25247000000000008</c:v>
                </c:pt>
                <c:pt idx="171">
                  <c:v>0.25254000000000004</c:v>
                </c:pt>
                <c:pt idx="172">
                  <c:v>0.25198000000000015</c:v>
                </c:pt>
                <c:pt idx="173">
                  <c:v>0.25121000000000004</c:v>
                </c:pt>
                <c:pt idx="174">
                  <c:v>0.25142000000000014</c:v>
                </c:pt>
                <c:pt idx="175">
                  <c:v>0.25188000000000021</c:v>
                </c:pt>
                <c:pt idx="176">
                  <c:v>0.25056</c:v>
                </c:pt>
                <c:pt idx="177">
                  <c:v>0.25123999999999996</c:v>
                </c:pt>
                <c:pt idx="178">
                  <c:v>0.24980000000000008</c:v>
                </c:pt>
                <c:pt idx="179">
                  <c:v>0.25003000000000003</c:v>
                </c:pt>
                <c:pt idx="180">
                  <c:v>0.25094</c:v>
                </c:pt>
                <c:pt idx="181">
                  <c:v>0.24962999999999999</c:v>
                </c:pt>
                <c:pt idx="182">
                  <c:v>0.24993000000000012</c:v>
                </c:pt>
                <c:pt idx="183">
                  <c:v>0.24862000000000001</c:v>
                </c:pt>
                <c:pt idx="184">
                  <c:v>0.24793000000000012</c:v>
                </c:pt>
                <c:pt idx="185">
                  <c:v>0.24765000000000001</c:v>
                </c:pt>
                <c:pt idx="186">
                  <c:v>0.24781000000000009</c:v>
                </c:pt>
                <c:pt idx="187">
                  <c:v>0.24725000000000008</c:v>
                </c:pt>
                <c:pt idx="188">
                  <c:v>0.24577000000000004</c:v>
                </c:pt>
                <c:pt idx="189">
                  <c:v>0.24585000000000001</c:v>
                </c:pt>
                <c:pt idx="190">
                  <c:v>0.24656000000000008</c:v>
                </c:pt>
                <c:pt idx="191">
                  <c:v>0.24711000000000008</c:v>
                </c:pt>
                <c:pt idx="192">
                  <c:v>0.24637000000000001</c:v>
                </c:pt>
                <c:pt idx="193">
                  <c:v>0.24589000000000008</c:v>
                </c:pt>
                <c:pt idx="194">
                  <c:v>0.24605000000000007</c:v>
                </c:pt>
                <c:pt idx="195">
                  <c:v>0.24584000000000009</c:v>
                </c:pt>
                <c:pt idx="196">
                  <c:v>0.24632999999999999</c:v>
                </c:pt>
                <c:pt idx="197">
                  <c:v>0.24636000000000008</c:v>
                </c:pt>
                <c:pt idx="198">
                  <c:v>0.24632999999999999</c:v>
                </c:pt>
                <c:pt idx="199">
                  <c:v>0.24590000000000009</c:v>
                </c:pt>
                <c:pt idx="200">
                  <c:v>0.24544000000000013</c:v>
                </c:pt>
              </c:numCache>
            </c:numRef>
          </c:yVal>
          <c:smooth val="1"/>
        </c:ser>
        <c:ser>
          <c:idx val="1"/>
          <c:order val="1"/>
          <c:tx>
            <c:strRef>
              <c:f>DATA!$P$1</c:f>
              <c:strCache>
                <c:ptCount val="1"/>
                <c:pt idx="0">
                  <c:v>fracture sat</c:v>
                </c:pt>
              </c:strCache>
            </c:strRef>
          </c:tx>
          <c:spPr>
            <a:ln>
              <a:solidFill>
                <a:srgbClr val="00B050"/>
              </a:solidFill>
            </a:ln>
          </c:spPr>
          <c:marker>
            <c:symbol val="none"/>
          </c:marker>
          <c:xVal>
            <c:numRef>
              <c:f>DATA!$L$2:$L$202</c:f>
              <c:numCache>
                <c:formatCode>General</c:formatCode>
                <c:ptCount val="201"/>
                <c:pt idx="0">
                  <c:v>1</c:v>
                </c:pt>
                <c:pt idx="1">
                  <c:v>11</c:v>
                </c:pt>
                <c:pt idx="2">
                  <c:v>21</c:v>
                </c:pt>
                <c:pt idx="3">
                  <c:v>31</c:v>
                </c:pt>
                <c:pt idx="4">
                  <c:v>41</c:v>
                </c:pt>
                <c:pt idx="5">
                  <c:v>51</c:v>
                </c:pt>
                <c:pt idx="6">
                  <c:v>61</c:v>
                </c:pt>
                <c:pt idx="7">
                  <c:v>71</c:v>
                </c:pt>
                <c:pt idx="8">
                  <c:v>81</c:v>
                </c:pt>
                <c:pt idx="9">
                  <c:v>91</c:v>
                </c:pt>
                <c:pt idx="10">
                  <c:v>101</c:v>
                </c:pt>
                <c:pt idx="11">
                  <c:v>111</c:v>
                </c:pt>
                <c:pt idx="12">
                  <c:v>121</c:v>
                </c:pt>
                <c:pt idx="13">
                  <c:v>131</c:v>
                </c:pt>
                <c:pt idx="14">
                  <c:v>141</c:v>
                </c:pt>
                <c:pt idx="15">
                  <c:v>151</c:v>
                </c:pt>
                <c:pt idx="16">
                  <c:v>161</c:v>
                </c:pt>
                <c:pt idx="17">
                  <c:v>171</c:v>
                </c:pt>
                <c:pt idx="18">
                  <c:v>181</c:v>
                </c:pt>
                <c:pt idx="19">
                  <c:v>191</c:v>
                </c:pt>
                <c:pt idx="20">
                  <c:v>201</c:v>
                </c:pt>
                <c:pt idx="21">
                  <c:v>211</c:v>
                </c:pt>
                <c:pt idx="22">
                  <c:v>221</c:v>
                </c:pt>
                <c:pt idx="23">
                  <c:v>231</c:v>
                </c:pt>
                <c:pt idx="24">
                  <c:v>241</c:v>
                </c:pt>
                <c:pt idx="25">
                  <c:v>251</c:v>
                </c:pt>
                <c:pt idx="26">
                  <c:v>261</c:v>
                </c:pt>
                <c:pt idx="27">
                  <c:v>271</c:v>
                </c:pt>
                <c:pt idx="28">
                  <c:v>281</c:v>
                </c:pt>
                <c:pt idx="29">
                  <c:v>291</c:v>
                </c:pt>
                <c:pt idx="30">
                  <c:v>301</c:v>
                </c:pt>
                <c:pt idx="31">
                  <c:v>311</c:v>
                </c:pt>
                <c:pt idx="32">
                  <c:v>321</c:v>
                </c:pt>
                <c:pt idx="33">
                  <c:v>331</c:v>
                </c:pt>
                <c:pt idx="34">
                  <c:v>341</c:v>
                </c:pt>
                <c:pt idx="35">
                  <c:v>351</c:v>
                </c:pt>
                <c:pt idx="36">
                  <c:v>361</c:v>
                </c:pt>
                <c:pt idx="37">
                  <c:v>371</c:v>
                </c:pt>
                <c:pt idx="38">
                  <c:v>381</c:v>
                </c:pt>
                <c:pt idx="39">
                  <c:v>391</c:v>
                </c:pt>
                <c:pt idx="40">
                  <c:v>401</c:v>
                </c:pt>
                <c:pt idx="41">
                  <c:v>411</c:v>
                </c:pt>
                <c:pt idx="42">
                  <c:v>421</c:v>
                </c:pt>
                <c:pt idx="43">
                  <c:v>431</c:v>
                </c:pt>
                <c:pt idx="44">
                  <c:v>441</c:v>
                </c:pt>
                <c:pt idx="45">
                  <c:v>451</c:v>
                </c:pt>
                <c:pt idx="46">
                  <c:v>461</c:v>
                </c:pt>
                <c:pt idx="47">
                  <c:v>471</c:v>
                </c:pt>
                <c:pt idx="48">
                  <c:v>481</c:v>
                </c:pt>
                <c:pt idx="49">
                  <c:v>491</c:v>
                </c:pt>
                <c:pt idx="50">
                  <c:v>501</c:v>
                </c:pt>
                <c:pt idx="51">
                  <c:v>511</c:v>
                </c:pt>
                <c:pt idx="52">
                  <c:v>521</c:v>
                </c:pt>
                <c:pt idx="53">
                  <c:v>531</c:v>
                </c:pt>
                <c:pt idx="54">
                  <c:v>541</c:v>
                </c:pt>
                <c:pt idx="55">
                  <c:v>551</c:v>
                </c:pt>
                <c:pt idx="56">
                  <c:v>561</c:v>
                </c:pt>
                <c:pt idx="57">
                  <c:v>571</c:v>
                </c:pt>
                <c:pt idx="58">
                  <c:v>581</c:v>
                </c:pt>
                <c:pt idx="59">
                  <c:v>591</c:v>
                </c:pt>
                <c:pt idx="60">
                  <c:v>601</c:v>
                </c:pt>
                <c:pt idx="61">
                  <c:v>611</c:v>
                </c:pt>
                <c:pt idx="62">
                  <c:v>621</c:v>
                </c:pt>
                <c:pt idx="63">
                  <c:v>631</c:v>
                </c:pt>
                <c:pt idx="64">
                  <c:v>641</c:v>
                </c:pt>
                <c:pt idx="65">
                  <c:v>651</c:v>
                </c:pt>
                <c:pt idx="66">
                  <c:v>661</c:v>
                </c:pt>
                <c:pt idx="67">
                  <c:v>671</c:v>
                </c:pt>
                <c:pt idx="68">
                  <c:v>681</c:v>
                </c:pt>
                <c:pt idx="69">
                  <c:v>691</c:v>
                </c:pt>
                <c:pt idx="70">
                  <c:v>701</c:v>
                </c:pt>
                <c:pt idx="71">
                  <c:v>711</c:v>
                </c:pt>
                <c:pt idx="72">
                  <c:v>721</c:v>
                </c:pt>
                <c:pt idx="73">
                  <c:v>731</c:v>
                </c:pt>
                <c:pt idx="74">
                  <c:v>741</c:v>
                </c:pt>
                <c:pt idx="75">
                  <c:v>751</c:v>
                </c:pt>
                <c:pt idx="76">
                  <c:v>761</c:v>
                </c:pt>
                <c:pt idx="77">
                  <c:v>771</c:v>
                </c:pt>
                <c:pt idx="78">
                  <c:v>781</c:v>
                </c:pt>
                <c:pt idx="79">
                  <c:v>791</c:v>
                </c:pt>
                <c:pt idx="80">
                  <c:v>801</c:v>
                </c:pt>
                <c:pt idx="81">
                  <c:v>811</c:v>
                </c:pt>
                <c:pt idx="82">
                  <c:v>821</c:v>
                </c:pt>
                <c:pt idx="83">
                  <c:v>831</c:v>
                </c:pt>
                <c:pt idx="84">
                  <c:v>841</c:v>
                </c:pt>
                <c:pt idx="85">
                  <c:v>851</c:v>
                </c:pt>
                <c:pt idx="86">
                  <c:v>861</c:v>
                </c:pt>
                <c:pt idx="87">
                  <c:v>871</c:v>
                </c:pt>
                <c:pt idx="88">
                  <c:v>881</c:v>
                </c:pt>
                <c:pt idx="89">
                  <c:v>891</c:v>
                </c:pt>
                <c:pt idx="90">
                  <c:v>901</c:v>
                </c:pt>
                <c:pt idx="91">
                  <c:v>911</c:v>
                </c:pt>
                <c:pt idx="92">
                  <c:v>921</c:v>
                </c:pt>
                <c:pt idx="93">
                  <c:v>931</c:v>
                </c:pt>
                <c:pt idx="94">
                  <c:v>941</c:v>
                </c:pt>
                <c:pt idx="95">
                  <c:v>951</c:v>
                </c:pt>
                <c:pt idx="96">
                  <c:v>961</c:v>
                </c:pt>
                <c:pt idx="97">
                  <c:v>971</c:v>
                </c:pt>
                <c:pt idx="98">
                  <c:v>981</c:v>
                </c:pt>
                <c:pt idx="99">
                  <c:v>991</c:v>
                </c:pt>
                <c:pt idx="100">
                  <c:v>1001</c:v>
                </c:pt>
                <c:pt idx="101">
                  <c:v>1011</c:v>
                </c:pt>
                <c:pt idx="102">
                  <c:v>1021</c:v>
                </c:pt>
                <c:pt idx="103">
                  <c:v>1031</c:v>
                </c:pt>
                <c:pt idx="104">
                  <c:v>1041</c:v>
                </c:pt>
                <c:pt idx="105">
                  <c:v>1051</c:v>
                </c:pt>
                <c:pt idx="106">
                  <c:v>1061</c:v>
                </c:pt>
                <c:pt idx="107">
                  <c:v>1071</c:v>
                </c:pt>
                <c:pt idx="108">
                  <c:v>1081</c:v>
                </c:pt>
                <c:pt idx="109">
                  <c:v>1091</c:v>
                </c:pt>
                <c:pt idx="110">
                  <c:v>1101</c:v>
                </c:pt>
                <c:pt idx="111">
                  <c:v>1111</c:v>
                </c:pt>
                <c:pt idx="112">
                  <c:v>1121</c:v>
                </c:pt>
                <c:pt idx="113">
                  <c:v>1131</c:v>
                </c:pt>
                <c:pt idx="114">
                  <c:v>1141</c:v>
                </c:pt>
                <c:pt idx="115">
                  <c:v>1151</c:v>
                </c:pt>
                <c:pt idx="116">
                  <c:v>1161</c:v>
                </c:pt>
                <c:pt idx="117">
                  <c:v>1171</c:v>
                </c:pt>
                <c:pt idx="118">
                  <c:v>1181</c:v>
                </c:pt>
                <c:pt idx="119">
                  <c:v>1191</c:v>
                </c:pt>
                <c:pt idx="120">
                  <c:v>1201</c:v>
                </c:pt>
                <c:pt idx="121">
                  <c:v>1211</c:v>
                </c:pt>
                <c:pt idx="122">
                  <c:v>1221</c:v>
                </c:pt>
                <c:pt idx="123">
                  <c:v>1231</c:v>
                </c:pt>
                <c:pt idx="124">
                  <c:v>1241</c:v>
                </c:pt>
                <c:pt idx="125">
                  <c:v>1251</c:v>
                </c:pt>
                <c:pt idx="126">
                  <c:v>1261</c:v>
                </c:pt>
                <c:pt idx="127">
                  <c:v>1271</c:v>
                </c:pt>
                <c:pt idx="128">
                  <c:v>1281</c:v>
                </c:pt>
                <c:pt idx="129">
                  <c:v>1291</c:v>
                </c:pt>
                <c:pt idx="130">
                  <c:v>1301</c:v>
                </c:pt>
                <c:pt idx="131">
                  <c:v>1311</c:v>
                </c:pt>
                <c:pt idx="132">
                  <c:v>1321</c:v>
                </c:pt>
                <c:pt idx="133">
                  <c:v>1331</c:v>
                </c:pt>
                <c:pt idx="134">
                  <c:v>1341</c:v>
                </c:pt>
                <c:pt idx="135">
                  <c:v>1351</c:v>
                </c:pt>
                <c:pt idx="136">
                  <c:v>1361</c:v>
                </c:pt>
                <c:pt idx="137">
                  <c:v>1371</c:v>
                </c:pt>
                <c:pt idx="138">
                  <c:v>1381</c:v>
                </c:pt>
                <c:pt idx="139">
                  <c:v>1391</c:v>
                </c:pt>
                <c:pt idx="140">
                  <c:v>1401</c:v>
                </c:pt>
                <c:pt idx="141">
                  <c:v>1411</c:v>
                </c:pt>
                <c:pt idx="142">
                  <c:v>1421</c:v>
                </c:pt>
                <c:pt idx="143">
                  <c:v>1431</c:v>
                </c:pt>
                <c:pt idx="144">
                  <c:v>1441</c:v>
                </c:pt>
                <c:pt idx="145">
                  <c:v>1451</c:v>
                </c:pt>
                <c:pt idx="146">
                  <c:v>1461</c:v>
                </c:pt>
                <c:pt idx="147">
                  <c:v>1471</c:v>
                </c:pt>
                <c:pt idx="148">
                  <c:v>1481</c:v>
                </c:pt>
                <c:pt idx="149">
                  <c:v>1491</c:v>
                </c:pt>
                <c:pt idx="150">
                  <c:v>1501</c:v>
                </c:pt>
                <c:pt idx="151">
                  <c:v>1511</c:v>
                </c:pt>
                <c:pt idx="152">
                  <c:v>1521</c:v>
                </c:pt>
                <c:pt idx="153">
                  <c:v>1531</c:v>
                </c:pt>
                <c:pt idx="154">
                  <c:v>1541</c:v>
                </c:pt>
                <c:pt idx="155">
                  <c:v>1551</c:v>
                </c:pt>
                <c:pt idx="156">
                  <c:v>1561</c:v>
                </c:pt>
                <c:pt idx="157">
                  <c:v>1571</c:v>
                </c:pt>
                <c:pt idx="158">
                  <c:v>1581</c:v>
                </c:pt>
                <c:pt idx="159">
                  <c:v>1591</c:v>
                </c:pt>
                <c:pt idx="160">
                  <c:v>1601</c:v>
                </c:pt>
                <c:pt idx="161">
                  <c:v>1611</c:v>
                </c:pt>
                <c:pt idx="162">
                  <c:v>1621</c:v>
                </c:pt>
                <c:pt idx="163">
                  <c:v>1631</c:v>
                </c:pt>
                <c:pt idx="164">
                  <c:v>1641</c:v>
                </c:pt>
                <c:pt idx="165">
                  <c:v>1651</c:v>
                </c:pt>
                <c:pt idx="166">
                  <c:v>1661</c:v>
                </c:pt>
                <c:pt idx="167">
                  <c:v>1671</c:v>
                </c:pt>
                <c:pt idx="168">
                  <c:v>1681</c:v>
                </c:pt>
                <c:pt idx="169">
                  <c:v>1691</c:v>
                </c:pt>
                <c:pt idx="170">
                  <c:v>1701</c:v>
                </c:pt>
                <c:pt idx="171">
                  <c:v>1711</c:v>
                </c:pt>
                <c:pt idx="172">
                  <c:v>1721</c:v>
                </c:pt>
                <c:pt idx="173">
                  <c:v>1731</c:v>
                </c:pt>
                <c:pt idx="174">
                  <c:v>1741</c:v>
                </c:pt>
                <c:pt idx="175">
                  <c:v>1751</c:v>
                </c:pt>
                <c:pt idx="176">
                  <c:v>1761</c:v>
                </c:pt>
                <c:pt idx="177">
                  <c:v>1771</c:v>
                </c:pt>
                <c:pt idx="178">
                  <c:v>1781</c:v>
                </c:pt>
                <c:pt idx="179">
                  <c:v>1791</c:v>
                </c:pt>
                <c:pt idx="180">
                  <c:v>1801</c:v>
                </c:pt>
                <c:pt idx="181">
                  <c:v>1811</c:v>
                </c:pt>
                <c:pt idx="182">
                  <c:v>1821</c:v>
                </c:pt>
                <c:pt idx="183">
                  <c:v>1831</c:v>
                </c:pt>
                <c:pt idx="184">
                  <c:v>1841</c:v>
                </c:pt>
                <c:pt idx="185">
                  <c:v>1851</c:v>
                </c:pt>
                <c:pt idx="186">
                  <c:v>1861</c:v>
                </c:pt>
                <c:pt idx="187">
                  <c:v>1871</c:v>
                </c:pt>
                <c:pt idx="188">
                  <c:v>1881</c:v>
                </c:pt>
                <c:pt idx="189">
                  <c:v>1891</c:v>
                </c:pt>
                <c:pt idx="190">
                  <c:v>1901</c:v>
                </c:pt>
                <c:pt idx="191">
                  <c:v>1911</c:v>
                </c:pt>
                <c:pt idx="192">
                  <c:v>1921</c:v>
                </c:pt>
                <c:pt idx="193">
                  <c:v>1931</c:v>
                </c:pt>
                <c:pt idx="194">
                  <c:v>1941</c:v>
                </c:pt>
                <c:pt idx="195">
                  <c:v>1951</c:v>
                </c:pt>
                <c:pt idx="196">
                  <c:v>1961</c:v>
                </c:pt>
                <c:pt idx="197">
                  <c:v>1971</c:v>
                </c:pt>
                <c:pt idx="198">
                  <c:v>1981</c:v>
                </c:pt>
                <c:pt idx="199">
                  <c:v>1991</c:v>
                </c:pt>
                <c:pt idx="200">
                  <c:v>2001</c:v>
                </c:pt>
              </c:numCache>
            </c:numRef>
          </c:xVal>
          <c:yVal>
            <c:numRef>
              <c:f>DATA!$P$2:$P$202</c:f>
              <c:numCache>
                <c:formatCode>General</c:formatCode>
                <c:ptCount val="201"/>
                <c:pt idx="0">
                  <c:v>1</c:v>
                </c:pt>
                <c:pt idx="1">
                  <c:v>0.76080000000000036</c:v>
                </c:pt>
                <c:pt idx="2">
                  <c:v>0.53349000000000002</c:v>
                </c:pt>
                <c:pt idx="3">
                  <c:v>0.34142000000000033</c:v>
                </c:pt>
                <c:pt idx="4">
                  <c:v>0.16536000000000009</c:v>
                </c:pt>
                <c:pt idx="5">
                  <c:v>0.13643000000000008</c:v>
                </c:pt>
                <c:pt idx="6">
                  <c:v>0.11181000000000002</c:v>
                </c:pt>
                <c:pt idx="7">
                  <c:v>0.10551000000000002</c:v>
                </c:pt>
                <c:pt idx="8">
                  <c:v>0.10049000000000002</c:v>
                </c:pt>
                <c:pt idx="9">
                  <c:v>9.8879000000000078E-2</c:v>
                </c:pt>
                <c:pt idx="10">
                  <c:v>0.10273000000000004</c:v>
                </c:pt>
                <c:pt idx="11">
                  <c:v>9.5448000000000005E-2</c:v>
                </c:pt>
                <c:pt idx="12">
                  <c:v>9.5155000000000101E-2</c:v>
                </c:pt>
                <c:pt idx="13">
                  <c:v>9.4528000000000112E-2</c:v>
                </c:pt>
                <c:pt idx="14">
                  <c:v>9.2332000000000025E-2</c:v>
                </c:pt>
                <c:pt idx="15">
                  <c:v>9.3754000000000115E-2</c:v>
                </c:pt>
                <c:pt idx="16">
                  <c:v>9.0449000000000002E-2</c:v>
                </c:pt>
                <c:pt idx="17">
                  <c:v>9.1432000000000041E-2</c:v>
                </c:pt>
                <c:pt idx="18">
                  <c:v>9.2917E-2</c:v>
                </c:pt>
                <c:pt idx="19">
                  <c:v>8.9800000000000074E-2</c:v>
                </c:pt>
                <c:pt idx="20">
                  <c:v>8.9445000000000066E-2</c:v>
                </c:pt>
                <c:pt idx="21">
                  <c:v>8.3337000000000078E-2</c:v>
                </c:pt>
                <c:pt idx="22">
                  <c:v>8.7228000000000028E-2</c:v>
                </c:pt>
                <c:pt idx="23">
                  <c:v>8.9508000000000074E-2</c:v>
                </c:pt>
                <c:pt idx="24">
                  <c:v>8.8002000000000066E-2</c:v>
                </c:pt>
                <c:pt idx="25">
                  <c:v>8.6495000000000044E-2</c:v>
                </c:pt>
                <c:pt idx="26">
                  <c:v>8.7792000000000023E-2</c:v>
                </c:pt>
                <c:pt idx="27">
                  <c:v>8.6244000000000043E-2</c:v>
                </c:pt>
                <c:pt idx="28">
                  <c:v>8.6454000000000059E-2</c:v>
                </c:pt>
                <c:pt idx="29">
                  <c:v>8.0743000000000023E-2</c:v>
                </c:pt>
                <c:pt idx="30">
                  <c:v>8.5450000000000054E-2</c:v>
                </c:pt>
                <c:pt idx="31">
                  <c:v>8.5701000000000083E-2</c:v>
                </c:pt>
                <c:pt idx="32">
                  <c:v>8.9340000000000044E-2</c:v>
                </c:pt>
                <c:pt idx="33">
                  <c:v>7.5618000000000046E-2</c:v>
                </c:pt>
                <c:pt idx="34">
                  <c:v>6.7983000000000043E-2</c:v>
                </c:pt>
                <c:pt idx="35">
                  <c:v>9.0867000000000059E-2</c:v>
                </c:pt>
                <c:pt idx="36">
                  <c:v>9.2541000000000026E-2</c:v>
                </c:pt>
                <c:pt idx="37">
                  <c:v>9.6055000000000099E-2</c:v>
                </c:pt>
                <c:pt idx="38">
                  <c:v>9.3775000000000122E-2</c:v>
                </c:pt>
                <c:pt idx="39">
                  <c:v>8.5931000000000063E-2</c:v>
                </c:pt>
                <c:pt idx="40">
                  <c:v>9.5699000000000062E-2</c:v>
                </c:pt>
                <c:pt idx="41">
                  <c:v>9.3273000000000023E-2</c:v>
                </c:pt>
                <c:pt idx="42">
                  <c:v>9.2060000000000045E-2</c:v>
                </c:pt>
                <c:pt idx="43">
                  <c:v>9.2373000000000011E-2</c:v>
                </c:pt>
                <c:pt idx="44">
                  <c:v>8.4174000000000082E-2</c:v>
                </c:pt>
                <c:pt idx="45">
                  <c:v>8.9236000000000079E-2</c:v>
                </c:pt>
                <c:pt idx="46">
                  <c:v>9.3838000000000074E-2</c:v>
                </c:pt>
                <c:pt idx="47">
                  <c:v>8.9508000000000074E-2</c:v>
                </c:pt>
                <c:pt idx="48">
                  <c:v>8.9759000000000075E-2</c:v>
                </c:pt>
                <c:pt idx="49">
                  <c:v>8.6495000000000044E-2</c:v>
                </c:pt>
                <c:pt idx="50">
                  <c:v>7.7752000000000071E-2</c:v>
                </c:pt>
                <c:pt idx="51">
                  <c:v>7.4300000000000074E-2</c:v>
                </c:pt>
                <c:pt idx="52">
                  <c:v>6.7899000000000043E-2</c:v>
                </c:pt>
                <c:pt idx="53">
                  <c:v>7.6852000000000045E-2</c:v>
                </c:pt>
                <c:pt idx="54">
                  <c:v>8.8043000000000024E-2</c:v>
                </c:pt>
                <c:pt idx="55">
                  <c:v>9.7352000000000022E-2</c:v>
                </c:pt>
                <c:pt idx="56">
                  <c:v>9.7770000000000024E-2</c:v>
                </c:pt>
                <c:pt idx="57">
                  <c:v>9.6578000000000067E-2</c:v>
                </c:pt>
                <c:pt idx="58">
                  <c:v>9.5511000000000068E-2</c:v>
                </c:pt>
                <c:pt idx="59">
                  <c:v>9.1139000000000026E-2</c:v>
                </c:pt>
                <c:pt idx="60">
                  <c:v>0.10210000000000002</c:v>
                </c:pt>
                <c:pt idx="61">
                  <c:v>9.9611000000000074E-2</c:v>
                </c:pt>
                <c:pt idx="62">
                  <c:v>9.6139000000000044E-2</c:v>
                </c:pt>
                <c:pt idx="63">
                  <c:v>9.4988000000000045E-2</c:v>
                </c:pt>
                <c:pt idx="64">
                  <c:v>9.3398000000000078E-2</c:v>
                </c:pt>
                <c:pt idx="65">
                  <c:v>9.8440000000000027E-2</c:v>
                </c:pt>
                <c:pt idx="66">
                  <c:v>8.9696000000000123E-2</c:v>
                </c:pt>
                <c:pt idx="67">
                  <c:v>9.0386000000000022E-2</c:v>
                </c:pt>
                <c:pt idx="68">
                  <c:v>8.8106000000000101E-2</c:v>
                </c:pt>
                <c:pt idx="69">
                  <c:v>9.1871000000000022E-2</c:v>
                </c:pt>
                <c:pt idx="70">
                  <c:v>8.775000000000005E-2</c:v>
                </c:pt>
                <c:pt idx="71">
                  <c:v>9.0533000000000058E-2</c:v>
                </c:pt>
                <c:pt idx="72">
                  <c:v>9.2457000000000025E-2</c:v>
                </c:pt>
                <c:pt idx="73">
                  <c:v>8.8190000000000074E-2</c:v>
                </c:pt>
                <c:pt idx="74">
                  <c:v>8.7960000000000024E-2</c:v>
                </c:pt>
                <c:pt idx="75">
                  <c:v>9.3147000000000077E-2</c:v>
                </c:pt>
                <c:pt idx="76">
                  <c:v>8.7060000000000026E-2</c:v>
                </c:pt>
                <c:pt idx="77">
                  <c:v>8.5952000000000056E-2</c:v>
                </c:pt>
                <c:pt idx="78">
                  <c:v>8.8169000000000108E-2</c:v>
                </c:pt>
                <c:pt idx="79">
                  <c:v>8.1475000000000006E-2</c:v>
                </c:pt>
                <c:pt idx="80">
                  <c:v>8.0680000000000043E-2</c:v>
                </c:pt>
                <c:pt idx="81">
                  <c:v>8.3630000000000121E-2</c:v>
                </c:pt>
                <c:pt idx="82">
                  <c:v>8.2709000000000005E-2</c:v>
                </c:pt>
                <c:pt idx="83">
                  <c:v>8.4906000000000079E-2</c:v>
                </c:pt>
                <c:pt idx="84">
                  <c:v>8.2354000000000052E-2</c:v>
                </c:pt>
                <c:pt idx="85">
                  <c:v>8.0994000000000066E-2</c:v>
                </c:pt>
                <c:pt idx="86">
                  <c:v>7.5555000000000011E-2</c:v>
                </c:pt>
                <c:pt idx="87">
                  <c:v>7.7333000000000082E-2</c:v>
                </c:pt>
                <c:pt idx="88">
                  <c:v>7.7041000000000012E-2</c:v>
                </c:pt>
                <c:pt idx="89">
                  <c:v>8.0199000000000048E-2</c:v>
                </c:pt>
                <c:pt idx="90">
                  <c:v>7.8107000000000024E-2</c:v>
                </c:pt>
                <c:pt idx="91">
                  <c:v>7.5911000000000048E-2</c:v>
                </c:pt>
                <c:pt idx="92">
                  <c:v>7.3317000000000049E-2</c:v>
                </c:pt>
                <c:pt idx="93">
                  <c:v>7.4363000000000082E-2</c:v>
                </c:pt>
                <c:pt idx="94">
                  <c:v>7.522100000000001E-2</c:v>
                </c:pt>
                <c:pt idx="95">
                  <c:v>7.0430000000000048E-2</c:v>
                </c:pt>
                <c:pt idx="96">
                  <c:v>7.1539000000000019E-2</c:v>
                </c:pt>
                <c:pt idx="97">
                  <c:v>6.7251000000000019E-2</c:v>
                </c:pt>
                <c:pt idx="98">
                  <c:v>6.8506000000000039E-2</c:v>
                </c:pt>
                <c:pt idx="99">
                  <c:v>6.9175000000000014E-2</c:v>
                </c:pt>
                <c:pt idx="100">
                  <c:v>6.7397000000000082E-2</c:v>
                </c:pt>
                <c:pt idx="101">
                  <c:v>6.4657000000000034E-2</c:v>
                </c:pt>
                <c:pt idx="102">
                  <c:v>6.7732000000000084E-2</c:v>
                </c:pt>
                <c:pt idx="103">
                  <c:v>6.2628000000000003E-2</c:v>
                </c:pt>
                <c:pt idx="104">
                  <c:v>6.1519000000000004E-2</c:v>
                </c:pt>
                <c:pt idx="105">
                  <c:v>6.4866000000000062E-2</c:v>
                </c:pt>
                <c:pt idx="106">
                  <c:v>6.1478000000000012E-2</c:v>
                </c:pt>
                <c:pt idx="107">
                  <c:v>5.9344000000000043E-2</c:v>
                </c:pt>
                <c:pt idx="108">
                  <c:v>5.6897000000000031E-2</c:v>
                </c:pt>
                <c:pt idx="109">
                  <c:v>5.6646000000000002E-2</c:v>
                </c:pt>
                <c:pt idx="110">
                  <c:v>5.7085000000000025E-2</c:v>
                </c:pt>
                <c:pt idx="111">
                  <c:v>5.6123000000000013E-2</c:v>
                </c:pt>
                <c:pt idx="112">
                  <c:v>5.5851000000000026E-2</c:v>
                </c:pt>
                <c:pt idx="113">
                  <c:v>5.1980999999999999E-2</c:v>
                </c:pt>
                <c:pt idx="114">
                  <c:v>5.0036000000000032E-2</c:v>
                </c:pt>
                <c:pt idx="115">
                  <c:v>5.2295000000000029E-2</c:v>
                </c:pt>
                <c:pt idx="116">
                  <c:v>5.0475000000000013E-2</c:v>
                </c:pt>
                <c:pt idx="117">
                  <c:v>5.0077000000000024E-2</c:v>
                </c:pt>
                <c:pt idx="118">
                  <c:v>4.8905999999999998E-2</c:v>
                </c:pt>
                <c:pt idx="119">
                  <c:v>4.9554000000000029E-2</c:v>
                </c:pt>
                <c:pt idx="120">
                  <c:v>5.0370000000000026E-2</c:v>
                </c:pt>
                <c:pt idx="121">
                  <c:v>5.1123000000000002E-2</c:v>
                </c:pt>
                <c:pt idx="122">
                  <c:v>5.2608000000000023E-2</c:v>
                </c:pt>
                <c:pt idx="123">
                  <c:v>5.2608000000000023E-2</c:v>
                </c:pt>
                <c:pt idx="124">
                  <c:v>5.2065000000000028E-2</c:v>
                </c:pt>
                <c:pt idx="125">
                  <c:v>5.1604000000000004E-2</c:v>
                </c:pt>
                <c:pt idx="126">
                  <c:v>5.1081000000000001E-2</c:v>
                </c:pt>
                <c:pt idx="127">
                  <c:v>5.4826000000000041E-2</c:v>
                </c:pt>
                <c:pt idx="128">
                  <c:v>5.2023000000000028E-2</c:v>
                </c:pt>
                <c:pt idx="129">
                  <c:v>5.2671000000000003E-2</c:v>
                </c:pt>
                <c:pt idx="130">
                  <c:v>5.1875999999999999E-2</c:v>
                </c:pt>
                <c:pt idx="131">
                  <c:v>4.6940000000000003E-2</c:v>
                </c:pt>
                <c:pt idx="132">
                  <c:v>4.8048E-2</c:v>
                </c:pt>
                <c:pt idx="133">
                  <c:v>4.7651000000000013E-2</c:v>
                </c:pt>
                <c:pt idx="134">
                  <c:v>4.6919000000000002E-2</c:v>
                </c:pt>
                <c:pt idx="135">
                  <c:v>4.6584E-2</c:v>
                </c:pt>
                <c:pt idx="136">
                  <c:v>4.6835000000000002E-2</c:v>
                </c:pt>
                <c:pt idx="137">
                  <c:v>4.7923000000000028E-2</c:v>
                </c:pt>
                <c:pt idx="138">
                  <c:v>4.9596000000000057E-2</c:v>
                </c:pt>
                <c:pt idx="139">
                  <c:v>4.8195000000000023E-2</c:v>
                </c:pt>
                <c:pt idx="140">
                  <c:v>4.8446000000000024E-2</c:v>
                </c:pt>
                <c:pt idx="141">
                  <c:v>4.7044000000000023E-2</c:v>
                </c:pt>
                <c:pt idx="142">
                  <c:v>4.2923000000000024E-2</c:v>
                </c:pt>
                <c:pt idx="143">
                  <c:v>4.7609000000000012E-2</c:v>
                </c:pt>
                <c:pt idx="144">
                  <c:v>4.5455000000000002E-2</c:v>
                </c:pt>
                <c:pt idx="145">
                  <c:v>4.2359000000000029E-2</c:v>
                </c:pt>
                <c:pt idx="146">
                  <c:v>4.4430000000000025E-2</c:v>
                </c:pt>
                <c:pt idx="147">
                  <c:v>4.2380000000000043E-2</c:v>
                </c:pt>
                <c:pt idx="148">
                  <c:v>4.5350000000000029E-2</c:v>
                </c:pt>
                <c:pt idx="149">
                  <c:v>4.1605999999999997E-2</c:v>
                </c:pt>
                <c:pt idx="150">
                  <c:v>4.1270999999999995E-2</c:v>
                </c:pt>
                <c:pt idx="151">
                  <c:v>4.1688999999999997E-2</c:v>
                </c:pt>
                <c:pt idx="152">
                  <c:v>4.1396000000000044E-2</c:v>
                </c:pt>
                <c:pt idx="153">
                  <c:v>4.1981999999999998E-2</c:v>
                </c:pt>
                <c:pt idx="154">
                  <c:v>4.273500000000003E-2</c:v>
                </c:pt>
                <c:pt idx="155">
                  <c:v>4.1041000000000001E-2</c:v>
                </c:pt>
                <c:pt idx="156">
                  <c:v>4.1668000000000004E-2</c:v>
                </c:pt>
                <c:pt idx="157">
                  <c:v>4.1522000000000003E-2</c:v>
                </c:pt>
                <c:pt idx="158">
                  <c:v>3.9514000000000001E-2</c:v>
                </c:pt>
                <c:pt idx="159">
                  <c:v>4.0601999999999999E-2</c:v>
                </c:pt>
                <c:pt idx="160">
                  <c:v>3.7715000000000019E-2</c:v>
                </c:pt>
                <c:pt idx="161">
                  <c:v>3.869800000000001E-2</c:v>
                </c:pt>
                <c:pt idx="162">
                  <c:v>4.0748000000000013E-2</c:v>
                </c:pt>
                <c:pt idx="163">
                  <c:v>4.3990000000000029E-2</c:v>
                </c:pt>
                <c:pt idx="164">
                  <c:v>4.403200000000005E-2</c:v>
                </c:pt>
                <c:pt idx="165">
                  <c:v>4.5183000000000029E-2</c:v>
                </c:pt>
                <c:pt idx="166">
                  <c:v>4.706500000000003E-2</c:v>
                </c:pt>
                <c:pt idx="167">
                  <c:v>4.7525000000000012E-2</c:v>
                </c:pt>
                <c:pt idx="168">
                  <c:v>4.5580000000000023E-2</c:v>
                </c:pt>
                <c:pt idx="169">
                  <c:v>4.6542000000000014E-2</c:v>
                </c:pt>
                <c:pt idx="170">
                  <c:v>4.5747000000000024E-2</c:v>
                </c:pt>
                <c:pt idx="171">
                  <c:v>4.6375E-2</c:v>
                </c:pt>
                <c:pt idx="172">
                  <c:v>4.8069000000000014E-2</c:v>
                </c:pt>
                <c:pt idx="173">
                  <c:v>4.4994000000000034E-2</c:v>
                </c:pt>
                <c:pt idx="174">
                  <c:v>4.4095000000000037E-2</c:v>
                </c:pt>
                <c:pt idx="175">
                  <c:v>4.6626000000000001E-2</c:v>
                </c:pt>
                <c:pt idx="176">
                  <c:v>4.5810000000000024E-2</c:v>
                </c:pt>
                <c:pt idx="177">
                  <c:v>4.5706000000000031E-2</c:v>
                </c:pt>
                <c:pt idx="178">
                  <c:v>4.4618000000000026E-2</c:v>
                </c:pt>
                <c:pt idx="179">
                  <c:v>4.5392000000000057E-2</c:v>
                </c:pt>
                <c:pt idx="180">
                  <c:v>4.5559000000000002E-2</c:v>
                </c:pt>
                <c:pt idx="181">
                  <c:v>4.3174000000000004E-2</c:v>
                </c:pt>
                <c:pt idx="182">
                  <c:v>4.5392000000000057E-2</c:v>
                </c:pt>
                <c:pt idx="183">
                  <c:v>4.702300000000003E-2</c:v>
                </c:pt>
                <c:pt idx="184">
                  <c:v>4.6877000000000002E-2</c:v>
                </c:pt>
                <c:pt idx="185">
                  <c:v>4.7860000000000034E-2</c:v>
                </c:pt>
                <c:pt idx="186">
                  <c:v>4.5915000000000025E-2</c:v>
                </c:pt>
                <c:pt idx="187">
                  <c:v>4.5475000000000002E-2</c:v>
                </c:pt>
                <c:pt idx="188">
                  <c:v>4.5643000000000003E-2</c:v>
                </c:pt>
                <c:pt idx="189">
                  <c:v>4.4555000000000004E-2</c:v>
                </c:pt>
                <c:pt idx="190">
                  <c:v>4.6354000000000013E-2</c:v>
                </c:pt>
                <c:pt idx="191">
                  <c:v>4.6751000000000022E-2</c:v>
                </c:pt>
                <c:pt idx="192">
                  <c:v>4.5559000000000002E-2</c:v>
                </c:pt>
                <c:pt idx="193">
                  <c:v>4.4869000000000027E-2</c:v>
                </c:pt>
                <c:pt idx="194">
                  <c:v>4.6312000000000041E-2</c:v>
                </c:pt>
                <c:pt idx="195">
                  <c:v>4.3781000000000014E-2</c:v>
                </c:pt>
                <c:pt idx="196">
                  <c:v>4.3384000000000027E-2</c:v>
                </c:pt>
                <c:pt idx="197">
                  <c:v>4.1773000000000012E-2</c:v>
                </c:pt>
                <c:pt idx="198">
                  <c:v>4.1815000000000012E-2</c:v>
                </c:pt>
                <c:pt idx="199">
                  <c:v>4.3133000000000025E-2</c:v>
                </c:pt>
                <c:pt idx="200">
                  <c:v>4.2380000000000043E-2</c:v>
                </c:pt>
              </c:numCache>
            </c:numRef>
          </c:yVal>
          <c:smooth val="1"/>
        </c:ser>
        <c:ser>
          <c:idx val="2"/>
          <c:order val="2"/>
          <c:tx>
            <c:strRef>
              <c:f>DATA!$R$1</c:f>
              <c:strCache>
                <c:ptCount val="1"/>
                <c:pt idx="0">
                  <c:v>high-perm sat</c:v>
                </c:pt>
              </c:strCache>
            </c:strRef>
          </c:tx>
          <c:spPr>
            <a:ln>
              <a:solidFill>
                <a:srgbClr val="0070C0"/>
              </a:solidFill>
            </a:ln>
          </c:spPr>
          <c:marker>
            <c:symbol val="none"/>
          </c:marker>
          <c:xVal>
            <c:numRef>
              <c:f>DATA!$L$2:$L$202</c:f>
              <c:numCache>
                <c:formatCode>General</c:formatCode>
                <c:ptCount val="201"/>
                <c:pt idx="0">
                  <c:v>1</c:v>
                </c:pt>
                <c:pt idx="1">
                  <c:v>11</c:v>
                </c:pt>
                <c:pt idx="2">
                  <c:v>21</c:v>
                </c:pt>
                <c:pt idx="3">
                  <c:v>31</c:v>
                </c:pt>
                <c:pt idx="4">
                  <c:v>41</c:v>
                </c:pt>
                <c:pt idx="5">
                  <c:v>51</c:v>
                </c:pt>
                <c:pt idx="6">
                  <c:v>61</c:v>
                </c:pt>
                <c:pt idx="7">
                  <c:v>71</c:v>
                </c:pt>
                <c:pt idx="8">
                  <c:v>81</c:v>
                </c:pt>
                <c:pt idx="9">
                  <c:v>91</c:v>
                </c:pt>
                <c:pt idx="10">
                  <c:v>101</c:v>
                </c:pt>
                <c:pt idx="11">
                  <c:v>111</c:v>
                </c:pt>
                <c:pt idx="12">
                  <c:v>121</c:v>
                </c:pt>
                <c:pt idx="13">
                  <c:v>131</c:v>
                </c:pt>
                <c:pt idx="14">
                  <c:v>141</c:v>
                </c:pt>
                <c:pt idx="15">
                  <c:v>151</c:v>
                </c:pt>
                <c:pt idx="16">
                  <c:v>161</c:v>
                </c:pt>
                <c:pt idx="17">
                  <c:v>171</c:v>
                </c:pt>
                <c:pt idx="18">
                  <c:v>181</c:v>
                </c:pt>
                <c:pt idx="19">
                  <c:v>191</c:v>
                </c:pt>
                <c:pt idx="20">
                  <c:v>201</c:v>
                </c:pt>
                <c:pt idx="21">
                  <c:v>211</c:v>
                </c:pt>
                <c:pt idx="22">
                  <c:v>221</c:v>
                </c:pt>
                <c:pt idx="23">
                  <c:v>231</c:v>
                </c:pt>
                <c:pt idx="24">
                  <c:v>241</c:v>
                </c:pt>
                <c:pt idx="25">
                  <c:v>251</c:v>
                </c:pt>
                <c:pt idx="26">
                  <c:v>261</c:v>
                </c:pt>
                <c:pt idx="27">
                  <c:v>271</c:v>
                </c:pt>
                <c:pt idx="28">
                  <c:v>281</c:v>
                </c:pt>
                <c:pt idx="29">
                  <c:v>291</c:v>
                </c:pt>
                <c:pt idx="30">
                  <c:v>301</c:v>
                </c:pt>
                <c:pt idx="31">
                  <c:v>311</c:v>
                </c:pt>
                <c:pt idx="32">
                  <c:v>321</c:v>
                </c:pt>
                <c:pt idx="33">
                  <c:v>331</c:v>
                </c:pt>
                <c:pt idx="34">
                  <c:v>341</c:v>
                </c:pt>
                <c:pt idx="35">
                  <c:v>351</c:v>
                </c:pt>
                <c:pt idx="36">
                  <c:v>361</c:v>
                </c:pt>
                <c:pt idx="37">
                  <c:v>371</c:v>
                </c:pt>
                <c:pt idx="38">
                  <c:v>381</c:v>
                </c:pt>
                <c:pt idx="39">
                  <c:v>391</c:v>
                </c:pt>
                <c:pt idx="40">
                  <c:v>401</c:v>
                </c:pt>
                <c:pt idx="41">
                  <c:v>411</c:v>
                </c:pt>
                <c:pt idx="42">
                  <c:v>421</c:v>
                </c:pt>
                <c:pt idx="43">
                  <c:v>431</c:v>
                </c:pt>
                <c:pt idx="44">
                  <c:v>441</c:v>
                </c:pt>
                <c:pt idx="45">
                  <c:v>451</c:v>
                </c:pt>
                <c:pt idx="46">
                  <c:v>461</c:v>
                </c:pt>
                <c:pt idx="47">
                  <c:v>471</c:v>
                </c:pt>
                <c:pt idx="48">
                  <c:v>481</c:v>
                </c:pt>
                <c:pt idx="49">
                  <c:v>491</c:v>
                </c:pt>
                <c:pt idx="50">
                  <c:v>501</c:v>
                </c:pt>
                <c:pt idx="51">
                  <c:v>511</c:v>
                </c:pt>
                <c:pt idx="52">
                  <c:v>521</c:v>
                </c:pt>
                <c:pt idx="53">
                  <c:v>531</c:v>
                </c:pt>
                <c:pt idx="54">
                  <c:v>541</c:v>
                </c:pt>
                <c:pt idx="55">
                  <c:v>551</c:v>
                </c:pt>
                <c:pt idx="56">
                  <c:v>561</c:v>
                </c:pt>
                <c:pt idx="57">
                  <c:v>571</c:v>
                </c:pt>
                <c:pt idx="58">
                  <c:v>581</c:v>
                </c:pt>
                <c:pt idx="59">
                  <c:v>591</c:v>
                </c:pt>
                <c:pt idx="60">
                  <c:v>601</c:v>
                </c:pt>
                <c:pt idx="61">
                  <c:v>611</c:v>
                </c:pt>
                <c:pt idx="62">
                  <c:v>621</c:v>
                </c:pt>
                <c:pt idx="63">
                  <c:v>631</c:v>
                </c:pt>
                <c:pt idx="64">
                  <c:v>641</c:v>
                </c:pt>
                <c:pt idx="65">
                  <c:v>651</c:v>
                </c:pt>
                <c:pt idx="66">
                  <c:v>661</c:v>
                </c:pt>
                <c:pt idx="67">
                  <c:v>671</c:v>
                </c:pt>
                <c:pt idx="68">
                  <c:v>681</c:v>
                </c:pt>
                <c:pt idx="69">
                  <c:v>691</c:v>
                </c:pt>
                <c:pt idx="70">
                  <c:v>701</c:v>
                </c:pt>
                <c:pt idx="71">
                  <c:v>711</c:v>
                </c:pt>
                <c:pt idx="72">
                  <c:v>721</c:v>
                </c:pt>
                <c:pt idx="73">
                  <c:v>731</c:v>
                </c:pt>
                <c:pt idx="74">
                  <c:v>741</c:v>
                </c:pt>
                <c:pt idx="75">
                  <c:v>751</c:v>
                </c:pt>
                <c:pt idx="76">
                  <c:v>761</c:v>
                </c:pt>
                <c:pt idx="77">
                  <c:v>771</c:v>
                </c:pt>
                <c:pt idx="78">
                  <c:v>781</c:v>
                </c:pt>
                <c:pt idx="79">
                  <c:v>791</c:v>
                </c:pt>
                <c:pt idx="80">
                  <c:v>801</c:v>
                </c:pt>
                <c:pt idx="81">
                  <c:v>811</c:v>
                </c:pt>
                <c:pt idx="82">
                  <c:v>821</c:v>
                </c:pt>
                <c:pt idx="83">
                  <c:v>831</c:v>
                </c:pt>
                <c:pt idx="84">
                  <c:v>841</c:v>
                </c:pt>
                <c:pt idx="85">
                  <c:v>851</c:v>
                </c:pt>
                <c:pt idx="86">
                  <c:v>861</c:v>
                </c:pt>
                <c:pt idx="87">
                  <c:v>871</c:v>
                </c:pt>
                <c:pt idx="88">
                  <c:v>881</c:v>
                </c:pt>
                <c:pt idx="89">
                  <c:v>891</c:v>
                </c:pt>
                <c:pt idx="90">
                  <c:v>901</c:v>
                </c:pt>
                <c:pt idx="91">
                  <c:v>911</c:v>
                </c:pt>
                <c:pt idx="92">
                  <c:v>921</c:v>
                </c:pt>
                <c:pt idx="93">
                  <c:v>931</c:v>
                </c:pt>
                <c:pt idx="94">
                  <c:v>941</c:v>
                </c:pt>
                <c:pt idx="95">
                  <c:v>951</c:v>
                </c:pt>
                <c:pt idx="96">
                  <c:v>961</c:v>
                </c:pt>
                <c:pt idx="97">
                  <c:v>971</c:v>
                </c:pt>
                <c:pt idx="98">
                  <c:v>981</c:v>
                </c:pt>
                <c:pt idx="99">
                  <c:v>991</c:v>
                </c:pt>
                <c:pt idx="100">
                  <c:v>1001</c:v>
                </c:pt>
                <c:pt idx="101">
                  <c:v>1011</c:v>
                </c:pt>
                <c:pt idx="102">
                  <c:v>1021</c:v>
                </c:pt>
                <c:pt idx="103">
                  <c:v>1031</c:v>
                </c:pt>
                <c:pt idx="104">
                  <c:v>1041</c:v>
                </c:pt>
                <c:pt idx="105">
                  <c:v>1051</c:v>
                </c:pt>
                <c:pt idx="106">
                  <c:v>1061</c:v>
                </c:pt>
                <c:pt idx="107">
                  <c:v>1071</c:v>
                </c:pt>
                <c:pt idx="108">
                  <c:v>1081</c:v>
                </c:pt>
                <c:pt idx="109">
                  <c:v>1091</c:v>
                </c:pt>
                <c:pt idx="110">
                  <c:v>1101</c:v>
                </c:pt>
                <c:pt idx="111">
                  <c:v>1111</c:v>
                </c:pt>
                <c:pt idx="112">
                  <c:v>1121</c:v>
                </c:pt>
                <c:pt idx="113">
                  <c:v>1131</c:v>
                </c:pt>
                <c:pt idx="114">
                  <c:v>1141</c:v>
                </c:pt>
                <c:pt idx="115">
                  <c:v>1151</c:v>
                </c:pt>
                <c:pt idx="116">
                  <c:v>1161</c:v>
                </c:pt>
                <c:pt idx="117">
                  <c:v>1171</c:v>
                </c:pt>
                <c:pt idx="118">
                  <c:v>1181</c:v>
                </c:pt>
                <c:pt idx="119">
                  <c:v>1191</c:v>
                </c:pt>
                <c:pt idx="120">
                  <c:v>1201</c:v>
                </c:pt>
                <c:pt idx="121">
                  <c:v>1211</c:v>
                </c:pt>
                <c:pt idx="122">
                  <c:v>1221</c:v>
                </c:pt>
                <c:pt idx="123">
                  <c:v>1231</c:v>
                </c:pt>
                <c:pt idx="124">
                  <c:v>1241</c:v>
                </c:pt>
                <c:pt idx="125">
                  <c:v>1251</c:v>
                </c:pt>
                <c:pt idx="126">
                  <c:v>1261</c:v>
                </c:pt>
                <c:pt idx="127">
                  <c:v>1271</c:v>
                </c:pt>
                <c:pt idx="128">
                  <c:v>1281</c:v>
                </c:pt>
                <c:pt idx="129">
                  <c:v>1291</c:v>
                </c:pt>
                <c:pt idx="130">
                  <c:v>1301</c:v>
                </c:pt>
                <c:pt idx="131">
                  <c:v>1311</c:v>
                </c:pt>
                <c:pt idx="132">
                  <c:v>1321</c:v>
                </c:pt>
                <c:pt idx="133">
                  <c:v>1331</c:v>
                </c:pt>
                <c:pt idx="134">
                  <c:v>1341</c:v>
                </c:pt>
                <c:pt idx="135">
                  <c:v>1351</c:v>
                </c:pt>
                <c:pt idx="136">
                  <c:v>1361</c:v>
                </c:pt>
                <c:pt idx="137">
                  <c:v>1371</c:v>
                </c:pt>
                <c:pt idx="138">
                  <c:v>1381</c:v>
                </c:pt>
                <c:pt idx="139">
                  <c:v>1391</c:v>
                </c:pt>
                <c:pt idx="140">
                  <c:v>1401</c:v>
                </c:pt>
                <c:pt idx="141">
                  <c:v>1411</c:v>
                </c:pt>
                <c:pt idx="142">
                  <c:v>1421</c:v>
                </c:pt>
                <c:pt idx="143">
                  <c:v>1431</c:v>
                </c:pt>
                <c:pt idx="144">
                  <c:v>1441</c:v>
                </c:pt>
                <c:pt idx="145">
                  <c:v>1451</c:v>
                </c:pt>
                <c:pt idx="146">
                  <c:v>1461</c:v>
                </c:pt>
                <c:pt idx="147">
                  <c:v>1471</c:v>
                </c:pt>
                <c:pt idx="148">
                  <c:v>1481</c:v>
                </c:pt>
                <c:pt idx="149">
                  <c:v>1491</c:v>
                </c:pt>
                <c:pt idx="150">
                  <c:v>1501</c:v>
                </c:pt>
                <c:pt idx="151">
                  <c:v>1511</c:v>
                </c:pt>
                <c:pt idx="152">
                  <c:v>1521</c:v>
                </c:pt>
                <c:pt idx="153">
                  <c:v>1531</c:v>
                </c:pt>
                <c:pt idx="154">
                  <c:v>1541</c:v>
                </c:pt>
                <c:pt idx="155">
                  <c:v>1551</c:v>
                </c:pt>
                <c:pt idx="156">
                  <c:v>1561</c:v>
                </c:pt>
                <c:pt idx="157">
                  <c:v>1571</c:v>
                </c:pt>
                <c:pt idx="158">
                  <c:v>1581</c:v>
                </c:pt>
                <c:pt idx="159">
                  <c:v>1591</c:v>
                </c:pt>
                <c:pt idx="160">
                  <c:v>1601</c:v>
                </c:pt>
                <c:pt idx="161">
                  <c:v>1611</c:v>
                </c:pt>
                <c:pt idx="162">
                  <c:v>1621</c:v>
                </c:pt>
                <c:pt idx="163">
                  <c:v>1631</c:v>
                </c:pt>
                <c:pt idx="164">
                  <c:v>1641</c:v>
                </c:pt>
                <c:pt idx="165">
                  <c:v>1651</c:v>
                </c:pt>
                <c:pt idx="166">
                  <c:v>1661</c:v>
                </c:pt>
                <c:pt idx="167">
                  <c:v>1671</c:v>
                </c:pt>
                <c:pt idx="168">
                  <c:v>1681</c:v>
                </c:pt>
                <c:pt idx="169">
                  <c:v>1691</c:v>
                </c:pt>
                <c:pt idx="170">
                  <c:v>1701</c:v>
                </c:pt>
                <c:pt idx="171">
                  <c:v>1711</c:v>
                </c:pt>
                <c:pt idx="172">
                  <c:v>1721</c:v>
                </c:pt>
                <c:pt idx="173">
                  <c:v>1731</c:v>
                </c:pt>
                <c:pt idx="174">
                  <c:v>1741</c:v>
                </c:pt>
                <c:pt idx="175">
                  <c:v>1751</c:v>
                </c:pt>
                <c:pt idx="176">
                  <c:v>1761</c:v>
                </c:pt>
                <c:pt idx="177">
                  <c:v>1771</c:v>
                </c:pt>
                <c:pt idx="178">
                  <c:v>1781</c:v>
                </c:pt>
                <c:pt idx="179">
                  <c:v>1791</c:v>
                </c:pt>
                <c:pt idx="180">
                  <c:v>1801</c:v>
                </c:pt>
                <c:pt idx="181">
                  <c:v>1811</c:v>
                </c:pt>
                <c:pt idx="182">
                  <c:v>1821</c:v>
                </c:pt>
                <c:pt idx="183">
                  <c:v>1831</c:v>
                </c:pt>
                <c:pt idx="184">
                  <c:v>1841</c:v>
                </c:pt>
                <c:pt idx="185">
                  <c:v>1851</c:v>
                </c:pt>
                <c:pt idx="186">
                  <c:v>1861</c:v>
                </c:pt>
                <c:pt idx="187">
                  <c:v>1871</c:v>
                </c:pt>
                <c:pt idx="188">
                  <c:v>1881</c:v>
                </c:pt>
                <c:pt idx="189">
                  <c:v>1891</c:v>
                </c:pt>
                <c:pt idx="190">
                  <c:v>1901</c:v>
                </c:pt>
                <c:pt idx="191">
                  <c:v>1911</c:v>
                </c:pt>
                <c:pt idx="192">
                  <c:v>1921</c:v>
                </c:pt>
                <c:pt idx="193">
                  <c:v>1931</c:v>
                </c:pt>
                <c:pt idx="194">
                  <c:v>1941</c:v>
                </c:pt>
                <c:pt idx="195">
                  <c:v>1951</c:v>
                </c:pt>
                <c:pt idx="196">
                  <c:v>1961</c:v>
                </c:pt>
                <c:pt idx="197">
                  <c:v>1971</c:v>
                </c:pt>
                <c:pt idx="198">
                  <c:v>1981</c:v>
                </c:pt>
                <c:pt idx="199">
                  <c:v>1991</c:v>
                </c:pt>
                <c:pt idx="200">
                  <c:v>2001</c:v>
                </c:pt>
              </c:numCache>
            </c:numRef>
          </c:xVal>
          <c:yVal>
            <c:numRef>
              <c:f>DATA!$R$2:$R$202</c:f>
              <c:numCache>
                <c:formatCode>General</c:formatCode>
                <c:ptCount val="201"/>
                <c:pt idx="0">
                  <c:v>1</c:v>
                </c:pt>
                <c:pt idx="1">
                  <c:v>0.99968000000000001</c:v>
                </c:pt>
                <c:pt idx="2">
                  <c:v>0.99115999999999971</c:v>
                </c:pt>
                <c:pt idx="3">
                  <c:v>0.90913999999999962</c:v>
                </c:pt>
                <c:pt idx="4">
                  <c:v>0.76350000000000029</c:v>
                </c:pt>
                <c:pt idx="5">
                  <c:v>0.60629000000000033</c:v>
                </c:pt>
                <c:pt idx="6">
                  <c:v>0.46081000000000016</c:v>
                </c:pt>
                <c:pt idx="7">
                  <c:v>0.35844000000000015</c:v>
                </c:pt>
                <c:pt idx="8">
                  <c:v>0.30931000000000025</c:v>
                </c:pt>
                <c:pt idx="9">
                  <c:v>0.26757000000000014</c:v>
                </c:pt>
                <c:pt idx="10">
                  <c:v>0.22717000000000001</c:v>
                </c:pt>
                <c:pt idx="11">
                  <c:v>0.20659000000000008</c:v>
                </c:pt>
                <c:pt idx="12">
                  <c:v>0.20397000000000001</c:v>
                </c:pt>
                <c:pt idx="13">
                  <c:v>0.20483000000000001</c:v>
                </c:pt>
                <c:pt idx="14">
                  <c:v>0.20797000000000004</c:v>
                </c:pt>
                <c:pt idx="15">
                  <c:v>0.20952000000000001</c:v>
                </c:pt>
                <c:pt idx="16">
                  <c:v>0.21049000000000012</c:v>
                </c:pt>
                <c:pt idx="17">
                  <c:v>0.21157000000000001</c:v>
                </c:pt>
                <c:pt idx="18">
                  <c:v>0.21128000000000008</c:v>
                </c:pt>
                <c:pt idx="19">
                  <c:v>0.20796000000000009</c:v>
                </c:pt>
                <c:pt idx="20">
                  <c:v>0.20805000000000001</c:v>
                </c:pt>
                <c:pt idx="21">
                  <c:v>0.20866000000000001</c:v>
                </c:pt>
                <c:pt idx="22">
                  <c:v>0.20485</c:v>
                </c:pt>
                <c:pt idx="23">
                  <c:v>0.20258999999999999</c:v>
                </c:pt>
                <c:pt idx="24">
                  <c:v>0.20283999999999999</c:v>
                </c:pt>
                <c:pt idx="25">
                  <c:v>0.19877000000000009</c:v>
                </c:pt>
                <c:pt idx="26">
                  <c:v>0.19981000000000013</c:v>
                </c:pt>
                <c:pt idx="27">
                  <c:v>0.19773000000000013</c:v>
                </c:pt>
                <c:pt idx="28">
                  <c:v>0.19976000000000013</c:v>
                </c:pt>
                <c:pt idx="29">
                  <c:v>0.19841000000000017</c:v>
                </c:pt>
                <c:pt idx="30">
                  <c:v>0.19809000000000013</c:v>
                </c:pt>
                <c:pt idx="31">
                  <c:v>0.19686000000000009</c:v>
                </c:pt>
                <c:pt idx="32">
                  <c:v>0.19812000000000007</c:v>
                </c:pt>
                <c:pt idx="33">
                  <c:v>0.19634000000000007</c:v>
                </c:pt>
                <c:pt idx="34">
                  <c:v>0.19585000000000008</c:v>
                </c:pt>
                <c:pt idx="35">
                  <c:v>0.19410000000000008</c:v>
                </c:pt>
                <c:pt idx="36">
                  <c:v>0.19417999999999999</c:v>
                </c:pt>
                <c:pt idx="37">
                  <c:v>0.19319000000000008</c:v>
                </c:pt>
                <c:pt idx="38">
                  <c:v>0.18909000000000009</c:v>
                </c:pt>
                <c:pt idx="39">
                  <c:v>0.18871000000000013</c:v>
                </c:pt>
                <c:pt idx="40">
                  <c:v>0.18592000000000009</c:v>
                </c:pt>
                <c:pt idx="41">
                  <c:v>0.18606000000000009</c:v>
                </c:pt>
                <c:pt idx="42">
                  <c:v>0.18967000000000001</c:v>
                </c:pt>
                <c:pt idx="43">
                  <c:v>0.18632000000000001</c:v>
                </c:pt>
                <c:pt idx="44">
                  <c:v>0.18512000000000001</c:v>
                </c:pt>
                <c:pt idx="45">
                  <c:v>0.18798000000000009</c:v>
                </c:pt>
                <c:pt idx="46">
                  <c:v>0.19093000000000013</c:v>
                </c:pt>
                <c:pt idx="47">
                  <c:v>0.19317000000000001</c:v>
                </c:pt>
                <c:pt idx="48">
                  <c:v>0.18942000000000009</c:v>
                </c:pt>
                <c:pt idx="49">
                  <c:v>0.19057000000000004</c:v>
                </c:pt>
                <c:pt idx="50">
                  <c:v>0.18904000000000012</c:v>
                </c:pt>
                <c:pt idx="51">
                  <c:v>0.18577000000000007</c:v>
                </c:pt>
                <c:pt idx="52">
                  <c:v>0.18450000000000008</c:v>
                </c:pt>
                <c:pt idx="53">
                  <c:v>0.18432000000000001</c:v>
                </c:pt>
                <c:pt idx="54">
                  <c:v>0.19521000000000013</c:v>
                </c:pt>
                <c:pt idx="55">
                  <c:v>0.19323000000000012</c:v>
                </c:pt>
                <c:pt idx="56">
                  <c:v>0.19333000000000009</c:v>
                </c:pt>
                <c:pt idx="57">
                  <c:v>0.19479000000000013</c:v>
                </c:pt>
                <c:pt idx="58">
                  <c:v>0.19345000000000012</c:v>
                </c:pt>
                <c:pt idx="59">
                  <c:v>0.19226000000000007</c:v>
                </c:pt>
                <c:pt idx="60">
                  <c:v>0.18867999999999999</c:v>
                </c:pt>
                <c:pt idx="61">
                  <c:v>0.19102000000000008</c:v>
                </c:pt>
                <c:pt idx="62">
                  <c:v>0.19159000000000012</c:v>
                </c:pt>
                <c:pt idx="63">
                  <c:v>0.18998000000000012</c:v>
                </c:pt>
                <c:pt idx="64">
                  <c:v>0.19079000000000013</c:v>
                </c:pt>
                <c:pt idx="65">
                  <c:v>0.18760000000000004</c:v>
                </c:pt>
                <c:pt idx="66">
                  <c:v>0.18605000000000008</c:v>
                </c:pt>
                <c:pt idx="67">
                  <c:v>0.18765000000000001</c:v>
                </c:pt>
                <c:pt idx="68">
                  <c:v>0.18907000000000004</c:v>
                </c:pt>
                <c:pt idx="69">
                  <c:v>0.19086000000000009</c:v>
                </c:pt>
                <c:pt idx="70">
                  <c:v>0.18712999999999999</c:v>
                </c:pt>
                <c:pt idx="71">
                  <c:v>0.18701000000000012</c:v>
                </c:pt>
                <c:pt idx="72">
                  <c:v>0.18765999999999999</c:v>
                </c:pt>
                <c:pt idx="73">
                  <c:v>0.18606000000000009</c:v>
                </c:pt>
                <c:pt idx="74">
                  <c:v>0.18537999999999999</c:v>
                </c:pt>
                <c:pt idx="75">
                  <c:v>0.18551000000000009</c:v>
                </c:pt>
                <c:pt idx="76">
                  <c:v>0.18817</c:v>
                </c:pt>
                <c:pt idx="77">
                  <c:v>0.18398000000000009</c:v>
                </c:pt>
                <c:pt idx="78">
                  <c:v>0.18591000000000013</c:v>
                </c:pt>
                <c:pt idx="79">
                  <c:v>0.18496000000000012</c:v>
                </c:pt>
                <c:pt idx="80">
                  <c:v>0.18168000000000001</c:v>
                </c:pt>
                <c:pt idx="81">
                  <c:v>0.18439000000000008</c:v>
                </c:pt>
                <c:pt idx="82">
                  <c:v>0.17947000000000007</c:v>
                </c:pt>
                <c:pt idx="83">
                  <c:v>0.18191000000000013</c:v>
                </c:pt>
                <c:pt idx="84">
                  <c:v>0.17937</c:v>
                </c:pt>
                <c:pt idx="85">
                  <c:v>0.18225000000000008</c:v>
                </c:pt>
                <c:pt idx="86">
                  <c:v>0.17710000000000001</c:v>
                </c:pt>
                <c:pt idx="87">
                  <c:v>0.17560999999999999</c:v>
                </c:pt>
                <c:pt idx="88">
                  <c:v>0.17627000000000001</c:v>
                </c:pt>
                <c:pt idx="89">
                  <c:v>0.17402000000000001</c:v>
                </c:pt>
                <c:pt idx="90">
                  <c:v>0.17430999999999999</c:v>
                </c:pt>
                <c:pt idx="91">
                  <c:v>0.17591000000000012</c:v>
                </c:pt>
                <c:pt idx="92">
                  <c:v>0.17340000000000008</c:v>
                </c:pt>
                <c:pt idx="93">
                  <c:v>0.17088999999999999</c:v>
                </c:pt>
                <c:pt idx="94">
                  <c:v>0.1711</c:v>
                </c:pt>
                <c:pt idx="95">
                  <c:v>0.16874000000000017</c:v>
                </c:pt>
                <c:pt idx="96">
                  <c:v>0.16739000000000012</c:v>
                </c:pt>
                <c:pt idx="97">
                  <c:v>0.17172999999999999</c:v>
                </c:pt>
                <c:pt idx="98">
                  <c:v>0.17138</c:v>
                </c:pt>
                <c:pt idx="99">
                  <c:v>0.17197000000000001</c:v>
                </c:pt>
                <c:pt idx="100">
                  <c:v>0.16726000000000013</c:v>
                </c:pt>
                <c:pt idx="101">
                  <c:v>0.1659400000000002</c:v>
                </c:pt>
                <c:pt idx="102">
                  <c:v>0.16922000000000009</c:v>
                </c:pt>
                <c:pt idx="103">
                  <c:v>0.16528000000000012</c:v>
                </c:pt>
                <c:pt idx="104">
                  <c:v>0.16310000000000008</c:v>
                </c:pt>
                <c:pt idx="105">
                  <c:v>0.16588000000000008</c:v>
                </c:pt>
                <c:pt idx="106">
                  <c:v>0.16324000000000016</c:v>
                </c:pt>
                <c:pt idx="107">
                  <c:v>0.16138000000000008</c:v>
                </c:pt>
                <c:pt idx="108">
                  <c:v>0.16101000000000007</c:v>
                </c:pt>
                <c:pt idx="109">
                  <c:v>0.16120000000000012</c:v>
                </c:pt>
                <c:pt idx="110">
                  <c:v>0.16144000000000017</c:v>
                </c:pt>
                <c:pt idx="111">
                  <c:v>0.15999000000000013</c:v>
                </c:pt>
                <c:pt idx="112">
                  <c:v>0.16029000000000013</c:v>
                </c:pt>
                <c:pt idx="113">
                  <c:v>0.15826000000000012</c:v>
                </c:pt>
                <c:pt idx="114">
                  <c:v>0.15598000000000009</c:v>
                </c:pt>
                <c:pt idx="115">
                  <c:v>0.15568000000000001</c:v>
                </c:pt>
                <c:pt idx="116">
                  <c:v>0.15572000000000008</c:v>
                </c:pt>
                <c:pt idx="117">
                  <c:v>0.15268999999999999</c:v>
                </c:pt>
                <c:pt idx="118">
                  <c:v>0.15212000000000001</c:v>
                </c:pt>
                <c:pt idx="119">
                  <c:v>0.15180000000000007</c:v>
                </c:pt>
                <c:pt idx="120">
                  <c:v>0.15290000000000009</c:v>
                </c:pt>
                <c:pt idx="121">
                  <c:v>0.15090000000000009</c:v>
                </c:pt>
                <c:pt idx="122">
                  <c:v>0.14939000000000008</c:v>
                </c:pt>
                <c:pt idx="123">
                  <c:v>0.14616999999999999</c:v>
                </c:pt>
                <c:pt idx="124">
                  <c:v>0.14655000000000001</c:v>
                </c:pt>
                <c:pt idx="125">
                  <c:v>0.14755000000000001</c:v>
                </c:pt>
                <c:pt idx="126">
                  <c:v>0.14670000000000008</c:v>
                </c:pt>
                <c:pt idx="127">
                  <c:v>0.14710999999999999</c:v>
                </c:pt>
                <c:pt idx="128">
                  <c:v>0.14405000000000001</c:v>
                </c:pt>
                <c:pt idx="129">
                  <c:v>0.14350000000000004</c:v>
                </c:pt>
                <c:pt idx="130">
                  <c:v>0.14319999999999999</c:v>
                </c:pt>
                <c:pt idx="131">
                  <c:v>0.14498000000000008</c:v>
                </c:pt>
                <c:pt idx="132">
                  <c:v>0.14192000000000007</c:v>
                </c:pt>
                <c:pt idx="133">
                  <c:v>0.14350000000000004</c:v>
                </c:pt>
                <c:pt idx="134">
                  <c:v>0.14142000000000007</c:v>
                </c:pt>
                <c:pt idx="135">
                  <c:v>0.13875000000000001</c:v>
                </c:pt>
                <c:pt idx="136">
                  <c:v>0.14102000000000001</c:v>
                </c:pt>
                <c:pt idx="137">
                  <c:v>0.14036999999999999</c:v>
                </c:pt>
                <c:pt idx="138">
                  <c:v>0.1401</c:v>
                </c:pt>
                <c:pt idx="139">
                  <c:v>0.14204000000000008</c:v>
                </c:pt>
                <c:pt idx="140">
                  <c:v>0.13925999999999999</c:v>
                </c:pt>
                <c:pt idx="141">
                  <c:v>0.13938999999999999</c:v>
                </c:pt>
                <c:pt idx="142">
                  <c:v>0.13757</c:v>
                </c:pt>
                <c:pt idx="143">
                  <c:v>0.13944000000000009</c:v>
                </c:pt>
                <c:pt idx="144">
                  <c:v>0.13700999999999999</c:v>
                </c:pt>
                <c:pt idx="145">
                  <c:v>0.13647999999999999</c:v>
                </c:pt>
                <c:pt idx="146">
                  <c:v>0.13363</c:v>
                </c:pt>
                <c:pt idx="147">
                  <c:v>0.13632</c:v>
                </c:pt>
                <c:pt idx="148">
                  <c:v>0.13636999999999999</c:v>
                </c:pt>
                <c:pt idx="149">
                  <c:v>0.13524000000000008</c:v>
                </c:pt>
                <c:pt idx="150">
                  <c:v>0.13363</c:v>
                </c:pt>
                <c:pt idx="151">
                  <c:v>0.13492999999999999</c:v>
                </c:pt>
                <c:pt idx="152">
                  <c:v>0.13447000000000001</c:v>
                </c:pt>
                <c:pt idx="153">
                  <c:v>0.13327</c:v>
                </c:pt>
                <c:pt idx="154">
                  <c:v>0.13408</c:v>
                </c:pt>
                <c:pt idx="155">
                  <c:v>0.13161</c:v>
                </c:pt>
                <c:pt idx="156">
                  <c:v>0.13261999999999999</c:v>
                </c:pt>
                <c:pt idx="157">
                  <c:v>0.13269</c:v>
                </c:pt>
                <c:pt idx="158">
                  <c:v>0.13392999999999999</c:v>
                </c:pt>
                <c:pt idx="159">
                  <c:v>0.13150000000000001</c:v>
                </c:pt>
                <c:pt idx="160">
                  <c:v>0.13292999999999999</c:v>
                </c:pt>
                <c:pt idx="161">
                  <c:v>0.13195000000000001</c:v>
                </c:pt>
                <c:pt idx="162">
                  <c:v>0.13216</c:v>
                </c:pt>
                <c:pt idx="163">
                  <c:v>0.13086999999999999</c:v>
                </c:pt>
                <c:pt idx="164">
                  <c:v>0.13111</c:v>
                </c:pt>
                <c:pt idx="165">
                  <c:v>0.13084999999999999</c:v>
                </c:pt>
                <c:pt idx="166">
                  <c:v>0.12936</c:v>
                </c:pt>
                <c:pt idx="167">
                  <c:v>0.128</c:v>
                </c:pt>
                <c:pt idx="168">
                  <c:v>0.12928000000000001</c:v>
                </c:pt>
                <c:pt idx="169">
                  <c:v>0.12787999999999997</c:v>
                </c:pt>
                <c:pt idx="170">
                  <c:v>0.12847</c:v>
                </c:pt>
                <c:pt idx="171">
                  <c:v>0.12645000000000001</c:v>
                </c:pt>
                <c:pt idx="172">
                  <c:v>0.12823000000000001</c:v>
                </c:pt>
                <c:pt idx="173">
                  <c:v>0.1273</c:v>
                </c:pt>
                <c:pt idx="174">
                  <c:v>0.12895000000000001</c:v>
                </c:pt>
                <c:pt idx="175">
                  <c:v>0.12751000000000001</c:v>
                </c:pt>
                <c:pt idx="176">
                  <c:v>0.12801999999999999</c:v>
                </c:pt>
                <c:pt idx="177">
                  <c:v>0.12944000000000008</c:v>
                </c:pt>
                <c:pt idx="178">
                  <c:v>0.12902</c:v>
                </c:pt>
                <c:pt idx="179">
                  <c:v>0.12759000000000001</c:v>
                </c:pt>
                <c:pt idx="180">
                  <c:v>0.12703999999999999</c:v>
                </c:pt>
                <c:pt idx="181">
                  <c:v>0.12714</c:v>
                </c:pt>
                <c:pt idx="182">
                  <c:v>0.12845000000000001</c:v>
                </c:pt>
                <c:pt idx="183">
                  <c:v>0.12842999999999999</c:v>
                </c:pt>
                <c:pt idx="184">
                  <c:v>0.12656000000000001</c:v>
                </c:pt>
                <c:pt idx="185">
                  <c:v>0.12766999999999998</c:v>
                </c:pt>
                <c:pt idx="186">
                  <c:v>0.12766</c:v>
                </c:pt>
                <c:pt idx="187">
                  <c:v>0.12620000000000001</c:v>
                </c:pt>
                <c:pt idx="188">
                  <c:v>0.12614</c:v>
                </c:pt>
                <c:pt idx="189">
                  <c:v>0.12479999999999999</c:v>
                </c:pt>
                <c:pt idx="190">
                  <c:v>0.12554999999999999</c:v>
                </c:pt>
                <c:pt idx="191">
                  <c:v>0.12489000000000004</c:v>
                </c:pt>
                <c:pt idx="192">
                  <c:v>0.12336999999999998</c:v>
                </c:pt>
                <c:pt idx="193">
                  <c:v>0.12336000000000004</c:v>
                </c:pt>
                <c:pt idx="194">
                  <c:v>0.12236000000000002</c:v>
                </c:pt>
                <c:pt idx="195">
                  <c:v>0.12349000000000004</c:v>
                </c:pt>
                <c:pt idx="196">
                  <c:v>0.12202000000000005</c:v>
                </c:pt>
                <c:pt idx="197">
                  <c:v>0.12179000000000006</c:v>
                </c:pt>
                <c:pt idx="198">
                  <c:v>0.12200999999999998</c:v>
                </c:pt>
                <c:pt idx="199">
                  <c:v>0.12232000000000004</c:v>
                </c:pt>
                <c:pt idx="200">
                  <c:v>0.12262000000000008</c:v>
                </c:pt>
              </c:numCache>
            </c:numRef>
          </c:yVal>
          <c:smooth val="1"/>
        </c:ser>
        <c:ser>
          <c:idx val="3"/>
          <c:order val="3"/>
          <c:tx>
            <c:strRef>
              <c:f>DATA!$T$1</c:f>
              <c:strCache>
                <c:ptCount val="1"/>
                <c:pt idx="0">
                  <c:v>total sat</c:v>
                </c:pt>
              </c:strCache>
            </c:strRef>
          </c:tx>
          <c:spPr>
            <a:ln>
              <a:solidFill>
                <a:prstClr val="black"/>
              </a:solidFill>
            </a:ln>
          </c:spPr>
          <c:marker>
            <c:symbol val="none"/>
          </c:marker>
          <c:xVal>
            <c:numRef>
              <c:f>DATA!$L$2:$L$202</c:f>
              <c:numCache>
                <c:formatCode>General</c:formatCode>
                <c:ptCount val="201"/>
                <c:pt idx="0">
                  <c:v>1</c:v>
                </c:pt>
                <c:pt idx="1">
                  <c:v>11</c:v>
                </c:pt>
                <c:pt idx="2">
                  <c:v>21</c:v>
                </c:pt>
                <c:pt idx="3">
                  <c:v>31</c:v>
                </c:pt>
                <c:pt idx="4">
                  <c:v>41</c:v>
                </c:pt>
                <c:pt idx="5">
                  <c:v>51</c:v>
                </c:pt>
                <c:pt idx="6">
                  <c:v>61</c:v>
                </c:pt>
                <c:pt idx="7">
                  <c:v>71</c:v>
                </c:pt>
                <c:pt idx="8">
                  <c:v>81</c:v>
                </c:pt>
                <c:pt idx="9">
                  <c:v>91</c:v>
                </c:pt>
                <c:pt idx="10">
                  <c:v>101</c:v>
                </c:pt>
                <c:pt idx="11">
                  <c:v>111</c:v>
                </c:pt>
                <c:pt idx="12">
                  <c:v>121</c:v>
                </c:pt>
                <c:pt idx="13">
                  <c:v>131</c:v>
                </c:pt>
                <c:pt idx="14">
                  <c:v>141</c:v>
                </c:pt>
                <c:pt idx="15">
                  <c:v>151</c:v>
                </c:pt>
                <c:pt idx="16">
                  <c:v>161</c:v>
                </c:pt>
                <c:pt idx="17">
                  <c:v>171</c:v>
                </c:pt>
                <c:pt idx="18">
                  <c:v>181</c:v>
                </c:pt>
                <c:pt idx="19">
                  <c:v>191</c:v>
                </c:pt>
                <c:pt idx="20">
                  <c:v>201</c:v>
                </c:pt>
                <c:pt idx="21">
                  <c:v>211</c:v>
                </c:pt>
                <c:pt idx="22">
                  <c:v>221</c:v>
                </c:pt>
                <c:pt idx="23">
                  <c:v>231</c:v>
                </c:pt>
                <c:pt idx="24">
                  <c:v>241</c:v>
                </c:pt>
                <c:pt idx="25">
                  <c:v>251</c:v>
                </c:pt>
                <c:pt idx="26">
                  <c:v>261</c:v>
                </c:pt>
                <c:pt idx="27">
                  <c:v>271</c:v>
                </c:pt>
                <c:pt idx="28">
                  <c:v>281</c:v>
                </c:pt>
                <c:pt idx="29">
                  <c:v>291</c:v>
                </c:pt>
                <c:pt idx="30">
                  <c:v>301</c:v>
                </c:pt>
                <c:pt idx="31">
                  <c:v>311</c:v>
                </c:pt>
                <c:pt idx="32">
                  <c:v>321</c:v>
                </c:pt>
                <c:pt idx="33">
                  <c:v>331</c:v>
                </c:pt>
                <c:pt idx="34">
                  <c:v>341</c:v>
                </c:pt>
                <c:pt idx="35">
                  <c:v>351</c:v>
                </c:pt>
                <c:pt idx="36">
                  <c:v>361</c:v>
                </c:pt>
                <c:pt idx="37">
                  <c:v>371</c:v>
                </c:pt>
                <c:pt idx="38">
                  <c:v>381</c:v>
                </c:pt>
                <c:pt idx="39">
                  <c:v>391</c:v>
                </c:pt>
                <c:pt idx="40">
                  <c:v>401</c:v>
                </c:pt>
                <c:pt idx="41">
                  <c:v>411</c:v>
                </c:pt>
                <c:pt idx="42">
                  <c:v>421</c:v>
                </c:pt>
                <c:pt idx="43">
                  <c:v>431</c:v>
                </c:pt>
                <c:pt idx="44">
                  <c:v>441</c:v>
                </c:pt>
                <c:pt idx="45">
                  <c:v>451</c:v>
                </c:pt>
                <c:pt idx="46">
                  <c:v>461</c:v>
                </c:pt>
                <c:pt idx="47">
                  <c:v>471</c:v>
                </c:pt>
                <c:pt idx="48">
                  <c:v>481</c:v>
                </c:pt>
                <c:pt idx="49">
                  <c:v>491</c:v>
                </c:pt>
                <c:pt idx="50">
                  <c:v>501</c:v>
                </c:pt>
                <c:pt idx="51">
                  <c:v>511</c:v>
                </c:pt>
                <c:pt idx="52">
                  <c:v>521</c:v>
                </c:pt>
                <c:pt idx="53">
                  <c:v>531</c:v>
                </c:pt>
                <c:pt idx="54">
                  <c:v>541</c:v>
                </c:pt>
                <c:pt idx="55">
                  <c:v>551</c:v>
                </c:pt>
                <c:pt idx="56">
                  <c:v>561</c:v>
                </c:pt>
                <c:pt idx="57">
                  <c:v>571</c:v>
                </c:pt>
                <c:pt idx="58">
                  <c:v>581</c:v>
                </c:pt>
                <c:pt idx="59">
                  <c:v>591</c:v>
                </c:pt>
                <c:pt idx="60">
                  <c:v>601</c:v>
                </c:pt>
                <c:pt idx="61">
                  <c:v>611</c:v>
                </c:pt>
                <c:pt idx="62">
                  <c:v>621</c:v>
                </c:pt>
                <c:pt idx="63">
                  <c:v>631</c:v>
                </c:pt>
                <c:pt idx="64">
                  <c:v>641</c:v>
                </c:pt>
                <c:pt idx="65">
                  <c:v>651</c:v>
                </c:pt>
                <c:pt idx="66">
                  <c:v>661</c:v>
                </c:pt>
                <c:pt idx="67">
                  <c:v>671</c:v>
                </c:pt>
                <c:pt idx="68">
                  <c:v>681</c:v>
                </c:pt>
                <c:pt idx="69">
                  <c:v>691</c:v>
                </c:pt>
                <c:pt idx="70">
                  <c:v>701</c:v>
                </c:pt>
                <c:pt idx="71">
                  <c:v>711</c:v>
                </c:pt>
                <c:pt idx="72">
                  <c:v>721</c:v>
                </c:pt>
                <c:pt idx="73">
                  <c:v>731</c:v>
                </c:pt>
                <c:pt idx="74">
                  <c:v>741</c:v>
                </c:pt>
                <c:pt idx="75">
                  <c:v>751</c:v>
                </c:pt>
                <c:pt idx="76">
                  <c:v>761</c:v>
                </c:pt>
                <c:pt idx="77">
                  <c:v>771</c:v>
                </c:pt>
                <c:pt idx="78">
                  <c:v>781</c:v>
                </c:pt>
                <c:pt idx="79">
                  <c:v>791</c:v>
                </c:pt>
                <c:pt idx="80">
                  <c:v>801</c:v>
                </c:pt>
                <c:pt idx="81">
                  <c:v>811</c:v>
                </c:pt>
                <c:pt idx="82">
                  <c:v>821</c:v>
                </c:pt>
                <c:pt idx="83">
                  <c:v>831</c:v>
                </c:pt>
                <c:pt idx="84">
                  <c:v>841</c:v>
                </c:pt>
                <c:pt idx="85">
                  <c:v>851</c:v>
                </c:pt>
                <c:pt idx="86">
                  <c:v>861</c:v>
                </c:pt>
                <c:pt idx="87">
                  <c:v>871</c:v>
                </c:pt>
                <c:pt idx="88">
                  <c:v>881</c:v>
                </c:pt>
                <c:pt idx="89">
                  <c:v>891</c:v>
                </c:pt>
                <c:pt idx="90">
                  <c:v>901</c:v>
                </c:pt>
                <c:pt idx="91">
                  <c:v>911</c:v>
                </c:pt>
                <c:pt idx="92">
                  <c:v>921</c:v>
                </c:pt>
                <c:pt idx="93">
                  <c:v>931</c:v>
                </c:pt>
                <c:pt idx="94">
                  <c:v>941</c:v>
                </c:pt>
                <c:pt idx="95">
                  <c:v>951</c:v>
                </c:pt>
                <c:pt idx="96">
                  <c:v>961</c:v>
                </c:pt>
                <c:pt idx="97">
                  <c:v>971</c:v>
                </c:pt>
                <c:pt idx="98">
                  <c:v>981</c:v>
                </c:pt>
                <c:pt idx="99">
                  <c:v>991</c:v>
                </c:pt>
                <c:pt idx="100">
                  <c:v>1001</c:v>
                </c:pt>
                <c:pt idx="101">
                  <c:v>1011</c:v>
                </c:pt>
                <c:pt idx="102">
                  <c:v>1021</c:v>
                </c:pt>
                <c:pt idx="103">
                  <c:v>1031</c:v>
                </c:pt>
                <c:pt idx="104">
                  <c:v>1041</c:v>
                </c:pt>
                <c:pt idx="105">
                  <c:v>1051</c:v>
                </c:pt>
                <c:pt idx="106">
                  <c:v>1061</c:v>
                </c:pt>
                <c:pt idx="107">
                  <c:v>1071</c:v>
                </c:pt>
                <c:pt idx="108">
                  <c:v>1081</c:v>
                </c:pt>
                <c:pt idx="109">
                  <c:v>1091</c:v>
                </c:pt>
                <c:pt idx="110">
                  <c:v>1101</c:v>
                </c:pt>
                <c:pt idx="111">
                  <c:v>1111</c:v>
                </c:pt>
                <c:pt idx="112">
                  <c:v>1121</c:v>
                </c:pt>
                <c:pt idx="113">
                  <c:v>1131</c:v>
                </c:pt>
                <c:pt idx="114">
                  <c:v>1141</c:v>
                </c:pt>
                <c:pt idx="115">
                  <c:v>1151</c:v>
                </c:pt>
                <c:pt idx="116">
                  <c:v>1161</c:v>
                </c:pt>
                <c:pt idx="117">
                  <c:v>1171</c:v>
                </c:pt>
                <c:pt idx="118">
                  <c:v>1181</c:v>
                </c:pt>
                <c:pt idx="119">
                  <c:v>1191</c:v>
                </c:pt>
                <c:pt idx="120">
                  <c:v>1201</c:v>
                </c:pt>
                <c:pt idx="121">
                  <c:v>1211</c:v>
                </c:pt>
                <c:pt idx="122">
                  <c:v>1221</c:v>
                </c:pt>
                <c:pt idx="123">
                  <c:v>1231</c:v>
                </c:pt>
                <c:pt idx="124">
                  <c:v>1241</c:v>
                </c:pt>
                <c:pt idx="125">
                  <c:v>1251</c:v>
                </c:pt>
                <c:pt idx="126">
                  <c:v>1261</c:v>
                </c:pt>
                <c:pt idx="127">
                  <c:v>1271</c:v>
                </c:pt>
                <c:pt idx="128">
                  <c:v>1281</c:v>
                </c:pt>
                <c:pt idx="129">
                  <c:v>1291</c:v>
                </c:pt>
                <c:pt idx="130">
                  <c:v>1301</c:v>
                </c:pt>
                <c:pt idx="131">
                  <c:v>1311</c:v>
                </c:pt>
                <c:pt idx="132">
                  <c:v>1321</c:v>
                </c:pt>
                <c:pt idx="133">
                  <c:v>1331</c:v>
                </c:pt>
                <c:pt idx="134">
                  <c:v>1341</c:v>
                </c:pt>
                <c:pt idx="135">
                  <c:v>1351</c:v>
                </c:pt>
                <c:pt idx="136">
                  <c:v>1361</c:v>
                </c:pt>
                <c:pt idx="137">
                  <c:v>1371</c:v>
                </c:pt>
                <c:pt idx="138">
                  <c:v>1381</c:v>
                </c:pt>
                <c:pt idx="139">
                  <c:v>1391</c:v>
                </c:pt>
                <c:pt idx="140">
                  <c:v>1401</c:v>
                </c:pt>
                <c:pt idx="141">
                  <c:v>1411</c:v>
                </c:pt>
                <c:pt idx="142">
                  <c:v>1421</c:v>
                </c:pt>
                <c:pt idx="143">
                  <c:v>1431</c:v>
                </c:pt>
                <c:pt idx="144">
                  <c:v>1441</c:v>
                </c:pt>
                <c:pt idx="145">
                  <c:v>1451</c:v>
                </c:pt>
                <c:pt idx="146">
                  <c:v>1461</c:v>
                </c:pt>
                <c:pt idx="147">
                  <c:v>1471</c:v>
                </c:pt>
                <c:pt idx="148">
                  <c:v>1481</c:v>
                </c:pt>
                <c:pt idx="149">
                  <c:v>1491</c:v>
                </c:pt>
                <c:pt idx="150">
                  <c:v>1501</c:v>
                </c:pt>
                <c:pt idx="151">
                  <c:v>1511</c:v>
                </c:pt>
                <c:pt idx="152">
                  <c:v>1521</c:v>
                </c:pt>
                <c:pt idx="153">
                  <c:v>1531</c:v>
                </c:pt>
                <c:pt idx="154">
                  <c:v>1541</c:v>
                </c:pt>
                <c:pt idx="155">
                  <c:v>1551</c:v>
                </c:pt>
                <c:pt idx="156">
                  <c:v>1561</c:v>
                </c:pt>
                <c:pt idx="157">
                  <c:v>1571</c:v>
                </c:pt>
                <c:pt idx="158">
                  <c:v>1581</c:v>
                </c:pt>
                <c:pt idx="159">
                  <c:v>1591</c:v>
                </c:pt>
                <c:pt idx="160">
                  <c:v>1601</c:v>
                </c:pt>
                <c:pt idx="161">
                  <c:v>1611</c:v>
                </c:pt>
                <c:pt idx="162">
                  <c:v>1621</c:v>
                </c:pt>
                <c:pt idx="163">
                  <c:v>1631</c:v>
                </c:pt>
                <c:pt idx="164">
                  <c:v>1641</c:v>
                </c:pt>
                <c:pt idx="165">
                  <c:v>1651</c:v>
                </c:pt>
                <c:pt idx="166">
                  <c:v>1661</c:v>
                </c:pt>
                <c:pt idx="167">
                  <c:v>1671</c:v>
                </c:pt>
                <c:pt idx="168">
                  <c:v>1681</c:v>
                </c:pt>
                <c:pt idx="169">
                  <c:v>1691</c:v>
                </c:pt>
                <c:pt idx="170">
                  <c:v>1701</c:v>
                </c:pt>
                <c:pt idx="171">
                  <c:v>1711</c:v>
                </c:pt>
                <c:pt idx="172">
                  <c:v>1721</c:v>
                </c:pt>
                <c:pt idx="173">
                  <c:v>1731</c:v>
                </c:pt>
                <c:pt idx="174">
                  <c:v>1741</c:v>
                </c:pt>
                <c:pt idx="175">
                  <c:v>1751</c:v>
                </c:pt>
                <c:pt idx="176">
                  <c:v>1761</c:v>
                </c:pt>
                <c:pt idx="177">
                  <c:v>1771</c:v>
                </c:pt>
                <c:pt idx="178">
                  <c:v>1781</c:v>
                </c:pt>
                <c:pt idx="179">
                  <c:v>1791</c:v>
                </c:pt>
                <c:pt idx="180">
                  <c:v>1801</c:v>
                </c:pt>
                <c:pt idx="181">
                  <c:v>1811</c:v>
                </c:pt>
                <c:pt idx="182">
                  <c:v>1821</c:v>
                </c:pt>
                <c:pt idx="183">
                  <c:v>1831</c:v>
                </c:pt>
                <c:pt idx="184">
                  <c:v>1841</c:v>
                </c:pt>
                <c:pt idx="185">
                  <c:v>1851</c:v>
                </c:pt>
                <c:pt idx="186">
                  <c:v>1861</c:v>
                </c:pt>
                <c:pt idx="187">
                  <c:v>1871</c:v>
                </c:pt>
                <c:pt idx="188">
                  <c:v>1881</c:v>
                </c:pt>
                <c:pt idx="189">
                  <c:v>1891</c:v>
                </c:pt>
                <c:pt idx="190">
                  <c:v>1901</c:v>
                </c:pt>
                <c:pt idx="191">
                  <c:v>1911</c:v>
                </c:pt>
                <c:pt idx="192">
                  <c:v>1921</c:v>
                </c:pt>
                <c:pt idx="193">
                  <c:v>1931</c:v>
                </c:pt>
                <c:pt idx="194">
                  <c:v>1941</c:v>
                </c:pt>
                <c:pt idx="195">
                  <c:v>1951</c:v>
                </c:pt>
                <c:pt idx="196">
                  <c:v>1961</c:v>
                </c:pt>
                <c:pt idx="197">
                  <c:v>1971</c:v>
                </c:pt>
                <c:pt idx="198">
                  <c:v>1981</c:v>
                </c:pt>
                <c:pt idx="199">
                  <c:v>1991</c:v>
                </c:pt>
                <c:pt idx="200">
                  <c:v>2001</c:v>
                </c:pt>
              </c:numCache>
            </c:numRef>
          </c:xVal>
          <c:yVal>
            <c:numRef>
              <c:f>DATA!$T$2:$T$202</c:f>
              <c:numCache>
                <c:formatCode>General</c:formatCode>
                <c:ptCount val="201"/>
                <c:pt idx="0">
                  <c:v>1</c:v>
                </c:pt>
                <c:pt idx="1">
                  <c:v>0.94825999999999999</c:v>
                </c:pt>
                <c:pt idx="2">
                  <c:v>0.89517000000000035</c:v>
                </c:pt>
                <c:pt idx="3">
                  <c:v>0.81640000000000001</c:v>
                </c:pt>
                <c:pt idx="4">
                  <c:v>0.71255999999999997</c:v>
                </c:pt>
                <c:pt idx="5">
                  <c:v>0.63367000000000051</c:v>
                </c:pt>
                <c:pt idx="6">
                  <c:v>0.56242999999999999</c:v>
                </c:pt>
                <c:pt idx="7">
                  <c:v>0.51321000000000006</c:v>
                </c:pt>
                <c:pt idx="8">
                  <c:v>0.48883000000000026</c:v>
                </c:pt>
                <c:pt idx="9">
                  <c:v>0.46939000000000008</c:v>
                </c:pt>
                <c:pt idx="10">
                  <c:v>0.45197000000000015</c:v>
                </c:pt>
                <c:pt idx="11">
                  <c:v>0.44118000000000024</c:v>
                </c:pt>
                <c:pt idx="12">
                  <c:v>0.44045000000000017</c:v>
                </c:pt>
                <c:pt idx="13">
                  <c:v>0.44054000000000021</c:v>
                </c:pt>
                <c:pt idx="14">
                  <c:v>0.44223000000000001</c:v>
                </c:pt>
                <c:pt idx="15">
                  <c:v>0.44327000000000016</c:v>
                </c:pt>
                <c:pt idx="16">
                  <c:v>0.44320000000000015</c:v>
                </c:pt>
                <c:pt idx="17">
                  <c:v>0.44386000000000031</c:v>
                </c:pt>
                <c:pt idx="18">
                  <c:v>0.44359000000000021</c:v>
                </c:pt>
                <c:pt idx="19">
                  <c:v>0.44150000000000017</c:v>
                </c:pt>
                <c:pt idx="20">
                  <c:v>0.44200000000000017</c:v>
                </c:pt>
                <c:pt idx="21">
                  <c:v>0.44013000000000002</c:v>
                </c:pt>
                <c:pt idx="22">
                  <c:v>0.43958000000000036</c:v>
                </c:pt>
                <c:pt idx="23">
                  <c:v>0.43871000000000021</c:v>
                </c:pt>
                <c:pt idx="24">
                  <c:v>0.43867000000000017</c:v>
                </c:pt>
                <c:pt idx="25">
                  <c:v>0.43637000000000031</c:v>
                </c:pt>
                <c:pt idx="26">
                  <c:v>0.43693000000000026</c:v>
                </c:pt>
                <c:pt idx="27">
                  <c:v>0.43533000000000027</c:v>
                </c:pt>
                <c:pt idx="28">
                  <c:v>0.43568000000000018</c:v>
                </c:pt>
                <c:pt idx="29">
                  <c:v>0.43384000000000017</c:v>
                </c:pt>
                <c:pt idx="30">
                  <c:v>0.43441000000000024</c:v>
                </c:pt>
                <c:pt idx="31">
                  <c:v>0.43285000000000018</c:v>
                </c:pt>
                <c:pt idx="32">
                  <c:v>0.43240000000000017</c:v>
                </c:pt>
                <c:pt idx="33">
                  <c:v>0.42564000000000002</c:v>
                </c:pt>
                <c:pt idx="34">
                  <c:v>0.42151000000000016</c:v>
                </c:pt>
                <c:pt idx="35">
                  <c:v>0.42181000000000024</c:v>
                </c:pt>
                <c:pt idx="36">
                  <c:v>0.41813</c:v>
                </c:pt>
                <c:pt idx="37">
                  <c:v>0.41495000000000021</c:v>
                </c:pt>
                <c:pt idx="38">
                  <c:v>0.40834000000000015</c:v>
                </c:pt>
                <c:pt idx="39">
                  <c:v>0.40322000000000002</c:v>
                </c:pt>
                <c:pt idx="40">
                  <c:v>0.39950000000000024</c:v>
                </c:pt>
                <c:pt idx="41">
                  <c:v>0.39403000000000027</c:v>
                </c:pt>
                <c:pt idx="42">
                  <c:v>0.38983000000000018</c:v>
                </c:pt>
                <c:pt idx="43">
                  <c:v>0.38637000000000038</c:v>
                </c:pt>
                <c:pt idx="44">
                  <c:v>0.38150000000000017</c:v>
                </c:pt>
                <c:pt idx="45">
                  <c:v>0.38092000000000031</c:v>
                </c:pt>
                <c:pt idx="46">
                  <c:v>0.38066000000000016</c:v>
                </c:pt>
                <c:pt idx="47">
                  <c:v>0.37602000000000024</c:v>
                </c:pt>
                <c:pt idx="48">
                  <c:v>0.36905000000000021</c:v>
                </c:pt>
                <c:pt idx="49">
                  <c:v>0.36283000000000026</c:v>
                </c:pt>
                <c:pt idx="50">
                  <c:v>0.35166000000000008</c:v>
                </c:pt>
                <c:pt idx="51">
                  <c:v>0.34140000000000031</c:v>
                </c:pt>
                <c:pt idx="52">
                  <c:v>0.33220000000000016</c:v>
                </c:pt>
                <c:pt idx="53">
                  <c:v>0.32851000000000025</c:v>
                </c:pt>
                <c:pt idx="54">
                  <c:v>0.33294000000000018</c:v>
                </c:pt>
                <c:pt idx="55">
                  <c:v>0.32871000000000017</c:v>
                </c:pt>
                <c:pt idx="56">
                  <c:v>0.32065000000000021</c:v>
                </c:pt>
                <c:pt idx="57">
                  <c:v>0.31164000000000008</c:v>
                </c:pt>
                <c:pt idx="58">
                  <c:v>0.30200000000000021</c:v>
                </c:pt>
                <c:pt idx="59">
                  <c:v>0.28968000000000022</c:v>
                </c:pt>
                <c:pt idx="60">
                  <c:v>0.27893000000000001</c:v>
                </c:pt>
                <c:pt idx="61">
                  <c:v>0.26815</c:v>
                </c:pt>
                <c:pt idx="62">
                  <c:v>0.25513999999999998</c:v>
                </c:pt>
                <c:pt idx="63">
                  <c:v>0.24485999999999999</c:v>
                </c:pt>
                <c:pt idx="64">
                  <c:v>0.23820000000000008</c:v>
                </c:pt>
                <c:pt idx="65">
                  <c:v>0.23207</c:v>
                </c:pt>
                <c:pt idx="66">
                  <c:v>0.22575000000000009</c:v>
                </c:pt>
                <c:pt idx="67">
                  <c:v>0.22255000000000008</c:v>
                </c:pt>
                <c:pt idx="68">
                  <c:v>0.21911000000000008</c:v>
                </c:pt>
                <c:pt idx="69">
                  <c:v>0.21692000000000008</c:v>
                </c:pt>
                <c:pt idx="70">
                  <c:v>0.21115999999999999</c:v>
                </c:pt>
                <c:pt idx="71">
                  <c:v>0.20935999999999999</c:v>
                </c:pt>
                <c:pt idx="72">
                  <c:v>0.20645000000000008</c:v>
                </c:pt>
                <c:pt idx="73">
                  <c:v>0.20242000000000004</c:v>
                </c:pt>
                <c:pt idx="74">
                  <c:v>0.19988000000000009</c:v>
                </c:pt>
                <c:pt idx="75">
                  <c:v>0.19970000000000013</c:v>
                </c:pt>
                <c:pt idx="76">
                  <c:v>0.19854000000000013</c:v>
                </c:pt>
                <c:pt idx="77">
                  <c:v>0.19575000000000009</c:v>
                </c:pt>
                <c:pt idx="78">
                  <c:v>0.19689000000000009</c:v>
                </c:pt>
                <c:pt idx="79">
                  <c:v>0.19435000000000008</c:v>
                </c:pt>
                <c:pt idx="80">
                  <c:v>0.19261000000000009</c:v>
                </c:pt>
                <c:pt idx="81">
                  <c:v>0.19389000000000009</c:v>
                </c:pt>
                <c:pt idx="82">
                  <c:v>0.19071000000000013</c:v>
                </c:pt>
                <c:pt idx="83">
                  <c:v>0.19262000000000001</c:v>
                </c:pt>
                <c:pt idx="84">
                  <c:v>0.19072000000000008</c:v>
                </c:pt>
                <c:pt idx="85">
                  <c:v>0.19145000000000009</c:v>
                </c:pt>
                <c:pt idx="86">
                  <c:v>0.18696000000000013</c:v>
                </c:pt>
                <c:pt idx="87">
                  <c:v>0.18722000000000008</c:v>
                </c:pt>
                <c:pt idx="88">
                  <c:v>0.18783000000000008</c:v>
                </c:pt>
                <c:pt idx="89">
                  <c:v>0.18658000000000008</c:v>
                </c:pt>
                <c:pt idx="90">
                  <c:v>0.18601000000000009</c:v>
                </c:pt>
                <c:pt idx="91">
                  <c:v>0.18612000000000001</c:v>
                </c:pt>
                <c:pt idx="92">
                  <c:v>0.18464000000000008</c:v>
                </c:pt>
                <c:pt idx="93">
                  <c:v>0.18312999999999999</c:v>
                </c:pt>
                <c:pt idx="94">
                  <c:v>0.18385000000000001</c:v>
                </c:pt>
                <c:pt idx="95">
                  <c:v>0.18174000000000012</c:v>
                </c:pt>
                <c:pt idx="96">
                  <c:v>0.18145000000000008</c:v>
                </c:pt>
                <c:pt idx="97">
                  <c:v>0.18214000000000008</c:v>
                </c:pt>
                <c:pt idx="98">
                  <c:v>0.18198000000000009</c:v>
                </c:pt>
                <c:pt idx="99">
                  <c:v>0.18237999999999999</c:v>
                </c:pt>
                <c:pt idx="100">
                  <c:v>0.17999000000000012</c:v>
                </c:pt>
                <c:pt idx="101">
                  <c:v>0.17881000000000008</c:v>
                </c:pt>
                <c:pt idx="102">
                  <c:v>0.18110000000000001</c:v>
                </c:pt>
                <c:pt idx="103">
                  <c:v>0.17817</c:v>
                </c:pt>
                <c:pt idx="104">
                  <c:v>0.17710999999999999</c:v>
                </c:pt>
                <c:pt idx="105">
                  <c:v>0.17905000000000001</c:v>
                </c:pt>
                <c:pt idx="106">
                  <c:v>0.17713999999999999</c:v>
                </c:pt>
                <c:pt idx="107">
                  <c:v>0.17544000000000012</c:v>
                </c:pt>
                <c:pt idx="108">
                  <c:v>0.17485999999999999</c:v>
                </c:pt>
                <c:pt idx="109">
                  <c:v>0.17482</c:v>
                </c:pt>
                <c:pt idx="110">
                  <c:v>0.17519000000000001</c:v>
                </c:pt>
                <c:pt idx="111">
                  <c:v>0.1741</c:v>
                </c:pt>
                <c:pt idx="112">
                  <c:v>0.17391000000000009</c:v>
                </c:pt>
                <c:pt idx="113">
                  <c:v>0.17235</c:v>
                </c:pt>
                <c:pt idx="114">
                  <c:v>0.17102000000000001</c:v>
                </c:pt>
                <c:pt idx="115">
                  <c:v>0.17108000000000001</c:v>
                </c:pt>
                <c:pt idx="116">
                  <c:v>0.17045000000000007</c:v>
                </c:pt>
                <c:pt idx="117">
                  <c:v>0.16905000000000009</c:v>
                </c:pt>
                <c:pt idx="118">
                  <c:v>0.16843000000000016</c:v>
                </c:pt>
                <c:pt idx="119">
                  <c:v>0.16860000000000008</c:v>
                </c:pt>
                <c:pt idx="120">
                  <c:v>0.16938000000000009</c:v>
                </c:pt>
                <c:pt idx="121">
                  <c:v>0.16842000000000013</c:v>
                </c:pt>
                <c:pt idx="122">
                  <c:v>0.16785000000000008</c:v>
                </c:pt>
                <c:pt idx="123">
                  <c:v>0.16643000000000013</c:v>
                </c:pt>
                <c:pt idx="124">
                  <c:v>0.16641000000000017</c:v>
                </c:pt>
                <c:pt idx="125">
                  <c:v>0.16593000000000013</c:v>
                </c:pt>
                <c:pt idx="126">
                  <c:v>0.16641000000000017</c:v>
                </c:pt>
                <c:pt idx="127">
                  <c:v>0.16707000000000008</c:v>
                </c:pt>
                <c:pt idx="128">
                  <c:v>0.16498000000000013</c:v>
                </c:pt>
                <c:pt idx="129">
                  <c:v>0.16478000000000012</c:v>
                </c:pt>
                <c:pt idx="130">
                  <c:v>0.16434000000000012</c:v>
                </c:pt>
                <c:pt idx="131">
                  <c:v>0.16391000000000017</c:v>
                </c:pt>
                <c:pt idx="132">
                  <c:v>0.16276000000000013</c:v>
                </c:pt>
                <c:pt idx="133">
                  <c:v>0.16344000000000017</c:v>
                </c:pt>
                <c:pt idx="134">
                  <c:v>0.16186000000000009</c:v>
                </c:pt>
                <c:pt idx="135">
                  <c:v>0.16075000000000009</c:v>
                </c:pt>
                <c:pt idx="136">
                  <c:v>0.16146000000000013</c:v>
                </c:pt>
                <c:pt idx="137">
                  <c:v>0.16151000000000007</c:v>
                </c:pt>
                <c:pt idx="138">
                  <c:v>0.16153000000000009</c:v>
                </c:pt>
                <c:pt idx="139">
                  <c:v>0.16208000000000009</c:v>
                </c:pt>
                <c:pt idx="140">
                  <c:v>0.16052000000000008</c:v>
                </c:pt>
                <c:pt idx="141">
                  <c:v>0.16057000000000007</c:v>
                </c:pt>
                <c:pt idx="142">
                  <c:v>0.15892000000000009</c:v>
                </c:pt>
                <c:pt idx="143">
                  <c:v>0.16082000000000007</c:v>
                </c:pt>
                <c:pt idx="144">
                  <c:v>0.15845000000000009</c:v>
                </c:pt>
                <c:pt idx="145">
                  <c:v>0.15816000000000008</c:v>
                </c:pt>
                <c:pt idx="146">
                  <c:v>0.15700000000000008</c:v>
                </c:pt>
                <c:pt idx="147">
                  <c:v>0.15783000000000008</c:v>
                </c:pt>
                <c:pt idx="148">
                  <c:v>0.15830000000000008</c:v>
                </c:pt>
                <c:pt idx="149">
                  <c:v>0.15701000000000012</c:v>
                </c:pt>
                <c:pt idx="150">
                  <c:v>0.15553000000000008</c:v>
                </c:pt>
                <c:pt idx="151">
                  <c:v>0.15648000000000009</c:v>
                </c:pt>
                <c:pt idx="152">
                  <c:v>0.15592000000000009</c:v>
                </c:pt>
                <c:pt idx="153">
                  <c:v>0.15586000000000008</c:v>
                </c:pt>
                <c:pt idx="154">
                  <c:v>0.15657000000000001</c:v>
                </c:pt>
                <c:pt idx="155">
                  <c:v>0.15407000000000001</c:v>
                </c:pt>
                <c:pt idx="156">
                  <c:v>0.15497000000000008</c:v>
                </c:pt>
                <c:pt idx="157">
                  <c:v>0.15490000000000012</c:v>
                </c:pt>
                <c:pt idx="158">
                  <c:v>0.15468999999999999</c:v>
                </c:pt>
                <c:pt idx="159">
                  <c:v>0.15377000000000007</c:v>
                </c:pt>
                <c:pt idx="160">
                  <c:v>0.15396000000000012</c:v>
                </c:pt>
                <c:pt idx="161">
                  <c:v>0.15328000000000008</c:v>
                </c:pt>
                <c:pt idx="162">
                  <c:v>0.15345000000000009</c:v>
                </c:pt>
                <c:pt idx="163">
                  <c:v>0.15353000000000008</c:v>
                </c:pt>
                <c:pt idx="164">
                  <c:v>0.15411000000000008</c:v>
                </c:pt>
                <c:pt idx="165">
                  <c:v>0.15415000000000001</c:v>
                </c:pt>
                <c:pt idx="166">
                  <c:v>0.15332000000000001</c:v>
                </c:pt>
                <c:pt idx="167">
                  <c:v>0.15261000000000008</c:v>
                </c:pt>
                <c:pt idx="168">
                  <c:v>0.15305000000000007</c:v>
                </c:pt>
                <c:pt idx="169">
                  <c:v>0.15229000000000009</c:v>
                </c:pt>
                <c:pt idx="170">
                  <c:v>0.15239000000000008</c:v>
                </c:pt>
                <c:pt idx="171">
                  <c:v>0.15162999999999999</c:v>
                </c:pt>
                <c:pt idx="172">
                  <c:v>0.15261000000000008</c:v>
                </c:pt>
                <c:pt idx="173">
                  <c:v>0.15128000000000008</c:v>
                </c:pt>
                <c:pt idx="174">
                  <c:v>0.15190000000000009</c:v>
                </c:pt>
                <c:pt idx="175">
                  <c:v>0.15194000000000013</c:v>
                </c:pt>
                <c:pt idx="176">
                  <c:v>0.15156000000000008</c:v>
                </c:pt>
                <c:pt idx="177">
                  <c:v>0.15241000000000013</c:v>
                </c:pt>
                <c:pt idx="178">
                  <c:v>0.15151000000000009</c:v>
                </c:pt>
                <c:pt idx="179">
                  <c:v>0.15110000000000001</c:v>
                </c:pt>
                <c:pt idx="180">
                  <c:v>0.15118999999999999</c:v>
                </c:pt>
                <c:pt idx="181">
                  <c:v>0.15029000000000009</c:v>
                </c:pt>
                <c:pt idx="182">
                  <c:v>0.15146000000000012</c:v>
                </c:pt>
                <c:pt idx="183">
                  <c:v>0.15135999999999999</c:v>
                </c:pt>
                <c:pt idx="184">
                  <c:v>0.15024000000000012</c:v>
                </c:pt>
                <c:pt idx="185">
                  <c:v>0.15085999999999999</c:v>
                </c:pt>
                <c:pt idx="186">
                  <c:v>0.15050000000000008</c:v>
                </c:pt>
                <c:pt idx="187">
                  <c:v>0.14956000000000008</c:v>
                </c:pt>
                <c:pt idx="188">
                  <c:v>0.14907000000000001</c:v>
                </c:pt>
                <c:pt idx="189">
                  <c:v>0.14826000000000009</c:v>
                </c:pt>
                <c:pt idx="190">
                  <c:v>0.14922000000000007</c:v>
                </c:pt>
                <c:pt idx="191">
                  <c:v>0.14918999999999999</c:v>
                </c:pt>
                <c:pt idx="192">
                  <c:v>0.14801000000000009</c:v>
                </c:pt>
                <c:pt idx="193">
                  <c:v>0.14768999999999999</c:v>
                </c:pt>
                <c:pt idx="194">
                  <c:v>0.14759000000000008</c:v>
                </c:pt>
                <c:pt idx="195">
                  <c:v>0.14750000000000008</c:v>
                </c:pt>
                <c:pt idx="196">
                  <c:v>0.14691000000000012</c:v>
                </c:pt>
                <c:pt idx="197">
                  <c:v>0.14648000000000008</c:v>
                </c:pt>
                <c:pt idx="198">
                  <c:v>0.14657000000000001</c:v>
                </c:pt>
                <c:pt idx="199">
                  <c:v>0.14685999999999999</c:v>
                </c:pt>
                <c:pt idx="200">
                  <c:v>0.14666999999999999</c:v>
                </c:pt>
              </c:numCache>
            </c:numRef>
          </c:yVal>
          <c:smooth val="1"/>
        </c:ser>
        <c:ser>
          <c:idx val="4"/>
          <c:order val="4"/>
          <c:tx>
            <c:strRef>
              <c:f>DATA!$X$1</c:f>
              <c:strCache>
                <c:ptCount val="1"/>
                <c:pt idx="0">
                  <c:v>low-perm sat</c:v>
                </c:pt>
              </c:strCache>
            </c:strRef>
          </c:tx>
          <c:spPr>
            <a:ln>
              <a:solidFill>
                <a:srgbClr val="FF0000"/>
              </a:solidFill>
              <a:prstDash val="lgDash"/>
            </a:ln>
          </c:spPr>
          <c:marker>
            <c:symbol val="none"/>
          </c:marker>
          <c:xVal>
            <c:numRef>
              <c:f>DATA!$L$2:$L$202</c:f>
              <c:numCache>
                <c:formatCode>General</c:formatCode>
                <c:ptCount val="201"/>
                <c:pt idx="0">
                  <c:v>1</c:v>
                </c:pt>
                <c:pt idx="1">
                  <c:v>11</c:v>
                </c:pt>
                <c:pt idx="2">
                  <c:v>21</c:v>
                </c:pt>
                <c:pt idx="3">
                  <c:v>31</c:v>
                </c:pt>
                <c:pt idx="4">
                  <c:v>41</c:v>
                </c:pt>
                <c:pt idx="5">
                  <c:v>51</c:v>
                </c:pt>
                <c:pt idx="6">
                  <c:v>61</c:v>
                </c:pt>
                <c:pt idx="7">
                  <c:v>71</c:v>
                </c:pt>
                <c:pt idx="8">
                  <c:v>81</c:v>
                </c:pt>
                <c:pt idx="9">
                  <c:v>91</c:v>
                </c:pt>
                <c:pt idx="10">
                  <c:v>101</c:v>
                </c:pt>
                <c:pt idx="11">
                  <c:v>111</c:v>
                </c:pt>
                <c:pt idx="12">
                  <c:v>121</c:v>
                </c:pt>
                <c:pt idx="13">
                  <c:v>131</c:v>
                </c:pt>
                <c:pt idx="14">
                  <c:v>141</c:v>
                </c:pt>
                <c:pt idx="15">
                  <c:v>151</c:v>
                </c:pt>
                <c:pt idx="16">
                  <c:v>161</c:v>
                </c:pt>
                <c:pt idx="17">
                  <c:v>171</c:v>
                </c:pt>
                <c:pt idx="18">
                  <c:v>181</c:v>
                </c:pt>
                <c:pt idx="19">
                  <c:v>191</c:v>
                </c:pt>
                <c:pt idx="20">
                  <c:v>201</c:v>
                </c:pt>
                <c:pt idx="21">
                  <c:v>211</c:v>
                </c:pt>
                <c:pt idx="22">
                  <c:v>221</c:v>
                </c:pt>
                <c:pt idx="23">
                  <c:v>231</c:v>
                </c:pt>
                <c:pt idx="24">
                  <c:v>241</c:v>
                </c:pt>
                <c:pt idx="25">
                  <c:v>251</c:v>
                </c:pt>
                <c:pt idx="26">
                  <c:v>261</c:v>
                </c:pt>
                <c:pt idx="27">
                  <c:v>271</c:v>
                </c:pt>
                <c:pt idx="28">
                  <c:v>281</c:v>
                </c:pt>
                <c:pt idx="29">
                  <c:v>291</c:v>
                </c:pt>
                <c:pt idx="30">
                  <c:v>301</c:v>
                </c:pt>
                <c:pt idx="31">
                  <c:v>311</c:v>
                </c:pt>
                <c:pt idx="32">
                  <c:v>321</c:v>
                </c:pt>
                <c:pt idx="33">
                  <c:v>331</c:v>
                </c:pt>
                <c:pt idx="34">
                  <c:v>341</c:v>
                </c:pt>
                <c:pt idx="35">
                  <c:v>351</c:v>
                </c:pt>
                <c:pt idx="36">
                  <c:v>361</c:v>
                </c:pt>
                <c:pt idx="37">
                  <c:v>371</c:v>
                </c:pt>
                <c:pt idx="38">
                  <c:v>381</c:v>
                </c:pt>
                <c:pt idx="39">
                  <c:v>391</c:v>
                </c:pt>
                <c:pt idx="40">
                  <c:v>401</c:v>
                </c:pt>
                <c:pt idx="41">
                  <c:v>411</c:v>
                </c:pt>
                <c:pt idx="42">
                  <c:v>421</c:v>
                </c:pt>
                <c:pt idx="43">
                  <c:v>431</c:v>
                </c:pt>
                <c:pt idx="44">
                  <c:v>441</c:v>
                </c:pt>
                <c:pt idx="45">
                  <c:v>451</c:v>
                </c:pt>
                <c:pt idx="46">
                  <c:v>461</c:v>
                </c:pt>
                <c:pt idx="47">
                  <c:v>471</c:v>
                </c:pt>
                <c:pt idx="48">
                  <c:v>481</c:v>
                </c:pt>
                <c:pt idx="49">
                  <c:v>491</c:v>
                </c:pt>
                <c:pt idx="50">
                  <c:v>501</c:v>
                </c:pt>
                <c:pt idx="51">
                  <c:v>511</c:v>
                </c:pt>
                <c:pt idx="52">
                  <c:v>521</c:v>
                </c:pt>
                <c:pt idx="53">
                  <c:v>531</c:v>
                </c:pt>
                <c:pt idx="54">
                  <c:v>541</c:v>
                </c:pt>
                <c:pt idx="55">
                  <c:v>551</c:v>
                </c:pt>
                <c:pt idx="56">
                  <c:v>561</c:v>
                </c:pt>
                <c:pt idx="57">
                  <c:v>571</c:v>
                </c:pt>
                <c:pt idx="58">
                  <c:v>581</c:v>
                </c:pt>
                <c:pt idx="59">
                  <c:v>591</c:v>
                </c:pt>
                <c:pt idx="60">
                  <c:v>601</c:v>
                </c:pt>
                <c:pt idx="61">
                  <c:v>611</c:v>
                </c:pt>
                <c:pt idx="62">
                  <c:v>621</c:v>
                </c:pt>
                <c:pt idx="63">
                  <c:v>631</c:v>
                </c:pt>
                <c:pt idx="64">
                  <c:v>641</c:v>
                </c:pt>
                <c:pt idx="65">
                  <c:v>651</c:v>
                </c:pt>
                <c:pt idx="66">
                  <c:v>661</c:v>
                </c:pt>
                <c:pt idx="67">
                  <c:v>671</c:v>
                </c:pt>
                <c:pt idx="68">
                  <c:v>681</c:v>
                </c:pt>
                <c:pt idx="69">
                  <c:v>691</c:v>
                </c:pt>
                <c:pt idx="70">
                  <c:v>701</c:v>
                </c:pt>
                <c:pt idx="71">
                  <c:v>711</c:v>
                </c:pt>
                <c:pt idx="72">
                  <c:v>721</c:v>
                </c:pt>
                <c:pt idx="73">
                  <c:v>731</c:v>
                </c:pt>
                <c:pt idx="74">
                  <c:v>741</c:v>
                </c:pt>
                <c:pt idx="75">
                  <c:v>751</c:v>
                </c:pt>
                <c:pt idx="76">
                  <c:v>761</c:v>
                </c:pt>
                <c:pt idx="77">
                  <c:v>771</c:v>
                </c:pt>
                <c:pt idx="78">
                  <c:v>781</c:v>
                </c:pt>
                <c:pt idx="79">
                  <c:v>791</c:v>
                </c:pt>
                <c:pt idx="80">
                  <c:v>801</c:v>
                </c:pt>
                <c:pt idx="81">
                  <c:v>811</c:v>
                </c:pt>
                <c:pt idx="82">
                  <c:v>821</c:v>
                </c:pt>
                <c:pt idx="83">
                  <c:v>831</c:v>
                </c:pt>
                <c:pt idx="84">
                  <c:v>841</c:v>
                </c:pt>
                <c:pt idx="85">
                  <c:v>851</c:v>
                </c:pt>
                <c:pt idx="86">
                  <c:v>861</c:v>
                </c:pt>
                <c:pt idx="87">
                  <c:v>871</c:v>
                </c:pt>
                <c:pt idx="88">
                  <c:v>881</c:v>
                </c:pt>
                <c:pt idx="89">
                  <c:v>891</c:v>
                </c:pt>
                <c:pt idx="90">
                  <c:v>901</c:v>
                </c:pt>
                <c:pt idx="91">
                  <c:v>911</c:v>
                </c:pt>
                <c:pt idx="92">
                  <c:v>921</c:v>
                </c:pt>
                <c:pt idx="93">
                  <c:v>931</c:v>
                </c:pt>
                <c:pt idx="94">
                  <c:v>941</c:v>
                </c:pt>
                <c:pt idx="95">
                  <c:v>951</c:v>
                </c:pt>
                <c:pt idx="96">
                  <c:v>961</c:v>
                </c:pt>
                <c:pt idx="97">
                  <c:v>971</c:v>
                </c:pt>
                <c:pt idx="98">
                  <c:v>981</c:v>
                </c:pt>
                <c:pt idx="99">
                  <c:v>991</c:v>
                </c:pt>
                <c:pt idx="100">
                  <c:v>1001</c:v>
                </c:pt>
                <c:pt idx="101">
                  <c:v>1011</c:v>
                </c:pt>
                <c:pt idx="102">
                  <c:v>1021</c:v>
                </c:pt>
                <c:pt idx="103">
                  <c:v>1031</c:v>
                </c:pt>
                <c:pt idx="104">
                  <c:v>1041</c:v>
                </c:pt>
                <c:pt idx="105">
                  <c:v>1051</c:v>
                </c:pt>
                <c:pt idx="106">
                  <c:v>1061</c:v>
                </c:pt>
                <c:pt idx="107">
                  <c:v>1071</c:v>
                </c:pt>
                <c:pt idx="108">
                  <c:v>1081</c:v>
                </c:pt>
                <c:pt idx="109">
                  <c:v>1091</c:v>
                </c:pt>
                <c:pt idx="110">
                  <c:v>1101</c:v>
                </c:pt>
                <c:pt idx="111">
                  <c:v>1111</c:v>
                </c:pt>
                <c:pt idx="112">
                  <c:v>1121</c:v>
                </c:pt>
                <c:pt idx="113">
                  <c:v>1131</c:v>
                </c:pt>
                <c:pt idx="114">
                  <c:v>1141</c:v>
                </c:pt>
                <c:pt idx="115">
                  <c:v>1151</c:v>
                </c:pt>
                <c:pt idx="116">
                  <c:v>1161</c:v>
                </c:pt>
                <c:pt idx="117">
                  <c:v>1171</c:v>
                </c:pt>
                <c:pt idx="118">
                  <c:v>1181</c:v>
                </c:pt>
                <c:pt idx="119">
                  <c:v>1191</c:v>
                </c:pt>
                <c:pt idx="120">
                  <c:v>1201</c:v>
                </c:pt>
                <c:pt idx="121">
                  <c:v>1211</c:v>
                </c:pt>
                <c:pt idx="122">
                  <c:v>1221</c:v>
                </c:pt>
                <c:pt idx="123">
                  <c:v>1231</c:v>
                </c:pt>
                <c:pt idx="124">
                  <c:v>1241</c:v>
                </c:pt>
                <c:pt idx="125">
                  <c:v>1251</c:v>
                </c:pt>
                <c:pt idx="126">
                  <c:v>1261</c:v>
                </c:pt>
                <c:pt idx="127">
                  <c:v>1271</c:v>
                </c:pt>
                <c:pt idx="128">
                  <c:v>1281</c:v>
                </c:pt>
                <c:pt idx="129">
                  <c:v>1291</c:v>
                </c:pt>
                <c:pt idx="130">
                  <c:v>1301</c:v>
                </c:pt>
                <c:pt idx="131">
                  <c:v>1311</c:v>
                </c:pt>
                <c:pt idx="132">
                  <c:v>1321</c:v>
                </c:pt>
                <c:pt idx="133">
                  <c:v>1331</c:v>
                </c:pt>
                <c:pt idx="134">
                  <c:v>1341</c:v>
                </c:pt>
                <c:pt idx="135">
                  <c:v>1351</c:v>
                </c:pt>
                <c:pt idx="136">
                  <c:v>1361</c:v>
                </c:pt>
                <c:pt idx="137">
                  <c:v>1371</c:v>
                </c:pt>
                <c:pt idx="138">
                  <c:v>1381</c:v>
                </c:pt>
                <c:pt idx="139">
                  <c:v>1391</c:v>
                </c:pt>
                <c:pt idx="140">
                  <c:v>1401</c:v>
                </c:pt>
                <c:pt idx="141">
                  <c:v>1411</c:v>
                </c:pt>
                <c:pt idx="142">
                  <c:v>1421</c:v>
                </c:pt>
                <c:pt idx="143">
                  <c:v>1431</c:v>
                </c:pt>
                <c:pt idx="144">
                  <c:v>1441</c:v>
                </c:pt>
                <c:pt idx="145">
                  <c:v>1451</c:v>
                </c:pt>
                <c:pt idx="146">
                  <c:v>1461</c:v>
                </c:pt>
                <c:pt idx="147">
                  <c:v>1471</c:v>
                </c:pt>
                <c:pt idx="148">
                  <c:v>1481</c:v>
                </c:pt>
                <c:pt idx="149">
                  <c:v>1491</c:v>
                </c:pt>
                <c:pt idx="150">
                  <c:v>1501</c:v>
                </c:pt>
                <c:pt idx="151">
                  <c:v>1511</c:v>
                </c:pt>
                <c:pt idx="152">
                  <c:v>1521</c:v>
                </c:pt>
                <c:pt idx="153">
                  <c:v>1531</c:v>
                </c:pt>
                <c:pt idx="154">
                  <c:v>1541</c:v>
                </c:pt>
                <c:pt idx="155">
                  <c:v>1551</c:v>
                </c:pt>
                <c:pt idx="156">
                  <c:v>1561</c:v>
                </c:pt>
                <c:pt idx="157">
                  <c:v>1571</c:v>
                </c:pt>
                <c:pt idx="158">
                  <c:v>1581</c:v>
                </c:pt>
                <c:pt idx="159">
                  <c:v>1591</c:v>
                </c:pt>
                <c:pt idx="160">
                  <c:v>1601</c:v>
                </c:pt>
                <c:pt idx="161">
                  <c:v>1611</c:v>
                </c:pt>
                <c:pt idx="162">
                  <c:v>1621</c:v>
                </c:pt>
                <c:pt idx="163">
                  <c:v>1631</c:v>
                </c:pt>
                <c:pt idx="164">
                  <c:v>1641</c:v>
                </c:pt>
                <c:pt idx="165">
                  <c:v>1651</c:v>
                </c:pt>
                <c:pt idx="166">
                  <c:v>1661</c:v>
                </c:pt>
                <c:pt idx="167">
                  <c:v>1671</c:v>
                </c:pt>
                <c:pt idx="168">
                  <c:v>1681</c:v>
                </c:pt>
                <c:pt idx="169">
                  <c:v>1691</c:v>
                </c:pt>
                <c:pt idx="170">
                  <c:v>1701</c:v>
                </c:pt>
                <c:pt idx="171">
                  <c:v>1711</c:v>
                </c:pt>
                <c:pt idx="172">
                  <c:v>1721</c:v>
                </c:pt>
                <c:pt idx="173">
                  <c:v>1731</c:v>
                </c:pt>
                <c:pt idx="174">
                  <c:v>1741</c:v>
                </c:pt>
                <c:pt idx="175">
                  <c:v>1751</c:v>
                </c:pt>
                <c:pt idx="176">
                  <c:v>1761</c:v>
                </c:pt>
                <c:pt idx="177">
                  <c:v>1771</c:v>
                </c:pt>
                <c:pt idx="178">
                  <c:v>1781</c:v>
                </c:pt>
                <c:pt idx="179">
                  <c:v>1791</c:v>
                </c:pt>
                <c:pt idx="180">
                  <c:v>1801</c:v>
                </c:pt>
                <c:pt idx="181">
                  <c:v>1811</c:v>
                </c:pt>
                <c:pt idx="182">
                  <c:v>1821</c:v>
                </c:pt>
                <c:pt idx="183">
                  <c:v>1831</c:v>
                </c:pt>
                <c:pt idx="184">
                  <c:v>1841</c:v>
                </c:pt>
                <c:pt idx="185">
                  <c:v>1851</c:v>
                </c:pt>
                <c:pt idx="186">
                  <c:v>1861</c:v>
                </c:pt>
                <c:pt idx="187">
                  <c:v>1871</c:v>
                </c:pt>
                <c:pt idx="188">
                  <c:v>1881</c:v>
                </c:pt>
                <c:pt idx="189">
                  <c:v>1891</c:v>
                </c:pt>
                <c:pt idx="190">
                  <c:v>1901</c:v>
                </c:pt>
                <c:pt idx="191">
                  <c:v>1911</c:v>
                </c:pt>
                <c:pt idx="192">
                  <c:v>1921</c:v>
                </c:pt>
                <c:pt idx="193">
                  <c:v>1931</c:v>
                </c:pt>
                <c:pt idx="194">
                  <c:v>1941</c:v>
                </c:pt>
                <c:pt idx="195">
                  <c:v>1951</c:v>
                </c:pt>
                <c:pt idx="196">
                  <c:v>1961</c:v>
                </c:pt>
                <c:pt idx="197">
                  <c:v>1971</c:v>
                </c:pt>
                <c:pt idx="198">
                  <c:v>1981</c:v>
                </c:pt>
                <c:pt idx="199">
                  <c:v>1991</c:v>
                </c:pt>
                <c:pt idx="200">
                  <c:v>2001</c:v>
                </c:pt>
              </c:numCache>
            </c:numRef>
          </c:xVal>
          <c:yVal>
            <c:numRef>
              <c:f>DATA!$X$2:$X$202</c:f>
              <c:numCache>
                <c:formatCode>General</c:formatCode>
                <c:ptCount val="201"/>
                <c:pt idx="0">
                  <c:v>0.99880000000000002</c:v>
                </c:pt>
                <c:pt idx="1">
                  <c:v>0.99792000000000003</c:v>
                </c:pt>
                <c:pt idx="2">
                  <c:v>0.99187999999999998</c:v>
                </c:pt>
                <c:pt idx="3">
                  <c:v>1</c:v>
                </c:pt>
                <c:pt idx="4">
                  <c:v>0.98797000000000001</c:v>
                </c:pt>
                <c:pt idx="5">
                  <c:v>0.99249999999999972</c:v>
                </c:pt>
                <c:pt idx="6">
                  <c:v>0.98524</c:v>
                </c:pt>
                <c:pt idx="7">
                  <c:v>0.98172000000000004</c:v>
                </c:pt>
                <c:pt idx="8">
                  <c:v>0.98179000000000005</c:v>
                </c:pt>
                <c:pt idx="9">
                  <c:v>0.97982000000000002</c:v>
                </c:pt>
                <c:pt idx="10">
                  <c:v>0.97926999999999953</c:v>
                </c:pt>
                <c:pt idx="11">
                  <c:v>0.97984000000000004</c:v>
                </c:pt>
                <c:pt idx="12">
                  <c:v>0.97694999999999999</c:v>
                </c:pt>
                <c:pt idx="13">
                  <c:v>0.97692000000000001</c:v>
                </c:pt>
                <c:pt idx="14">
                  <c:v>0.97502999999999962</c:v>
                </c:pt>
                <c:pt idx="15">
                  <c:v>0.97179000000000004</c:v>
                </c:pt>
                <c:pt idx="16">
                  <c:v>0.97006999999999965</c:v>
                </c:pt>
                <c:pt idx="17">
                  <c:v>0.96918000000000004</c:v>
                </c:pt>
                <c:pt idx="18">
                  <c:v>0.96633000000000002</c:v>
                </c:pt>
                <c:pt idx="19">
                  <c:v>0.96750999999999998</c:v>
                </c:pt>
                <c:pt idx="20">
                  <c:v>0.96782000000000035</c:v>
                </c:pt>
                <c:pt idx="21">
                  <c:v>0.96585000000000032</c:v>
                </c:pt>
                <c:pt idx="22">
                  <c:v>0.9656100000000003</c:v>
                </c:pt>
                <c:pt idx="23">
                  <c:v>0.96285000000000032</c:v>
                </c:pt>
                <c:pt idx="24">
                  <c:v>0.96274000000000048</c:v>
                </c:pt>
                <c:pt idx="25">
                  <c:v>0.96421999999999997</c:v>
                </c:pt>
                <c:pt idx="26">
                  <c:v>0.96370000000000033</c:v>
                </c:pt>
                <c:pt idx="27">
                  <c:v>0.95757999999999999</c:v>
                </c:pt>
                <c:pt idx="28">
                  <c:v>0.9547800000000003</c:v>
                </c:pt>
                <c:pt idx="29">
                  <c:v>0.95032000000000005</c:v>
                </c:pt>
                <c:pt idx="30">
                  <c:v>0.9468500000000003</c:v>
                </c:pt>
                <c:pt idx="31">
                  <c:v>0.94323000000000001</c:v>
                </c:pt>
                <c:pt idx="32">
                  <c:v>0.94001999999999997</c:v>
                </c:pt>
                <c:pt idx="33">
                  <c:v>0.93317000000000005</c:v>
                </c:pt>
                <c:pt idx="34">
                  <c:v>0.94406999999999996</c:v>
                </c:pt>
                <c:pt idx="35">
                  <c:v>0.96331</c:v>
                </c:pt>
                <c:pt idx="36">
                  <c:v>0.97221999999999953</c:v>
                </c:pt>
                <c:pt idx="37">
                  <c:v>0.96372000000000035</c:v>
                </c:pt>
                <c:pt idx="38">
                  <c:v>0.96636</c:v>
                </c:pt>
                <c:pt idx="39">
                  <c:v>0.96714000000000033</c:v>
                </c:pt>
                <c:pt idx="40">
                  <c:v>0.96206000000000003</c:v>
                </c:pt>
                <c:pt idx="41">
                  <c:v>0.95569000000000048</c:v>
                </c:pt>
                <c:pt idx="42">
                  <c:v>0.94150999999999996</c:v>
                </c:pt>
                <c:pt idx="43">
                  <c:v>0.94388000000000005</c:v>
                </c:pt>
                <c:pt idx="44">
                  <c:v>0.94462000000000035</c:v>
                </c:pt>
                <c:pt idx="45">
                  <c:v>0.95263000000000031</c:v>
                </c:pt>
                <c:pt idx="46">
                  <c:v>0.9539000000000003</c:v>
                </c:pt>
                <c:pt idx="47">
                  <c:v>0.95991000000000004</c:v>
                </c:pt>
                <c:pt idx="48">
                  <c:v>0.96338000000000001</c:v>
                </c:pt>
                <c:pt idx="49">
                  <c:v>0.96365000000000034</c:v>
                </c:pt>
                <c:pt idx="50">
                  <c:v>0.96423999999999999</c:v>
                </c:pt>
                <c:pt idx="51">
                  <c:v>0.95911999999999997</c:v>
                </c:pt>
                <c:pt idx="52">
                  <c:v>0.95008000000000004</c:v>
                </c:pt>
                <c:pt idx="53">
                  <c:v>0.93813000000000002</c:v>
                </c:pt>
                <c:pt idx="54">
                  <c:v>0.92120999999999997</c:v>
                </c:pt>
                <c:pt idx="55">
                  <c:v>0.90447999999999962</c:v>
                </c:pt>
                <c:pt idx="56">
                  <c:v>0.88121000000000005</c:v>
                </c:pt>
                <c:pt idx="57">
                  <c:v>0.85958000000000001</c:v>
                </c:pt>
                <c:pt idx="58">
                  <c:v>0.83355000000000001</c:v>
                </c:pt>
                <c:pt idx="59">
                  <c:v>0.81137999999999999</c:v>
                </c:pt>
                <c:pt idx="60">
                  <c:v>0.78366000000000002</c:v>
                </c:pt>
                <c:pt idx="61">
                  <c:v>0.75523000000000029</c:v>
                </c:pt>
                <c:pt idx="62">
                  <c:v>0.72202000000000033</c:v>
                </c:pt>
                <c:pt idx="63">
                  <c:v>0.68335000000000035</c:v>
                </c:pt>
                <c:pt idx="64">
                  <c:v>0.64905000000000035</c:v>
                </c:pt>
                <c:pt idx="65">
                  <c:v>0.60966000000000031</c:v>
                </c:pt>
                <c:pt idx="66">
                  <c:v>0.56245000000000001</c:v>
                </c:pt>
                <c:pt idx="67">
                  <c:v>0.52614000000000005</c:v>
                </c:pt>
                <c:pt idx="68">
                  <c:v>0.49787000000000031</c:v>
                </c:pt>
                <c:pt idx="69">
                  <c:v>0.48016000000000014</c:v>
                </c:pt>
                <c:pt idx="70">
                  <c:v>0.46111000000000002</c:v>
                </c:pt>
                <c:pt idx="71">
                  <c:v>0.45150000000000001</c:v>
                </c:pt>
                <c:pt idx="72">
                  <c:v>0.44060000000000021</c:v>
                </c:pt>
                <c:pt idx="73">
                  <c:v>0.42710000000000015</c:v>
                </c:pt>
                <c:pt idx="74">
                  <c:v>0.42157000000000017</c:v>
                </c:pt>
                <c:pt idx="75">
                  <c:v>0.41217000000000015</c:v>
                </c:pt>
                <c:pt idx="76">
                  <c:v>0.40127000000000002</c:v>
                </c:pt>
                <c:pt idx="77">
                  <c:v>0.38776000000000022</c:v>
                </c:pt>
                <c:pt idx="78">
                  <c:v>0.37843000000000027</c:v>
                </c:pt>
                <c:pt idx="79">
                  <c:v>0.36820000000000008</c:v>
                </c:pt>
                <c:pt idx="80">
                  <c:v>0.36025000000000001</c:v>
                </c:pt>
                <c:pt idx="81">
                  <c:v>0.35097000000000017</c:v>
                </c:pt>
                <c:pt idx="82">
                  <c:v>0.34347000000000033</c:v>
                </c:pt>
                <c:pt idx="83">
                  <c:v>0.33690000000000031</c:v>
                </c:pt>
                <c:pt idx="84">
                  <c:v>0.33108000000000037</c:v>
                </c:pt>
                <c:pt idx="85">
                  <c:v>0.32025000000000015</c:v>
                </c:pt>
                <c:pt idx="86">
                  <c:v>0.31443000000000026</c:v>
                </c:pt>
                <c:pt idx="87">
                  <c:v>0.30621000000000015</c:v>
                </c:pt>
                <c:pt idx="88">
                  <c:v>0.30225000000000002</c:v>
                </c:pt>
                <c:pt idx="89">
                  <c:v>0.29585000000000017</c:v>
                </c:pt>
                <c:pt idx="90">
                  <c:v>0.29257000000000016</c:v>
                </c:pt>
                <c:pt idx="91">
                  <c:v>0.29312000000000021</c:v>
                </c:pt>
                <c:pt idx="92">
                  <c:v>0.28967000000000015</c:v>
                </c:pt>
                <c:pt idx="93">
                  <c:v>0.28752000000000016</c:v>
                </c:pt>
                <c:pt idx="94">
                  <c:v>0.28759000000000001</c:v>
                </c:pt>
                <c:pt idx="95">
                  <c:v>0.28533000000000008</c:v>
                </c:pt>
                <c:pt idx="96">
                  <c:v>0.28162000000000015</c:v>
                </c:pt>
                <c:pt idx="97">
                  <c:v>0.28159000000000001</c:v>
                </c:pt>
                <c:pt idx="98">
                  <c:v>0.28141000000000022</c:v>
                </c:pt>
                <c:pt idx="99">
                  <c:v>0.28033000000000002</c:v>
                </c:pt>
                <c:pt idx="100">
                  <c:v>0.27546000000000015</c:v>
                </c:pt>
                <c:pt idx="101">
                  <c:v>0.27551000000000014</c:v>
                </c:pt>
                <c:pt idx="102">
                  <c:v>0.27423999999999998</c:v>
                </c:pt>
                <c:pt idx="103">
                  <c:v>0.27227000000000001</c:v>
                </c:pt>
                <c:pt idx="104">
                  <c:v>0.27311000000000002</c:v>
                </c:pt>
                <c:pt idx="105">
                  <c:v>0.26983000000000001</c:v>
                </c:pt>
                <c:pt idx="106">
                  <c:v>0.27017000000000002</c:v>
                </c:pt>
                <c:pt idx="107">
                  <c:v>0.26641000000000015</c:v>
                </c:pt>
                <c:pt idx="108">
                  <c:v>0.26437000000000022</c:v>
                </c:pt>
                <c:pt idx="109">
                  <c:v>0.26350000000000001</c:v>
                </c:pt>
                <c:pt idx="110">
                  <c:v>0.25883</c:v>
                </c:pt>
                <c:pt idx="111">
                  <c:v>0.25600000000000001</c:v>
                </c:pt>
                <c:pt idx="112">
                  <c:v>0.25454000000000004</c:v>
                </c:pt>
                <c:pt idx="113">
                  <c:v>0.25372</c:v>
                </c:pt>
                <c:pt idx="114">
                  <c:v>0.25191000000000002</c:v>
                </c:pt>
                <c:pt idx="115">
                  <c:v>0.25267000000000001</c:v>
                </c:pt>
                <c:pt idx="116">
                  <c:v>0.25145000000000001</c:v>
                </c:pt>
                <c:pt idx="117">
                  <c:v>0.25028</c:v>
                </c:pt>
                <c:pt idx="118">
                  <c:v>0.25212000000000001</c:v>
                </c:pt>
                <c:pt idx="119">
                  <c:v>0.24829000000000012</c:v>
                </c:pt>
                <c:pt idx="120">
                  <c:v>0.24982000000000001</c:v>
                </c:pt>
                <c:pt idx="121">
                  <c:v>0.24882000000000001</c:v>
                </c:pt>
                <c:pt idx="122">
                  <c:v>0.24731000000000009</c:v>
                </c:pt>
                <c:pt idx="123">
                  <c:v>0.24622000000000008</c:v>
                </c:pt>
                <c:pt idx="124">
                  <c:v>0.24682999999999999</c:v>
                </c:pt>
                <c:pt idx="125">
                  <c:v>0.24607999999999999</c:v>
                </c:pt>
                <c:pt idx="126">
                  <c:v>0.24818999999999999</c:v>
                </c:pt>
                <c:pt idx="127">
                  <c:v>0.24712999999999999</c:v>
                </c:pt>
                <c:pt idx="128">
                  <c:v>0.24668000000000001</c:v>
                </c:pt>
                <c:pt idx="129">
                  <c:v>0.24474000000000012</c:v>
                </c:pt>
                <c:pt idx="130">
                  <c:v>0.24562999999999999</c:v>
                </c:pt>
                <c:pt idx="131">
                  <c:v>0.24644000000000013</c:v>
                </c:pt>
                <c:pt idx="132">
                  <c:v>0.24482999999999999</c:v>
                </c:pt>
                <c:pt idx="133">
                  <c:v>0.24453000000000008</c:v>
                </c:pt>
                <c:pt idx="134">
                  <c:v>0.24423000000000009</c:v>
                </c:pt>
                <c:pt idx="135">
                  <c:v>0.24507000000000001</c:v>
                </c:pt>
                <c:pt idx="136">
                  <c:v>0.24517</c:v>
                </c:pt>
                <c:pt idx="137">
                  <c:v>0.24395000000000008</c:v>
                </c:pt>
                <c:pt idx="138">
                  <c:v>0.24450000000000008</c:v>
                </c:pt>
                <c:pt idx="139">
                  <c:v>0.24155000000000001</c:v>
                </c:pt>
                <c:pt idx="140">
                  <c:v>0.24445000000000008</c:v>
                </c:pt>
                <c:pt idx="141">
                  <c:v>0.24318000000000001</c:v>
                </c:pt>
                <c:pt idx="142">
                  <c:v>0.24122000000000007</c:v>
                </c:pt>
                <c:pt idx="143">
                  <c:v>0.24160000000000001</c:v>
                </c:pt>
                <c:pt idx="144">
                  <c:v>0.24115</c:v>
                </c:pt>
                <c:pt idx="145">
                  <c:v>0.24055000000000001</c:v>
                </c:pt>
                <c:pt idx="146">
                  <c:v>0.23945000000000008</c:v>
                </c:pt>
                <c:pt idx="147">
                  <c:v>0.23865</c:v>
                </c:pt>
                <c:pt idx="148">
                  <c:v>0.23977999999999999</c:v>
                </c:pt>
                <c:pt idx="149">
                  <c:v>0.23824000000000009</c:v>
                </c:pt>
                <c:pt idx="150">
                  <c:v>0.23788999999999999</c:v>
                </c:pt>
                <c:pt idx="151">
                  <c:v>0.23752000000000001</c:v>
                </c:pt>
                <c:pt idx="152">
                  <c:v>0.23774000000000009</c:v>
                </c:pt>
                <c:pt idx="153">
                  <c:v>0.23608999999999999</c:v>
                </c:pt>
                <c:pt idx="154">
                  <c:v>0.23618</c:v>
                </c:pt>
                <c:pt idx="155">
                  <c:v>0.23585</c:v>
                </c:pt>
                <c:pt idx="156">
                  <c:v>0.23595000000000008</c:v>
                </c:pt>
                <c:pt idx="157">
                  <c:v>0.23627999999999999</c:v>
                </c:pt>
                <c:pt idx="158">
                  <c:v>0.23633000000000001</c:v>
                </c:pt>
                <c:pt idx="159">
                  <c:v>0.23513000000000001</c:v>
                </c:pt>
                <c:pt idx="160">
                  <c:v>0.23585</c:v>
                </c:pt>
                <c:pt idx="161">
                  <c:v>0.23477000000000001</c:v>
                </c:pt>
                <c:pt idx="162">
                  <c:v>0.23149000000000008</c:v>
                </c:pt>
                <c:pt idx="163">
                  <c:v>0.23180000000000001</c:v>
                </c:pt>
                <c:pt idx="164">
                  <c:v>0.22971000000000016</c:v>
                </c:pt>
                <c:pt idx="165">
                  <c:v>0.22993000000000016</c:v>
                </c:pt>
                <c:pt idx="166">
                  <c:v>0.22929000000000013</c:v>
                </c:pt>
                <c:pt idx="167">
                  <c:v>0.23096000000000008</c:v>
                </c:pt>
                <c:pt idx="168">
                  <c:v>0.22881000000000012</c:v>
                </c:pt>
                <c:pt idx="169">
                  <c:v>0.23019000000000001</c:v>
                </c:pt>
                <c:pt idx="170">
                  <c:v>0.22950000000000012</c:v>
                </c:pt>
                <c:pt idx="171">
                  <c:v>0.22881000000000012</c:v>
                </c:pt>
                <c:pt idx="172">
                  <c:v>0.22857000000000008</c:v>
                </c:pt>
                <c:pt idx="173">
                  <c:v>0.22754000000000013</c:v>
                </c:pt>
                <c:pt idx="174">
                  <c:v>0.22691000000000017</c:v>
                </c:pt>
                <c:pt idx="175">
                  <c:v>0.22602000000000008</c:v>
                </c:pt>
                <c:pt idx="176">
                  <c:v>0.22778000000000012</c:v>
                </c:pt>
                <c:pt idx="177">
                  <c:v>0.22636000000000009</c:v>
                </c:pt>
                <c:pt idx="178">
                  <c:v>0.22622000000000009</c:v>
                </c:pt>
                <c:pt idx="179">
                  <c:v>0.22749000000000016</c:v>
                </c:pt>
                <c:pt idx="180">
                  <c:v>0.22605000000000008</c:v>
                </c:pt>
                <c:pt idx="181">
                  <c:v>0.22408000000000008</c:v>
                </c:pt>
                <c:pt idx="182">
                  <c:v>0.22332000000000007</c:v>
                </c:pt>
                <c:pt idx="183">
                  <c:v>0.22358000000000008</c:v>
                </c:pt>
                <c:pt idx="184">
                  <c:v>0.22482000000000008</c:v>
                </c:pt>
                <c:pt idx="185">
                  <c:v>0.22293000000000013</c:v>
                </c:pt>
                <c:pt idx="186">
                  <c:v>0.22317000000000001</c:v>
                </c:pt>
                <c:pt idx="187">
                  <c:v>0.22270000000000009</c:v>
                </c:pt>
                <c:pt idx="188">
                  <c:v>0.22243000000000013</c:v>
                </c:pt>
                <c:pt idx="189">
                  <c:v>0.22228000000000009</c:v>
                </c:pt>
                <c:pt idx="190">
                  <c:v>0.22092000000000009</c:v>
                </c:pt>
                <c:pt idx="191">
                  <c:v>0.22269000000000008</c:v>
                </c:pt>
                <c:pt idx="192">
                  <c:v>0.22145000000000009</c:v>
                </c:pt>
                <c:pt idx="193">
                  <c:v>0.22117999999999999</c:v>
                </c:pt>
                <c:pt idx="194">
                  <c:v>0.22094000000000016</c:v>
                </c:pt>
                <c:pt idx="195">
                  <c:v>0.22107000000000004</c:v>
                </c:pt>
                <c:pt idx="196">
                  <c:v>0.21907000000000001</c:v>
                </c:pt>
                <c:pt idx="197">
                  <c:v>0.22112999999999999</c:v>
                </c:pt>
                <c:pt idx="198">
                  <c:v>0.21905000000000008</c:v>
                </c:pt>
                <c:pt idx="199">
                  <c:v>0.22051000000000012</c:v>
                </c:pt>
                <c:pt idx="200">
                  <c:v>0.21864000000000008</c:v>
                </c:pt>
              </c:numCache>
            </c:numRef>
          </c:yVal>
          <c:smooth val="1"/>
        </c:ser>
        <c:ser>
          <c:idx val="5"/>
          <c:order val="5"/>
          <c:tx>
            <c:strRef>
              <c:f>DATA!$Z$1</c:f>
              <c:strCache>
                <c:ptCount val="1"/>
                <c:pt idx="0">
                  <c:v>fracture sat</c:v>
                </c:pt>
              </c:strCache>
            </c:strRef>
          </c:tx>
          <c:spPr>
            <a:ln>
              <a:solidFill>
                <a:srgbClr val="00B050"/>
              </a:solidFill>
            </a:ln>
          </c:spPr>
          <c:marker>
            <c:symbol val="none"/>
          </c:marker>
          <c:xVal>
            <c:numRef>
              <c:f>DATA!$L$2:$L$202</c:f>
              <c:numCache>
                <c:formatCode>General</c:formatCode>
                <c:ptCount val="201"/>
                <c:pt idx="0">
                  <c:v>1</c:v>
                </c:pt>
                <c:pt idx="1">
                  <c:v>11</c:v>
                </c:pt>
                <c:pt idx="2">
                  <c:v>21</c:v>
                </c:pt>
                <c:pt idx="3">
                  <c:v>31</c:v>
                </c:pt>
                <c:pt idx="4">
                  <c:v>41</c:v>
                </c:pt>
                <c:pt idx="5">
                  <c:v>51</c:v>
                </c:pt>
                <c:pt idx="6">
                  <c:v>61</c:v>
                </c:pt>
                <c:pt idx="7">
                  <c:v>71</c:v>
                </c:pt>
                <c:pt idx="8">
                  <c:v>81</c:v>
                </c:pt>
                <c:pt idx="9">
                  <c:v>91</c:v>
                </c:pt>
                <c:pt idx="10">
                  <c:v>101</c:v>
                </c:pt>
                <c:pt idx="11">
                  <c:v>111</c:v>
                </c:pt>
                <c:pt idx="12">
                  <c:v>121</c:v>
                </c:pt>
                <c:pt idx="13">
                  <c:v>131</c:v>
                </c:pt>
                <c:pt idx="14">
                  <c:v>141</c:v>
                </c:pt>
                <c:pt idx="15">
                  <c:v>151</c:v>
                </c:pt>
                <c:pt idx="16">
                  <c:v>161</c:v>
                </c:pt>
                <c:pt idx="17">
                  <c:v>171</c:v>
                </c:pt>
                <c:pt idx="18">
                  <c:v>181</c:v>
                </c:pt>
                <c:pt idx="19">
                  <c:v>191</c:v>
                </c:pt>
                <c:pt idx="20">
                  <c:v>201</c:v>
                </c:pt>
                <c:pt idx="21">
                  <c:v>211</c:v>
                </c:pt>
                <c:pt idx="22">
                  <c:v>221</c:v>
                </c:pt>
                <c:pt idx="23">
                  <c:v>231</c:v>
                </c:pt>
                <c:pt idx="24">
                  <c:v>241</c:v>
                </c:pt>
                <c:pt idx="25">
                  <c:v>251</c:v>
                </c:pt>
                <c:pt idx="26">
                  <c:v>261</c:v>
                </c:pt>
                <c:pt idx="27">
                  <c:v>271</c:v>
                </c:pt>
                <c:pt idx="28">
                  <c:v>281</c:v>
                </c:pt>
                <c:pt idx="29">
                  <c:v>291</c:v>
                </c:pt>
                <c:pt idx="30">
                  <c:v>301</c:v>
                </c:pt>
                <c:pt idx="31">
                  <c:v>311</c:v>
                </c:pt>
                <c:pt idx="32">
                  <c:v>321</c:v>
                </c:pt>
                <c:pt idx="33">
                  <c:v>331</c:v>
                </c:pt>
                <c:pt idx="34">
                  <c:v>341</c:v>
                </c:pt>
                <c:pt idx="35">
                  <c:v>351</c:v>
                </c:pt>
                <c:pt idx="36">
                  <c:v>361</c:v>
                </c:pt>
                <c:pt idx="37">
                  <c:v>371</c:v>
                </c:pt>
                <c:pt idx="38">
                  <c:v>381</c:v>
                </c:pt>
                <c:pt idx="39">
                  <c:v>391</c:v>
                </c:pt>
                <c:pt idx="40">
                  <c:v>401</c:v>
                </c:pt>
                <c:pt idx="41">
                  <c:v>411</c:v>
                </c:pt>
                <c:pt idx="42">
                  <c:v>421</c:v>
                </c:pt>
                <c:pt idx="43">
                  <c:v>431</c:v>
                </c:pt>
                <c:pt idx="44">
                  <c:v>441</c:v>
                </c:pt>
                <c:pt idx="45">
                  <c:v>451</c:v>
                </c:pt>
                <c:pt idx="46">
                  <c:v>461</c:v>
                </c:pt>
                <c:pt idx="47">
                  <c:v>471</c:v>
                </c:pt>
                <c:pt idx="48">
                  <c:v>481</c:v>
                </c:pt>
                <c:pt idx="49">
                  <c:v>491</c:v>
                </c:pt>
                <c:pt idx="50">
                  <c:v>501</c:v>
                </c:pt>
                <c:pt idx="51">
                  <c:v>511</c:v>
                </c:pt>
                <c:pt idx="52">
                  <c:v>521</c:v>
                </c:pt>
                <c:pt idx="53">
                  <c:v>531</c:v>
                </c:pt>
                <c:pt idx="54">
                  <c:v>541</c:v>
                </c:pt>
                <c:pt idx="55">
                  <c:v>551</c:v>
                </c:pt>
                <c:pt idx="56">
                  <c:v>561</c:v>
                </c:pt>
                <c:pt idx="57">
                  <c:v>571</c:v>
                </c:pt>
                <c:pt idx="58">
                  <c:v>581</c:v>
                </c:pt>
                <c:pt idx="59">
                  <c:v>591</c:v>
                </c:pt>
                <c:pt idx="60">
                  <c:v>601</c:v>
                </c:pt>
                <c:pt idx="61">
                  <c:v>611</c:v>
                </c:pt>
                <c:pt idx="62">
                  <c:v>621</c:v>
                </c:pt>
                <c:pt idx="63">
                  <c:v>631</c:v>
                </c:pt>
                <c:pt idx="64">
                  <c:v>641</c:v>
                </c:pt>
                <c:pt idx="65">
                  <c:v>651</c:v>
                </c:pt>
                <c:pt idx="66">
                  <c:v>661</c:v>
                </c:pt>
                <c:pt idx="67">
                  <c:v>671</c:v>
                </c:pt>
                <c:pt idx="68">
                  <c:v>681</c:v>
                </c:pt>
                <c:pt idx="69">
                  <c:v>691</c:v>
                </c:pt>
                <c:pt idx="70">
                  <c:v>701</c:v>
                </c:pt>
                <c:pt idx="71">
                  <c:v>711</c:v>
                </c:pt>
                <c:pt idx="72">
                  <c:v>721</c:v>
                </c:pt>
                <c:pt idx="73">
                  <c:v>731</c:v>
                </c:pt>
                <c:pt idx="74">
                  <c:v>741</c:v>
                </c:pt>
                <c:pt idx="75">
                  <c:v>751</c:v>
                </c:pt>
                <c:pt idx="76">
                  <c:v>761</c:v>
                </c:pt>
                <c:pt idx="77">
                  <c:v>771</c:v>
                </c:pt>
                <c:pt idx="78">
                  <c:v>781</c:v>
                </c:pt>
                <c:pt idx="79">
                  <c:v>791</c:v>
                </c:pt>
                <c:pt idx="80">
                  <c:v>801</c:v>
                </c:pt>
                <c:pt idx="81">
                  <c:v>811</c:v>
                </c:pt>
                <c:pt idx="82">
                  <c:v>821</c:v>
                </c:pt>
                <c:pt idx="83">
                  <c:v>831</c:v>
                </c:pt>
                <c:pt idx="84">
                  <c:v>841</c:v>
                </c:pt>
                <c:pt idx="85">
                  <c:v>851</c:v>
                </c:pt>
                <c:pt idx="86">
                  <c:v>861</c:v>
                </c:pt>
                <c:pt idx="87">
                  <c:v>871</c:v>
                </c:pt>
                <c:pt idx="88">
                  <c:v>881</c:v>
                </c:pt>
                <c:pt idx="89">
                  <c:v>891</c:v>
                </c:pt>
                <c:pt idx="90">
                  <c:v>901</c:v>
                </c:pt>
                <c:pt idx="91">
                  <c:v>911</c:v>
                </c:pt>
                <c:pt idx="92">
                  <c:v>921</c:v>
                </c:pt>
                <c:pt idx="93">
                  <c:v>931</c:v>
                </c:pt>
                <c:pt idx="94">
                  <c:v>941</c:v>
                </c:pt>
                <c:pt idx="95">
                  <c:v>951</c:v>
                </c:pt>
                <c:pt idx="96">
                  <c:v>961</c:v>
                </c:pt>
                <c:pt idx="97">
                  <c:v>971</c:v>
                </c:pt>
                <c:pt idx="98">
                  <c:v>981</c:v>
                </c:pt>
                <c:pt idx="99">
                  <c:v>991</c:v>
                </c:pt>
                <c:pt idx="100">
                  <c:v>1001</c:v>
                </c:pt>
                <c:pt idx="101">
                  <c:v>1011</c:v>
                </c:pt>
                <c:pt idx="102">
                  <c:v>1021</c:v>
                </c:pt>
                <c:pt idx="103">
                  <c:v>1031</c:v>
                </c:pt>
                <c:pt idx="104">
                  <c:v>1041</c:v>
                </c:pt>
                <c:pt idx="105">
                  <c:v>1051</c:v>
                </c:pt>
                <c:pt idx="106">
                  <c:v>1061</c:v>
                </c:pt>
                <c:pt idx="107">
                  <c:v>1071</c:v>
                </c:pt>
                <c:pt idx="108">
                  <c:v>1081</c:v>
                </c:pt>
                <c:pt idx="109">
                  <c:v>1091</c:v>
                </c:pt>
                <c:pt idx="110">
                  <c:v>1101</c:v>
                </c:pt>
                <c:pt idx="111">
                  <c:v>1111</c:v>
                </c:pt>
                <c:pt idx="112">
                  <c:v>1121</c:v>
                </c:pt>
                <c:pt idx="113">
                  <c:v>1131</c:v>
                </c:pt>
                <c:pt idx="114">
                  <c:v>1141</c:v>
                </c:pt>
                <c:pt idx="115">
                  <c:v>1151</c:v>
                </c:pt>
                <c:pt idx="116">
                  <c:v>1161</c:v>
                </c:pt>
                <c:pt idx="117">
                  <c:v>1171</c:v>
                </c:pt>
                <c:pt idx="118">
                  <c:v>1181</c:v>
                </c:pt>
                <c:pt idx="119">
                  <c:v>1191</c:v>
                </c:pt>
                <c:pt idx="120">
                  <c:v>1201</c:v>
                </c:pt>
                <c:pt idx="121">
                  <c:v>1211</c:v>
                </c:pt>
                <c:pt idx="122">
                  <c:v>1221</c:v>
                </c:pt>
                <c:pt idx="123">
                  <c:v>1231</c:v>
                </c:pt>
                <c:pt idx="124">
                  <c:v>1241</c:v>
                </c:pt>
                <c:pt idx="125">
                  <c:v>1251</c:v>
                </c:pt>
                <c:pt idx="126">
                  <c:v>1261</c:v>
                </c:pt>
                <c:pt idx="127">
                  <c:v>1271</c:v>
                </c:pt>
                <c:pt idx="128">
                  <c:v>1281</c:v>
                </c:pt>
                <c:pt idx="129">
                  <c:v>1291</c:v>
                </c:pt>
                <c:pt idx="130">
                  <c:v>1301</c:v>
                </c:pt>
                <c:pt idx="131">
                  <c:v>1311</c:v>
                </c:pt>
                <c:pt idx="132">
                  <c:v>1321</c:v>
                </c:pt>
                <c:pt idx="133">
                  <c:v>1331</c:v>
                </c:pt>
                <c:pt idx="134">
                  <c:v>1341</c:v>
                </c:pt>
                <c:pt idx="135">
                  <c:v>1351</c:v>
                </c:pt>
                <c:pt idx="136">
                  <c:v>1361</c:v>
                </c:pt>
                <c:pt idx="137">
                  <c:v>1371</c:v>
                </c:pt>
                <c:pt idx="138">
                  <c:v>1381</c:v>
                </c:pt>
                <c:pt idx="139">
                  <c:v>1391</c:v>
                </c:pt>
                <c:pt idx="140">
                  <c:v>1401</c:v>
                </c:pt>
                <c:pt idx="141">
                  <c:v>1411</c:v>
                </c:pt>
                <c:pt idx="142">
                  <c:v>1421</c:v>
                </c:pt>
                <c:pt idx="143">
                  <c:v>1431</c:v>
                </c:pt>
                <c:pt idx="144">
                  <c:v>1441</c:v>
                </c:pt>
                <c:pt idx="145">
                  <c:v>1451</c:v>
                </c:pt>
                <c:pt idx="146">
                  <c:v>1461</c:v>
                </c:pt>
                <c:pt idx="147">
                  <c:v>1471</c:v>
                </c:pt>
                <c:pt idx="148">
                  <c:v>1481</c:v>
                </c:pt>
                <c:pt idx="149">
                  <c:v>1491</c:v>
                </c:pt>
                <c:pt idx="150">
                  <c:v>1501</c:v>
                </c:pt>
                <c:pt idx="151">
                  <c:v>1511</c:v>
                </c:pt>
                <c:pt idx="152">
                  <c:v>1521</c:v>
                </c:pt>
                <c:pt idx="153">
                  <c:v>1531</c:v>
                </c:pt>
                <c:pt idx="154">
                  <c:v>1541</c:v>
                </c:pt>
                <c:pt idx="155">
                  <c:v>1551</c:v>
                </c:pt>
                <c:pt idx="156">
                  <c:v>1561</c:v>
                </c:pt>
                <c:pt idx="157">
                  <c:v>1571</c:v>
                </c:pt>
                <c:pt idx="158">
                  <c:v>1581</c:v>
                </c:pt>
                <c:pt idx="159">
                  <c:v>1591</c:v>
                </c:pt>
                <c:pt idx="160">
                  <c:v>1601</c:v>
                </c:pt>
                <c:pt idx="161">
                  <c:v>1611</c:v>
                </c:pt>
                <c:pt idx="162">
                  <c:v>1621</c:v>
                </c:pt>
                <c:pt idx="163">
                  <c:v>1631</c:v>
                </c:pt>
                <c:pt idx="164">
                  <c:v>1641</c:v>
                </c:pt>
                <c:pt idx="165">
                  <c:v>1651</c:v>
                </c:pt>
                <c:pt idx="166">
                  <c:v>1661</c:v>
                </c:pt>
                <c:pt idx="167">
                  <c:v>1671</c:v>
                </c:pt>
                <c:pt idx="168">
                  <c:v>1681</c:v>
                </c:pt>
                <c:pt idx="169">
                  <c:v>1691</c:v>
                </c:pt>
                <c:pt idx="170">
                  <c:v>1701</c:v>
                </c:pt>
                <c:pt idx="171">
                  <c:v>1711</c:v>
                </c:pt>
                <c:pt idx="172">
                  <c:v>1721</c:v>
                </c:pt>
                <c:pt idx="173">
                  <c:v>1731</c:v>
                </c:pt>
                <c:pt idx="174">
                  <c:v>1741</c:v>
                </c:pt>
                <c:pt idx="175">
                  <c:v>1751</c:v>
                </c:pt>
                <c:pt idx="176">
                  <c:v>1761</c:v>
                </c:pt>
                <c:pt idx="177">
                  <c:v>1771</c:v>
                </c:pt>
                <c:pt idx="178">
                  <c:v>1781</c:v>
                </c:pt>
                <c:pt idx="179">
                  <c:v>1791</c:v>
                </c:pt>
                <c:pt idx="180">
                  <c:v>1801</c:v>
                </c:pt>
                <c:pt idx="181">
                  <c:v>1811</c:v>
                </c:pt>
                <c:pt idx="182">
                  <c:v>1821</c:v>
                </c:pt>
                <c:pt idx="183">
                  <c:v>1831</c:v>
                </c:pt>
                <c:pt idx="184">
                  <c:v>1841</c:v>
                </c:pt>
                <c:pt idx="185">
                  <c:v>1851</c:v>
                </c:pt>
                <c:pt idx="186">
                  <c:v>1861</c:v>
                </c:pt>
                <c:pt idx="187">
                  <c:v>1871</c:v>
                </c:pt>
                <c:pt idx="188">
                  <c:v>1881</c:v>
                </c:pt>
                <c:pt idx="189">
                  <c:v>1891</c:v>
                </c:pt>
                <c:pt idx="190">
                  <c:v>1901</c:v>
                </c:pt>
                <c:pt idx="191">
                  <c:v>1911</c:v>
                </c:pt>
                <c:pt idx="192">
                  <c:v>1921</c:v>
                </c:pt>
                <c:pt idx="193">
                  <c:v>1931</c:v>
                </c:pt>
                <c:pt idx="194">
                  <c:v>1941</c:v>
                </c:pt>
                <c:pt idx="195">
                  <c:v>1951</c:v>
                </c:pt>
                <c:pt idx="196">
                  <c:v>1961</c:v>
                </c:pt>
                <c:pt idx="197">
                  <c:v>1971</c:v>
                </c:pt>
                <c:pt idx="198">
                  <c:v>1981</c:v>
                </c:pt>
                <c:pt idx="199">
                  <c:v>1991</c:v>
                </c:pt>
                <c:pt idx="200">
                  <c:v>2001</c:v>
                </c:pt>
              </c:numCache>
            </c:numRef>
          </c:xVal>
          <c:yVal>
            <c:numRef>
              <c:f>DATA!$Z$2:$Z$202</c:f>
              <c:numCache>
                <c:formatCode>General</c:formatCode>
                <c:ptCount val="201"/>
                <c:pt idx="0">
                  <c:v>1</c:v>
                </c:pt>
                <c:pt idx="1">
                  <c:v>0.79035</c:v>
                </c:pt>
                <c:pt idx="2">
                  <c:v>0.53210999999999997</c:v>
                </c:pt>
                <c:pt idx="3">
                  <c:v>0.29404000000000002</c:v>
                </c:pt>
                <c:pt idx="4">
                  <c:v>5.9639000000000025E-2</c:v>
                </c:pt>
                <c:pt idx="5">
                  <c:v>4.6559999999999997E-2</c:v>
                </c:pt>
                <c:pt idx="6">
                  <c:v>4.372700000000003E-2</c:v>
                </c:pt>
                <c:pt idx="7">
                  <c:v>3.5561000000000002E-2</c:v>
                </c:pt>
                <c:pt idx="8">
                  <c:v>3.5414000000000022E-2</c:v>
                </c:pt>
                <c:pt idx="9">
                  <c:v>3.5833000000000031E-2</c:v>
                </c:pt>
                <c:pt idx="10">
                  <c:v>3.2726999999999999E-2</c:v>
                </c:pt>
                <c:pt idx="11">
                  <c:v>3.4574000000000021E-2</c:v>
                </c:pt>
                <c:pt idx="12">
                  <c:v>3.4238000000000018E-2</c:v>
                </c:pt>
                <c:pt idx="13">
                  <c:v>3.2916000000000022E-2</c:v>
                </c:pt>
                <c:pt idx="14">
                  <c:v>3.197100000000002E-2</c:v>
                </c:pt>
                <c:pt idx="15">
                  <c:v>3.1950000000000006E-2</c:v>
                </c:pt>
                <c:pt idx="16">
                  <c:v>3.0690000000000016E-2</c:v>
                </c:pt>
                <c:pt idx="17">
                  <c:v>2.6723000000000014E-2</c:v>
                </c:pt>
                <c:pt idx="18">
                  <c:v>3.2538000000000018E-2</c:v>
                </c:pt>
                <c:pt idx="19">
                  <c:v>3.2160000000000001E-2</c:v>
                </c:pt>
                <c:pt idx="20">
                  <c:v>3.4112000000000003E-2</c:v>
                </c:pt>
                <c:pt idx="21">
                  <c:v>3.0460000000000011E-2</c:v>
                </c:pt>
                <c:pt idx="22">
                  <c:v>3.197100000000002E-2</c:v>
                </c:pt>
                <c:pt idx="23">
                  <c:v>3.2118000000000001E-2</c:v>
                </c:pt>
                <c:pt idx="24">
                  <c:v>2.9242000000000015E-2</c:v>
                </c:pt>
                <c:pt idx="25">
                  <c:v>2.9830000000000013E-2</c:v>
                </c:pt>
                <c:pt idx="26">
                  <c:v>3.1404000000000022E-2</c:v>
                </c:pt>
                <c:pt idx="27">
                  <c:v>3.1320000000000001E-2</c:v>
                </c:pt>
                <c:pt idx="28">
                  <c:v>2.9494000000000013E-2</c:v>
                </c:pt>
                <c:pt idx="29">
                  <c:v>3.2139000000000022E-2</c:v>
                </c:pt>
                <c:pt idx="30">
                  <c:v>3.2265000000000023E-2</c:v>
                </c:pt>
                <c:pt idx="31">
                  <c:v>3.0187000000000009E-2</c:v>
                </c:pt>
                <c:pt idx="32">
                  <c:v>2.8276000000000013E-2</c:v>
                </c:pt>
                <c:pt idx="33">
                  <c:v>3.1866000000000012E-2</c:v>
                </c:pt>
                <c:pt idx="34">
                  <c:v>3.9234000000000019E-2</c:v>
                </c:pt>
                <c:pt idx="35">
                  <c:v>5.2564000000000027E-2</c:v>
                </c:pt>
                <c:pt idx="36">
                  <c:v>6.5327000000000038E-2</c:v>
                </c:pt>
                <c:pt idx="37">
                  <c:v>6.2976000000000046E-2</c:v>
                </c:pt>
                <c:pt idx="38">
                  <c:v>7.4396000000000087E-2</c:v>
                </c:pt>
                <c:pt idx="39">
                  <c:v>6.5768000000000035E-2</c:v>
                </c:pt>
                <c:pt idx="40">
                  <c:v>8.2898000000000041E-2</c:v>
                </c:pt>
                <c:pt idx="41">
                  <c:v>7.9413000000000081E-2</c:v>
                </c:pt>
                <c:pt idx="42">
                  <c:v>7.286400000000004E-2</c:v>
                </c:pt>
                <c:pt idx="43">
                  <c:v>7.294700000000004E-2</c:v>
                </c:pt>
                <c:pt idx="44">
                  <c:v>6.9106000000000056E-2</c:v>
                </c:pt>
                <c:pt idx="45">
                  <c:v>6.9652000000000047E-2</c:v>
                </c:pt>
                <c:pt idx="46">
                  <c:v>7.0995000000000044E-2</c:v>
                </c:pt>
                <c:pt idx="47">
                  <c:v>7.7293000000000042E-2</c:v>
                </c:pt>
                <c:pt idx="48">
                  <c:v>7.0302000000000073E-2</c:v>
                </c:pt>
                <c:pt idx="49">
                  <c:v>7.0323000000000038E-2</c:v>
                </c:pt>
                <c:pt idx="50">
                  <c:v>7.0449000000000012E-2</c:v>
                </c:pt>
                <c:pt idx="51">
                  <c:v>6.9610000000000047E-2</c:v>
                </c:pt>
                <c:pt idx="52">
                  <c:v>7.1940000000000004E-2</c:v>
                </c:pt>
                <c:pt idx="53">
                  <c:v>7.1877000000000024E-2</c:v>
                </c:pt>
                <c:pt idx="54">
                  <c:v>6.5369000000000038E-2</c:v>
                </c:pt>
                <c:pt idx="55">
                  <c:v>7.2486000000000037E-2</c:v>
                </c:pt>
                <c:pt idx="56">
                  <c:v>7.8196000000000043E-2</c:v>
                </c:pt>
                <c:pt idx="57">
                  <c:v>8.1449000000000008E-2</c:v>
                </c:pt>
                <c:pt idx="58">
                  <c:v>7.6768000000000045E-2</c:v>
                </c:pt>
                <c:pt idx="59">
                  <c:v>8.0778000000000044E-2</c:v>
                </c:pt>
                <c:pt idx="60">
                  <c:v>6.3837000000000046E-2</c:v>
                </c:pt>
                <c:pt idx="61">
                  <c:v>8.459800000000009E-2</c:v>
                </c:pt>
                <c:pt idx="62">
                  <c:v>8.4451000000000068E-2</c:v>
                </c:pt>
                <c:pt idx="63">
                  <c:v>8.459800000000009E-2</c:v>
                </c:pt>
                <c:pt idx="64">
                  <c:v>8.1008000000000024E-2</c:v>
                </c:pt>
                <c:pt idx="65">
                  <c:v>8.0127000000000059E-2</c:v>
                </c:pt>
                <c:pt idx="66">
                  <c:v>8.4325000000000122E-2</c:v>
                </c:pt>
                <c:pt idx="67">
                  <c:v>8.2331000000000001E-2</c:v>
                </c:pt>
                <c:pt idx="68">
                  <c:v>7.0890000000000036E-2</c:v>
                </c:pt>
                <c:pt idx="69">
                  <c:v>6.9232000000000044E-2</c:v>
                </c:pt>
                <c:pt idx="70">
                  <c:v>6.8560000000000024E-2</c:v>
                </c:pt>
                <c:pt idx="71">
                  <c:v>6.9505000000000039E-2</c:v>
                </c:pt>
                <c:pt idx="72">
                  <c:v>6.9778000000000048E-2</c:v>
                </c:pt>
                <c:pt idx="73">
                  <c:v>6.6041000000000002E-2</c:v>
                </c:pt>
                <c:pt idx="74">
                  <c:v>7.1037000000000045E-2</c:v>
                </c:pt>
                <c:pt idx="75">
                  <c:v>6.9736000000000076E-2</c:v>
                </c:pt>
                <c:pt idx="76">
                  <c:v>6.7867000000000066E-2</c:v>
                </c:pt>
                <c:pt idx="77">
                  <c:v>6.8265999999999993E-2</c:v>
                </c:pt>
                <c:pt idx="78">
                  <c:v>7.0659E-2</c:v>
                </c:pt>
                <c:pt idx="79">
                  <c:v>6.5894000000000036E-2</c:v>
                </c:pt>
                <c:pt idx="80">
                  <c:v>6.1927000000000003E-2</c:v>
                </c:pt>
                <c:pt idx="81">
                  <c:v>6.4572000000000046E-2</c:v>
                </c:pt>
                <c:pt idx="82">
                  <c:v>6.4047000000000034E-2</c:v>
                </c:pt>
                <c:pt idx="83">
                  <c:v>6.182200000000003E-2</c:v>
                </c:pt>
                <c:pt idx="84">
                  <c:v>4.7862000000000057E-2</c:v>
                </c:pt>
                <c:pt idx="85">
                  <c:v>4.8807000000000031E-2</c:v>
                </c:pt>
                <c:pt idx="86">
                  <c:v>5.5041000000000014E-2</c:v>
                </c:pt>
                <c:pt idx="87">
                  <c:v>6.0583000000000033E-2</c:v>
                </c:pt>
                <c:pt idx="88">
                  <c:v>5.8085000000000025E-2</c:v>
                </c:pt>
                <c:pt idx="89">
                  <c:v>6.0142000000000029E-2</c:v>
                </c:pt>
                <c:pt idx="90">
                  <c:v>5.5839000000000028E-2</c:v>
                </c:pt>
                <c:pt idx="91">
                  <c:v>5.7224000000000004E-2</c:v>
                </c:pt>
                <c:pt idx="92">
                  <c:v>5.1451999999999998E-2</c:v>
                </c:pt>
                <c:pt idx="93">
                  <c:v>5.1724000000000013E-2</c:v>
                </c:pt>
                <c:pt idx="94">
                  <c:v>5.1766000000000041E-2</c:v>
                </c:pt>
                <c:pt idx="95">
                  <c:v>5.2648E-2</c:v>
                </c:pt>
                <c:pt idx="96">
                  <c:v>5.285800000000003E-2</c:v>
                </c:pt>
                <c:pt idx="97">
                  <c:v>5.4076000000000041E-2</c:v>
                </c:pt>
                <c:pt idx="98">
                  <c:v>5.9072000000000041E-2</c:v>
                </c:pt>
                <c:pt idx="99">
                  <c:v>5.8148000000000012E-2</c:v>
                </c:pt>
                <c:pt idx="100">
                  <c:v>5.9135000000000028E-2</c:v>
                </c:pt>
                <c:pt idx="101">
                  <c:v>6.0877000000000028E-2</c:v>
                </c:pt>
                <c:pt idx="102">
                  <c:v>6.2032000000000045E-2</c:v>
                </c:pt>
                <c:pt idx="103">
                  <c:v>6.1801000000000023E-2</c:v>
                </c:pt>
                <c:pt idx="104">
                  <c:v>5.8022000000000018E-2</c:v>
                </c:pt>
                <c:pt idx="105">
                  <c:v>6.108700000000003E-2</c:v>
                </c:pt>
                <c:pt idx="106">
                  <c:v>5.8778000000000025E-2</c:v>
                </c:pt>
                <c:pt idx="107">
                  <c:v>5.9009000000000027E-2</c:v>
                </c:pt>
                <c:pt idx="108">
                  <c:v>6.3102000000000033E-2</c:v>
                </c:pt>
                <c:pt idx="109">
                  <c:v>6.0562000000000046E-2</c:v>
                </c:pt>
                <c:pt idx="110">
                  <c:v>4.2614000000000027E-2</c:v>
                </c:pt>
                <c:pt idx="111">
                  <c:v>6.4824000000000034E-2</c:v>
                </c:pt>
                <c:pt idx="112">
                  <c:v>6.4929000000000014E-2</c:v>
                </c:pt>
                <c:pt idx="113">
                  <c:v>6.568400000000002E-2</c:v>
                </c:pt>
                <c:pt idx="114">
                  <c:v>6.1150000000000003E-2</c:v>
                </c:pt>
                <c:pt idx="115">
                  <c:v>6.2745000000000023E-2</c:v>
                </c:pt>
                <c:pt idx="116">
                  <c:v>7.0135000000000031E-2</c:v>
                </c:pt>
                <c:pt idx="117">
                  <c:v>6.4887000000000042E-2</c:v>
                </c:pt>
                <c:pt idx="118">
                  <c:v>6.4803000000000041E-2</c:v>
                </c:pt>
                <c:pt idx="119">
                  <c:v>6.5390000000000045E-2</c:v>
                </c:pt>
                <c:pt idx="120">
                  <c:v>6.4782000000000076E-2</c:v>
                </c:pt>
                <c:pt idx="121">
                  <c:v>6.5495000000000039E-2</c:v>
                </c:pt>
                <c:pt idx="122">
                  <c:v>6.9085000000000035E-2</c:v>
                </c:pt>
                <c:pt idx="123">
                  <c:v>6.814000000000002E-2</c:v>
                </c:pt>
                <c:pt idx="124">
                  <c:v>6.7804000000000045E-2</c:v>
                </c:pt>
                <c:pt idx="125">
                  <c:v>6.713300000000004E-2</c:v>
                </c:pt>
                <c:pt idx="126">
                  <c:v>6.5201000000000009E-2</c:v>
                </c:pt>
                <c:pt idx="127">
                  <c:v>6.3501000000000002E-2</c:v>
                </c:pt>
                <c:pt idx="128">
                  <c:v>6.5663000000000041E-2</c:v>
                </c:pt>
                <c:pt idx="129">
                  <c:v>6.5495000000000039E-2</c:v>
                </c:pt>
                <c:pt idx="130">
                  <c:v>6.4698000000000047E-2</c:v>
                </c:pt>
                <c:pt idx="131">
                  <c:v>6.7448000000000022E-2</c:v>
                </c:pt>
                <c:pt idx="132">
                  <c:v>6.8728000000000039E-2</c:v>
                </c:pt>
                <c:pt idx="133">
                  <c:v>6.5390000000000045E-2</c:v>
                </c:pt>
                <c:pt idx="134">
                  <c:v>6.463500000000004E-2</c:v>
                </c:pt>
                <c:pt idx="135">
                  <c:v>6.5054000000000042E-2</c:v>
                </c:pt>
                <c:pt idx="136">
                  <c:v>6.9547000000000039E-2</c:v>
                </c:pt>
                <c:pt idx="137">
                  <c:v>6.4614000000000046E-2</c:v>
                </c:pt>
                <c:pt idx="138">
                  <c:v>6.5809999999999994E-2</c:v>
                </c:pt>
                <c:pt idx="139">
                  <c:v>6.3647999999999996E-2</c:v>
                </c:pt>
                <c:pt idx="140">
                  <c:v>5.8211000000000013E-2</c:v>
                </c:pt>
                <c:pt idx="141">
                  <c:v>6.5327000000000038E-2</c:v>
                </c:pt>
                <c:pt idx="142">
                  <c:v>7.3598000000000038E-2</c:v>
                </c:pt>
                <c:pt idx="143">
                  <c:v>6.7616000000000037E-2</c:v>
                </c:pt>
                <c:pt idx="144">
                  <c:v>6.713300000000004E-2</c:v>
                </c:pt>
                <c:pt idx="145">
                  <c:v>6.4803000000000041E-2</c:v>
                </c:pt>
                <c:pt idx="146">
                  <c:v>6.9358000000000045E-2</c:v>
                </c:pt>
                <c:pt idx="147">
                  <c:v>7.4438000000000046E-2</c:v>
                </c:pt>
                <c:pt idx="148">
                  <c:v>6.9295000000000037E-2</c:v>
                </c:pt>
                <c:pt idx="149">
                  <c:v>6.3060000000000033E-2</c:v>
                </c:pt>
                <c:pt idx="150">
                  <c:v>6.7804000000000045E-2</c:v>
                </c:pt>
                <c:pt idx="151">
                  <c:v>6.8035000000000012E-2</c:v>
                </c:pt>
                <c:pt idx="152">
                  <c:v>6.8518000000000023E-2</c:v>
                </c:pt>
                <c:pt idx="153">
                  <c:v>6.6797000000000051E-2</c:v>
                </c:pt>
                <c:pt idx="154">
                  <c:v>7.0156000000000038E-2</c:v>
                </c:pt>
                <c:pt idx="155">
                  <c:v>6.7091000000000039E-2</c:v>
                </c:pt>
                <c:pt idx="156">
                  <c:v>6.7909000000000039E-2</c:v>
                </c:pt>
                <c:pt idx="157">
                  <c:v>6.7028000000000032E-2</c:v>
                </c:pt>
                <c:pt idx="158">
                  <c:v>6.8685999999999997E-2</c:v>
                </c:pt>
                <c:pt idx="159">
                  <c:v>5.7245000000000004E-2</c:v>
                </c:pt>
                <c:pt idx="160">
                  <c:v>5.0759000000000026E-2</c:v>
                </c:pt>
                <c:pt idx="161">
                  <c:v>7.4627000000000041E-2</c:v>
                </c:pt>
                <c:pt idx="162">
                  <c:v>7.110000000000001E-2</c:v>
                </c:pt>
                <c:pt idx="163">
                  <c:v>6.5558000000000033E-2</c:v>
                </c:pt>
                <c:pt idx="164">
                  <c:v>6.9022000000000042E-2</c:v>
                </c:pt>
                <c:pt idx="165">
                  <c:v>6.7343000000000042E-2</c:v>
                </c:pt>
                <c:pt idx="166">
                  <c:v>7.1940000000000004E-2</c:v>
                </c:pt>
                <c:pt idx="167">
                  <c:v>7.0805999999999994E-2</c:v>
                </c:pt>
                <c:pt idx="168">
                  <c:v>6.8014000000000047E-2</c:v>
                </c:pt>
                <c:pt idx="169">
                  <c:v>6.8665000000000004E-2</c:v>
                </c:pt>
                <c:pt idx="170">
                  <c:v>7.2612000000000038E-2</c:v>
                </c:pt>
                <c:pt idx="171">
                  <c:v>6.639800000000004E-2</c:v>
                </c:pt>
                <c:pt idx="172">
                  <c:v>7.3598000000000038E-2</c:v>
                </c:pt>
                <c:pt idx="173">
                  <c:v>6.963100000000004E-2</c:v>
                </c:pt>
                <c:pt idx="174">
                  <c:v>6.9694000000000048E-2</c:v>
                </c:pt>
                <c:pt idx="175">
                  <c:v>6.8938000000000013E-2</c:v>
                </c:pt>
                <c:pt idx="176">
                  <c:v>7.0198000000000038E-2</c:v>
                </c:pt>
                <c:pt idx="177">
                  <c:v>6.9820000000000035E-2</c:v>
                </c:pt>
                <c:pt idx="178">
                  <c:v>6.9484000000000046E-2</c:v>
                </c:pt>
                <c:pt idx="179">
                  <c:v>6.8119000000000013E-2</c:v>
                </c:pt>
                <c:pt idx="180">
                  <c:v>7.5131000000000031E-2</c:v>
                </c:pt>
                <c:pt idx="181">
                  <c:v>7.0156000000000038E-2</c:v>
                </c:pt>
                <c:pt idx="182">
                  <c:v>6.7406000000000035E-2</c:v>
                </c:pt>
                <c:pt idx="183">
                  <c:v>7.4690000000000048E-2</c:v>
                </c:pt>
                <c:pt idx="184">
                  <c:v>7.0596000000000075E-2</c:v>
                </c:pt>
                <c:pt idx="185">
                  <c:v>7.4879000000000043E-2</c:v>
                </c:pt>
                <c:pt idx="186">
                  <c:v>5.8589000000000002E-2</c:v>
                </c:pt>
                <c:pt idx="187">
                  <c:v>5.6511000000000013E-2</c:v>
                </c:pt>
                <c:pt idx="188">
                  <c:v>6.7699000000000023E-2</c:v>
                </c:pt>
                <c:pt idx="189">
                  <c:v>7.0323000000000038E-2</c:v>
                </c:pt>
                <c:pt idx="190">
                  <c:v>6.8476000000000037E-2</c:v>
                </c:pt>
                <c:pt idx="191">
                  <c:v>7.0932000000000037E-2</c:v>
                </c:pt>
                <c:pt idx="192">
                  <c:v>7.0953000000000044E-2</c:v>
                </c:pt>
                <c:pt idx="193">
                  <c:v>7.1457000000000034E-2</c:v>
                </c:pt>
                <c:pt idx="194">
                  <c:v>7.1709000000000023E-2</c:v>
                </c:pt>
                <c:pt idx="195">
                  <c:v>6.8119000000000013E-2</c:v>
                </c:pt>
                <c:pt idx="196">
                  <c:v>7.1121000000000004E-2</c:v>
                </c:pt>
                <c:pt idx="197">
                  <c:v>7.4942000000000036E-2</c:v>
                </c:pt>
                <c:pt idx="198">
                  <c:v>6.7175000000000012E-2</c:v>
                </c:pt>
                <c:pt idx="199">
                  <c:v>6.9022000000000042E-2</c:v>
                </c:pt>
                <c:pt idx="200">
                  <c:v>7.0785000000000042E-2</c:v>
                </c:pt>
              </c:numCache>
            </c:numRef>
          </c:yVal>
          <c:smooth val="1"/>
        </c:ser>
        <c:ser>
          <c:idx val="6"/>
          <c:order val="6"/>
          <c:tx>
            <c:strRef>
              <c:f>DATA!$AB$1</c:f>
              <c:strCache>
                <c:ptCount val="1"/>
                <c:pt idx="0">
                  <c:v>high-perm sat</c:v>
                </c:pt>
              </c:strCache>
            </c:strRef>
          </c:tx>
          <c:spPr>
            <a:ln>
              <a:solidFill>
                <a:srgbClr val="0070C0"/>
              </a:solidFill>
            </a:ln>
          </c:spPr>
          <c:marker>
            <c:symbol val="none"/>
          </c:marker>
          <c:xVal>
            <c:numRef>
              <c:f>DATA!$L$2:$L$202</c:f>
              <c:numCache>
                <c:formatCode>General</c:formatCode>
                <c:ptCount val="201"/>
                <c:pt idx="0">
                  <c:v>1</c:v>
                </c:pt>
                <c:pt idx="1">
                  <c:v>11</c:v>
                </c:pt>
                <c:pt idx="2">
                  <c:v>21</c:v>
                </c:pt>
                <c:pt idx="3">
                  <c:v>31</c:v>
                </c:pt>
                <c:pt idx="4">
                  <c:v>41</c:v>
                </c:pt>
                <c:pt idx="5">
                  <c:v>51</c:v>
                </c:pt>
                <c:pt idx="6">
                  <c:v>61</c:v>
                </c:pt>
                <c:pt idx="7">
                  <c:v>71</c:v>
                </c:pt>
                <c:pt idx="8">
                  <c:v>81</c:v>
                </c:pt>
                <c:pt idx="9">
                  <c:v>91</c:v>
                </c:pt>
                <c:pt idx="10">
                  <c:v>101</c:v>
                </c:pt>
                <c:pt idx="11">
                  <c:v>111</c:v>
                </c:pt>
                <c:pt idx="12">
                  <c:v>121</c:v>
                </c:pt>
                <c:pt idx="13">
                  <c:v>131</c:v>
                </c:pt>
                <c:pt idx="14">
                  <c:v>141</c:v>
                </c:pt>
                <c:pt idx="15">
                  <c:v>151</c:v>
                </c:pt>
                <c:pt idx="16">
                  <c:v>161</c:v>
                </c:pt>
                <c:pt idx="17">
                  <c:v>171</c:v>
                </c:pt>
                <c:pt idx="18">
                  <c:v>181</c:v>
                </c:pt>
                <c:pt idx="19">
                  <c:v>191</c:v>
                </c:pt>
                <c:pt idx="20">
                  <c:v>201</c:v>
                </c:pt>
                <c:pt idx="21">
                  <c:v>211</c:v>
                </c:pt>
                <c:pt idx="22">
                  <c:v>221</c:v>
                </c:pt>
                <c:pt idx="23">
                  <c:v>231</c:v>
                </c:pt>
                <c:pt idx="24">
                  <c:v>241</c:v>
                </c:pt>
                <c:pt idx="25">
                  <c:v>251</c:v>
                </c:pt>
                <c:pt idx="26">
                  <c:v>261</c:v>
                </c:pt>
                <c:pt idx="27">
                  <c:v>271</c:v>
                </c:pt>
                <c:pt idx="28">
                  <c:v>281</c:v>
                </c:pt>
                <c:pt idx="29">
                  <c:v>291</c:v>
                </c:pt>
                <c:pt idx="30">
                  <c:v>301</c:v>
                </c:pt>
                <c:pt idx="31">
                  <c:v>311</c:v>
                </c:pt>
                <c:pt idx="32">
                  <c:v>321</c:v>
                </c:pt>
                <c:pt idx="33">
                  <c:v>331</c:v>
                </c:pt>
                <c:pt idx="34">
                  <c:v>341</c:v>
                </c:pt>
                <c:pt idx="35">
                  <c:v>351</c:v>
                </c:pt>
                <c:pt idx="36">
                  <c:v>361</c:v>
                </c:pt>
                <c:pt idx="37">
                  <c:v>371</c:v>
                </c:pt>
                <c:pt idx="38">
                  <c:v>381</c:v>
                </c:pt>
                <c:pt idx="39">
                  <c:v>391</c:v>
                </c:pt>
                <c:pt idx="40">
                  <c:v>401</c:v>
                </c:pt>
                <c:pt idx="41">
                  <c:v>411</c:v>
                </c:pt>
                <c:pt idx="42">
                  <c:v>421</c:v>
                </c:pt>
                <c:pt idx="43">
                  <c:v>431</c:v>
                </c:pt>
                <c:pt idx="44">
                  <c:v>441</c:v>
                </c:pt>
                <c:pt idx="45">
                  <c:v>451</c:v>
                </c:pt>
                <c:pt idx="46">
                  <c:v>461</c:v>
                </c:pt>
                <c:pt idx="47">
                  <c:v>471</c:v>
                </c:pt>
                <c:pt idx="48">
                  <c:v>481</c:v>
                </c:pt>
                <c:pt idx="49">
                  <c:v>491</c:v>
                </c:pt>
                <c:pt idx="50">
                  <c:v>501</c:v>
                </c:pt>
                <c:pt idx="51">
                  <c:v>511</c:v>
                </c:pt>
                <c:pt idx="52">
                  <c:v>521</c:v>
                </c:pt>
                <c:pt idx="53">
                  <c:v>531</c:v>
                </c:pt>
                <c:pt idx="54">
                  <c:v>541</c:v>
                </c:pt>
                <c:pt idx="55">
                  <c:v>551</c:v>
                </c:pt>
                <c:pt idx="56">
                  <c:v>561</c:v>
                </c:pt>
                <c:pt idx="57">
                  <c:v>571</c:v>
                </c:pt>
                <c:pt idx="58">
                  <c:v>581</c:v>
                </c:pt>
                <c:pt idx="59">
                  <c:v>591</c:v>
                </c:pt>
                <c:pt idx="60">
                  <c:v>601</c:v>
                </c:pt>
                <c:pt idx="61">
                  <c:v>611</c:v>
                </c:pt>
                <c:pt idx="62">
                  <c:v>621</c:v>
                </c:pt>
                <c:pt idx="63">
                  <c:v>631</c:v>
                </c:pt>
                <c:pt idx="64">
                  <c:v>641</c:v>
                </c:pt>
                <c:pt idx="65">
                  <c:v>651</c:v>
                </c:pt>
                <c:pt idx="66">
                  <c:v>661</c:v>
                </c:pt>
                <c:pt idx="67">
                  <c:v>671</c:v>
                </c:pt>
                <c:pt idx="68">
                  <c:v>681</c:v>
                </c:pt>
                <c:pt idx="69">
                  <c:v>691</c:v>
                </c:pt>
                <c:pt idx="70">
                  <c:v>701</c:v>
                </c:pt>
                <c:pt idx="71">
                  <c:v>711</c:v>
                </c:pt>
                <c:pt idx="72">
                  <c:v>721</c:v>
                </c:pt>
                <c:pt idx="73">
                  <c:v>731</c:v>
                </c:pt>
                <c:pt idx="74">
                  <c:v>741</c:v>
                </c:pt>
                <c:pt idx="75">
                  <c:v>751</c:v>
                </c:pt>
                <c:pt idx="76">
                  <c:v>761</c:v>
                </c:pt>
                <c:pt idx="77">
                  <c:v>771</c:v>
                </c:pt>
                <c:pt idx="78">
                  <c:v>781</c:v>
                </c:pt>
                <c:pt idx="79">
                  <c:v>791</c:v>
                </c:pt>
                <c:pt idx="80">
                  <c:v>801</c:v>
                </c:pt>
                <c:pt idx="81">
                  <c:v>811</c:v>
                </c:pt>
                <c:pt idx="82">
                  <c:v>821</c:v>
                </c:pt>
                <c:pt idx="83">
                  <c:v>831</c:v>
                </c:pt>
                <c:pt idx="84">
                  <c:v>841</c:v>
                </c:pt>
                <c:pt idx="85">
                  <c:v>851</c:v>
                </c:pt>
                <c:pt idx="86">
                  <c:v>861</c:v>
                </c:pt>
                <c:pt idx="87">
                  <c:v>871</c:v>
                </c:pt>
                <c:pt idx="88">
                  <c:v>881</c:v>
                </c:pt>
                <c:pt idx="89">
                  <c:v>891</c:v>
                </c:pt>
                <c:pt idx="90">
                  <c:v>901</c:v>
                </c:pt>
                <c:pt idx="91">
                  <c:v>911</c:v>
                </c:pt>
                <c:pt idx="92">
                  <c:v>921</c:v>
                </c:pt>
                <c:pt idx="93">
                  <c:v>931</c:v>
                </c:pt>
                <c:pt idx="94">
                  <c:v>941</c:v>
                </c:pt>
                <c:pt idx="95">
                  <c:v>951</c:v>
                </c:pt>
                <c:pt idx="96">
                  <c:v>961</c:v>
                </c:pt>
                <c:pt idx="97">
                  <c:v>971</c:v>
                </c:pt>
                <c:pt idx="98">
                  <c:v>981</c:v>
                </c:pt>
                <c:pt idx="99">
                  <c:v>991</c:v>
                </c:pt>
                <c:pt idx="100">
                  <c:v>1001</c:v>
                </c:pt>
                <c:pt idx="101">
                  <c:v>1011</c:v>
                </c:pt>
                <c:pt idx="102">
                  <c:v>1021</c:v>
                </c:pt>
                <c:pt idx="103">
                  <c:v>1031</c:v>
                </c:pt>
                <c:pt idx="104">
                  <c:v>1041</c:v>
                </c:pt>
                <c:pt idx="105">
                  <c:v>1051</c:v>
                </c:pt>
                <c:pt idx="106">
                  <c:v>1061</c:v>
                </c:pt>
                <c:pt idx="107">
                  <c:v>1071</c:v>
                </c:pt>
                <c:pt idx="108">
                  <c:v>1081</c:v>
                </c:pt>
                <c:pt idx="109">
                  <c:v>1091</c:v>
                </c:pt>
                <c:pt idx="110">
                  <c:v>1101</c:v>
                </c:pt>
                <c:pt idx="111">
                  <c:v>1111</c:v>
                </c:pt>
                <c:pt idx="112">
                  <c:v>1121</c:v>
                </c:pt>
                <c:pt idx="113">
                  <c:v>1131</c:v>
                </c:pt>
                <c:pt idx="114">
                  <c:v>1141</c:v>
                </c:pt>
                <c:pt idx="115">
                  <c:v>1151</c:v>
                </c:pt>
                <c:pt idx="116">
                  <c:v>1161</c:v>
                </c:pt>
                <c:pt idx="117">
                  <c:v>1171</c:v>
                </c:pt>
                <c:pt idx="118">
                  <c:v>1181</c:v>
                </c:pt>
                <c:pt idx="119">
                  <c:v>1191</c:v>
                </c:pt>
                <c:pt idx="120">
                  <c:v>1201</c:v>
                </c:pt>
                <c:pt idx="121">
                  <c:v>1211</c:v>
                </c:pt>
                <c:pt idx="122">
                  <c:v>1221</c:v>
                </c:pt>
                <c:pt idx="123">
                  <c:v>1231</c:v>
                </c:pt>
                <c:pt idx="124">
                  <c:v>1241</c:v>
                </c:pt>
                <c:pt idx="125">
                  <c:v>1251</c:v>
                </c:pt>
                <c:pt idx="126">
                  <c:v>1261</c:v>
                </c:pt>
                <c:pt idx="127">
                  <c:v>1271</c:v>
                </c:pt>
                <c:pt idx="128">
                  <c:v>1281</c:v>
                </c:pt>
                <c:pt idx="129">
                  <c:v>1291</c:v>
                </c:pt>
                <c:pt idx="130">
                  <c:v>1301</c:v>
                </c:pt>
                <c:pt idx="131">
                  <c:v>1311</c:v>
                </c:pt>
                <c:pt idx="132">
                  <c:v>1321</c:v>
                </c:pt>
                <c:pt idx="133">
                  <c:v>1331</c:v>
                </c:pt>
                <c:pt idx="134">
                  <c:v>1341</c:v>
                </c:pt>
                <c:pt idx="135">
                  <c:v>1351</c:v>
                </c:pt>
                <c:pt idx="136">
                  <c:v>1361</c:v>
                </c:pt>
                <c:pt idx="137">
                  <c:v>1371</c:v>
                </c:pt>
                <c:pt idx="138">
                  <c:v>1381</c:v>
                </c:pt>
                <c:pt idx="139">
                  <c:v>1391</c:v>
                </c:pt>
                <c:pt idx="140">
                  <c:v>1401</c:v>
                </c:pt>
                <c:pt idx="141">
                  <c:v>1411</c:v>
                </c:pt>
                <c:pt idx="142">
                  <c:v>1421</c:v>
                </c:pt>
                <c:pt idx="143">
                  <c:v>1431</c:v>
                </c:pt>
                <c:pt idx="144">
                  <c:v>1441</c:v>
                </c:pt>
                <c:pt idx="145">
                  <c:v>1451</c:v>
                </c:pt>
                <c:pt idx="146">
                  <c:v>1461</c:v>
                </c:pt>
                <c:pt idx="147">
                  <c:v>1471</c:v>
                </c:pt>
                <c:pt idx="148">
                  <c:v>1481</c:v>
                </c:pt>
                <c:pt idx="149">
                  <c:v>1491</c:v>
                </c:pt>
                <c:pt idx="150">
                  <c:v>1501</c:v>
                </c:pt>
                <c:pt idx="151">
                  <c:v>1511</c:v>
                </c:pt>
                <c:pt idx="152">
                  <c:v>1521</c:v>
                </c:pt>
                <c:pt idx="153">
                  <c:v>1531</c:v>
                </c:pt>
                <c:pt idx="154">
                  <c:v>1541</c:v>
                </c:pt>
                <c:pt idx="155">
                  <c:v>1551</c:v>
                </c:pt>
                <c:pt idx="156">
                  <c:v>1561</c:v>
                </c:pt>
                <c:pt idx="157">
                  <c:v>1571</c:v>
                </c:pt>
                <c:pt idx="158">
                  <c:v>1581</c:v>
                </c:pt>
                <c:pt idx="159">
                  <c:v>1591</c:v>
                </c:pt>
                <c:pt idx="160">
                  <c:v>1601</c:v>
                </c:pt>
                <c:pt idx="161">
                  <c:v>1611</c:v>
                </c:pt>
                <c:pt idx="162">
                  <c:v>1621</c:v>
                </c:pt>
                <c:pt idx="163">
                  <c:v>1631</c:v>
                </c:pt>
                <c:pt idx="164">
                  <c:v>1641</c:v>
                </c:pt>
                <c:pt idx="165">
                  <c:v>1651</c:v>
                </c:pt>
                <c:pt idx="166">
                  <c:v>1661</c:v>
                </c:pt>
                <c:pt idx="167">
                  <c:v>1671</c:v>
                </c:pt>
                <c:pt idx="168">
                  <c:v>1681</c:v>
                </c:pt>
                <c:pt idx="169">
                  <c:v>1691</c:v>
                </c:pt>
                <c:pt idx="170">
                  <c:v>1701</c:v>
                </c:pt>
                <c:pt idx="171">
                  <c:v>1711</c:v>
                </c:pt>
                <c:pt idx="172">
                  <c:v>1721</c:v>
                </c:pt>
                <c:pt idx="173">
                  <c:v>1731</c:v>
                </c:pt>
                <c:pt idx="174">
                  <c:v>1741</c:v>
                </c:pt>
                <c:pt idx="175">
                  <c:v>1751</c:v>
                </c:pt>
                <c:pt idx="176">
                  <c:v>1761</c:v>
                </c:pt>
                <c:pt idx="177">
                  <c:v>1771</c:v>
                </c:pt>
                <c:pt idx="178">
                  <c:v>1781</c:v>
                </c:pt>
                <c:pt idx="179">
                  <c:v>1791</c:v>
                </c:pt>
                <c:pt idx="180">
                  <c:v>1801</c:v>
                </c:pt>
                <c:pt idx="181">
                  <c:v>1811</c:v>
                </c:pt>
                <c:pt idx="182">
                  <c:v>1821</c:v>
                </c:pt>
                <c:pt idx="183">
                  <c:v>1831</c:v>
                </c:pt>
                <c:pt idx="184">
                  <c:v>1841</c:v>
                </c:pt>
                <c:pt idx="185">
                  <c:v>1851</c:v>
                </c:pt>
                <c:pt idx="186">
                  <c:v>1861</c:v>
                </c:pt>
                <c:pt idx="187">
                  <c:v>1871</c:v>
                </c:pt>
                <c:pt idx="188">
                  <c:v>1881</c:v>
                </c:pt>
                <c:pt idx="189">
                  <c:v>1891</c:v>
                </c:pt>
                <c:pt idx="190">
                  <c:v>1901</c:v>
                </c:pt>
                <c:pt idx="191">
                  <c:v>1911</c:v>
                </c:pt>
                <c:pt idx="192">
                  <c:v>1921</c:v>
                </c:pt>
                <c:pt idx="193">
                  <c:v>1931</c:v>
                </c:pt>
                <c:pt idx="194">
                  <c:v>1941</c:v>
                </c:pt>
                <c:pt idx="195">
                  <c:v>1951</c:v>
                </c:pt>
                <c:pt idx="196">
                  <c:v>1961</c:v>
                </c:pt>
                <c:pt idx="197">
                  <c:v>1971</c:v>
                </c:pt>
                <c:pt idx="198">
                  <c:v>1981</c:v>
                </c:pt>
                <c:pt idx="199">
                  <c:v>1991</c:v>
                </c:pt>
                <c:pt idx="200">
                  <c:v>2001</c:v>
                </c:pt>
              </c:numCache>
            </c:numRef>
          </c:xVal>
          <c:yVal>
            <c:numRef>
              <c:f>DATA!$AB$2:$AB$202</c:f>
              <c:numCache>
                <c:formatCode>General</c:formatCode>
                <c:ptCount val="201"/>
                <c:pt idx="0">
                  <c:v>1</c:v>
                </c:pt>
                <c:pt idx="1">
                  <c:v>0.99919999999999998</c:v>
                </c:pt>
                <c:pt idx="2">
                  <c:v>0.99839999999999962</c:v>
                </c:pt>
                <c:pt idx="3">
                  <c:v>0.99987999999999999</c:v>
                </c:pt>
                <c:pt idx="4">
                  <c:v>0.94904999999999995</c:v>
                </c:pt>
                <c:pt idx="5">
                  <c:v>0.78263000000000005</c:v>
                </c:pt>
                <c:pt idx="6">
                  <c:v>0.52281999999999962</c:v>
                </c:pt>
                <c:pt idx="7">
                  <c:v>0.28540000000000021</c:v>
                </c:pt>
                <c:pt idx="8">
                  <c:v>0.19940000000000013</c:v>
                </c:pt>
                <c:pt idx="9">
                  <c:v>0.19499000000000016</c:v>
                </c:pt>
                <c:pt idx="10">
                  <c:v>0.19500000000000009</c:v>
                </c:pt>
                <c:pt idx="11">
                  <c:v>0.19271000000000013</c:v>
                </c:pt>
                <c:pt idx="12">
                  <c:v>0.19358000000000009</c:v>
                </c:pt>
                <c:pt idx="13">
                  <c:v>0.19343000000000013</c:v>
                </c:pt>
                <c:pt idx="14">
                  <c:v>0.19282000000000007</c:v>
                </c:pt>
                <c:pt idx="15">
                  <c:v>0.19285000000000008</c:v>
                </c:pt>
                <c:pt idx="16">
                  <c:v>0.19179000000000013</c:v>
                </c:pt>
                <c:pt idx="17">
                  <c:v>0.18946000000000013</c:v>
                </c:pt>
                <c:pt idx="18">
                  <c:v>0.19132000000000007</c:v>
                </c:pt>
                <c:pt idx="19">
                  <c:v>0.19330000000000008</c:v>
                </c:pt>
                <c:pt idx="20">
                  <c:v>0.19342000000000009</c:v>
                </c:pt>
                <c:pt idx="21">
                  <c:v>0.19910000000000008</c:v>
                </c:pt>
                <c:pt idx="22">
                  <c:v>0.18885000000000007</c:v>
                </c:pt>
                <c:pt idx="23">
                  <c:v>0.18750000000000008</c:v>
                </c:pt>
                <c:pt idx="24">
                  <c:v>0.18848000000000009</c:v>
                </c:pt>
                <c:pt idx="25">
                  <c:v>0.18489000000000008</c:v>
                </c:pt>
                <c:pt idx="26">
                  <c:v>0.18617</c:v>
                </c:pt>
                <c:pt idx="27">
                  <c:v>0.18517</c:v>
                </c:pt>
                <c:pt idx="28">
                  <c:v>0.18002000000000001</c:v>
                </c:pt>
                <c:pt idx="29">
                  <c:v>0.17999000000000012</c:v>
                </c:pt>
                <c:pt idx="30">
                  <c:v>0.17895000000000008</c:v>
                </c:pt>
                <c:pt idx="31">
                  <c:v>0.17863000000000001</c:v>
                </c:pt>
                <c:pt idx="32">
                  <c:v>0.17516000000000001</c:v>
                </c:pt>
                <c:pt idx="33">
                  <c:v>0.17335</c:v>
                </c:pt>
                <c:pt idx="34">
                  <c:v>0.17980000000000004</c:v>
                </c:pt>
                <c:pt idx="35">
                  <c:v>0.18723000000000009</c:v>
                </c:pt>
                <c:pt idx="36">
                  <c:v>0.19221000000000013</c:v>
                </c:pt>
                <c:pt idx="37">
                  <c:v>0.19321000000000013</c:v>
                </c:pt>
                <c:pt idx="38">
                  <c:v>0.19165000000000001</c:v>
                </c:pt>
                <c:pt idx="39">
                  <c:v>0.19828000000000012</c:v>
                </c:pt>
                <c:pt idx="40">
                  <c:v>0.19846000000000016</c:v>
                </c:pt>
                <c:pt idx="41">
                  <c:v>0.19590000000000013</c:v>
                </c:pt>
                <c:pt idx="42">
                  <c:v>0.19252000000000008</c:v>
                </c:pt>
                <c:pt idx="43">
                  <c:v>0.19261000000000009</c:v>
                </c:pt>
                <c:pt idx="44">
                  <c:v>0.19169000000000008</c:v>
                </c:pt>
                <c:pt idx="45">
                  <c:v>0.19185000000000008</c:v>
                </c:pt>
                <c:pt idx="46">
                  <c:v>0.18828000000000009</c:v>
                </c:pt>
                <c:pt idx="47">
                  <c:v>0.18817999999999999</c:v>
                </c:pt>
                <c:pt idx="48">
                  <c:v>0.18722000000000008</c:v>
                </c:pt>
                <c:pt idx="49">
                  <c:v>0.18557000000000001</c:v>
                </c:pt>
                <c:pt idx="50">
                  <c:v>0.18612000000000001</c:v>
                </c:pt>
                <c:pt idx="51">
                  <c:v>0.18517</c:v>
                </c:pt>
                <c:pt idx="52">
                  <c:v>0.18608000000000008</c:v>
                </c:pt>
                <c:pt idx="53">
                  <c:v>0.18427000000000004</c:v>
                </c:pt>
                <c:pt idx="54">
                  <c:v>0.18182000000000001</c:v>
                </c:pt>
                <c:pt idx="55">
                  <c:v>0.18397000000000008</c:v>
                </c:pt>
                <c:pt idx="56">
                  <c:v>0.18309000000000009</c:v>
                </c:pt>
                <c:pt idx="57">
                  <c:v>0.18201000000000009</c:v>
                </c:pt>
                <c:pt idx="58">
                  <c:v>0.17875000000000008</c:v>
                </c:pt>
                <c:pt idx="59">
                  <c:v>0.17997000000000007</c:v>
                </c:pt>
                <c:pt idx="60">
                  <c:v>0.17998000000000008</c:v>
                </c:pt>
                <c:pt idx="61">
                  <c:v>0.18187999999999999</c:v>
                </c:pt>
                <c:pt idx="62">
                  <c:v>0.17856000000000008</c:v>
                </c:pt>
                <c:pt idx="63">
                  <c:v>0.17882999999999999</c:v>
                </c:pt>
                <c:pt idx="64">
                  <c:v>0.17645000000000008</c:v>
                </c:pt>
                <c:pt idx="65">
                  <c:v>0.17707999999999999</c:v>
                </c:pt>
                <c:pt idx="66">
                  <c:v>0.17460999999999999</c:v>
                </c:pt>
                <c:pt idx="67">
                  <c:v>0.17216999999999999</c:v>
                </c:pt>
                <c:pt idx="68">
                  <c:v>0.17508000000000001</c:v>
                </c:pt>
                <c:pt idx="69">
                  <c:v>0.17254000000000008</c:v>
                </c:pt>
                <c:pt idx="70">
                  <c:v>0.17179000000000008</c:v>
                </c:pt>
                <c:pt idx="71">
                  <c:v>0.1699100000000002</c:v>
                </c:pt>
                <c:pt idx="72">
                  <c:v>0.17055999999999999</c:v>
                </c:pt>
                <c:pt idx="73">
                  <c:v>0.17236000000000001</c:v>
                </c:pt>
                <c:pt idx="74">
                  <c:v>0.17022000000000001</c:v>
                </c:pt>
                <c:pt idx="75">
                  <c:v>0.17069999999999999</c:v>
                </c:pt>
                <c:pt idx="76">
                  <c:v>0.16519000000000009</c:v>
                </c:pt>
                <c:pt idx="77">
                  <c:v>0.16925000000000012</c:v>
                </c:pt>
                <c:pt idx="78">
                  <c:v>0.16631000000000012</c:v>
                </c:pt>
                <c:pt idx="79">
                  <c:v>0.16700000000000012</c:v>
                </c:pt>
                <c:pt idx="80">
                  <c:v>0.16599000000000017</c:v>
                </c:pt>
                <c:pt idx="81">
                  <c:v>0.16426000000000013</c:v>
                </c:pt>
                <c:pt idx="82">
                  <c:v>0.15915000000000001</c:v>
                </c:pt>
                <c:pt idx="83">
                  <c:v>0.16661000000000009</c:v>
                </c:pt>
                <c:pt idx="84">
                  <c:v>0.16291000000000017</c:v>
                </c:pt>
                <c:pt idx="85">
                  <c:v>0.16397000000000009</c:v>
                </c:pt>
                <c:pt idx="86">
                  <c:v>0.16134000000000012</c:v>
                </c:pt>
                <c:pt idx="87">
                  <c:v>0.16420000000000012</c:v>
                </c:pt>
                <c:pt idx="88">
                  <c:v>0.15895000000000009</c:v>
                </c:pt>
                <c:pt idx="89">
                  <c:v>0.16426000000000013</c:v>
                </c:pt>
                <c:pt idx="90">
                  <c:v>0.15855000000000008</c:v>
                </c:pt>
                <c:pt idx="91">
                  <c:v>0.15767999999999999</c:v>
                </c:pt>
                <c:pt idx="92">
                  <c:v>0.16028000000000009</c:v>
                </c:pt>
                <c:pt idx="93">
                  <c:v>0.15377000000000007</c:v>
                </c:pt>
                <c:pt idx="94">
                  <c:v>0.15458000000000008</c:v>
                </c:pt>
                <c:pt idx="95">
                  <c:v>0.15655000000000008</c:v>
                </c:pt>
                <c:pt idx="96">
                  <c:v>0.15483000000000008</c:v>
                </c:pt>
                <c:pt idx="97">
                  <c:v>0.15027000000000001</c:v>
                </c:pt>
                <c:pt idx="98">
                  <c:v>0.15082999999999999</c:v>
                </c:pt>
                <c:pt idx="99">
                  <c:v>0.15320000000000009</c:v>
                </c:pt>
                <c:pt idx="100">
                  <c:v>0.15262000000000001</c:v>
                </c:pt>
                <c:pt idx="101">
                  <c:v>0.15062999999999999</c:v>
                </c:pt>
                <c:pt idx="102">
                  <c:v>0.14691000000000012</c:v>
                </c:pt>
                <c:pt idx="103">
                  <c:v>0.14777000000000001</c:v>
                </c:pt>
                <c:pt idx="104">
                  <c:v>0.14660000000000001</c:v>
                </c:pt>
                <c:pt idx="105">
                  <c:v>0.14527999999999999</c:v>
                </c:pt>
                <c:pt idx="106">
                  <c:v>0.14247000000000001</c:v>
                </c:pt>
                <c:pt idx="107">
                  <c:v>0.14287</c:v>
                </c:pt>
                <c:pt idx="108">
                  <c:v>0.14321000000000009</c:v>
                </c:pt>
                <c:pt idx="109">
                  <c:v>0.13977000000000001</c:v>
                </c:pt>
                <c:pt idx="110">
                  <c:v>0.14373000000000008</c:v>
                </c:pt>
                <c:pt idx="111">
                  <c:v>0.13586999999999999</c:v>
                </c:pt>
                <c:pt idx="112">
                  <c:v>0.13880999999999999</c:v>
                </c:pt>
                <c:pt idx="113">
                  <c:v>0.13400999999999999</c:v>
                </c:pt>
                <c:pt idx="114">
                  <c:v>0.13483000000000001</c:v>
                </c:pt>
                <c:pt idx="115">
                  <c:v>0.1358</c:v>
                </c:pt>
                <c:pt idx="116">
                  <c:v>0.13350999999999999</c:v>
                </c:pt>
                <c:pt idx="117">
                  <c:v>0.13177</c:v>
                </c:pt>
                <c:pt idx="118">
                  <c:v>0.13203999999999999</c:v>
                </c:pt>
                <c:pt idx="119">
                  <c:v>0.13092999999999999</c:v>
                </c:pt>
                <c:pt idx="120">
                  <c:v>0.13097</c:v>
                </c:pt>
                <c:pt idx="121">
                  <c:v>0.12902</c:v>
                </c:pt>
                <c:pt idx="122">
                  <c:v>0.12681000000000001</c:v>
                </c:pt>
                <c:pt idx="123">
                  <c:v>0.12626999999999999</c:v>
                </c:pt>
                <c:pt idx="124">
                  <c:v>0.12726000000000001</c:v>
                </c:pt>
                <c:pt idx="125">
                  <c:v>0.12422999999999999</c:v>
                </c:pt>
                <c:pt idx="126">
                  <c:v>0.12418000000000004</c:v>
                </c:pt>
                <c:pt idx="127">
                  <c:v>0.12291000000000002</c:v>
                </c:pt>
                <c:pt idx="128">
                  <c:v>0.12311000000000002</c:v>
                </c:pt>
                <c:pt idx="129">
                  <c:v>0.12255000000000002</c:v>
                </c:pt>
                <c:pt idx="130">
                  <c:v>0.12209000000000005</c:v>
                </c:pt>
                <c:pt idx="131">
                  <c:v>0.12311999999999998</c:v>
                </c:pt>
                <c:pt idx="132">
                  <c:v>0.12063000000000004</c:v>
                </c:pt>
                <c:pt idx="133">
                  <c:v>0.12517999999999993</c:v>
                </c:pt>
                <c:pt idx="134">
                  <c:v>0.12205000000000002</c:v>
                </c:pt>
                <c:pt idx="135">
                  <c:v>0.12103000000000004</c:v>
                </c:pt>
                <c:pt idx="136">
                  <c:v>0.12182000000000004</c:v>
                </c:pt>
                <c:pt idx="137">
                  <c:v>0.12250999999999998</c:v>
                </c:pt>
                <c:pt idx="138">
                  <c:v>0.11686000000000007</c:v>
                </c:pt>
                <c:pt idx="139">
                  <c:v>0.12143000000000002</c:v>
                </c:pt>
                <c:pt idx="140">
                  <c:v>0.12245</c:v>
                </c:pt>
                <c:pt idx="141">
                  <c:v>0.12021000000000004</c:v>
                </c:pt>
                <c:pt idx="142">
                  <c:v>0.12027000000000004</c:v>
                </c:pt>
                <c:pt idx="143">
                  <c:v>0.11981000000000004</c:v>
                </c:pt>
                <c:pt idx="144">
                  <c:v>0.11931000000000004</c:v>
                </c:pt>
                <c:pt idx="145">
                  <c:v>0.11885000000000004</c:v>
                </c:pt>
                <c:pt idx="146">
                  <c:v>0.12197000000000002</c:v>
                </c:pt>
                <c:pt idx="147">
                  <c:v>0.11957000000000007</c:v>
                </c:pt>
                <c:pt idx="148">
                  <c:v>0.11932000000000006</c:v>
                </c:pt>
                <c:pt idx="149">
                  <c:v>0.11856999999999999</c:v>
                </c:pt>
                <c:pt idx="150">
                  <c:v>0.11930000000000004</c:v>
                </c:pt>
                <c:pt idx="151">
                  <c:v>0.11895000000000004</c:v>
                </c:pt>
                <c:pt idx="152">
                  <c:v>0.11831000000000004</c:v>
                </c:pt>
                <c:pt idx="153">
                  <c:v>0.11595000000000004</c:v>
                </c:pt>
                <c:pt idx="154">
                  <c:v>0.11599000000000007</c:v>
                </c:pt>
                <c:pt idx="155">
                  <c:v>0.11597000000000005</c:v>
                </c:pt>
                <c:pt idx="156">
                  <c:v>0.11283000000000004</c:v>
                </c:pt>
                <c:pt idx="157">
                  <c:v>0.11580000000000004</c:v>
                </c:pt>
                <c:pt idx="158">
                  <c:v>0.11880000000000004</c:v>
                </c:pt>
                <c:pt idx="159">
                  <c:v>0.11742000000000007</c:v>
                </c:pt>
                <c:pt idx="160">
                  <c:v>0.11847000000000008</c:v>
                </c:pt>
                <c:pt idx="161">
                  <c:v>0.11495000000000002</c:v>
                </c:pt>
                <c:pt idx="162">
                  <c:v>0.11440000000000004</c:v>
                </c:pt>
                <c:pt idx="163">
                  <c:v>0.11558000000000004</c:v>
                </c:pt>
                <c:pt idx="164">
                  <c:v>0.11670000000000008</c:v>
                </c:pt>
                <c:pt idx="165">
                  <c:v>0.11398000000000004</c:v>
                </c:pt>
                <c:pt idx="166">
                  <c:v>0.11476000000000008</c:v>
                </c:pt>
                <c:pt idx="167">
                  <c:v>0.11582000000000008</c:v>
                </c:pt>
                <c:pt idx="168">
                  <c:v>0.11366999999999999</c:v>
                </c:pt>
                <c:pt idx="169">
                  <c:v>0.11547000000000004</c:v>
                </c:pt>
                <c:pt idx="170">
                  <c:v>0.11320000000000006</c:v>
                </c:pt>
                <c:pt idx="171">
                  <c:v>0.11225000000000004</c:v>
                </c:pt>
                <c:pt idx="172">
                  <c:v>0.11452000000000007</c:v>
                </c:pt>
                <c:pt idx="173">
                  <c:v>0.11760000000000007</c:v>
                </c:pt>
                <c:pt idx="174">
                  <c:v>0.11602999999999999</c:v>
                </c:pt>
                <c:pt idx="175">
                  <c:v>0.11434000000000002</c:v>
                </c:pt>
                <c:pt idx="176">
                  <c:v>0.11372000000000008</c:v>
                </c:pt>
                <c:pt idx="177">
                  <c:v>0.11461000000000005</c:v>
                </c:pt>
                <c:pt idx="178">
                  <c:v>0.11434999999999998</c:v>
                </c:pt>
                <c:pt idx="179">
                  <c:v>0.11133999999999998</c:v>
                </c:pt>
                <c:pt idx="180">
                  <c:v>0.11379000000000009</c:v>
                </c:pt>
                <c:pt idx="181">
                  <c:v>0.11434999999999998</c:v>
                </c:pt>
                <c:pt idx="182">
                  <c:v>0.11713000000000008</c:v>
                </c:pt>
                <c:pt idx="183">
                  <c:v>0.11577000000000008</c:v>
                </c:pt>
                <c:pt idx="184">
                  <c:v>0.11382000000000005</c:v>
                </c:pt>
                <c:pt idx="185">
                  <c:v>0.11496000000000008</c:v>
                </c:pt>
                <c:pt idx="186">
                  <c:v>0.11420000000000007</c:v>
                </c:pt>
                <c:pt idx="187">
                  <c:v>0.11284000000000002</c:v>
                </c:pt>
                <c:pt idx="188">
                  <c:v>0.11337999999999998</c:v>
                </c:pt>
                <c:pt idx="189">
                  <c:v>0.11274000000000008</c:v>
                </c:pt>
                <c:pt idx="190">
                  <c:v>0.11548000000000004</c:v>
                </c:pt>
                <c:pt idx="191">
                  <c:v>0.11275000000000004</c:v>
                </c:pt>
                <c:pt idx="192">
                  <c:v>0.11604000000000005</c:v>
                </c:pt>
                <c:pt idx="193">
                  <c:v>0.11236000000000004</c:v>
                </c:pt>
                <c:pt idx="194">
                  <c:v>0.11315000000000004</c:v>
                </c:pt>
                <c:pt idx="195">
                  <c:v>0.11429000000000009</c:v>
                </c:pt>
                <c:pt idx="196">
                  <c:v>0.11282000000000005</c:v>
                </c:pt>
                <c:pt idx="197">
                  <c:v>0.11181000000000002</c:v>
                </c:pt>
                <c:pt idx="198">
                  <c:v>0.11297000000000004</c:v>
                </c:pt>
                <c:pt idx="199">
                  <c:v>0.11146000000000005</c:v>
                </c:pt>
                <c:pt idx="200">
                  <c:v>0.11083999999999998</c:v>
                </c:pt>
              </c:numCache>
            </c:numRef>
          </c:yVal>
          <c:smooth val="1"/>
        </c:ser>
        <c:ser>
          <c:idx val="7"/>
          <c:order val="7"/>
          <c:tx>
            <c:strRef>
              <c:f>DATA!$AD$1</c:f>
              <c:strCache>
                <c:ptCount val="1"/>
                <c:pt idx="0">
                  <c:v>total sat</c:v>
                </c:pt>
              </c:strCache>
            </c:strRef>
          </c:tx>
          <c:spPr>
            <a:ln>
              <a:solidFill>
                <a:prstClr val="black"/>
              </a:solidFill>
            </a:ln>
          </c:spPr>
          <c:marker>
            <c:symbol val="none"/>
          </c:marker>
          <c:xVal>
            <c:numRef>
              <c:f>DATA!$L$2:$L$202</c:f>
              <c:numCache>
                <c:formatCode>General</c:formatCode>
                <c:ptCount val="201"/>
                <c:pt idx="0">
                  <c:v>1</c:v>
                </c:pt>
                <c:pt idx="1">
                  <c:v>11</c:v>
                </c:pt>
                <c:pt idx="2">
                  <c:v>21</c:v>
                </c:pt>
                <c:pt idx="3">
                  <c:v>31</c:v>
                </c:pt>
                <c:pt idx="4">
                  <c:v>41</c:v>
                </c:pt>
                <c:pt idx="5">
                  <c:v>51</c:v>
                </c:pt>
                <c:pt idx="6">
                  <c:v>61</c:v>
                </c:pt>
                <c:pt idx="7">
                  <c:v>71</c:v>
                </c:pt>
                <c:pt idx="8">
                  <c:v>81</c:v>
                </c:pt>
                <c:pt idx="9">
                  <c:v>91</c:v>
                </c:pt>
                <c:pt idx="10">
                  <c:v>101</c:v>
                </c:pt>
                <c:pt idx="11">
                  <c:v>111</c:v>
                </c:pt>
                <c:pt idx="12">
                  <c:v>121</c:v>
                </c:pt>
                <c:pt idx="13">
                  <c:v>131</c:v>
                </c:pt>
                <c:pt idx="14">
                  <c:v>141</c:v>
                </c:pt>
                <c:pt idx="15">
                  <c:v>151</c:v>
                </c:pt>
                <c:pt idx="16">
                  <c:v>161</c:v>
                </c:pt>
                <c:pt idx="17">
                  <c:v>171</c:v>
                </c:pt>
                <c:pt idx="18">
                  <c:v>181</c:v>
                </c:pt>
                <c:pt idx="19">
                  <c:v>191</c:v>
                </c:pt>
                <c:pt idx="20">
                  <c:v>201</c:v>
                </c:pt>
                <c:pt idx="21">
                  <c:v>211</c:v>
                </c:pt>
                <c:pt idx="22">
                  <c:v>221</c:v>
                </c:pt>
                <c:pt idx="23">
                  <c:v>231</c:v>
                </c:pt>
                <c:pt idx="24">
                  <c:v>241</c:v>
                </c:pt>
                <c:pt idx="25">
                  <c:v>251</c:v>
                </c:pt>
                <c:pt idx="26">
                  <c:v>261</c:v>
                </c:pt>
                <c:pt idx="27">
                  <c:v>271</c:v>
                </c:pt>
                <c:pt idx="28">
                  <c:v>281</c:v>
                </c:pt>
                <c:pt idx="29">
                  <c:v>291</c:v>
                </c:pt>
                <c:pt idx="30">
                  <c:v>301</c:v>
                </c:pt>
                <c:pt idx="31">
                  <c:v>311</c:v>
                </c:pt>
                <c:pt idx="32">
                  <c:v>321</c:v>
                </c:pt>
                <c:pt idx="33">
                  <c:v>331</c:v>
                </c:pt>
                <c:pt idx="34">
                  <c:v>341</c:v>
                </c:pt>
                <c:pt idx="35">
                  <c:v>351</c:v>
                </c:pt>
                <c:pt idx="36">
                  <c:v>361</c:v>
                </c:pt>
                <c:pt idx="37">
                  <c:v>371</c:v>
                </c:pt>
                <c:pt idx="38">
                  <c:v>381</c:v>
                </c:pt>
                <c:pt idx="39">
                  <c:v>391</c:v>
                </c:pt>
                <c:pt idx="40">
                  <c:v>401</c:v>
                </c:pt>
                <c:pt idx="41">
                  <c:v>411</c:v>
                </c:pt>
                <c:pt idx="42">
                  <c:v>421</c:v>
                </c:pt>
                <c:pt idx="43">
                  <c:v>431</c:v>
                </c:pt>
                <c:pt idx="44">
                  <c:v>441</c:v>
                </c:pt>
                <c:pt idx="45">
                  <c:v>451</c:v>
                </c:pt>
                <c:pt idx="46">
                  <c:v>461</c:v>
                </c:pt>
                <c:pt idx="47">
                  <c:v>471</c:v>
                </c:pt>
                <c:pt idx="48">
                  <c:v>481</c:v>
                </c:pt>
                <c:pt idx="49">
                  <c:v>491</c:v>
                </c:pt>
                <c:pt idx="50">
                  <c:v>501</c:v>
                </c:pt>
                <c:pt idx="51">
                  <c:v>511</c:v>
                </c:pt>
                <c:pt idx="52">
                  <c:v>521</c:v>
                </c:pt>
                <c:pt idx="53">
                  <c:v>531</c:v>
                </c:pt>
                <c:pt idx="54">
                  <c:v>541</c:v>
                </c:pt>
                <c:pt idx="55">
                  <c:v>551</c:v>
                </c:pt>
                <c:pt idx="56">
                  <c:v>561</c:v>
                </c:pt>
                <c:pt idx="57">
                  <c:v>571</c:v>
                </c:pt>
                <c:pt idx="58">
                  <c:v>581</c:v>
                </c:pt>
                <c:pt idx="59">
                  <c:v>591</c:v>
                </c:pt>
                <c:pt idx="60">
                  <c:v>601</c:v>
                </c:pt>
                <c:pt idx="61">
                  <c:v>611</c:v>
                </c:pt>
                <c:pt idx="62">
                  <c:v>621</c:v>
                </c:pt>
                <c:pt idx="63">
                  <c:v>631</c:v>
                </c:pt>
                <c:pt idx="64">
                  <c:v>641</c:v>
                </c:pt>
                <c:pt idx="65">
                  <c:v>651</c:v>
                </c:pt>
                <c:pt idx="66">
                  <c:v>661</c:v>
                </c:pt>
                <c:pt idx="67">
                  <c:v>671</c:v>
                </c:pt>
                <c:pt idx="68">
                  <c:v>681</c:v>
                </c:pt>
                <c:pt idx="69">
                  <c:v>691</c:v>
                </c:pt>
                <c:pt idx="70">
                  <c:v>701</c:v>
                </c:pt>
                <c:pt idx="71">
                  <c:v>711</c:v>
                </c:pt>
                <c:pt idx="72">
                  <c:v>721</c:v>
                </c:pt>
                <c:pt idx="73">
                  <c:v>731</c:v>
                </c:pt>
                <c:pt idx="74">
                  <c:v>741</c:v>
                </c:pt>
                <c:pt idx="75">
                  <c:v>751</c:v>
                </c:pt>
                <c:pt idx="76">
                  <c:v>761</c:v>
                </c:pt>
                <c:pt idx="77">
                  <c:v>771</c:v>
                </c:pt>
                <c:pt idx="78">
                  <c:v>781</c:v>
                </c:pt>
                <c:pt idx="79">
                  <c:v>791</c:v>
                </c:pt>
                <c:pt idx="80">
                  <c:v>801</c:v>
                </c:pt>
                <c:pt idx="81">
                  <c:v>811</c:v>
                </c:pt>
                <c:pt idx="82">
                  <c:v>821</c:v>
                </c:pt>
                <c:pt idx="83">
                  <c:v>831</c:v>
                </c:pt>
                <c:pt idx="84">
                  <c:v>841</c:v>
                </c:pt>
                <c:pt idx="85">
                  <c:v>851</c:v>
                </c:pt>
                <c:pt idx="86">
                  <c:v>861</c:v>
                </c:pt>
                <c:pt idx="87">
                  <c:v>871</c:v>
                </c:pt>
                <c:pt idx="88">
                  <c:v>881</c:v>
                </c:pt>
                <c:pt idx="89">
                  <c:v>891</c:v>
                </c:pt>
                <c:pt idx="90">
                  <c:v>901</c:v>
                </c:pt>
                <c:pt idx="91">
                  <c:v>911</c:v>
                </c:pt>
                <c:pt idx="92">
                  <c:v>921</c:v>
                </c:pt>
                <c:pt idx="93">
                  <c:v>931</c:v>
                </c:pt>
                <c:pt idx="94">
                  <c:v>941</c:v>
                </c:pt>
                <c:pt idx="95">
                  <c:v>951</c:v>
                </c:pt>
                <c:pt idx="96">
                  <c:v>961</c:v>
                </c:pt>
                <c:pt idx="97">
                  <c:v>971</c:v>
                </c:pt>
                <c:pt idx="98">
                  <c:v>981</c:v>
                </c:pt>
                <c:pt idx="99">
                  <c:v>991</c:v>
                </c:pt>
                <c:pt idx="100">
                  <c:v>1001</c:v>
                </c:pt>
                <c:pt idx="101">
                  <c:v>1011</c:v>
                </c:pt>
                <c:pt idx="102">
                  <c:v>1021</c:v>
                </c:pt>
                <c:pt idx="103">
                  <c:v>1031</c:v>
                </c:pt>
                <c:pt idx="104">
                  <c:v>1041</c:v>
                </c:pt>
                <c:pt idx="105">
                  <c:v>1051</c:v>
                </c:pt>
                <c:pt idx="106">
                  <c:v>1061</c:v>
                </c:pt>
                <c:pt idx="107">
                  <c:v>1071</c:v>
                </c:pt>
                <c:pt idx="108">
                  <c:v>1081</c:v>
                </c:pt>
                <c:pt idx="109">
                  <c:v>1091</c:v>
                </c:pt>
                <c:pt idx="110">
                  <c:v>1101</c:v>
                </c:pt>
                <c:pt idx="111">
                  <c:v>1111</c:v>
                </c:pt>
                <c:pt idx="112">
                  <c:v>1121</c:v>
                </c:pt>
                <c:pt idx="113">
                  <c:v>1131</c:v>
                </c:pt>
                <c:pt idx="114">
                  <c:v>1141</c:v>
                </c:pt>
                <c:pt idx="115">
                  <c:v>1151</c:v>
                </c:pt>
                <c:pt idx="116">
                  <c:v>1161</c:v>
                </c:pt>
                <c:pt idx="117">
                  <c:v>1171</c:v>
                </c:pt>
                <c:pt idx="118">
                  <c:v>1181</c:v>
                </c:pt>
                <c:pt idx="119">
                  <c:v>1191</c:v>
                </c:pt>
                <c:pt idx="120">
                  <c:v>1201</c:v>
                </c:pt>
                <c:pt idx="121">
                  <c:v>1211</c:v>
                </c:pt>
                <c:pt idx="122">
                  <c:v>1221</c:v>
                </c:pt>
                <c:pt idx="123">
                  <c:v>1231</c:v>
                </c:pt>
                <c:pt idx="124">
                  <c:v>1241</c:v>
                </c:pt>
                <c:pt idx="125">
                  <c:v>1251</c:v>
                </c:pt>
                <c:pt idx="126">
                  <c:v>1261</c:v>
                </c:pt>
                <c:pt idx="127">
                  <c:v>1271</c:v>
                </c:pt>
                <c:pt idx="128">
                  <c:v>1281</c:v>
                </c:pt>
                <c:pt idx="129">
                  <c:v>1291</c:v>
                </c:pt>
                <c:pt idx="130">
                  <c:v>1301</c:v>
                </c:pt>
                <c:pt idx="131">
                  <c:v>1311</c:v>
                </c:pt>
                <c:pt idx="132">
                  <c:v>1321</c:v>
                </c:pt>
                <c:pt idx="133">
                  <c:v>1331</c:v>
                </c:pt>
                <c:pt idx="134">
                  <c:v>1341</c:v>
                </c:pt>
                <c:pt idx="135">
                  <c:v>1351</c:v>
                </c:pt>
                <c:pt idx="136">
                  <c:v>1361</c:v>
                </c:pt>
                <c:pt idx="137">
                  <c:v>1371</c:v>
                </c:pt>
                <c:pt idx="138">
                  <c:v>1381</c:v>
                </c:pt>
                <c:pt idx="139">
                  <c:v>1391</c:v>
                </c:pt>
                <c:pt idx="140">
                  <c:v>1401</c:v>
                </c:pt>
                <c:pt idx="141">
                  <c:v>1411</c:v>
                </c:pt>
                <c:pt idx="142">
                  <c:v>1421</c:v>
                </c:pt>
                <c:pt idx="143">
                  <c:v>1431</c:v>
                </c:pt>
                <c:pt idx="144">
                  <c:v>1441</c:v>
                </c:pt>
                <c:pt idx="145">
                  <c:v>1451</c:v>
                </c:pt>
                <c:pt idx="146">
                  <c:v>1461</c:v>
                </c:pt>
                <c:pt idx="147">
                  <c:v>1471</c:v>
                </c:pt>
                <c:pt idx="148">
                  <c:v>1481</c:v>
                </c:pt>
                <c:pt idx="149">
                  <c:v>1491</c:v>
                </c:pt>
                <c:pt idx="150">
                  <c:v>1501</c:v>
                </c:pt>
                <c:pt idx="151">
                  <c:v>1511</c:v>
                </c:pt>
                <c:pt idx="152">
                  <c:v>1521</c:v>
                </c:pt>
                <c:pt idx="153">
                  <c:v>1531</c:v>
                </c:pt>
                <c:pt idx="154">
                  <c:v>1541</c:v>
                </c:pt>
                <c:pt idx="155">
                  <c:v>1551</c:v>
                </c:pt>
                <c:pt idx="156">
                  <c:v>1561</c:v>
                </c:pt>
                <c:pt idx="157">
                  <c:v>1571</c:v>
                </c:pt>
                <c:pt idx="158">
                  <c:v>1581</c:v>
                </c:pt>
                <c:pt idx="159">
                  <c:v>1591</c:v>
                </c:pt>
                <c:pt idx="160">
                  <c:v>1601</c:v>
                </c:pt>
                <c:pt idx="161">
                  <c:v>1611</c:v>
                </c:pt>
                <c:pt idx="162">
                  <c:v>1621</c:v>
                </c:pt>
                <c:pt idx="163">
                  <c:v>1631</c:v>
                </c:pt>
                <c:pt idx="164">
                  <c:v>1641</c:v>
                </c:pt>
                <c:pt idx="165">
                  <c:v>1651</c:v>
                </c:pt>
                <c:pt idx="166">
                  <c:v>1661</c:v>
                </c:pt>
                <c:pt idx="167">
                  <c:v>1671</c:v>
                </c:pt>
                <c:pt idx="168">
                  <c:v>1681</c:v>
                </c:pt>
                <c:pt idx="169">
                  <c:v>1691</c:v>
                </c:pt>
                <c:pt idx="170">
                  <c:v>1701</c:v>
                </c:pt>
                <c:pt idx="171">
                  <c:v>1711</c:v>
                </c:pt>
                <c:pt idx="172">
                  <c:v>1721</c:v>
                </c:pt>
                <c:pt idx="173">
                  <c:v>1731</c:v>
                </c:pt>
                <c:pt idx="174">
                  <c:v>1741</c:v>
                </c:pt>
                <c:pt idx="175">
                  <c:v>1751</c:v>
                </c:pt>
                <c:pt idx="176">
                  <c:v>1761</c:v>
                </c:pt>
                <c:pt idx="177">
                  <c:v>1771</c:v>
                </c:pt>
                <c:pt idx="178">
                  <c:v>1781</c:v>
                </c:pt>
                <c:pt idx="179">
                  <c:v>1791</c:v>
                </c:pt>
                <c:pt idx="180">
                  <c:v>1801</c:v>
                </c:pt>
                <c:pt idx="181">
                  <c:v>1811</c:v>
                </c:pt>
                <c:pt idx="182">
                  <c:v>1821</c:v>
                </c:pt>
                <c:pt idx="183">
                  <c:v>1831</c:v>
                </c:pt>
                <c:pt idx="184">
                  <c:v>1841</c:v>
                </c:pt>
                <c:pt idx="185">
                  <c:v>1851</c:v>
                </c:pt>
                <c:pt idx="186">
                  <c:v>1861</c:v>
                </c:pt>
                <c:pt idx="187">
                  <c:v>1871</c:v>
                </c:pt>
                <c:pt idx="188">
                  <c:v>1881</c:v>
                </c:pt>
                <c:pt idx="189">
                  <c:v>1891</c:v>
                </c:pt>
                <c:pt idx="190">
                  <c:v>1901</c:v>
                </c:pt>
                <c:pt idx="191">
                  <c:v>1911</c:v>
                </c:pt>
                <c:pt idx="192">
                  <c:v>1921</c:v>
                </c:pt>
                <c:pt idx="193">
                  <c:v>1931</c:v>
                </c:pt>
                <c:pt idx="194">
                  <c:v>1941</c:v>
                </c:pt>
                <c:pt idx="195">
                  <c:v>1951</c:v>
                </c:pt>
                <c:pt idx="196">
                  <c:v>1961</c:v>
                </c:pt>
                <c:pt idx="197">
                  <c:v>1971</c:v>
                </c:pt>
                <c:pt idx="198">
                  <c:v>1981</c:v>
                </c:pt>
                <c:pt idx="199">
                  <c:v>1991</c:v>
                </c:pt>
                <c:pt idx="200">
                  <c:v>2001</c:v>
                </c:pt>
              </c:numCache>
            </c:numRef>
          </c:xVal>
          <c:yVal>
            <c:numRef>
              <c:f>DATA!$AD$2:$AD$202</c:f>
              <c:numCache>
                <c:formatCode>General</c:formatCode>
                <c:ptCount val="201"/>
                <c:pt idx="0">
                  <c:v>1</c:v>
                </c:pt>
                <c:pt idx="1">
                  <c:v>0.95028000000000001</c:v>
                </c:pt>
                <c:pt idx="2">
                  <c:v>0.8877000000000006</c:v>
                </c:pt>
                <c:pt idx="3">
                  <c:v>0.83496000000000004</c:v>
                </c:pt>
                <c:pt idx="4">
                  <c:v>0.75224000000000035</c:v>
                </c:pt>
                <c:pt idx="5">
                  <c:v>0.67066000000000048</c:v>
                </c:pt>
                <c:pt idx="6">
                  <c:v>0.54330999999999996</c:v>
                </c:pt>
                <c:pt idx="7">
                  <c:v>0.42652000000000018</c:v>
                </c:pt>
                <c:pt idx="8">
                  <c:v>0.38524000000000008</c:v>
                </c:pt>
                <c:pt idx="9">
                  <c:v>0.38268000000000024</c:v>
                </c:pt>
                <c:pt idx="10">
                  <c:v>0.38178000000000017</c:v>
                </c:pt>
                <c:pt idx="11">
                  <c:v>0.38126000000000021</c:v>
                </c:pt>
                <c:pt idx="12">
                  <c:v>0.38079000000000002</c:v>
                </c:pt>
                <c:pt idx="13">
                  <c:v>0.38039000000000017</c:v>
                </c:pt>
                <c:pt idx="14">
                  <c:v>0.37935000000000024</c:v>
                </c:pt>
                <c:pt idx="15">
                  <c:v>0.37844000000000017</c:v>
                </c:pt>
                <c:pt idx="16">
                  <c:v>0.37713000000000002</c:v>
                </c:pt>
                <c:pt idx="17">
                  <c:v>0.37483000000000016</c:v>
                </c:pt>
                <c:pt idx="18">
                  <c:v>0.37626000000000015</c:v>
                </c:pt>
                <c:pt idx="19">
                  <c:v>0.37747000000000036</c:v>
                </c:pt>
                <c:pt idx="20">
                  <c:v>0.37807000000000024</c:v>
                </c:pt>
                <c:pt idx="21">
                  <c:v>0.37936000000000031</c:v>
                </c:pt>
                <c:pt idx="22">
                  <c:v>0.37475000000000008</c:v>
                </c:pt>
                <c:pt idx="23">
                  <c:v>0.37334000000000017</c:v>
                </c:pt>
                <c:pt idx="24">
                  <c:v>0.37311000000000016</c:v>
                </c:pt>
                <c:pt idx="25">
                  <c:v>0.37195000000000017</c:v>
                </c:pt>
                <c:pt idx="26">
                  <c:v>0.37279000000000001</c:v>
                </c:pt>
                <c:pt idx="27">
                  <c:v>0.37053000000000008</c:v>
                </c:pt>
                <c:pt idx="28">
                  <c:v>0.36682000000000031</c:v>
                </c:pt>
                <c:pt idx="29">
                  <c:v>0.36614000000000002</c:v>
                </c:pt>
                <c:pt idx="30">
                  <c:v>0.36470000000000002</c:v>
                </c:pt>
                <c:pt idx="31">
                  <c:v>0.36301000000000017</c:v>
                </c:pt>
                <c:pt idx="32">
                  <c:v>0.35997000000000018</c:v>
                </c:pt>
                <c:pt idx="33">
                  <c:v>0.35800000000000015</c:v>
                </c:pt>
                <c:pt idx="34">
                  <c:v>0.36595000000000016</c:v>
                </c:pt>
                <c:pt idx="35">
                  <c:v>0.37817000000000017</c:v>
                </c:pt>
                <c:pt idx="36">
                  <c:v>0.38611000000000018</c:v>
                </c:pt>
                <c:pt idx="37">
                  <c:v>0.38360000000000016</c:v>
                </c:pt>
                <c:pt idx="38">
                  <c:v>0.38630000000000025</c:v>
                </c:pt>
                <c:pt idx="39">
                  <c:v>0.38767000000000024</c:v>
                </c:pt>
                <c:pt idx="40">
                  <c:v>0.39033000000000018</c:v>
                </c:pt>
                <c:pt idx="41">
                  <c:v>0.38646000000000036</c:v>
                </c:pt>
                <c:pt idx="42">
                  <c:v>0.37924000000000002</c:v>
                </c:pt>
                <c:pt idx="43">
                  <c:v>0.37999000000000027</c:v>
                </c:pt>
                <c:pt idx="44">
                  <c:v>0.37887000000000032</c:v>
                </c:pt>
                <c:pt idx="45">
                  <c:v>0.38136000000000031</c:v>
                </c:pt>
                <c:pt idx="46">
                  <c:v>0.38033000000000017</c:v>
                </c:pt>
                <c:pt idx="47">
                  <c:v>0.38347000000000031</c:v>
                </c:pt>
                <c:pt idx="48">
                  <c:v>0.38236000000000031</c:v>
                </c:pt>
                <c:pt idx="49">
                  <c:v>0.38165000000000021</c:v>
                </c:pt>
                <c:pt idx="50">
                  <c:v>0.38211000000000017</c:v>
                </c:pt>
                <c:pt idx="51">
                  <c:v>0.37998000000000032</c:v>
                </c:pt>
                <c:pt idx="52">
                  <c:v>0.37839000000000017</c:v>
                </c:pt>
                <c:pt idx="53">
                  <c:v>0.3740900000000002</c:v>
                </c:pt>
                <c:pt idx="54">
                  <c:v>0.36654000000000014</c:v>
                </c:pt>
                <c:pt idx="55">
                  <c:v>0.3644300000000002</c:v>
                </c:pt>
                <c:pt idx="56">
                  <c:v>0.35871000000000008</c:v>
                </c:pt>
                <c:pt idx="57">
                  <c:v>0.35274</c:v>
                </c:pt>
                <c:pt idx="58">
                  <c:v>0.34261000000000036</c:v>
                </c:pt>
                <c:pt idx="59">
                  <c:v>0.3377900000000002</c:v>
                </c:pt>
                <c:pt idx="60">
                  <c:v>0.32590000000000025</c:v>
                </c:pt>
                <c:pt idx="61">
                  <c:v>0.32352000000000031</c:v>
                </c:pt>
                <c:pt idx="62">
                  <c:v>0.31238000000000038</c:v>
                </c:pt>
                <c:pt idx="63">
                  <c:v>0.30146000000000017</c:v>
                </c:pt>
                <c:pt idx="64">
                  <c:v>0.28966000000000008</c:v>
                </c:pt>
                <c:pt idx="65">
                  <c:v>0.27846000000000021</c:v>
                </c:pt>
                <c:pt idx="66">
                  <c:v>0.26472999999999997</c:v>
                </c:pt>
                <c:pt idx="67">
                  <c:v>0.25269999999999998</c:v>
                </c:pt>
                <c:pt idx="68">
                  <c:v>0.24334000000000008</c:v>
                </c:pt>
                <c:pt idx="69">
                  <c:v>0.23665</c:v>
                </c:pt>
                <c:pt idx="70">
                  <c:v>0.23068</c:v>
                </c:pt>
                <c:pt idx="71">
                  <c:v>0.22723000000000013</c:v>
                </c:pt>
                <c:pt idx="72">
                  <c:v>0.22450000000000009</c:v>
                </c:pt>
                <c:pt idx="73">
                  <c:v>0.22060000000000007</c:v>
                </c:pt>
                <c:pt idx="74">
                  <c:v>0.21917</c:v>
                </c:pt>
                <c:pt idx="75">
                  <c:v>0.21641000000000013</c:v>
                </c:pt>
                <c:pt idx="76">
                  <c:v>0.21020000000000008</c:v>
                </c:pt>
                <c:pt idx="77">
                  <c:v>0.20837</c:v>
                </c:pt>
                <c:pt idx="78">
                  <c:v>0.20485</c:v>
                </c:pt>
                <c:pt idx="79">
                  <c:v>0.20115</c:v>
                </c:pt>
                <c:pt idx="80">
                  <c:v>0.19743000000000013</c:v>
                </c:pt>
                <c:pt idx="81">
                  <c:v>0.19457000000000008</c:v>
                </c:pt>
                <c:pt idx="82">
                  <c:v>0.18984000000000009</c:v>
                </c:pt>
                <c:pt idx="83">
                  <c:v>0.19103000000000009</c:v>
                </c:pt>
                <c:pt idx="84">
                  <c:v>0.18432999999999999</c:v>
                </c:pt>
                <c:pt idx="85">
                  <c:v>0.18194000000000013</c:v>
                </c:pt>
                <c:pt idx="86">
                  <c:v>0.18047000000000007</c:v>
                </c:pt>
                <c:pt idx="87">
                  <c:v>0.18078000000000008</c:v>
                </c:pt>
                <c:pt idx="88">
                  <c:v>0.17655000000000001</c:v>
                </c:pt>
                <c:pt idx="89">
                  <c:v>0.17774000000000009</c:v>
                </c:pt>
                <c:pt idx="90">
                  <c:v>0.17307</c:v>
                </c:pt>
                <c:pt idx="91">
                  <c:v>0.17313000000000001</c:v>
                </c:pt>
                <c:pt idx="92">
                  <c:v>0.17202999999999999</c:v>
                </c:pt>
                <c:pt idx="93">
                  <c:v>0.16835000000000008</c:v>
                </c:pt>
                <c:pt idx="94">
                  <c:v>0.16877000000000009</c:v>
                </c:pt>
                <c:pt idx="95">
                  <c:v>0.16927000000000009</c:v>
                </c:pt>
                <c:pt idx="96">
                  <c:v>0.1674400000000002</c:v>
                </c:pt>
                <c:pt idx="97">
                  <c:v>0.16553000000000012</c:v>
                </c:pt>
                <c:pt idx="98">
                  <c:v>0.16691000000000017</c:v>
                </c:pt>
                <c:pt idx="99">
                  <c:v>0.16754000000000013</c:v>
                </c:pt>
                <c:pt idx="100">
                  <c:v>0.16609000000000013</c:v>
                </c:pt>
                <c:pt idx="101">
                  <c:v>0.16558000000000009</c:v>
                </c:pt>
                <c:pt idx="102">
                  <c:v>0.16367999999999999</c:v>
                </c:pt>
                <c:pt idx="103">
                  <c:v>0.16347000000000009</c:v>
                </c:pt>
                <c:pt idx="104">
                  <c:v>0.16226000000000013</c:v>
                </c:pt>
                <c:pt idx="105">
                  <c:v>0.16142000000000009</c:v>
                </c:pt>
                <c:pt idx="106">
                  <c:v>0.15962000000000001</c:v>
                </c:pt>
                <c:pt idx="107">
                  <c:v>0.15877000000000008</c:v>
                </c:pt>
                <c:pt idx="108">
                  <c:v>0.15933000000000008</c:v>
                </c:pt>
                <c:pt idx="109">
                  <c:v>0.15682000000000001</c:v>
                </c:pt>
                <c:pt idx="110">
                  <c:v>0.15318000000000001</c:v>
                </c:pt>
                <c:pt idx="111">
                  <c:v>0.15381000000000009</c:v>
                </c:pt>
                <c:pt idx="112">
                  <c:v>0.15484000000000009</c:v>
                </c:pt>
                <c:pt idx="113">
                  <c:v>0.15247000000000008</c:v>
                </c:pt>
                <c:pt idx="114">
                  <c:v>0.15129000000000009</c:v>
                </c:pt>
                <c:pt idx="115">
                  <c:v>0.15235000000000001</c:v>
                </c:pt>
                <c:pt idx="116">
                  <c:v>0.15262000000000001</c:v>
                </c:pt>
                <c:pt idx="117">
                  <c:v>0.15021000000000012</c:v>
                </c:pt>
                <c:pt idx="118">
                  <c:v>0.15085999999999999</c:v>
                </c:pt>
                <c:pt idx="119">
                  <c:v>0.14937</c:v>
                </c:pt>
                <c:pt idx="120">
                  <c:v>0.14968000000000001</c:v>
                </c:pt>
                <c:pt idx="121">
                  <c:v>0.14863000000000001</c:v>
                </c:pt>
                <c:pt idx="122">
                  <c:v>0.14798000000000008</c:v>
                </c:pt>
                <c:pt idx="123">
                  <c:v>0.14718999999999999</c:v>
                </c:pt>
                <c:pt idx="124">
                  <c:v>0.14776000000000009</c:v>
                </c:pt>
                <c:pt idx="125">
                  <c:v>0.14592000000000008</c:v>
                </c:pt>
                <c:pt idx="126">
                  <c:v>0.14606000000000008</c:v>
                </c:pt>
                <c:pt idx="127">
                  <c:v>0.14473000000000008</c:v>
                </c:pt>
                <c:pt idx="128">
                  <c:v>0.14522000000000004</c:v>
                </c:pt>
                <c:pt idx="129">
                  <c:v>0.14435000000000001</c:v>
                </c:pt>
                <c:pt idx="130">
                  <c:v>0.14419999999999999</c:v>
                </c:pt>
                <c:pt idx="131">
                  <c:v>0.14557</c:v>
                </c:pt>
                <c:pt idx="132">
                  <c:v>0.14419999999999999</c:v>
                </c:pt>
                <c:pt idx="133">
                  <c:v>0.14552999999999999</c:v>
                </c:pt>
                <c:pt idx="134">
                  <c:v>0.14376000000000008</c:v>
                </c:pt>
                <c:pt idx="135">
                  <c:v>0.14362</c:v>
                </c:pt>
                <c:pt idx="136">
                  <c:v>0.14510000000000001</c:v>
                </c:pt>
                <c:pt idx="137">
                  <c:v>0.14392000000000008</c:v>
                </c:pt>
                <c:pt idx="138">
                  <c:v>0.14163000000000001</c:v>
                </c:pt>
                <c:pt idx="139">
                  <c:v>0.14245000000000008</c:v>
                </c:pt>
                <c:pt idx="140">
                  <c:v>0.14252999999999999</c:v>
                </c:pt>
                <c:pt idx="141">
                  <c:v>0.14275000000000004</c:v>
                </c:pt>
                <c:pt idx="142">
                  <c:v>0.14416000000000001</c:v>
                </c:pt>
                <c:pt idx="143">
                  <c:v>0.14265</c:v>
                </c:pt>
                <c:pt idx="144">
                  <c:v>0.14213999999999999</c:v>
                </c:pt>
                <c:pt idx="145">
                  <c:v>0.14119999999999999</c:v>
                </c:pt>
                <c:pt idx="146">
                  <c:v>0.14346000000000009</c:v>
                </c:pt>
                <c:pt idx="147">
                  <c:v>0.14326000000000008</c:v>
                </c:pt>
                <c:pt idx="148">
                  <c:v>0.14227000000000001</c:v>
                </c:pt>
                <c:pt idx="149">
                  <c:v>0.14002000000000001</c:v>
                </c:pt>
                <c:pt idx="150">
                  <c:v>0.14137</c:v>
                </c:pt>
                <c:pt idx="151">
                  <c:v>0.14115</c:v>
                </c:pt>
                <c:pt idx="152">
                  <c:v>0.14104000000000008</c:v>
                </c:pt>
                <c:pt idx="153">
                  <c:v>0.13902</c:v>
                </c:pt>
                <c:pt idx="154">
                  <c:v>0.13983000000000001</c:v>
                </c:pt>
                <c:pt idx="155">
                  <c:v>0.13900999999999999</c:v>
                </c:pt>
                <c:pt idx="156">
                  <c:v>0.13772000000000001</c:v>
                </c:pt>
                <c:pt idx="157">
                  <c:v>0.13905000000000001</c:v>
                </c:pt>
                <c:pt idx="158">
                  <c:v>0.14088999999999999</c:v>
                </c:pt>
                <c:pt idx="159">
                  <c:v>0.13721000000000008</c:v>
                </c:pt>
                <c:pt idx="160">
                  <c:v>0.13639000000000001</c:v>
                </c:pt>
                <c:pt idx="161">
                  <c:v>0.13999000000000009</c:v>
                </c:pt>
                <c:pt idx="162">
                  <c:v>0.13796000000000008</c:v>
                </c:pt>
                <c:pt idx="163">
                  <c:v>0.13730999999999999</c:v>
                </c:pt>
                <c:pt idx="164">
                  <c:v>0.13807</c:v>
                </c:pt>
                <c:pt idx="165">
                  <c:v>0.13642000000000001</c:v>
                </c:pt>
                <c:pt idx="166">
                  <c:v>0.13769999999999999</c:v>
                </c:pt>
                <c:pt idx="167">
                  <c:v>0.13841000000000009</c:v>
                </c:pt>
                <c:pt idx="168">
                  <c:v>0.13614000000000001</c:v>
                </c:pt>
                <c:pt idx="169">
                  <c:v>0.13755000000000001</c:v>
                </c:pt>
                <c:pt idx="170">
                  <c:v>0.13716999999999999</c:v>
                </c:pt>
                <c:pt idx="171">
                  <c:v>0.13506000000000001</c:v>
                </c:pt>
                <c:pt idx="172">
                  <c:v>0.13777</c:v>
                </c:pt>
                <c:pt idx="173">
                  <c:v>0.13803000000000001</c:v>
                </c:pt>
                <c:pt idx="174">
                  <c:v>0.13711000000000001</c:v>
                </c:pt>
                <c:pt idx="175">
                  <c:v>0.13585</c:v>
                </c:pt>
                <c:pt idx="176">
                  <c:v>0.13636000000000001</c:v>
                </c:pt>
                <c:pt idx="177">
                  <c:v>0.1363</c:v>
                </c:pt>
                <c:pt idx="178">
                  <c:v>0.13605999999999999</c:v>
                </c:pt>
                <c:pt idx="179">
                  <c:v>0.13464999999999999</c:v>
                </c:pt>
                <c:pt idx="180">
                  <c:v>0.13705999999999999</c:v>
                </c:pt>
                <c:pt idx="181">
                  <c:v>0.13558999999999999</c:v>
                </c:pt>
                <c:pt idx="182">
                  <c:v>0.13608999999999999</c:v>
                </c:pt>
                <c:pt idx="183">
                  <c:v>0.13719999999999999</c:v>
                </c:pt>
                <c:pt idx="184">
                  <c:v>0.13566999999999999</c:v>
                </c:pt>
                <c:pt idx="185">
                  <c:v>0.13666</c:v>
                </c:pt>
                <c:pt idx="186">
                  <c:v>0.13256000000000001</c:v>
                </c:pt>
                <c:pt idx="187">
                  <c:v>0.13128000000000001</c:v>
                </c:pt>
                <c:pt idx="188">
                  <c:v>0.13408</c:v>
                </c:pt>
                <c:pt idx="189">
                  <c:v>0.13435</c:v>
                </c:pt>
                <c:pt idx="190">
                  <c:v>0.13485</c:v>
                </c:pt>
                <c:pt idx="191">
                  <c:v>0.13461000000000001</c:v>
                </c:pt>
                <c:pt idx="192">
                  <c:v>0.13583000000000001</c:v>
                </c:pt>
                <c:pt idx="193">
                  <c:v>0.13411000000000001</c:v>
                </c:pt>
                <c:pt idx="194">
                  <c:v>0.13449000000000008</c:v>
                </c:pt>
                <c:pt idx="195">
                  <c:v>0.13422999999999999</c:v>
                </c:pt>
                <c:pt idx="196">
                  <c:v>0.13364999999999999</c:v>
                </c:pt>
                <c:pt idx="197">
                  <c:v>0.13466</c:v>
                </c:pt>
                <c:pt idx="198">
                  <c:v>0.1328</c:v>
                </c:pt>
                <c:pt idx="199">
                  <c:v>0.13292000000000001</c:v>
                </c:pt>
                <c:pt idx="200">
                  <c:v>0.13250999999999999</c:v>
                </c:pt>
              </c:numCache>
            </c:numRef>
          </c:yVal>
          <c:smooth val="1"/>
        </c:ser>
        <c:ser>
          <c:idx val="8"/>
          <c:order val="8"/>
          <c:tx>
            <c:strRef>
              <c:f>DATA!$AH$1</c:f>
              <c:strCache>
                <c:ptCount val="1"/>
                <c:pt idx="0">
                  <c:v>low-perm sat</c:v>
                </c:pt>
              </c:strCache>
            </c:strRef>
          </c:tx>
          <c:spPr>
            <a:ln>
              <a:solidFill>
                <a:srgbClr val="FF0000"/>
              </a:solidFill>
              <a:prstDash val="lgDash"/>
            </a:ln>
          </c:spPr>
          <c:marker>
            <c:symbol val="none"/>
          </c:marker>
          <c:xVal>
            <c:numRef>
              <c:f>DATA!$L$2:$L$202</c:f>
              <c:numCache>
                <c:formatCode>General</c:formatCode>
                <c:ptCount val="201"/>
                <c:pt idx="0">
                  <c:v>1</c:v>
                </c:pt>
                <c:pt idx="1">
                  <c:v>11</c:v>
                </c:pt>
                <c:pt idx="2">
                  <c:v>21</c:v>
                </c:pt>
                <c:pt idx="3">
                  <c:v>31</c:v>
                </c:pt>
                <c:pt idx="4">
                  <c:v>41</c:v>
                </c:pt>
                <c:pt idx="5">
                  <c:v>51</c:v>
                </c:pt>
                <c:pt idx="6">
                  <c:v>61</c:v>
                </c:pt>
                <c:pt idx="7">
                  <c:v>71</c:v>
                </c:pt>
                <c:pt idx="8">
                  <c:v>81</c:v>
                </c:pt>
                <c:pt idx="9">
                  <c:v>91</c:v>
                </c:pt>
                <c:pt idx="10">
                  <c:v>101</c:v>
                </c:pt>
                <c:pt idx="11">
                  <c:v>111</c:v>
                </c:pt>
                <c:pt idx="12">
                  <c:v>121</c:v>
                </c:pt>
                <c:pt idx="13">
                  <c:v>131</c:v>
                </c:pt>
                <c:pt idx="14">
                  <c:v>141</c:v>
                </c:pt>
                <c:pt idx="15">
                  <c:v>151</c:v>
                </c:pt>
                <c:pt idx="16">
                  <c:v>161</c:v>
                </c:pt>
                <c:pt idx="17">
                  <c:v>171</c:v>
                </c:pt>
                <c:pt idx="18">
                  <c:v>181</c:v>
                </c:pt>
                <c:pt idx="19">
                  <c:v>191</c:v>
                </c:pt>
                <c:pt idx="20">
                  <c:v>201</c:v>
                </c:pt>
                <c:pt idx="21">
                  <c:v>211</c:v>
                </c:pt>
                <c:pt idx="22">
                  <c:v>221</c:v>
                </c:pt>
                <c:pt idx="23">
                  <c:v>231</c:v>
                </c:pt>
                <c:pt idx="24">
                  <c:v>241</c:v>
                </c:pt>
                <c:pt idx="25">
                  <c:v>251</c:v>
                </c:pt>
                <c:pt idx="26">
                  <c:v>261</c:v>
                </c:pt>
                <c:pt idx="27">
                  <c:v>271</c:v>
                </c:pt>
                <c:pt idx="28">
                  <c:v>281</c:v>
                </c:pt>
                <c:pt idx="29">
                  <c:v>291</c:v>
                </c:pt>
                <c:pt idx="30">
                  <c:v>301</c:v>
                </c:pt>
                <c:pt idx="31">
                  <c:v>311</c:v>
                </c:pt>
                <c:pt idx="32">
                  <c:v>321</c:v>
                </c:pt>
                <c:pt idx="33">
                  <c:v>331</c:v>
                </c:pt>
                <c:pt idx="34">
                  <c:v>341</c:v>
                </c:pt>
                <c:pt idx="35">
                  <c:v>351</c:v>
                </c:pt>
                <c:pt idx="36">
                  <c:v>361</c:v>
                </c:pt>
                <c:pt idx="37">
                  <c:v>371</c:v>
                </c:pt>
                <c:pt idx="38">
                  <c:v>381</c:v>
                </c:pt>
                <c:pt idx="39">
                  <c:v>391</c:v>
                </c:pt>
                <c:pt idx="40">
                  <c:v>401</c:v>
                </c:pt>
                <c:pt idx="41">
                  <c:v>411</c:v>
                </c:pt>
                <c:pt idx="42">
                  <c:v>421</c:v>
                </c:pt>
                <c:pt idx="43">
                  <c:v>431</c:v>
                </c:pt>
                <c:pt idx="44">
                  <c:v>441</c:v>
                </c:pt>
                <c:pt idx="45">
                  <c:v>451</c:v>
                </c:pt>
                <c:pt idx="46">
                  <c:v>461</c:v>
                </c:pt>
                <c:pt idx="47">
                  <c:v>471</c:v>
                </c:pt>
                <c:pt idx="48">
                  <c:v>481</c:v>
                </c:pt>
                <c:pt idx="49">
                  <c:v>491</c:v>
                </c:pt>
                <c:pt idx="50">
                  <c:v>501</c:v>
                </c:pt>
                <c:pt idx="51">
                  <c:v>511</c:v>
                </c:pt>
                <c:pt idx="52">
                  <c:v>521</c:v>
                </c:pt>
                <c:pt idx="53">
                  <c:v>531</c:v>
                </c:pt>
                <c:pt idx="54">
                  <c:v>541</c:v>
                </c:pt>
                <c:pt idx="55">
                  <c:v>551</c:v>
                </c:pt>
                <c:pt idx="56">
                  <c:v>561</c:v>
                </c:pt>
                <c:pt idx="57">
                  <c:v>571</c:v>
                </c:pt>
                <c:pt idx="58">
                  <c:v>581</c:v>
                </c:pt>
                <c:pt idx="59">
                  <c:v>591</c:v>
                </c:pt>
                <c:pt idx="60">
                  <c:v>601</c:v>
                </c:pt>
                <c:pt idx="61">
                  <c:v>611</c:v>
                </c:pt>
                <c:pt idx="62">
                  <c:v>621</c:v>
                </c:pt>
                <c:pt idx="63">
                  <c:v>631</c:v>
                </c:pt>
                <c:pt idx="64">
                  <c:v>641</c:v>
                </c:pt>
                <c:pt idx="65">
                  <c:v>651</c:v>
                </c:pt>
                <c:pt idx="66">
                  <c:v>661</c:v>
                </c:pt>
                <c:pt idx="67">
                  <c:v>671</c:v>
                </c:pt>
                <c:pt idx="68">
                  <c:v>681</c:v>
                </c:pt>
                <c:pt idx="69">
                  <c:v>691</c:v>
                </c:pt>
                <c:pt idx="70">
                  <c:v>701</c:v>
                </c:pt>
                <c:pt idx="71">
                  <c:v>711</c:v>
                </c:pt>
                <c:pt idx="72">
                  <c:v>721</c:v>
                </c:pt>
                <c:pt idx="73">
                  <c:v>731</c:v>
                </c:pt>
                <c:pt idx="74">
                  <c:v>741</c:v>
                </c:pt>
                <c:pt idx="75">
                  <c:v>751</c:v>
                </c:pt>
                <c:pt idx="76">
                  <c:v>761</c:v>
                </c:pt>
                <c:pt idx="77">
                  <c:v>771</c:v>
                </c:pt>
                <c:pt idx="78">
                  <c:v>781</c:v>
                </c:pt>
                <c:pt idx="79">
                  <c:v>791</c:v>
                </c:pt>
                <c:pt idx="80">
                  <c:v>801</c:v>
                </c:pt>
                <c:pt idx="81">
                  <c:v>811</c:v>
                </c:pt>
                <c:pt idx="82">
                  <c:v>821</c:v>
                </c:pt>
                <c:pt idx="83">
                  <c:v>831</c:v>
                </c:pt>
                <c:pt idx="84">
                  <c:v>841</c:v>
                </c:pt>
                <c:pt idx="85">
                  <c:v>851</c:v>
                </c:pt>
                <c:pt idx="86">
                  <c:v>861</c:v>
                </c:pt>
                <c:pt idx="87">
                  <c:v>871</c:v>
                </c:pt>
                <c:pt idx="88">
                  <c:v>881</c:v>
                </c:pt>
                <c:pt idx="89">
                  <c:v>891</c:v>
                </c:pt>
                <c:pt idx="90">
                  <c:v>901</c:v>
                </c:pt>
                <c:pt idx="91">
                  <c:v>911</c:v>
                </c:pt>
                <c:pt idx="92">
                  <c:v>921</c:v>
                </c:pt>
                <c:pt idx="93">
                  <c:v>931</c:v>
                </c:pt>
                <c:pt idx="94">
                  <c:v>941</c:v>
                </c:pt>
                <c:pt idx="95">
                  <c:v>951</c:v>
                </c:pt>
                <c:pt idx="96">
                  <c:v>961</c:v>
                </c:pt>
                <c:pt idx="97">
                  <c:v>971</c:v>
                </c:pt>
                <c:pt idx="98">
                  <c:v>981</c:v>
                </c:pt>
                <c:pt idx="99">
                  <c:v>991</c:v>
                </c:pt>
                <c:pt idx="100">
                  <c:v>1001</c:v>
                </c:pt>
                <c:pt idx="101">
                  <c:v>1011</c:v>
                </c:pt>
                <c:pt idx="102">
                  <c:v>1021</c:v>
                </c:pt>
                <c:pt idx="103">
                  <c:v>1031</c:v>
                </c:pt>
                <c:pt idx="104">
                  <c:v>1041</c:v>
                </c:pt>
                <c:pt idx="105">
                  <c:v>1051</c:v>
                </c:pt>
                <c:pt idx="106">
                  <c:v>1061</c:v>
                </c:pt>
                <c:pt idx="107">
                  <c:v>1071</c:v>
                </c:pt>
                <c:pt idx="108">
                  <c:v>1081</c:v>
                </c:pt>
                <c:pt idx="109">
                  <c:v>1091</c:v>
                </c:pt>
                <c:pt idx="110">
                  <c:v>1101</c:v>
                </c:pt>
                <c:pt idx="111">
                  <c:v>1111</c:v>
                </c:pt>
                <c:pt idx="112">
                  <c:v>1121</c:v>
                </c:pt>
                <c:pt idx="113">
                  <c:v>1131</c:v>
                </c:pt>
                <c:pt idx="114">
                  <c:v>1141</c:v>
                </c:pt>
                <c:pt idx="115">
                  <c:v>1151</c:v>
                </c:pt>
                <c:pt idx="116">
                  <c:v>1161</c:v>
                </c:pt>
                <c:pt idx="117">
                  <c:v>1171</c:v>
                </c:pt>
                <c:pt idx="118">
                  <c:v>1181</c:v>
                </c:pt>
                <c:pt idx="119">
                  <c:v>1191</c:v>
                </c:pt>
                <c:pt idx="120">
                  <c:v>1201</c:v>
                </c:pt>
                <c:pt idx="121">
                  <c:v>1211</c:v>
                </c:pt>
                <c:pt idx="122">
                  <c:v>1221</c:v>
                </c:pt>
                <c:pt idx="123">
                  <c:v>1231</c:v>
                </c:pt>
                <c:pt idx="124">
                  <c:v>1241</c:v>
                </c:pt>
                <c:pt idx="125">
                  <c:v>1251</c:v>
                </c:pt>
                <c:pt idx="126">
                  <c:v>1261</c:v>
                </c:pt>
                <c:pt idx="127">
                  <c:v>1271</c:v>
                </c:pt>
                <c:pt idx="128">
                  <c:v>1281</c:v>
                </c:pt>
                <c:pt idx="129">
                  <c:v>1291</c:v>
                </c:pt>
                <c:pt idx="130">
                  <c:v>1301</c:v>
                </c:pt>
                <c:pt idx="131">
                  <c:v>1311</c:v>
                </c:pt>
                <c:pt idx="132">
                  <c:v>1321</c:v>
                </c:pt>
                <c:pt idx="133">
                  <c:v>1331</c:v>
                </c:pt>
                <c:pt idx="134">
                  <c:v>1341</c:v>
                </c:pt>
                <c:pt idx="135">
                  <c:v>1351</c:v>
                </c:pt>
                <c:pt idx="136">
                  <c:v>1361</c:v>
                </c:pt>
                <c:pt idx="137">
                  <c:v>1371</c:v>
                </c:pt>
                <c:pt idx="138">
                  <c:v>1381</c:v>
                </c:pt>
                <c:pt idx="139">
                  <c:v>1391</c:v>
                </c:pt>
                <c:pt idx="140">
                  <c:v>1401</c:v>
                </c:pt>
                <c:pt idx="141">
                  <c:v>1411</c:v>
                </c:pt>
                <c:pt idx="142">
                  <c:v>1421</c:v>
                </c:pt>
                <c:pt idx="143">
                  <c:v>1431</c:v>
                </c:pt>
                <c:pt idx="144">
                  <c:v>1441</c:v>
                </c:pt>
                <c:pt idx="145">
                  <c:v>1451</c:v>
                </c:pt>
                <c:pt idx="146">
                  <c:v>1461</c:v>
                </c:pt>
                <c:pt idx="147">
                  <c:v>1471</c:v>
                </c:pt>
                <c:pt idx="148">
                  <c:v>1481</c:v>
                </c:pt>
                <c:pt idx="149">
                  <c:v>1491</c:v>
                </c:pt>
                <c:pt idx="150">
                  <c:v>1501</c:v>
                </c:pt>
                <c:pt idx="151">
                  <c:v>1511</c:v>
                </c:pt>
                <c:pt idx="152">
                  <c:v>1521</c:v>
                </c:pt>
                <c:pt idx="153">
                  <c:v>1531</c:v>
                </c:pt>
                <c:pt idx="154">
                  <c:v>1541</c:v>
                </c:pt>
                <c:pt idx="155">
                  <c:v>1551</c:v>
                </c:pt>
                <c:pt idx="156">
                  <c:v>1561</c:v>
                </c:pt>
                <c:pt idx="157">
                  <c:v>1571</c:v>
                </c:pt>
                <c:pt idx="158">
                  <c:v>1581</c:v>
                </c:pt>
                <c:pt idx="159">
                  <c:v>1591</c:v>
                </c:pt>
                <c:pt idx="160">
                  <c:v>1601</c:v>
                </c:pt>
                <c:pt idx="161">
                  <c:v>1611</c:v>
                </c:pt>
                <c:pt idx="162">
                  <c:v>1621</c:v>
                </c:pt>
                <c:pt idx="163">
                  <c:v>1631</c:v>
                </c:pt>
                <c:pt idx="164">
                  <c:v>1641</c:v>
                </c:pt>
                <c:pt idx="165">
                  <c:v>1651</c:v>
                </c:pt>
                <c:pt idx="166">
                  <c:v>1661</c:v>
                </c:pt>
                <c:pt idx="167">
                  <c:v>1671</c:v>
                </c:pt>
                <c:pt idx="168">
                  <c:v>1681</c:v>
                </c:pt>
                <c:pt idx="169">
                  <c:v>1691</c:v>
                </c:pt>
                <c:pt idx="170">
                  <c:v>1701</c:v>
                </c:pt>
                <c:pt idx="171">
                  <c:v>1711</c:v>
                </c:pt>
                <c:pt idx="172">
                  <c:v>1721</c:v>
                </c:pt>
                <c:pt idx="173">
                  <c:v>1731</c:v>
                </c:pt>
                <c:pt idx="174">
                  <c:v>1741</c:v>
                </c:pt>
                <c:pt idx="175">
                  <c:v>1751</c:v>
                </c:pt>
                <c:pt idx="176">
                  <c:v>1761</c:v>
                </c:pt>
                <c:pt idx="177">
                  <c:v>1771</c:v>
                </c:pt>
                <c:pt idx="178">
                  <c:v>1781</c:v>
                </c:pt>
                <c:pt idx="179">
                  <c:v>1791</c:v>
                </c:pt>
                <c:pt idx="180">
                  <c:v>1801</c:v>
                </c:pt>
                <c:pt idx="181">
                  <c:v>1811</c:v>
                </c:pt>
                <c:pt idx="182">
                  <c:v>1821</c:v>
                </c:pt>
                <c:pt idx="183">
                  <c:v>1831</c:v>
                </c:pt>
                <c:pt idx="184">
                  <c:v>1841</c:v>
                </c:pt>
                <c:pt idx="185">
                  <c:v>1851</c:v>
                </c:pt>
                <c:pt idx="186">
                  <c:v>1861</c:v>
                </c:pt>
                <c:pt idx="187">
                  <c:v>1871</c:v>
                </c:pt>
                <c:pt idx="188">
                  <c:v>1881</c:v>
                </c:pt>
                <c:pt idx="189">
                  <c:v>1891</c:v>
                </c:pt>
                <c:pt idx="190">
                  <c:v>1901</c:v>
                </c:pt>
                <c:pt idx="191">
                  <c:v>1911</c:v>
                </c:pt>
                <c:pt idx="192">
                  <c:v>1921</c:v>
                </c:pt>
                <c:pt idx="193">
                  <c:v>1931</c:v>
                </c:pt>
                <c:pt idx="194">
                  <c:v>1941</c:v>
                </c:pt>
                <c:pt idx="195">
                  <c:v>1951</c:v>
                </c:pt>
                <c:pt idx="196">
                  <c:v>1961</c:v>
                </c:pt>
                <c:pt idx="197">
                  <c:v>1971</c:v>
                </c:pt>
                <c:pt idx="198">
                  <c:v>1981</c:v>
                </c:pt>
                <c:pt idx="199">
                  <c:v>1991</c:v>
                </c:pt>
                <c:pt idx="200">
                  <c:v>2001</c:v>
                </c:pt>
              </c:numCache>
            </c:numRef>
          </c:xVal>
          <c:yVal>
            <c:numRef>
              <c:f>DATA!$AH$2:$AH$202</c:f>
              <c:numCache>
                <c:formatCode>General</c:formatCode>
                <c:ptCount val="201"/>
                <c:pt idx="0">
                  <c:v>1</c:v>
                </c:pt>
                <c:pt idx="1">
                  <c:v>0.99597999999999998</c:v>
                </c:pt>
                <c:pt idx="2">
                  <c:v>0.99607999999999997</c:v>
                </c:pt>
                <c:pt idx="3">
                  <c:v>0.99565999999999999</c:v>
                </c:pt>
                <c:pt idx="4">
                  <c:v>0.99278</c:v>
                </c:pt>
                <c:pt idx="5">
                  <c:v>0.99248999999999965</c:v>
                </c:pt>
                <c:pt idx="6">
                  <c:v>0.98970999999999998</c:v>
                </c:pt>
                <c:pt idx="7">
                  <c:v>0.98912999999999962</c:v>
                </c:pt>
                <c:pt idx="8">
                  <c:v>0.9909</c:v>
                </c:pt>
                <c:pt idx="9">
                  <c:v>0.9909</c:v>
                </c:pt>
                <c:pt idx="10">
                  <c:v>0.98680000000000001</c:v>
                </c:pt>
                <c:pt idx="11">
                  <c:v>0.97943999999999964</c:v>
                </c:pt>
                <c:pt idx="12">
                  <c:v>0.97057999999999967</c:v>
                </c:pt>
                <c:pt idx="13">
                  <c:v>0.95970000000000033</c:v>
                </c:pt>
                <c:pt idx="14">
                  <c:v>0.94818000000000002</c:v>
                </c:pt>
                <c:pt idx="15">
                  <c:v>0.93389999999999995</c:v>
                </c:pt>
                <c:pt idx="16">
                  <c:v>0.91910000000000003</c:v>
                </c:pt>
                <c:pt idx="17">
                  <c:v>0.90388999999999997</c:v>
                </c:pt>
                <c:pt idx="18">
                  <c:v>0.88653999999999999</c:v>
                </c:pt>
                <c:pt idx="19">
                  <c:v>0.86974000000000051</c:v>
                </c:pt>
                <c:pt idx="20">
                  <c:v>0.84952000000000005</c:v>
                </c:pt>
                <c:pt idx="21">
                  <c:v>0.8296400000000006</c:v>
                </c:pt>
                <c:pt idx="22">
                  <c:v>0.81161000000000005</c:v>
                </c:pt>
                <c:pt idx="23">
                  <c:v>0.79234000000000004</c:v>
                </c:pt>
                <c:pt idx="24">
                  <c:v>0.77283000000000002</c:v>
                </c:pt>
                <c:pt idx="25">
                  <c:v>0.75219000000000036</c:v>
                </c:pt>
                <c:pt idx="26">
                  <c:v>0.73172000000000048</c:v>
                </c:pt>
                <c:pt idx="27">
                  <c:v>0.71392000000000033</c:v>
                </c:pt>
                <c:pt idx="28">
                  <c:v>0.68694000000000066</c:v>
                </c:pt>
                <c:pt idx="29">
                  <c:v>0.64298000000000033</c:v>
                </c:pt>
                <c:pt idx="30">
                  <c:v>0.5890000000000003</c:v>
                </c:pt>
                <c:pt idx="31">
                  <c:v>0.54</c:v>
                </c:pt>
                <c:pt idx="32">
                  <c:v>0.50129000000000001</c:v>
                </c:pt>
                <c:pt idx="33">
                  <c:v>0.46547000000000022</c:v>
                </c:pt>
                <c:pt idx="34">
                  <c:v>0.43296000000000018</c:v>
                </c:pt>
                <c:pt idx="35">
                  <c:v>0.40158000000000021</c:v>
                </c:pt>
                <c:pt idx="36">
                  <c:v>0.37146000000000018</c:v>
                </c:pt>
                <c:pt idx="37">
                  <c:v>0.34704000000000024</c:v>
                </c:pt>
                <c:pt idx="38">
                  <c:v>0.32515000000000022</c:v>
                </c:pt>
                <c:pt idx="39">
                  <c:v>0.31130000000000024</c:v>
                </c:pt>
                <c:pt idx="40">
                  <c:v>0.29737000000000025</c:v>
                </c:pt>
                <c:pt idx="41">
                  <c:v>0.28742000000000018</c:v>
                </c:pt>
                <c:pt idx="42">
                  <c:v>0.27761000000000002</c:v>
                </c:pt>
                <c:pt idx="43">
                  <c:v>0.26912000000000008</c:v>
                </c:pt>
                <c:pt idx="44">
                  <c:v>0.26263999999999998</c:v>
                </c:pt>
                <c:pt idx="45">
                  <c:v>0.25434000000000001</c:v>
                </c:pt>
                <c:pt idx="46">
                  <c:v>0.24920000000000009</c:v>
                </c:pt>
                <c:pt idx="47">
                  <c:v>0.24277000000000001</c:v>
                </c:pt>
                <c:pt idx="48">
                  <c:v>0.23738000000000001</c:v>
                </c:pt>
                <c:pt idx="49">
                  <c:v>0.23215</c:v>
                </c:pt>
                <c:pt idx="50">
                  <c:v>0.22683000000000009</c:v>
                </c:pt>
                <c:pt idx="51">
                  <c:v>0.22151000000000012</c:v>
                </c:pt>
                <c:pt idx="52">
                  <c:v>0.21791000000000013</c:v>
                </c:pt>
                <c:pt idx="53">
                  <c:v>0.21490000000000009</c:v>
                </c:pt>
                <c:pt idx="54">
                  <c:v>0.21137</c:v>
                </c:pt>
                <c:pt idx="55">
                  <c:v>0.20683000000000001</c:v>
                </c:pt>
                <c:pt idx="56">
                  <c:v>0.20458000000000001</c:v>
                </c:pt>
                <c:pt idx="57">
                  <c:v>0.20226000000000008</c:v>
                </c:pt>
                <c:pt idx="58">
                  <c:v>0.19801000000000013</c:v>
                </c:pt>
                <c:pt idx="59">
                  <c:v>0.19639000000000009</c:v>
                </c:pt>
                <c:pt idx="60">
                  <c:v>0.19437000000000001</c:v>
                </c:pt>
                <c:pt idx="61">
                  <c:v>0.19174000000000013</c:v>
                </c:pt>
                <c:pt idx="62">
                  <c:v>0.19016000000000008</c:v>
                </c:pt>
                <c:pt idx="63">
                  <c:v>0.18881000000000009</c:v>
                </c:pt>
                <c:pt idx="64">
                  <c:v>0.18755000000000008</c:v>
                </c:pt>
                <c:pt idx="65">
                  <c:v>0.18610000000000004</c:v>
                </c:pt>
                <c:pt idx="66">
                  <c:v>0.18553000000000008</c:v>
                </c:pt>
                <c:pt idx="67">
                  <c:v>0.18489000000000008</c:v>
                </c:pt>
                <c:pt idx="68">
                  <c:v>0.18245000000000008</c:v>
                </c:pt>
                <c:pt idx="69">
                  <c:v>0.17995000000000008</c:v>
                </c:pt>
                <c:pt idx="70">
                  <c:v>0.17862</c:v>
                </c:pt>
                <c:pt idx="71">
                  <c:v>0.17716999999999999</c:v>
                </c:pt>
                <c:pt idx="72">
                  <c:v>0.17625000000000007</c:v>
                </c:pt>
                <c:pt idx="73">
                  <c:v>0.17349000000000009</c:v>
                </c:pt>
                <c:pt idx="74">
                  <c:v>0.17188999999999999</c:v>
                </c:pt>
                <c:pt idx="75">
                  <c:v>0.17016000000000001</c:v>
                </c:pt>
                <c:pt idx="76">
                  <c:v>0.16570000000000007</c:v>
                </c:pt>
                <c:pt idx="77">
                  <c:v>0.16451000000000013</c:v>
                </c:pt>
                <c:pt idx="78">
                  <c:v>0.16184000000000012</c:v>
                </c:pt>
                <c:pt idx="79">
                  <c:v>0.16110000000000008</c:v>
                </c:pt>
                <c:pt idx="80">
                  <c:v>0.16083000000000008</c:v>
                </c:pt>
                <c:pt idx="81">
                  <c:v>0.16050000000000009</c:v>
                </c:pt>
                <c:pt idx="82">
                  <c:v>0.15985000000000008</c:v>
                </c:pt>
                <c:pt idx="83">
                  <c:v>0.16109000000000012</c:v>
                </c:pt>
                <c:pt idx="84">
                  <c:v>0.15940000000000007</c:v>
                </c:pt>
                <c:pt idx="85">
                  <c:v>0.15958000000000008</c:v>
                </c:pt>
                <c:pt idx="86">
                  <c:v>0.15996000000000013</c:v>
                </c:pt>
                <c:pt idx="87">
                  <c:v>0.15967999999999999</c:v>
                </c:pt>
                <c:pt idx="88">
                  <c:v>0.15877000000000008</c:v>
                </c:pt>
                <c:pt idx="89">
                  <c:v>0.15920000000000009</c:v>
                </c:pt>
                <c:pt idx="90">
                  <c:v>0.15993000000000013</c:v>
                </c:pt>
                <c:pt idx="91">
                  <c:v>0.16067999999999999</c:v>
                </c:pt>
                <c:pt idx="92">
                  <c:v>0.15912999999999999</c:v>
                </c:pt>
                <c:pt idx="93">
                  <c:v>0.16010000000000008</c:v>
                </c:pt>
                <c:pt idx="94">
                  <c:v>0.15949000000000013</c:v>
                </c:pt>
                <c:pt idx="95">
                  <c:v>0.16000000000000009</c:v>
                </c:pt>
                <c:pt idx="96">
                  <c:v>0.16148000000000012</c:v>
                </c:pt>
                <c:pt idx="97">
                  <c:v>0.15989000000000009</c:v>
                </c:pt>
                <c:pt idx="98">
                  <c:v>0.15992000000000009</c:v>
                </c:pt>
                <c:pt idx="99">
                  <c:v>0.16135000000000008</c:v>
                </c:pt>
                <c:pt idx="100">
                  <c:v>0.16092000000000009</c:v>
                </c:pt>
                <c:pt idx="101">
                  <c:v>0.16161000000000009</c:v>
                </c:pt>
                <c:pt idx="102">
                  <c:v>0.16237000000000001</c:v>
                </c:pt>
                <c:pt idx="103">
                  <c:v>0.16164000000000009</c:v>
                </c:pt>
                <c:pt idx="104">
                  <c:v>0.16112000000000001</c:v>
                </c:pt>
                <c:pt idx="105">
                  <c:v>0.16025000000000009</c:v>
                </c:pt>
                <c:pt idx="106">
                  <c:v>0.15940000000000007</c:v>
                </c:pt>
                <c:pt idx="107">
                  <c:v>0.15855000000000008</c:v>
                </c:pt>
                <c:pt idx="108">
                  <c:v>0.16010000000000008</c:v>
                </c:pt>
                <c:pt idx="109">
                  <c:v>0.15887999999999999</c:v>
                </c:pt>
                <c:pt idx="110">
                  <c:v>0.15978000000000009</c:v>
                </c:pt>
                <c:pt idx="111">
                  <c:v>0.15924000000000013</c:v>
                </c:pt>
                <c:pt idx="112">
                  <c:v>0.16120000000000012</c:v>
                </c:pt>
                <c:pt idx="113">
                  <c:v>0.16001000000000012</c:v>
                </c:pt>
                <c:pt idx="114">
                  <c:v>0.16131000000000009</c:v>
                </c:pt>
                <c:pt idx="115">
                  <c:v>0.16084000000000012</c:v>
                </c:pt>
                <c:pt idx="116">
                  <c:v>0.15994000000000017</c:v>
                </c:pt>
                <c:pt idx="117">
                  <c:v>0.16063000000000008</c:v>
                </c:pt>
                <c:pt idx="118">
                  <c:v>0.16066000000000008</c:v>
                </c:pt>
                <c:pt idx="119">
                  <c:v>0.16099000000000013</c:v>
                </c:pt>
                <c:pt idx="120">
                  <c:v>0.16095000000000012</c:v>
                </c:pt>
                <c:pt idx="121">
                  <c:v>0.16074000000000013</c:v>
                </c:pt>
                <c:pt idx="122">
                  <c:v>0.15949000000000013</c:v>
                </c:pt>
                <c:pt idx="123">
                  <c:v>0.15993000000000013</c:v>
                </c:pt>
                <c:pt idx="124">
                  <c:v>0.15986000000000009</c:v>
                </c:pt>
                <c:pt idx="125">
                  <c:v>0.16058000000000008</c:v>
                </c:pt>
                <c:pt idx="126">
                  <c:v>0.16090000000000013</c:v>
                </c:pt>
                <c:pt idx="127">
                  <c:v>0.16163000000000008</c:v>
                </c:pt>
                <c:pt idx="128">
                  <c:v>0.16207000000000008</c:v>
                </c:pt>
                <c:pt idx="129">
                  <c:v>0.16172000000000009</c:v>
                </c:pt>
                <c:pt idx="130">
                  <c:v>0.16157000000000007</c:v>
                </c:pt>
                <c:pt idx="131">
                  <c:v>0.15993000000000013</c:v>
                </c:pt>
                <c:pt idx="132">
                  <c:v>0.16048000000000012</c:v>
                </c:pt>
                <c:pt idx="133">
                  <c:v>0.15925000000000009</c:v>
                </c:pt>
                <c:pt idx="134">
                  <c:v>0.15885000000000007</c:v>
                </c:pt>
                <c:pt idx="135">
                  <c:v>0.15980000000000008</c:v>
                </c:pt>
                <c:pt idx="136">
                  <c:v>0.16113000000000008</c:v>
                </c:pt>
                <c:pt idx="137">
                  <c:v>0.16109000000000012</c:v>
                </c:pt>
                <c:pt idx="138">
                  <c:v>0.16072000000000009</c:v>
                </c:pt>
                <c:pt idx="139">
                  <c:v>0.16045000000000009</c:v>
                </c:pt>
                <c:pt idx="140">
                  <c:v>0.15986000000000009</c:v>
                </c:pt>
                <c:pt idx="141">
                  <c:v>0.16036000000000009</c:v>
                </c:pt>
                <c:pt idx="142">
                  <c:v>0.16215000000000004</c:v>
                </c:pt>
                <c:pt idx="143">
                  <c:v>0.16313000000000008</c:v>
                </c:pt>
                <c:pt idx="144">
                  <c:v>0.16272000000000009</c:v>
                </c:pt>
                <c:pt idx="145">
                  <c:v>0.16164000000000009</c:v>
                </c:pt>
                <c:pt idx="146">
                  <c:v>0.16130000000000008</c:v>
                </c:pt>
                <c:pt idx="147">
                  <c:v>0.16056000000000009</c:v>
                </c:pt>
                <c:pt idx="148">
                  <c:v>0.16021000000000013</c:v>
                </c:pt>
                <c:pt idx="149">
                  <c:v>0.15975000000000009</c:v>
                </c:pt>
                <c:pt idx="150">
                  <c:v>0.15931000000000009</c:v>
                </c:pt>
                <c:pt idx="151">
                  <c:v>0.15925000000000009</c:v>
                </c:pt>
                <c:pt idx="152">
                  <c:v>0.15844000000000016</c:v>
                </c:pt>
                <c:pt idx="153">
                  <c:v>0.15954000000000013</c:v>
                </c:pt>
                <c:pt idx="154">
                  <c:v>0.15940000000000007</c:v>
                </c:pt>
                <c:pt idx="155">
                  <c:v>0.15940000000000007</c:v>
                </c:pt>
                <c:pt idx="156">
                  <c:v>0.15849000000000013</c:v>
                </c:pt>
                <c:pt idx="157">
                  <c:v>0.15934000000000009</c:v>
                </c:pt>
                <c:pt idx="158">
                  <c:v>0.15993000000000013</c:v>
                </c:pt>
                <c:pt idx="159">
                  <c:v>0.15885000000000007</c:v>
                </c:pt>
                <c:pt idx="160">
                  <c:v>0.15853000000000009</c:v>
                </c:pt>
                <c:pt idx="161">
                  <c:v>0.15855000000000008</c:v>
                </c:pt>
                <c:pt idx="162">
                  <c:v>0.15811000000000008</c:v>
                </c:pt>
                <c:pt idx="163">
                  <c:v>0.15808000000000008</c:v>
                </c:pt>
                <c:pt idx="164">
                  <c:v>0.15881000000000009</c:v>
                </c:pt>
                <c:pt idx="165">
                  <c:v>0.15739000000000009</c:v>
                </c:pt>
                <c:pt idx="166">
                  <c:v>0.15812000000000001</c:v>
                </c:pt>
                <c:pt idx="167">
                  <c:v>0.15739000000000009</c:v>
                </c:pt>
                <c:pt idx="168">
                  <c:v>0.15779000000000012</c:v>
                </c:pt>
                <c:pt idx="169">
                  <c:v>0.15787000000000001</c:v>
                </c:pt>
                <c:pt idx="170">
                  <c:v>0.15703000000000009</c:v>
                </c:pt>
                <c:pt idx="171">
                  <c:v>0.15704000000000012</c:v>
                </c:pt>
                <c:pt idx="172">
                  <c:v>0.15667</c:v>
                </c:pt>
                <c:pt idx="173">
                  <c:v>0.15615000000000001</c:v>
                </c:pt>
                <c:pt idx="174">
                  <c:v>0.15932000000000004</c:v>
                </c:pt>
                <c:pt idx="175">
                  <c:v>0.15896000000000013</c:v>
                </c:pt>
                <c:pt idx="176">
                  <c:v>0.15900000000000009</c:v>
                </c:pt>
                <c:pt idx="177">
                  <c:v>0.15773000000000009</c:v>
                </c:pt>
                <c:pt idx="178">
                  <c:v>0.15812999999999999</c:v>
                </c:pt>
                <c:pt idx="179">
                  <c:v>0.15887999999999999</c:v>
                </c:pt>
                <c:pt idx="180">
                  <c:v>0.16011000000000009</c:v>
                </c:pt>
                <c:pt idx="181">
                  <c:v>0.16098000000000012</c:v>
                </c:pt>
                <c:pt idx="182">
                  <c:v>0.16224000000000016</c:v>
                </c:pt>
                <c:pt idx="183">
                  <c:v>0.16242000000000009</c:v>
                </c:pt>
                <c:pt idx="184">
                  <c:v>0.16340000000000013</c:v>
                </c:pt>
                <c:pt idx="185">
                  <c:v>0.16389000000000009</c:v>
                </c:pt>
                <c:pt idx="186">
                  <c:v>0.16248000000000012</c:v>
                </c:pt>
                <c:pt idx="187">
                  <c:v>0.16261000000000009</c:v>
                </c:pt>
                <c:pt idx="188">
                  <c:v>0.16174000000000013</c:v>
                </c:pt>
                <c:pt idx="189">
                  <c:v>0.16683000000000009</c:v>
                </c:pt>
                <c:pt idx="190">
                  <c:v>0.17549000000000009</c:v>
                </c:pt>
                <c:pt idx="191">
                  <c:v>0.17954000000000009</c:v>
                </c:pt>
                <c:pt idx="192">
                  <c:v>0.18482000000000001</c:v>
                </c:pt>
                <c:pt idx="193">
                  <c:v>0.19769000000000009</c:v>
                </c:pt>
                <c:pt idx="194">
                  <c:v>0.21110000000000001</c:v>
                </c:pt>
                <c:pt idx="195">
                  <c:v>0.21347000000000008</c:v>
                </c:pt>
                <c:pt idx="196">
                  <c:v>0.22242000000000009</c:v>
                </c:pt>
                <c:pt idx="197">
                  <c:v>0.22974000000000017</c:v>
                </c:pt>
                <c:pt idx="198">
                  <c:v>0.23508999999999999</c:v>
                </c:pt>
                <c:pt idx="199">
                  <c:v>0.24263000000000001</c:v>
                </c:pt>
                <c:pt idx="200">
                  <c:v>0.24971000000000013</c:v>
                </c:pt>
              </c:numCache>
            </c:numRef>
          </c:yVal>
          <c:smooth val="1"/>
        </c:ser>
        <c:ser>
          <c:idx val="9"/>
          <c:order val="9"/>
          <c:tx>
            <c:strRef>
              <c:f>DATA!$AJ$1</c:f>
              <c:strCache>
                <c:ptCount val="1"/>
                <c:pt idx="0">
                  <c:v>fracture sat</c:v>
                </c:pt>
              </c:strCache>
            </c:strRef>
          </c:tx>
          <c:spPr>
            <a:ln>
              <a:solidFill>
                <a:srgbClr val="00B050"/>
              </a:solidFill>
            </a:ln>
          </c:spPr>
          <c:marker>
            <c:symbol val="none"/>
          </c:marker>
          <c:xVal>
            <c:numRef>
              <c:f>DATA!$L$2:$L$202</c:f>
              <c:numCache>
                <c:formatCode>General</c:formatCode>
                <c:ptCount val="201"/>
                <c:pt idx="0">
                  <c:v>1</c:v>
                </c:pt>
                <c:pt idx="1">
                  <c:v>11</c:v>
                </c:pt>
                <c:pt idx="2">
                  <c:v>21</c:v>
                </c:pt>
                <c:pt idx="3">
                  <c:v>31</c:v>
                </c:pt>
                <c:pt idx="4">
                  <c:v>41</c:v>
                </c:pt>
                <c:pt idx="5">
                  <c:v>51</c:v>
                </c:pt>
                <c:pt idx="6">
                  <c:v>61</c:v>
                </c:pt>
                <c:pt idx="7">
                  <c:v>71</c:v>
                </c:pt>
                <c:pt idx="8">
                  <c:v>81</c:v>
                </c:pt>
                <c:pt idx="9">
                  <c:v>91</c:v>
                </c:pt>
                <c:pt idx="10">
                  <c:v>101</c:v>
                </c:pt>
                <c:pt idx="11">
                  <c:v>111</c:v>
                </c:pt>
                <c:pt idx="12">
                  <c:v>121</c:v>
                </c:pt>
                <c:pt idx="13">
                  <c:v>131</c:v>
                </c:pt>
                <c:pt idx="14">
                  <c:v>141</c:v>
                </c:pt>
                <c:pt idx="15">
                  <c:v>151</c:v>
                </c:pt>
                <c:pt idx="16">
                  <c:v>161</c:v>
                </c:pt>
                <c:pt idx="17">
                  <c:v>171</c:v>
                </c:pt>
                <c:pt idx="18">
                  <c:v>181</c:v>
                </c:pt>
                <c:pt idx="19">
                  <c:v>191</c:v>
                </c:pt>
                <c:pt idx="20">
                  <c:v>201</c:v>
                </c:pt>
                <c:pt idx="21">
                  <c:v>211</c:v>
                </c:pt>
                <c:pt idx="22">
                  <c:v>221</c:v>
                </c:pt>
                <c:pt idx="23">
                  <c:v>231</c:v>
                </c:pt>
                <c:pt idx="24">
                  <c:v>241</c:v>
                </c:pt>
                <c:pt idx="25">
                  <c:v>251</c:v>
                </c:pt>
                <c:pt idx="26">
                  <c:v>261</c:v>
                </c:pt>
                <c:pt idx="27">
                  <c:v>271</c:v>
                </c:pt>
                <c:pt idx="28">
                  <c:v>281</c:v>
                </c:pt>
                <c:pt idx="29">
                  <c:v>291</c:v>
                </c:pt>
                <c:pt idx="30">
                  <c:v>301</c:v>
                </c:pt>
                <c:pt idx="31">
                  <c:v>311</c:v>
                </c:pt>
                <c:pt idx="32">
                  <c:v>321</c:v>
                </c:pt>
                <c:pt idx="33">
                  <c:v>331</c:v>
                </c:pt>
                <c:pt idx="34">
                  <c:v>341</c:v>
                </c:pt>
                <c:pt idx="35">
                  <c:v>351</c:v>
                </c:pt>
                <c:pt idx="36">
                  <c:v>361</c:v>
                </c:pt>
                <c:pt idx="37">
                  <c:v>371</c:v>
                </c:pt>
                <c:pt idx="38">
                  <c:v>381</c:v>
                </c:pt>
                <c:pt idx="39">
                  <c:v>391</c:v>
                </c:pt>
                <c:pt idx="40">
                  <c:v>401</c:v>
                </c:pt>
                <c:pt idx="41">
                  <c:v>411</c:v>
                </c:pt>
                <c:pt idx="42">
                  <c:v>421</c:v>
                </c:pt>
                <c:pt idx="43">
                  <c:v>431</c:v>
                </c:pt>
                <c:pt idx="44">
                  <c:v>441</c:v>
                </c:pt>
                <c:pt idx="45">
                  <c:v>451</c:v>
                </c:pt>
                <c:pt idx="46">
                  <c:v>461</c:v>
                </c:pt>
                <c:pt idx="47">
                  <c:v>471</c:v>
                </c:pt>
                <c:pt idx="48">
                  <c:v>481</c:v>
                </c:pt>
                <c:pt idx="49">
                  <c:v>491</c:v>
                </c:pt>
                <c:pt idx="50">
                  <c:v>501</c:v>
                </c:pt>
                <c:pt idx="51">
                  <c:v>511</c:v>
                </c:pt>
                <c:pt idx="52">
                  <c:v>521</c:v>
                </c:pt>
                <c:pt idx="53">
                  <c:v>531</c:v>
                </c:pt>
                <c:pt idx="54">
                  <c:v>541</c:v>
                </c:pt>
                <c:pt idx="55">
                  <c:v>551</c:v>
                </c:pt>
                <c:pt idx="56">
                  <c:v>561</c:v>
                </c:pt>
                <c:pt idx="57">
                  <c:v>571</c:v>
                </c:pt>
                <c:pt idx="58">
                  <c:v>581</c:v>
                </c:pt>
                <c:pt idx="59">
                  <c:v>591</c:v>
                </c:pt>
                <c:pt idx="60">
                  <c:v>601</c:v>
                </c:pt>
                <c:pt idx="61">
                  <c:v>611</c:v>
                </c:pt>
                <c:pt idx="62">
                  <c:v>621</c:v>
                </c:pt>
                <c:pt idx="63">
                  <c:v>631</c:v>
                </c:pt>
                <c:pt idx="64">
                  <c:v>641</c:v>
                </c:pt>
                <c:pt idx="65">
                  <c:v>651</c:v>
                </c:pt>
                <c:pt idx="66">
                  <c:v>661</c:v>
                </c:pt>
                <c:pt idx="67">
                  <c:v>671</c:v>
                </c:pt>
                <c:pt idx="68">
                  <c:v>681</c:v>
                </c:pt>
                <c:pt idx="69">
                  <c:v>691</c:v>
                </c:pt>
                <c:pt idx="70">
                  <c:v>701</c:v>
                </c:pt>
                <c:pt idx="71">
                  <c:v>711</c:v>
                </c:pt>
                <c:pt idx="72">
                  <c:v>721</c:v>
                </c:pt>
                <c:pt idx="73">
                  <c:v>731</c:v>
                </c:pt>
                <c:pt idx="74">
                  <c:v>741</c:v>
                </c:pt>
                <c:pt idx="75">
                  <c:v>751</c:v>
                </c:pt>
                <c:pt idx="76">
                  <c:v>761</c:v>
                </c:pt>
                <c:pt idx="77">
                  <c:v>771</c:v>
                </c:pt>
                <c:pt idx="78">
                  <c:v>781</c:v>
                </c:pt>
                <c:pt idx="79">
                  <c:v>791</c:v>
                </c:pt>
                <c:pt idx="80">
                  <c:v>801</c:v>
                </c:pt>
                <c:pt idx="81">
                  <c:v>811</c:v>
                </c:pt>
                <c:pt idx="82">
                  <c:v>821</c:v>
                </c:pt>
                <c:pt idx="83">
                  <c:v>831</c:v>
                </c:pt>
                <c:pt idx="84">
                  <c:v>841</c:v>
                </c:pt>
                <c:pt idx="85">
                  <c:v>851</c:v>
                </c:pt>
                <c:pt idx="86">
                  <c:v>861</c:v>
                </c:pt>
                <c:pt idx="87">
                  <c:v>871</c:v>
                </c:pt>
                <c:pt idx="88">
                  <c:v>881</c:v>
                </c:pt>
                <c:pt idx="89">
                  <c:v>891</c:v>
                </c:pt>
                <c:pt idx="90">
                  <c:v>901</c:v>
                </c:pt>
                <c:pt idx="91">
                  <c:v>911</c:v>
                </c:pt>
                <c:pt idx="92">
                  <c:v>921</c:v>
                </c:pt>
                <c:pt idx="93">
                  <c:v>931</c:v>
                </c:pt>
                <c:pt idx="94">
                  <c:v>941</c:v>
                </c:pt>
                <c:pt idx="95">
                  <c:v>951</c:v>
                </c:pt>
                <c:pt idx="96">
                  <c:v>961</c:v>
                </c:pt>
                <c:pt idx="97">
                  <c:v>971</c:v>
                </c:pt>
                <c:pt idx="98">
                  <c:v>981</c:v>
                </c:pt>
                <c:pt idx="99">
                  <c:v>991</c:v>
                </c:pt>
                <c:pt idx="100">
                  <c:v>1001</c:v>
                </c:pt>
                <c:pt idx="101">
                  <c:v>1011</c:v>
                </c:pt>
                <c:pt idx="102">
                  <c:v>1021</c:v>
                </c:pt>
                <c:pt idx="103">
                  <c:v>1031</c:v>
                </c:pt>
                <c:pt idx="104">
                  <c:v>1041</c:v>
                </c:pt>
                <c:pt idx="105">
                  <c:v>1051</c:v>
                </c:pt>
                <c:pt idx="106">
                  <c:v>1061</c:v>
                </c:pt>
                <c:pt idx="107">
                  <c:v>1071</c:v>
                </c:pt>
                <c:pt idx="108">
                  <c:v>1081</c:v>
                </c:pt>
                <c:pt idx="109">
                  <c:v>1091</c:v>
                </c:pt>
                <c:pt idx="110">
                  <c:v>1101</c:v>
                </c:pt>
                <c:pt idx="111">
                  <c:v>1111</c:v>
                </c:pt>
                <c:pt idx="112">
                  <c:v>1121</c:v>
                </c:pt>
                <c:pt idx="113">
                  <c:v>1131</c:v>
                </c:pt>
                <c:pt idx="114">
                  <c:v>1141</c:v>
                </c:pt>
                <c:pt idx="115">
                  <c:v>1151</c:v>
                </c:pt>
                <c:pt idx="116">
                  <c:v>1161</c:v>
                </c:pt>
                <c:pt idx="117">
                  <c:v>1171</c:v>
                </c:pt>
                <c:pt idx="118">
                  <c:v>1181</c:v>
                </c:pt>
                <c:pt idx="119">
                  <c:v>1191</c:v>
                </c:pt>
                <c:pt idx="120">
                  <c:v>1201</c:v>
                </c:pt>
                <c:pt idx="121">
                  <c:v>1211</c:v>
                </c:pt>
                <c:pt idx="122">
                  <c:v>1221</c:v>
                </c:pt>
                <c:pt idx="123">
                  <c:v>1231</c:v>
                </c:pt>
                <c:pt idx="124">
                  <c:v>1241</c:v>
                </c:pt>
                <c:pt idx="125">
                  <c:v>1251</c:v>
                </c:pt>
                <c:pt idx="126">
                  <c:v>1261</c:v>
                </c:pt>
                <c:pt idx="127">
                  <c:v>1271</c:v>
                </c:pt>
                <c:pt idx="128">
                  <c:v>1281</c:v>
                </c:pt>
                <c:pt idx="129">
                  <c:v>1291</c:v>
                </c:pt>
                <c:pt idx="130">
                  <c:v>1301</c:v>
                </c:pt>
                <c:pt idx="131">
                  <c:v>1311</c:v>
                </c:pt>
                <c:pt idx="132">
                  <c:v>1321</c:v>
                </c:pt>
                <c:pt idx="133">
                  <c:v>1331</c:v>
                </c:pt>
                <c:pt idx="134">
                  <c:v>1341</c:v>
                </c:pt>
                <c:pt idx="135">
                  <c:v>1351</c:v>
                </c:pt>
                <c:pt idx="136">
                  <c:v>1361</c:v>
                </c:pt>
                <c:pt idx="137">
                  <c:v>1371</c:v>
                </c:pt>
                <c:pt idx="138">
                  <c:v>1381</c:v>
                </c:pt>
                <c:pt idx="139">
                  <c:v>1391</c:v>
                </c:pt>
                <c:pt idx="140">
                  <c:v>1401</c:v>
                </c:pt>
                <c:pt idx="141">
                  <c:v>1411</c:v>
                </c:pt>
                <c:pt idx="142">
                  <c:v>1421</c:v>
                </c:pt>
                <c:pt idx="143">
                  <c:v>1431</c:v>
                </c:pt>
                <c:pt idx="144">
                  <c:v>1441</c:v>
                </c:pt>
                <c:pt idx="145">
                  <c:v>1451</c:v>
                </c:pt>
                <c:pt idx="146">
                  <c:v>1461</c:v>
                </c:pt>
                <c:pt idx="147">
                  <c:v>1471</c:v>
                </c:pt>
                <c:pt idx="148">
                  <c:v>1481</c:v>
                </c:pt>
                <c:pt idx="149">
                  <c:v>1491</c:v>
                </c:pt>
                <c:pt idx="150">
                  <c:v>1501</c:v>
                </c:pt>
                <c:pt idx="151">
                  <c:v>1511</c:v>
                </c:pt>
                <c:pt idx="152">
                  <c:v>1521</c:v>
                </c:pt>
                <c:pt idx="153">
                  <c:v>1531</c:v>
                </c:pt>
                <c:pt idx="154">
                  <c:v>1541</c:v>
                </c:pt>
                <c:pt idx="155">
                  <c:v>1551</c:v>
                </c:pt>
                <c:pt idx="156">
                  <c:v>1561</c:v>
                </c:pt>
                <c:pt idx="157">
                  <c:v>1571</c:v>
                </c:pt>
                <c:pt idx="158">
                  <c:v>1581</c:v>
                </c:pt>
                <c:pt idx="159">
                  <c:v>1591</c:v>
                </c:pt>
                <c:pt idx="160">
                  <c:v>1601</c:v>
                </c:pt>
                <c:pt idx="161">
                  <c:v>1611</c:v>
                </c:pt>
                <c:pt idx="162">
                  <c:v>1621</c:v>
                </c:pt>
                <c:pt idx="163">
                  <c:v>1631</c:v>
                </c:pt>
                <c:pt idx="164">
                  <c:v>1641</c:v>
                </c:pt>
                <c:pt idx="165">
                  <c:v>1651</c:v>
                </c:pt>
                <c:pt idx="166">
                  <c:v>1661</c:v>
                </c:pt>
                <c:pt idx="167">
                  <c:v>1671</c:v>
                </c:pt>
                <c:pt idx="168">
                  <c:v>1681</c:v>
                </c:pt>
                <c:pt idx="169">
                  <c:v>1691</c:v>
                </c:pt>
                <c:pt idx="170">
                  <c:v>1701</c:v>
                </c:pt>
                <c:pt idx="171">
                  <c:v>1711</c:v>
                </c:pt>
                <c:pt idx="172">
                  <c:v>1721</c:v>
                </c:pt>
                <c:pt idx="173">
                  <c:v>1731</c:v>
                </c:pt>
                <c:pt idx="174">
                  <c:v>1741</c:v>
                </c:pt>
                <c:pt idx="175">
                  <c:v>1751</c:v>
                </c:pt>
                <c:pt idx="176">
                  <c:v>1761</c:v>
                </c:pt>
                <c:pt idx="177">
                  <c:v>1771</c:v>
                </c:pt>
                <c:pt idx="178">
                  <c:v>1781</c:v>
                </c:pt>
                <c:pt idx="179">
                  <c:v>1791</c:v>
                </c:pt>
                <c:pt idx="180">
                  <c:v>1801</c:v>
                </c:pt>
                <c:pt idx="181">
                  <c:v>1811</c:v>
                </c:pt>
                <c:pt idx="182">
                  <c:v>1821</c:v>
                </c:pt>
                <c:pt idx="183">
                  <c:v>1831</c:v>
                </c:pt>
                <c:pt idx="184">
                  <c:v>1841</c:v>
                </c:pt>
                <c:pt idx="185">
                  <c:v>1851</c:v>
                </c:pt>
                <c:pt idx="186">
                  <c:v>1861</c:v>
                </c:pt>
                <c:pt idx="187">
                  <c:v>1871</c:v>
                </c:pt>
                <c:pt idx="188">
                  <c:v>1881</c:v>
                </c:pt>
                <c:pt idx="189">
                  <c:v>1891</c:v>
                </c:pt>
                <c:pt idx="190">
                  <c:v>1901</c:v>
                </c:pt>
                <c:pt idx="191">
                  <c:v>1911</c:v>
                </c:pt>
                <c:pt idx="192">
                  <c:v>1921</c:v>
                </c:pt>
                <c:pt idx="193">
                  <c:v>1931</c:v>
                </c:pt>
                <c:pt idx="194">
                  <c:v>1941</c:v>
                </c:pt>
                <c:pt idx="195">
                  <c:v>1951</c:v>
                </c:pt>
                <c:pt idx="196">
                  <c:v>1961</c:v>
                </c:pt>
                <c:pt idx="197">
                  <c:v>1971</c:v>
                </c:pt>
                <c:pt idx="198">
                  <c:v>1981</c:v>
                </c:pt>
                <c:pt idx="199">
                  <c:v>1991</c:v>
                </c:pt>
                <c:pt idx="200">
                  <c:v>2001</c:v>
                </c:pt>
              </c:numCache>
            </c:numRef>
          </c:xVal>
          <c:yVal>
            <c:numRef>
              <c:f>DATA!$AJ$2:$AJ$202</c:f>
              <c:numCache>
                <c:formatCode>General</c:formatCode>
                <c:ptCount val="201"/>
                <c:pt idx="0">
                  <c:v>1</c:v>
                </c:pt>
                <c:pt idx="1">
                  <c:v>0.70845999999999998</c:v>
                </c:pt>
                <c:pt idx="2">
                  <c:v>0.58030999999999999</c:v>
                </c:pt>
                <c:pt idx="3">
                  <c:v>0.48644000000000015</c:v>
                </c:pt>
                <c:pt idx="4">
                  <c:v>0.40637000000000018</c:v>
                </c:pt>
                <c:pt idx="5">
                  <c:v>0.33558000000000038</c:v>
                </c:pt>
                <c:pt idx="6">
                  <c:v>0.27482000000000018</c:v>
                </c:pt>
                <c:pt idx="7">
                  <c:v>0.22936000000000009</c:v>
                </c:pt>
                <c:pt idx="8">
                  <c:v>0.19564000000000009</c:v>
                </c:pt>
                <c:pt idx="9">
                  <c:v>0.15100000000000008</c:v>
                </c:pt>
                <c:pt idx="10">
                  <c:v>5.5657000000000026E-2</c:v>
                </c:pt>
                <c:pt idx="11">
                  <c:v>4.1024000000000012E-2</c:v>
                </c:pt>
                <c:pt idx="12">
                  <c:v>3.8233000000000024E-2</c:v>
                </c:pt>
                <c:pt idx="13">
                  <c:v>3.5996000000000014E-2</c:v>
                </c:pt>
                <c:pt idx="14">
                  <c:v>3.6038000000000021E-2</c:v>
                </c:pt>
                <c:pt idx="15">
                  <c:v>3.4909000000000016E-2</c:v>
                </c:pt>
                <c:pt idx="16">
                  <c:v>3.3575000000000021E-2</c:v>
                </c:pt>
                <c:pt idx="17">
                  <c:v>3.1605000000000022E-2</c:v>
                </c:pt>
                <c:pt idx="18">
                  <c:v>3.4683000000000019E-2</c:v>
                </c:pt>
                <c:pt idx="19">
                  <c:v>3.1071000000000029E-2</c:v>
                </c:pt>
                <c:pt idx="20">
                  <c:v>3.1482000000000024E-2</c:v>
                </c:pt>
                <c:pt idx="21">
                  <c:v>3.1523000000000002E-2</c:v>
                </c:pt>
                <c:pt idx="22">
                  <c:v>3.3062000000000001E-2</c:v>
                </c:pt>
                <c:pt idx="23">
                  <c:v>3.3062000000000001E-2</c:v>
                </c:pt>
                <c:pt idx="24">
                  <c:v>3.3616000000000014E-2</c:v>
                </c:pt>
                <c:pt idx="25">
                  <c:v>3.2446000000000023E-2</c:v>
                </c:pt>
                <c:pt idx="26">
                  <c:v>3.0332000000000015E-2</c:v>
                </c:pt>
                <c:pt idx="27">
                  <c:v>2.9552000000000002E-2</c:v>
                </c:pt>
                <c:pt idx="28">
                  <c:v>3.2241000000000027E-2</c:v>
                </c:pt>
                <c:pt idx="29">
                  <c:v>3.3472000000000023E-2</c:v>
                </c:pt>
                <c:pt idx="30">
                  <c:v>3.3041000000000022E-2</c:v>
                </c:pt>
                <c:pt idx="31">
                  <c:v>3.0496000000000013E-2</c:v>
                </c:pt>
                <c:pt idx="32">
                  <c:v>2.9532000000000013E-2</c:v>
                </c:pt>
                <c:pt idx="33">
                  <c:v>2.9388000000000001E-2</c:v>
                </c:pt>
                <c:pt idx="34">
                  <c:v>3.4827000000000018E-2</c:v>
                </c:pt>
                <c:pt idx="35">
                  <c:v>4.2523000000000026E-2</c:v>
                </c:pt>
                <c:pt idx="36">
                  <c:v>2.5920000000000002E-2</c:v>
                </c:pt>
                <c:pt idx="37">
                  <c:v>3.2918000000000024E-2</c:v>
                </c:pt>
                <c:pt idx="38">
                  <c:v>3.0065000000000015E-2</c:v>
                </c:pt>
                <c:pt idx="39">
                  <c:v>3.0496000000000013E-2</c:v>
                </c:pt>
                <c:pt idx="40">
                  <c:v>3.0148000000000001E-2</c:v>
                </c:pt>
                <c:pt idx="41">
                  <c:v>3.1543000000000022E-2</c:v>
                </c:pt>
                <c:pt idx="42">
                  <c:v>3.1706999999999999E-2</c:v>
                </c:pt>
                <c:pt idx="43">
                  <c:v>3.2302000000000018E-2</c:v>
                </c:pt>
                <c:pt idx="44">
                  <c:v>3.1768999999999999E-2</c:v>
                </c:pt>
                <c:pt idx="45">
                  <c:v>3.486800000000001E-2</c:v>
                </c:pt>
                <c:pt idx="46">
                  <c:v>3.1768999999999999E-2</c:v>
                </c:pt>
                <c:pt idx="47">
                  <c:v>2.9860000000000012E-2</c:v>
                </c:pt>
                <c:pt idx="48">
                  <c:v>3.2405000000000038E-2</c:v>
                </c:pt>
                <c:pt idx="49">
                  <c:v>3.0661000000000018E-2</c:v>
                </c:pt>
                <c:pt idx="50">
                  <c:v>3.2261000000000019E-2</c:v>
                </c:pt>
                <c:pt idx="51">
                  <c:v>2.8711000000000011E-2</c:v>
                </c:pt>
                <c:pt idx="52">
                  <c:v>3.3656999999999999E-2</c:v>
                </c:pt>
                <c:pt idx="53">
                  <c:v>3.125600000000002E-2</c:v>
                </c:pt>
                <c:pt idx="54">
                  <c:v>3.2385000000000018E-2</c:v>
                </c:pt>
                <c:pt idx="55">
                  <c:v>3.3123E-2</c:v>
                </c:pt>
                <c:pt idx="56">
                  <c:v>3.265100000000002E-2</c:v>
                </c:pt>
                <c:pt idx="57">
                  <c:v>3.5073000000000035E-2</c:v>
                </c:pt>
                <c:pt idx="58">
                  <c:v>3.1153000000000017E-2</c:v>
                </c:pt>
                <c:pt idx="59">
                  <c:v>3.3021000000000002E-2</c:v>
                </c:pt>
                <c:pt idx="60">
                  <c:v>3.2774000000000018E-2</c:v>
                </c:pt>
                <c:pt idx="61">
                  <c:v>3.1051000000000016E-2</c:v>
                </c:pt>
                <c:pt idx="62">
                  <c:v>3.2774000000000018E-2</c:v>
                </c:pt>
                <c:pt idx="63">
                  <c:v>3.3348999999999997E-2</c:v>
                </c:pt>
                <c:pt idx="64">
                  <c:v>3.2898000000000018E-2</c:v>
                </c:pt>
                <c:pt idx="65">
                  <c:v>3.2077000000000036E-2</c:v>
                </c:pt>
                <c:pt idx="66">
                  <c:v>3.0291000000000012E-2</c:v>
                </c:pt>
                <c:pt idx="67">
                  <c:v>3.2446000000000023E-2</c:v>
                </c:pt>
                <c:pt idx="68">
                  <c:v>3.271300000000002E-2</c:v>
                </c:pt>
                <c:pt idx="69">
                  <c:v>2.9429000000000014E-2</c:v>
                </c:pt>
                <c:pt idx="70">
                  <c:v>2.8752E-2</c:v>
                </c:pt>
                <c:pt idx="71">
                  <c:v>2.8814000000000006E-2</c:v>
                </c:pt>
                <c:pt idx="72">
                  <c:v>3.1584000000000015E-2</c:v>
                </c:pt>
                <c:pt idx="73">
                  <c:v>3.2385000000000018E-2</c:v>
                </c:pt>
                <c:pt idx="74">
                  <c:v>3.2426000000000024E-2</c:v>
                </c:pt>
                <c:pt idx="75">
                  <c:v>2.821800000000001E-2</c:v>
                </c:pt>
                <c:pt idx="76">
                  <c:v>2.8690000000000011E-2</c:v>
                </c:pt>
                <c:pt idx="77">
                  <c:v>2.8629000000000002E-2</c:v>
                </c:pt>
                <c:pt idx="78">
                  <c:v>2.7746000000000014E-2</c:v>
                </c:pt>
                <c:pt idx="79">
                  <c:v>2.7110000000000002E-2</c:v>
                </c:pt>
                <c:pt idx="80">
                  <c:v>2.8670000000000015E-2</c:v>
                </c:pt>
                <c:pt idx="81">
                  <c:v>2.7849000000000023E-2</c:v>
                </c:pt>
                <c:pt idx="82">
                  <c:v>2.7726000000000011E-2</c:v>
                </c:pt>
                <c:pt idx="83">
                  <c:v>2.4586E-2</c:v>
                </c:pt>
                <c:pt idx="84">
                  <c:v>2.6967000000000012E-2</c:v>
                </c:pt>
                <c:pt idx="85">
                  <c:v>2.8649000000000015E-2</c:v>
                </c:pt>
                <c:pt idx="86">
                  <c:v>2.6577000000000024E-2</c:v>
                </c:pt>
                <c:pt idx="87">
                  <c:v>2.6761000000000014E-2</c:v>
                </c:pt>
                <c:pt idx="88">
                  <c:v>2.6084000000000013E-2</c:v>
                </c:pt>
                <c:pt idx="89">
                  <c:v>2.4442000000000012E-2</c:v>
                </c:pt>
                <c:pt idx="90">
                  <c:v>2.6207000000000022E-2</c:v>
                </c:pt>
                <c:pt idx="91">
                  <c:v>2.4011000000000015E-2</c:v>
                </c:pt>
                <c:pt idx="92">
                  <c:v>2.1220000000000006E-2</c:v>
                </c:pt>
                <c:pt idx="93">
                  <c:v>2.317000000000001E-2</c:v>
                </c:pt>
                <c:pt idx="94">
                  <c:v>2.1672000000000021E-2</c:v>
                </c:pt>
                <c:pt idx="95">
                  <c:v>2.1200000000000014E-2</c:v>
                </c:pt>
                <c:pt idx="96">
                  <c:v>1.8634000000000012E-2</c:v>
                </c:pt>
                <c:pt idx="97">
                  <c:v>1.8347000000000009E-2</c:v>
                </c:pt>
                <c:pt idx="98">
                  <c:v>1.5699999999999999E-2</c:v>
                </c:pt>
                <c:pt idx="99">
                  <c:v>1.4981000000000006E-2</c:v>
                </c:pt>
                <c:pt idx="100">
                  <c:v>1.4796999999999999E-2</c:v>
                </c:pt>
                <c:pt idx="101">
                  <c:v>1.4694E-2</c:v>
                </c:pt>
                <c:pt idx="102">
                  <c:v>1.6890000000000009E-2</c:v>
                </c:pt>
                <c:pt idx="103">
                  <c:v>1.8470000000000011E-2</c:v>
                </c:pt>
                <c:pt idx="104">
                  <c:v>2.6043000000000024E-2</c:v>
                </c:pt>
                <c:pt idx="105">
                  <c:v>2.1774000000000012E-2</c:v>
                </c:pt>
                <c:pt idx="106">
                  <c:v>2.2431000000000027E-2</c:v>
                </c:pt>
                <c:pt idx="107">
                  <c:v>2.1815000000000018E-2</c:v>
                </c:pt>
                <c:pt idx="108">
                  <c:v>1.4838E-2</c:v>
                </c:pt>
                <c:pt idx="109">
                  <c:v>1.5370999999999999E-2</c:v>
                </c:pt>
                <c:pt idx="110">
                  <c:v>1.5556000000000006E-2</c:v>
                </c:pt>
                <c:pt idx="111">
                  <c:v>1.4017E-2</c:v>
                </c:pt>
                <c:pt idx="112">
                  <c:v>1.2888000000000007E-2</c:v>
                </c:pt>
                <c:pt idx="113">
                  <c:v>1.9455E-2</c:v>
                </c:pt>
                <c:pt idx="114">
                  <c:v>1.5084000000000007E-2</c:v>
                </c:pt>
                <c:pt idx="115">
                  <c:v>1.898300000000001E-2</c:v>
                </c:pt>
                <c:pt idx="116">
                  <c:v>1.9825000000000009E-2</c:v>
                </c:pt>
                <c:pt idx="117">
                  <c:v>2.2021000000000009E-2</c:v>
                </c:pt>
                <c:pt idx="118">
                  <c:v>2.2718000000000002E-2</c:v>
                </c:pt>
                <c:pt idx="119">
                  <c:v>2.2349000000000015E-2</c:v>
                </c:pt>
                <c:pt idx="120">
                  <c:v>1.8368000000000009E-2</c:v>
                </c:pt>
                <c:pt idx="121">
                  <c:v>1.4201999999999999E-2</c:v>
                </c:pt>
                <c:pt idx="122">
                  <c:v>1.3093000000000006E-2</c:v>
                </c:pt>
                <c:pt idx="123">
                  <c:v>1.758800000000001E-2</c:v>
                </c:pt>
                <c:pt idx="124">
                  <c:v>1.6767000000000015E-2</c:v>
                </c:pt>
                <c:pt idx="125">
                  <c:v>1.3134000000000003E-2</c:v>
                </c:pt>
                <c:pt idx="126">
                  <c:v>1.4530000000000001E-2</c:v>
                </c:pt>
                <c:pt idx="127">
                  <c:v>1.2478000000000001E-2</c:v>
                </c:pt>
                <c:pt idx="128">
                  <c:v>1.6417999999999999E-2</c:v>
                </c:pt>
                <c:pt idx="129">
                  <c:v>1.6376999999999999E-2</c:v>
                </c:pt>
                <c:pt idx="130">
                  <c:v>1.8593000000000009E-2</c:v>
                </c:pt>
                <c:pt idx="131">
                  <c:v>1.658200000000001E-2</c:v>
                </c:pt>
                <c:pt idx="132">
                  <c:v>1.4652999999999999E-2</c:v>
                </c:pt>
                <c:pt idx="133">
                  <c:v>1.4817E-2</c:v>
                </c:pt>
                <c:pt idx="134">
                  <c:v>1.1657000000000006E-2</c:v>
                </c:pt>
                <c:pt idx="135">
                  <c:v>1.182100000000001E-2</c:v>
                </c:pt>
                <c:pt idx="136">
                  <c:v>1.1513000000000006E-2</c:v>
                </c:pt>
                <c:pt idx="137">
                  <c:v>1.7342000000000017E-2</c:v>
                </c:pt>
                <c:pt idx="138">
                  <c:v>1.8860000000000012E-2</c:v>
                </c:pt>
                <c:pt idx="139">
                  <c:v>1.806000000000001E-2</c:v>
                </c:pt>
                <c:pt idx="140">
                  <c:v>1.0918000000000001E-2</c:v>
                </c:pt>
                <c:pt idx="141">
                  <c:v>1.180000000000001E-2</c:v>
                </c:pt>
                <c:pt idx="142">
                  <c:v>6.3209000000000026E-3</c:v>
                </c:pt>
                <c:pt idx="143">
                  <c:v>6.0336000000000061E-3</c:v>
                </c:pt>
                <c:pt idx="144">
                  <c:v>1.1944000000000008E-2</c:v>
                </c:pt>
                <c:pt idx="145">
                  <c:v>1.580200000000001E-2</c:v>
                </c:pt>
                <c:pt idx="146">
                  <c:v>2.3437000000000013E-2</c:v>
                </c:pt>
                <c:pt idx="147">
                  <c:v>2.247200000000002E-2</c:v>
                </c:pt>
                <c:pt idx="148">
                  <c:v>2.7603000000000023E-2</c:v>
                </c:pt>
                <c:pt idx="149">
                  <c:v>2.7664000000000015E-2</c:v>
                </c:pt>
                <c:pt idx="150">
                  <c:v>2.6269000000000015E-2</c:v>
                </c:pt>
                <c:pt idx="151">
                  <c:v>2.5344999999999999E-2</c:v>
                </c:pt>
                <c:pt idx="152">
                  <c:v>2.7726000000000011E-2</c:v>
                </c:pt>
                <c:pt idx="153">
                  <c:v>2.6412000000000015E-2</c:v>
                </c:pt>
                <c:pt idx="154">
                  <c:v>2.4627000000000013E-2</c:v>
                </c:pt>
                <c:pt idx="155">
                  <c:v>2.5961000000000012E-2</c:v>
                </c:pt>
                <c:pt idx="156">
                  <c:v>2.6146000000000006E-2</c:v>
                </c:pt>
                <c:pt idx="157">
                  <c:v>2.5160999999999999E-2</c:v>
                </c:pt>
                <c:pt idx="158">
                  <c:v>2.5325000000000011E-2</c:v>
                </c:pt>
                <c:pt idx="159">
                  <c:v>2.5099000000000017E-2</c:v>
                </c:pt>
                <c:pt idx="160">
                  <c:v>2.6659000000000013E-2</c:v>
                </c:pt>
                <c:pt idx="161">
                  <c:v>2.8258999999999999E-2</c:v>
                </c:pt>
                <c:pt idx="162">
                  <c:v>2.6782000000000014E-2</c:v>
                </c:pt>
                <c:pt idx="163">
                  <c:v>2.7028000000000014E-2</c:v>
                </c:pt>
                <c:pt idx="164">
                  <c:v>2.6802000000000017E-2</c:v>
                </c:pt>
                <c:pt idx="165">
                  <c:v>2.3478000000000002E-2</c:v>
                </c:pt>
                <c:pt idx="166">
                  <c:v>2.6884000000000016E-2</c:v>
                </c:pt>
                <c:pt idx="167">
                  <c:v>2.249300000000002E-2</c:v>
                </c:pt>
                <c:pt idx="168">
                  <c:v>2.5468000000000001E-2</c:v>
                </c:pt>
                <c:pt idx="169">
                  <c:v>2.487300000000002E-2</c:v>
                </c:pt>
                <c:pt idx="170">
                  <c:v>1.9127000000000005E-2</c:v>
                </c:pt>
                <c:pt idx="171">
                  <c:v>1.5720000000000012E-2</c:v>
                </c:pt>
                <c:pt idx="172">
                  <c:v>1.3258000000000001E-2</c:v>
                </c:pt>
                <c:pt idx="173">
                  <c:v>1.3011000000000003E-2</c:v>
                </c:pt>
                <c:pt idx="174">
                  <c:v>1.3750000000000007E-2</c:v>
                </c:pt>
                <c:pt idx="175">
                  <c:v>1.2211000000000001E-2</c:v>
                </c:pt>
                <c:pt idx="176">
                  <c:v>1.2600999999999999E-2</c:v>
                </c:pt>
                <c:pt idx="177">
                  <c:v>1.0754000000000001E-2</c:v>
                </c:pt>
                <c:pt idx="178">
                  <c:v>1.0281999999999999E-2</c:v>
                </c:pt>
                <c:pt idx="179">
                  <c:v>1.0466000000000001E-2</c:v>
                </c:pt>
                <c:pt idx="180">
                  <c:v>1.1677000000000003E-2</c:v>
                </c:pt>
                <c:pt idx="181">
                  <c:v>8.9068000000000081E-3</c:v>
                </c:pt>
                <c:pt idx="182">
                  <c:v>1.5125000000000006E-2</c:v>
                </c:pt>
                <c:pt idx="183">
                  <c:v>1.9681000000000011E-2</c:v>
                </c:pt>
                <c:pt idx="184">
                  <c:v>1.2314E-2</c:v>
                </c:pt>
                <c:pt idx="185">
                  <c:v>2.6495000000000022E-2</c:v>
                </c:pt>
                <c:pt idx="186">
                  <c:v>2.3682999999999999E-2</c:v>
                </c:pt>
                <c:pt idx="187">
                  <c:v>4.6155000000000002E-2</c:v>
                </c:pt>
                <c:pt idx="188">
                  <c:v>7.5379000000000043E-2</c:v>
                </c:pt>
                <c:pt idx="189">
                  <c:v>0.11070000000000008</c:v>
                </c:pt>
                <c:pt idx="190">
                  <c:v>6.2122000000000024E-2</c:v>
                </c:pt>
                <c:pt idx="191">
                  <c:v>7.9689000000000024E-2</c:v>
                </c:pt>
                <c:pt idx="192">
                  <c:v>5.7053000000000034E-2</c:v>
                </c:pt>
                <c:pt idx="193">
                  <c:v>8.0222000000000043E-2</c:v>
                </c:pt>
                <c:pt idx="194">
                  <c:v>3.7064000000000021E-2</c:v>
                </c:pt>
                <c:pt idx="195">
                  <c:v>0.13616999999999999</c:v>
                </c:pt>
                <c:pt idx="196">
                  <c:v>0.11390000000000004</c:v>
                </c:pt>
                <c:pt idx="197">
                  <c:v>0.13069</c:v>
                </c:pt>
                <c:pt idx="198">
                  <c:v>8.7836000000000067E-2</c:v>
                </c:pt>
                <c:pt idx="199">
                  <c:v>0.11439000000000007</c:v>
                </c:pt>
                <c:pt idx="200">
                  <c:v>0.13861000000000001</c:v>
                </c:pt>
              </c:numCache>
            </c:numRef>
          </c:yVal>
          <c:smooth val="1"/>
        </c:ser>
        <c:ser>
          <c:idx val="10"/>
          <c:order val="10"/>
          <c:tx>
            <c:strRef>
              <c:f>DATA!$AL$1</c:f>
              <c:strCache>
                <c:ptCount val="1"/>
                <c:pt idx="0">
                  <c:v>high-perm sat</c:v>
                </c:pt>
              </c:strCache>
            </c:strRef>
          </c:tx>
          <c:spPr>
            <a:ln>
              <a:solidFill>
                <a:srgbClr val="0070C0"/>
              </a:solidFill>
            </a:ln>
          </c:spPr>
          <c:marker>
            <c:symbol val="none"/>
          </c:marker>
          <c:xVal>
            <c:numRef>
              <c:f>DATA!$L$2:$L$202</c:f>
              <c:numCache>
                <c:formatCode>General</c:formatCode>
                <c:ptCount val="201"/>
                <c:pt idx="0">
                  <c:v>1</c:v>
                </c:pt>
                <c:pt idx="1">
                  <c:v>11</c:v>
                </c:pt>
                <c:pt idx="2">
                  <c:v>21</c:v>
                </c:pt>
                <c:pt idx="3">
                  <c:v>31</c:v>
                </c:pt>
                <c:pt idx="4">
                  <c:v>41</c:v>
                </c:pt>
                <c:pt idx="5">
                  <c:v>51</c:v>
                </c:pt>
                <c:pt idx="6">
                  <c:v>61</c:v>
                </c:pt>
                <c:pt idx="7">
                  <c:v>71</c:v>
                </c:pt>
                <c:pt idx="8">
                  <c:v>81</c:v>
                </c:pt>
                <c:pt idx="9">
                  <c:v>91</c:v>
                </c:pt>
                <c:pt idx="10">
                  <c:v>101</c:v>
                </c:pt>
                <c:pt idx="11">
                  <c:v>111</c:v>
                </c:pt>
                <c:pt idx="12">
                  <c:v>121</c:v>
                </c:pt>
                <c:pt idx="13">
                  <c:v>131</c:v>
                </c:pt>
                <c:pt idx="14">
                  <c:v>141</c:v>
                </c:pt>
                <c:pt idx="15">
                  <c:v>151</c:v>
                </c:pt>
                <c:pt idx="16">
                  <c:v>161</c:v>
                </c:pt>
                <c:pt idx="17">
                  <c:v>171</c:v>
                </c:pt>
                <c:pt idx="18">
                  <c:v>181</c:v>
                </c:pt>
                <c:pt idx="19">
                  <c:v>191</c:v>
                </c:pt>
                <c:pt idx="20">
                  <c:v>201</c:v>
                </c:pt>
                <c:pt idx="21">
                  <c:v>211</c:v>
                </c:pt>
                <c:pt idx="22">
                  <c:v>221</c:v>
                </c:pt>
                <c:pt idx="23">
                  <c:v>231</c:v>
                </c:pt>
                <c:pt idx="24">
                  <c:v>241</c:v>
                </c:pt>
                <c:pt idx="25">
                  <c:v>251</c:v>
                </c:pt>
                <c:pt idx="26">
                  <c:v>261</c:v>
                </c:pt>
                <c:pt idx="27">
                  <c:v>271</c:v>
                </c:pt>
                <c:pt idx="28">
                  <c:v>281</c:v>
                </c:pt>
                <c:pt idx="29">
                  <c:v>291</c:v>
                </c:pt>
                <c:pt idx="30">
                  <c:v>301</c:v>
                </c:pt>
                <c:pt idx="31">
                  <c:v>311</c:v>
                </c:pt>
                <c:pt idx="32">
                  <c:v>321</c:v>
                </c:pt>
                <c:pt idx="33">
                  <c:v>331</c:v>
                </c:pt>
                <c:pt idx="34">
                  <c:v>341</c:v>
                </c:pt>
                <c:pt idx="35">
                  <c:v>351</c:v>
                </c:pt>
                <c:pt idx="36">
                  <c:v>361</c:v>
                </c:pt>
                <c:pt idx="37">
                  <c:v>371</c:v>
                </c:pt>
                <c:pt idx="38">
                  <c:v>381</c:v>
                </c:pt>
                <c:pt idx="39">
                  <c:v>391</c:v>
                </c:pt>
                <c:pt idx="40">
                  <c:v>401</c:v>
                </c:pt>
                <c:pt idx="41">
                  <c:v>411</c:v>
                </c:pt>
                <c:pt idx="42">
                  <c:v>421</c:v>
                </c:pt>
                <c:pt idx="43">
                  <c:v>431</c:v>
                </c:pt>
                <c:pt idx="44">
                  <c:v>441</c:v>
                </c:pt>
                <c:pt idx="45">
                  <c:v>451</c:v>
                </c:pt>
                <c:pt idx="46">
                  <c:v>461</c:v>
                </c:pt>
                <c:pt idx="47">
                  <c:v>471</c:v>
                </c:pt>
                <c:pt idx="48">
                  <c:v>481</c:v>
                </c:pt>
                <c:pt idx="49">
                  <c:v>491</c:v>
                </c:pt>
                <c:pt idx="50">
                  <c:v>501</c:v>
                </c:pt>
                <c:pt idx="51">
                  <c:v>511</c:v>
                </c:pt>
                <c:pt idx="52">
                  <c:v>521</c:v>
                </c:pt>
                <c:pt idx="53">
                  <c:v>531</c:v>
                </c:pt>
                <c:pt idx="54">
                  <c:v>541</c:v>
                </c:pt>
                <c:pt idx="55">
                  <c:v>551</c:v>
                </c:pt>
                <c:pt idx="56">
                  <c:v>561</c:v>
                </c:pt>
                <c:pt idx="57">
                  <c:v>571</c:v>
                </c:pt>
                <c:pt idx="58">
                  <c:v>581</c:v>
                </c:pt>
                <c:pt idx="59">
                  <c:v>591</c:v>
                </c:pt>
                <c:pt idx="60">
                  <c:v>601</c:v>
                </c:pt>
                <c:pt idx="61">
                  <c:v>611</c:v>
                </c:pt>
                <c:pt idx="62">
                  <c:v>621</c:v>
                </c:pt>
                <c:pt idx="63">
                  <c:v>631</c:v>
                </c:pt>
                <c:pt idx="64">
                  <c:v>641</c:v>
                </c:pt>
                <c:pt idx="65">
                  <c:v>651</c:v>
                </c:pt>
                <c:pt idx="66">
                  <c:v>661</c:v>
                </c:pt>
                <c:pt idx="67">
                  <c:v>671</c:v>
                </c:pt>
                <c:pt idx="68">
                  <c:v>681</c:v>
                </c:pt>
                <c:pt idx="69">
                  <c:v>691</c:v>
                </c:pt>
                <c:pt idx="70">
                  <c:v>701</c:v>
                </c:pt>
                <c:pt idx="71">
                  <c:v>711</c:v>
                </c:pt>
                <c:pt idx="72">
                  <c:v>721</c:v>
                </c:pt>
                <c:pt idx="73">
                  <c:v>731</c:v>
                </c:pt>
                <c:pt idx="74">
                  <c:v>741</c:v>
                </c:pt>
                <c:pt idx="75">
                  <c:v>751</c:v>
                </c:pt>
                <c:pt idx="76">
                  <c:v>761</c:v>
                </c:pt>
                <c:pt idx="77">
                  <c:v>771</c:v>
                </c:pt>
                <c:pt idx="78">
                  <c:v>781</c:v>
                </c:pt>
                <c:pt idx="79">
                  <c:v>791</c:v>
                </c:pt>
                <c:pt idx="80">
                  <c:v>801</c:v>
                </c:pt>
                <c:pt idx="81">
                  <c:v>811</c:v>
                </c:pt>
                <c:pt idx="82">
                  <c:v>821</c:v>
                </c:pt>
                <c:pt idx="83">
                  <c:v>831</c:v>
                </c:pt>
                <c:pt idx="84">
                  <c:v>841</c:v>
                </c:pt>
                <c:pt idx="85">
                  <c:v>851</c:v>
                </c:pt>
                <c:pt idx="86">
                  <c:v>861</c:v>
                </c:pt>
                <c:pt idx="87">
                  <c:v>871</c:v>
                </c:pt>
                <c:pt idx="88">
                  <c:v>881</c:v>
                </c:pt>
                <c:pt idx="89">
                  <c:v>891</c:v>
                </c:pt>
                <c:pt idx="90">
                  <c:v>901</c:v>
                </c:pt>
                <c:pt idx="91">
                  <c:v>911</c:v>
                </c:pt>
                <c:pt idx="92">
                  <c:v>921</c:v>
                </c:pt>
                <c:pt idx="93">
                  <c:v>931</c:v>
                </c:pt>
                <c:pt idx="94">
                  <c:v>941</c:v>
                </c:pt>
                <c:pt idx="95">
                  <c:v>951</c:v>
                </c:pt>
                <c:pt idx="96">
                  <c:v>961</c:v>
                </c:pt>
                <c:pt idx="97">
                  <c:v>971</c:v>
                </c:pt>
                <c:pt idx="98">
                  <c:v>981</c:v>
                </c:pt>
                <c:pt idx="99">
                  <c:v>991</c:v>
                </c:pt>
                <c:pt idx="100">
                  <c:v>1001</c:v>
                </c:pt>
                <c:pt idx="101">
                  <c:v>1011</c:v>
                </c:pt>
                <c:pt idx="102">
                  <c:v>1021</c:v>
                </c:pt>
                <c:pt idx="103">
                  <c:v>1031</c:v>
                </c:pt>
                <c:pt idx="104">
                  <c:v>1041</c:v>
                </c:pt>
                <c:pt idx="105">
                  <c:v>1051</c:v>
                </c:pt>
                <c:pt idx="106">
                  <c:v>1061</c:v>
                </c:pt>
                <c:pt idx="107">
                  <c:v>1071</c:v>
                </c:pt>
                <c:pt idx="108">
                  <c:v>1081</c:v>
                </c:pt>
                <c:pt idx="109">
                  <c:v>1091</c:v>
                </c:pt>
                <c:pt idx="110">
                  <c:v>1101</c:v>
                </c:pt>
                <c:pt idx="111">
                  <c:v>1111</c:v>
                </c:pt>
                <c:pt idx="112">
                  <c:v>1121</c:v>
                </c:pt>
                <c:pt idx="113">
                  <c:v>1131</c:v>
                </c:pt>
                <c:pt idx="114">
                  <c:v>1141</c:v>
                </c:pt>
                <c:pt idx="115">
                  <c:v>1151</c:v>
                </c:pt>
                <c:pt idx="116">
                  <c:v>1161</c:v>
                </c:pt>
                <c:pt idx="117">
                  <c:v>1171</c:v>
                </c:pt>
                <c:pt idx="118">
                  <c:v>1181</c:v>
                </c:pt>
                <c:pt idx="119">
                  <c:v>1191</c:v>
                </c:pt>
                <c:pt idx="120">
                  <c:v>1201</c:v>
                </c:pt>
                <c:pt idx="121">
                  <c:v>1211</c:v>
                </c:pt>
                <c:pt idx="122">
                  <c:v>1221</c:v>
                </c:pt>
                <c:pt idx="123">
                  <c:v>1231</c:v>
                </c:pt>
                <c:pt idx="124">
                  <c:v>1241</c:v>
                </c:pt>
                <c:pt idx="125">
                  <c:v>1251</c:v>
                </c:pt>
                <c:pt idx="126">
                  <c:v>1261</c:v>
                </c:pt>
                <c:pt idx="127">
                  <c:v>1271</c:v>
                </c:pt>
                <c:pt idx="128">
                  <c:v>1281</c:v>
                </c:pt>
                <c:pt idx="129">
                  <c:v>1291</c:v>
                </c:pt>
                <c:pt idx="130">
                  <c:v>1301</c:v>
                </c:pt>
                <c:pt idx="131">
                  <c:v>1311</c:v>
                </c:pt>
                <c:pt idx="132">
                  <c:v>1321</c:v>
                </c:pt>
                <c:pt idx="133">
                  <c:v>1331</c:v>
                </c:pt>
                <c:pt idx="134">
                  <c:v>1341</c:v>
                </c:pt>
                <c:pt idx="135">
                  <c:v>1351</c:v>
                </c:pt>
                <c:pt idx="136">
                  <c:v>1361</c:v>
                </c:pt>
                <c:pt idx="137">
                  <c:v>1371</c:v>
                </c:pt>
                <c:pt idx="138">
                  <c:v>1381</c:v>
                </c:pt>
                <c:pt idx="139">
                  <c:v>1391</c:v>
                </c:pt>
                <c:pt idx="140">
                  <c:v>1401</c:v>
                </c:pt>
                <c:pt idx="141">
                  <c:v>1411</c:v>
                </c:pt>
                <c:pt idx="142">
                  <c:v>1421</c:v>
                </c:pt>
                <c:pt idx="143">
                  <c:v>1431</c:v>
                </c:pt>
                <c:pt idx="144">
                  <c:v>1441</c:v>
                </c:pt>
                <c:pt idx="145">
                  <c:v>1451</c:v>
                </c:pt>
                <c:pt idx="146">
                  <c:v>1461</c:v>
                </c:pt>
                <c:pt idx="147">
                  <c:v>1471</c:v>
                </c:pt>
                <c:pt idx="148">
                  <c:v>1481</c:v>
                </c:pt>
                <c:pt idx="149">
                  <c:v>1491</c:v>
                </c:pt>
                <c:pt idx="150">
                  <c:v>1501</c:v>
                </c:pt>
                <c:pt idx="151">
                  <c:v>1511</c:v>
                </c:pt>
                <c:pt idx="152">
                  <c:v>1521</c:v>
                </c:pt>
                <c:pt idx="153">
                  <c:v>1531</c:v>
                </c:pt>
                <c:pt idx="154">
                  <c:v>1541</c:v>
                </c:pt>
                <c:pt idx="155">
                  <c:v>1551</c:v>
                </c:pt>
                <c:pt idx="156">
                  <c:v>1561</c:v>
                </c:pt>
                <c:pt idx="157">
                  <c:v>1571</c:v>
                </c:pt>
                <c:pt idx="158">
                  <c:v>1581</c:v>
                </c:pt>
                <c:pt idx="159">
                  <c:v>1591</c:v>
                </c:pt>
                <c:pt idx="160">
                  <c:v>1601</c:v>
                </c:pt>
                <c:pt idx="161">
                  <c:v>1611</c:v>
                </c:pt>
                <c:pt idx="162">
                  <c:v>1621</c:v>
                </c:pt>
                <c:pt idx="163">
                  <c:v>1631</c:v>
                </c:pt>
                <c:pt idx="164">
                  <c:v>1641</c:v>
                </c:pt>
                <c:pt idx="165">
                  <c:v>1651</c:v>
                </c:pt>
                <c:pt idx="166">
                  <c:v>1661</c:v>
                </c:pt>
                <c:pt idx="167">
                  <c:v>1671</c:v>
                </c:pt>
                <c:pt idx="168">
                  <c:v>1681</c:v>
                </c:pt>
                <c:pt idx="169">
                  <c:v>1691</c:v>
                </c:pt>
                <c:pt idx="170">
                  <c:v>1701</c:v>
                </c:pt>
                <c:pt idx="171">
                  <c:v>1711</c:v>
                </c:pt>
                <c:pt idx="172">
                  <c:v>1721</c:v>
                </c:pt>
                <c:pt idx="173">
                  <c:v>1731</c:v>
                </c:pt>
                <c:pt idx="174">
                  <c:v>1741</c:v>
                </c:pt>
                <c:pt idx="175">
                  <c:v>1751</c:v>
                </c:pt>
                <c:pt idx="176">
                  <c:v>1761</c:v>
                </c:pt>
                <c:pt idx="177">
                  <c:v>1771</c:v>
                </c:pt>
                <c:pt idx="178">
                  <c:v>1781</c:v>
                </c:pt>
                <c:pt idx="179">
                  <c:v>1791</c:v>
                </c:pt>
                <c:pt idx="180">
                  <c:v>1801</c:v>
                </c:pt>
                <c:pt idx="181">
                  <c:v>1811</c:v>
                </c:pt>
                <c:pt idx="182">
                  <c:v>1821</c:v>
                </c:pt>
                <c:pt idx="183">
                  <c:v>1831</c:v>
                </c:pt>
                <c:pt idx="184">
                  <c:v>1841</c:v>
                </c:pt>
                <c:pt idx="185">
                  <c:v>1851</c:v>
                </c:pt>
                <c:pt idx="186">
                  <c:v>1861</c:v>
                </c:pt>
                <c:pt idx="187">
                  <c:v>1871</c:v>
                </c:pt>
                <c:pt idx="188">
                  <c:v>1881</c:v>
                </c:pt>
                <c:pt idx="189">
                  <c:v>1891</c:v>
                </c:pt>
                <c:pt idx="190">
                  <c:v>1901</c:v>
                </c:pt>
                <c:pt idx="191">
                  <c:v>1911</c:v>
                </c:pt>
                <c:pt idx="192">
                  <c:v>1921</c:v>
                </c:pt>
                <c:pt idx="193">
                  <c:v>1931</c:v>
                </c:pt>
                <c:pt idx="194">
                  <c:v>1941</c:v>
                </c:pt>
                <c:pt idx="195">
                  <c:v>1951</c:v>
                </c:pt>
                <c:pt idx="196">
                  <c:v>1961</c:v>
                </c:pt>
                <c:pt idx="197">
                  <c:v>1971</c:v>
                </c:pt>
                <c:pt idx="198">
                  <c:v>1981</c:v>
                </c:pt>
                <c:pt idx="199">
                  <c:v>1991</c:v>
                </c:pt>
                <c:pt idx="200">
                  <c:v>2001</c:v>
                </c:pt>
              </c:numCache>
            </c:numRef>
          </c:xVal>
          <c:yVal>
            <c:numRef>
              <c:f>DATA!$AL$2:$AL$202</c:f>
              <c:numCache>
                <c:formatCode>General</c:formatCode>
                <c:ptCount val="201"/>
                <c:pt idx="0">
                  <c:v>1</c:v>
                </c:pt>
                <c:pt idx="1">
                  <c:v>0.96690000000000031</c:v>
                </c:pt>
                <c:pt idx="2">
                  <c:v>0.90888000000000002</c:v>
                </c:pt>
                <c:pt idx="3">
                  <c:v>0.85718000000000005</c:v>
                </c:pt>
                <c:pt idx="4">
                  <c:v>0.81647999999999998</c:v>
                </c:pt>
                <c:pt idx="5">
                  <c:v>0.77632000000000001</c:v>
                </c:pt>
                <c:pt idx="6">
                  <c:v>0.74460000000000048</c:v>
                </c:pt>
                <c:pt idx="7">
                  <c:v>0.71696000000000004</c:v>
                </c:pt>
                <c:pt idx="8">
                  <c:v>0.69307000000000052</c:v>
                </c:pt>
                <c:pt idx="9">
                  <c:v>0.65937000000000034</c:v>
                </c:pt>
                <c:pt idx="10">
                  <c:v>0.5716800000000003</c:v>
                </c:pt>
                <c:pt idx="11">
                  <c:v>0.45977000000000001</c:v>
                </c:pt>
                <c:pt idx="12">
                  <c:v>0.33883000000000024</c:v>
                </c:pt>
                <c:pt idx="13">
                  <c:v>0.23086000000000001</c:v>
                </c:pt>
                <c:pt idx="14">
                  <c:v>0.18775000000000008</c:v>
                </c:pt>
                <c:pt idx="15">
                  <c:v>0.16856000000000013</c:v>
                </c:pt>
                <c:pt idx="16">
                  <c:v>0.16000000000000009</c:v>
                </c:pt>
                <c:pt idx="17">
                  <c:v>0.15555000000000008</c:v>
                </c:pt>
                <c:pt idx="18">
                  <c:v>0.15309000000000009</c:v>
                </c:pt>
                <c:pt idx="19">
                  <c:v>0.15221000000000012</c:v>
                </c:pt>
                <c:pt idx="20">
                  <c:v>0.14849000000000012</c:v>
                </c:pt>
                <c:pt idx="21">
                  <c:v>0.14735000000000001</c:v>
                </c:pt>
                <c:pt idx="22">
                  <c:v>0.14613000000000001</c:v>
                </c:pt>
                <c:pt idx="23">
                  <c:v>0.14572000000000004</c:v>
                </c:pt>
                <c:pt idx="24">
                  <c:v>0.14408000000000001</c:v>
                </c:pt>
                <c:pt idx="25">
                  <c:v>0.14266000000000001</c:v>
                </c:pt>
                <c:pt idx="26">
                  <c:v>0.14183000000000001</c:v>
                </c:pt>
                <c:pt idx="27">
                  <c:v>0.13757</c:v>
                </c:pt>
                <c:pt idx="28">
                  <c:v>0.13929000000000008</c:v>
                </c:pt>
                <c:pt idx="29">
                  <c:v>0.13492000000000001</c:v>
                </c:pt>
                <c:pt idx="30">
                  <c:v>0.12528</c:v>
                </c:pt>
                <c:pt idx="31">
                  <c:v>0.11743000000000008</c:v>
                </c:pt>
                <c:pt idx="32">
                  <c:v>0.11221000000000005</c:v>
                </c:pt>
                <c:pt idx="33">
                  <c:v>0.11165000000000004</c:v>
                </c:pt>
                <c:pt idx="34">
                  <c:v>0.11164000000000004</c:v>
                </c:pt>
                <c:pt idx="35">
                  <c:v>0.11711000000000008</c:v>
                </c:pt>
                <c:pt idx="36">
                  <c:v>0.12490999999999998</c:v>
                </c:pt>
                <c:pt idx="37">
                  <c:v>0.12311000000000002</c:v>
                </c:pt>
                <c:pt idx="38">
                  <c:v>0.12353000000000004</c:v>
                </c:pt>
                <c:pt idx="39">
                  <c:v>0.12250999999999998</c:v>
                </c:pt>
                <c:pt idx="40">
                  <c:v>0.12565999999999997</c:v>
                </c:pt>
                <c:pt idx="41">
                  <c:v>0.12320000000000005</c:v>
                </c:pt>
                <c:pt idx="42">
                  <c:v>0.12191</c:v>
                </c:pt>
                <c:pt idx="43">
                  <c:v>0.12182000000000004</c:v>
                </c:pt>
                <c:pt idx="44">
                  <c:v>0.12595999999999999</c:v>
                </c:pt>
                <c:pt idx="45">
                  <c:v>0.12795999999999999</c:v>
                </c:pt>
                <c:pt idx="46">
                  <c:v>0.12636999999999998</c:v>
                </c:pt>
                <c:pt idx="47">
                  <c:v>0.12606000000000001</c:v>
                </c:pt>
                <c:pt idx="48">
                  <c:v>0.12684000000000001</c:v>
                </c:pt>
                <c:pt idx="49">
                  <c:v>0.12293000000000004</c:v>
                </c:pt>
                <c:pt idx="50">
                  <c:v>0.12265000000000002</c:v>
                </c:pt>
                <c:pt idx="51">
                  <c:v>0.12182999999999998</c:v>
                </c:pt>
                <c:pt idx="52">
                  <c:v>0.12156000000000004</c:v>
                </c:pt>
                <c:pt idx="53">
                  <c:v>0.12257000000000004</c:v>
                </c:pt>
                <c:pt idx="54">
                  <c:v>0.12052000000000004</c:v>
                </c:pt>
                <c:pt idx="55">
                  <c:v>0.12096000000000004</c:v>
                </c:pt>
                <c:pt idx="56">
                  <c:v>0.12243999999999998</c:v>
                </c:pt>
                <c:pt idx="57">
                  <c:v>0.12086000000000002</c:v>
                </c:pt>
                <c:pt idx="58">
                  <c:v>0.12103000000000004</c:v>
                </c:pt>
                <c:pt idx="59">
                  <c:v>0.11870000000000008</c:v>
                </c:pt>
                <c:pt idx="60">
                  <c:v>0.11797000000000007</c:v>
                </c:pt>
                <c:pt idx="61">
                  <c:v>0.11636000000000007</c:v>
                </c:pt>
                <c:pt idx="62">
                  <c:v>0.11856999999999999</c:v>
                </c:pt>
                <c:pt idx="63">
                  <c:v>0.11544000000000004</c:v>
                </c:pt>
                <c:pt idx="64">
                  <c:v>0.11618000000000007</c:v>
                </c:pt>
                <c:pt idx="65">
                  <c:v>0.11326000000000008</c:v>
                </c:pt>
                <c:pt idx="66">
                  <c:v>0.11187000000000002</c:v>
                </c:pt>
                <c:pt idx="67">
                  <c:v>0.11110000000000005</c:v>
                </c:pt>
                <c:pt idx="68">
                  <c:v>0.10939000000000004</c:v>
                </c:pt>
                <c:pt idx="69">
                  <c:v>0.10810000000000004</c:v>
                </c:pt>
                <c:pt idx="70">
                  <c:v>0.10745</c:v>
                </c:pt>
                <c:pt idx="71">
                  <c:v>0.10712000000000008</c:v>
                </c:pt>
                <c:pt idx="72">
                  <c:v>0.10630000000000002</c:v>
                </c:pt>
                <c:pt idx="73">
                  <c:v>0.10796000000000004</c:v>
                </c:pt>
                <c:pt idx="74">
                  <c:v>0.10689000000000004</c:v>
                </c:pt>
                <c:pt idx="75">
                  <c:v>0.10632999999999998</c:v>
                </c:pt>
                <c:pt idx="76">
                  <c:v>0.10681</c:v>
                </c:pt>
                <c:pt idx="77">
                  <c:v>0.10552000000000004</c:v>
                </c:pt>
                <c:pt idx="78">
                  <c:v>0.10503999999999998</c:v>
                </c:pt>
                <c:pt idx="79">
                  <c:v>0.10521000000000004</c:v>
                </c:pt>
                <c:pt idx="80">
                  <c:v>0.10485999999999994</c:v>
                </c:pt>
                <c:pt idx="81">
                  <c:v>0.10433000000000002</c:v>
                </c:pt>
                <c:pt idx="82">
                  <c:v>0.10452000000000004</c:v>
                </c:pt>
                <c:pt idx="83">
                  <c:v>0.10329000000000008</c:v>
                </c:pt>
                <c:pt idx="84">
                  <c:v>0.10364000000000002</c:v>
                </c:pt>
                <c:pt idx="85">
                  <c:v>0.10458000000000002</c:v>
                </c:pt>
                <c:pt idx="86">
                  <c:v>0.10255</c:v>
                </c:pt>
                <c:pt idx="87">
                  <c:v>0.10316000000000004</c:v>
                </c:pt>
                <c:pt idx="88">
                  <c:v>0.10493000000000002</c:v>
                </c:pt>
                <c:pt idx="89">
                  <c:v>0.10331</c:v>
                </c:pt>
                <c:pt idx="90">
                  <c:v>0.10355</c:v>
                </c:pt>
                <c:pt idx="91">
                  <c:v>0.10186000000000002</c:v>
                </c:pt>
                <c:pt idx="92">
                  <c:v>0.10322000000000008</c:v>
                </c:pt>
                <c:pt idx="93">
                  <c:v>0.10085</c:v>
                </c:pt>
                <c:pt idx="94">
                  <c:v>0.10038</c:v>
                </c:pt>
                <c:pt idx="95">
                  <c:v>9.7755000000000106E-2</c:v>
                </c:pt>
                <c:pt idx="96">
                  <c:v>9.8353000000000079E-2</c:v>
                </c:pt>
                <c:pt idx="97">
                  <c:v>9.281300000000002E-2</c:v>
                </c:pt>
                <c:pt idx="98">
                  <c:v>9.5522000000000121E-2</c:v>
                </c:pt>
                <c:pt idx="99">
                  <c:v>9.3655000000000127E-2</c:v>
                </c:pt>
                <c:pt idx="100">
                  <c:v>9.1687000000000046E-2</c:v>
                </c:pt>
                <c:pt idx="101">
                  <c:v>9.0672000000000044E-2</c:v>
                </c:pt>
                <c:pt idx="102">
                  <c:v>8.9607000000000075E-2</c:v>
                </c:pt>
                <c:pt idx="103">
                  <c:v>8.6765000000000078E-2</c:v>
                </c:pt>
                <c:pt idx="104">
                  <c:v>8.4523000000000084E-2</c:v>
                </c:pt>
                <c:pt idx="105">
                  <c:v>8.4665000000000101E-2</c:v>
                </c:pt>
                <c:pt idx="106">
                  <c:v>8.2057000000000074E-2</c:v>
                </c:pt>
                <c:pt idx="107">
                  <c:v>8.1844000000000056E-2</c:v>
                </c:pt>
                <c:pt idx="108">
                  <c:v>8.0515000000000059E-2</c:v>
                </c:pt>
                <c:pt idx="109">
                  <c:v>7.9835000000000045E-2</c:v>
                </c:pt>
                <c:pt idx="110">
                  <c:v>8.2210000000000005E-2</c:v>
                </c:pt>
                <c:pt idx="111">
                  <c:v>7.9582000000000069E-2</c:v>
                </c:pt>
                <c:pt idx="112">
                  <c:v>7.882100000000003E-2</c:v>
                </c:pt>
                <c:pt idx="113">
                  <c:v>7.9155000000000045E-2</c:v>
                </c:pt>
                <c:pt idx="114">
                  <c:v>7.8333000000000041E-2</c:v>
                </c:pt>
                <c:pt idx="115">
                  <c:v>7.8963000000000047E-2</c:v>
                </c:pt>
                <c:pt idx="116">
                  <c:v>7.7461000000000044E-2</c:v>
                </c:pt>
                <c:pt idx="117">
                  <c:v>7.7623000000000039E-2</c:v>
                </c:pt>
                <c:pt idx="118">
                  <c:v>7.5817000000000051E-2</c:v>
                </c:pt>
                <c:pt idx="119">
                  <c:v>7.5127000000000041E-2</c:v>
                </c:pt>
                <c:pt idx="120">
                  <c:v>7.5371000000000035E-2</c:v>
                </c:pt>
                <c:pt idx="121">
                  <c:v>7.2560000000000041E-2</c:v>
                </c:pt>
                <c:pt idx="122">
                  <c:v>7.2012000000000076E-2</c:v>
                </c:pt>
                <c:pt idx="123">
                  <c:v>7.3331000000000035E-2</c:v>
                </c:pt>
                <c:pt idx="124">
                  <c:v>7.3341000000000003E-2</c:v>
                </c:pt>
                <c:pt idx="125">
                  <c:v>7.3169000000000012E-2</c:v>
                </c:pt>
                <c:pt idx="126">
                  <c:v>7.0997000000000074E-2</c:v>
                </c:pt>
                <c:pt idx="127">
                  <c:v>7.191100000000003E-2</c:v>
                </c:pt>
                <c:pt idx="128">
                  <c:v>7.1027999999999994E-2</c:v>
                </c:pt>
                <c:pt idx="129">
                  <c:v>7.2256000000000042E-2</c:v>
                </c:pt>
                <c:pt idx="130">
                  <c:v>7.2509000000000004E-2</c:v>
                </c:pt>
                <c:pt idx="131">
                  <c:v>7.2650999999999993E-2</c:v>
                </c:pt>
                <c:pt idx="132">
                  <c:v>7.2002000000000038E-2</c:v>
                </c:pt>
                <c:pt idx="133">
                  <c:v>6.9749000000000033E-2</c:v>
                </c:pt>
                <c:pt idx="134">
                  <c:v>6.988100000000004E-2</c:v>
                </c:pt>
                <c:pt idx="135">
                  <c:v>6.8288000000000001E-2</c:v>
                </c:pt>
                <c:pt idx="136">
                  <c:v>6.8085000000000021E-2</c:v>
                </c:pt>
                <c:pt idx="137">
                  <c:v>6.6857000000000014E-2</c:v>
                </c:pt>
                <c:pt idx="138">
                  <c:v>6.8207000000000004E-2</c:v>
                </c:pt>
                <c:pt idx="139">
                  <c:v>6.9039000000000045E-2</c:v>
                </c:pt>
                <c:pt idx="140">
                  <c:v>6.8430000000000046E-2</c:v>
                </c:pt>
                <c:pt idx="141">
                  <c:v>6.7456000000000044E-2</c:v>
                </c:pt>
                <c:pt idx="142">
                  <c:v>6.7811000000000038E-2</c:v>
                </c:pt>
                <c:pt idx="143">
                  <c:v>6.7030000000000048E-2</c:v>
                </c:pt>
                <c:pt idx="144">
                  <c:v>6.4949999999999994E-2</c:v>
                </c:pt>
                <c:pt idx="145">
                  <c:v>6.6107000000000013E-2</c:v>
                </c:pt>
                <c:pt idx="146">
                  <c:v>6.6441E-2</c:v>
                </c:pt>
                <c:pt idx="147">
                  <c:v>6.4828000000000038E-2</c:v>
                </c:pt>
                <c:pt idx="148">
                  <c:v>6.6684999999999994E-2</c:v>
                </c:pt>
                <c:pt idx="149">
                  <c:v>6.6309000000000021E-2</c:v>
                </c:pt>
                <c:pt idx="150">
                  <c:v>6.5406000000000047E-2</c:v>
                </c:pt>
                <c:pt idx="151">
                  <c:v>6.6939000000000012E-2</c:v>
                </c:pt>
                <c:pt idx="152">
                  <c:v>6.6553000000000029E-2</c:v>
                </c:pt>
                <c:pt idx="153">
                  <c:v>6.6227999999999995E-2</c:v>
                </c:pt>
                <c:pt idx="154">
                  <c:v>6.5477000000000035E-2</c:v>
                </c:pt>
                <c:pt idx="155">
                  <c:v>6.6472000000000031E-2</c:v>
                </c:pt>
                <c:pt idx="156">
                  <c:v>6.6258999999999998E-2</c:v>
                </c:pt>
                <c:pt idx="157">
                  <c:v>6.7049999999999998E-2</c:v>
                </c:pt>
                <c:pt idx="158">
                  <c:v>6.5934000000000034E-2</c:v>
                </c:pt>
                <c:pt idx="159">
                  <c:v>6.6451999999999997E-2</c:v>
                </c:pt>
                <c:pt idx="160">
                  <c:v>6.6624000000000003E-2</c:v>
                </c:pt>
                <c:pt idx="161">
                  <c:v>6.6502000000000033E-2</c:v>
                </c:pt>
                <c:pt idx="162">
                  <c:v>6.634000000000001E-2</c:v>
                </c:pt>
                <c:pt idx="163">
                  <c:v>6.678600000000004E-2</c:v>
                </c:pt>
                <c:pt idx="164">
                  <c:v>6.6684999999999994E-2</c:v>
                </c:pt>
                <c:pt idx="165">
                  <c:v>6.6715000000000024E-2</c:v>
                </c:pt>
                <c:pt idx="166">
                  <c:v>6.704000000000003E-2</c:v>
                </c:pt>
                <c:pt idx="167">
                  <c:v>6.7314000000000068E-2</c:v>
                </c:pt>
                <c:pt idx="168">
                  <c:v>6.7974000000000034E-2</c:v>
                </c:pt>
                <c:pt idx="169">
                  <c:v>6.7750000000000074E-2</c:v>
                </c:pt>
                <c:pt idx="170">
                  <c:v>6.777100000000004E-2</c:v>
                </c:pt>
                <c:pt idx="171">
                  <c:v>6.8248000000000003E-2</c:v>
                </c:pt>
                <c:pt idx="172">
                  <c:v>6.6431000000000004E-2</c:v>
                </c:pt>
                <c:pt idx="173">
                  <c:v>6.576200000000007E-2</c:v>
                </c:pt>
                <c:pt idx="174">
                  <c:v>6.5234000000000014E-2</c:v>
                </c:pt>
                <c:pt idx="175">
                  <c:v>6.5275E-2</c:v>
                </c:pt>
                <c:pt idx="176">
                  <c:v>6.5721000000000043E-2</c:v>
                </c:pt>
                <c:pt idx="177">
                  <c:v>6.4990000000000075E-2</c:v>
                </c:pt>
                <c:pt idx="178">
                  <c:v>6.4269999999999994E-2</c:v>
                </c:pt>
                <c:pt idx="179">
                  <c:v>6.410800000000004E-2</c:v>
                </c:pt>
                <c:pt idx="180">
                  <c:v>6.3549999999999995E-2</c:v>
                </c:pt>
                <c:pt idx="181">
                  <c:v>6.3741999999999993E-2</c:v>
                </c:pt>
                <c:pt idx="182">
                  <c:v>6.4179000000000014E-2</c:v>
                </c:pt>
                <c:pt idx="183">
                  <c:v>6.4696000000000045E-2</c:v>
                </c:pt>
                <c:pt idx="184">
                  <c:v>6.6807000000000033E-2</c:v>
                </c:pt>
                <c:pt idx="185">
                  <c:v>6.8359000000000003E-2</c:v>
                </c:pt>
                <c:pt idx="186">
                  <c:v>6.4838000000000048E-2</c:v>
                </c:pt>
                <c:pt idx="187">
                  <c:v>6.6086000000000034E-2</c:v>
                </c:pt>
                <c:pt idx="188">
                  <c:v>6.6654000000000019E-2</c:v>
                </c:pt>
                <c:pt idx="189">
                  <c:v>7.0236000000000048E-2</c:v>
                </c:pt>
                <c:pt idx="190">
                  <c:v>7.2692000000000076E-2</c:v>
                </c:pt>
                <c:pt idx="191">
                  <c:v>7.3899000000000034E-2</c:v>
                </c:pt>
                <c:pt idx="192">
                  <c:v>7.8689000000000009E-2</c:v>
                </c:pt>
                <c:pt idx="193">
                  <c:v>7.558400000000004E-2</c:v>
                </c:pt>
                <c:pt idx="194">
                  <c:v>8.0931000000000045E-2</c:v>
                </c:pt>
                <c:pt idx="195">
                  <c:v>7.9592000000000065E-2</c:v>
                </c:pt>
                <c:pt idx="196">
                  <c:v>8.3356000000000069E-2</c:v>
                </c:pt>
                <c:pt idx="197">
                  <c:v>8.3721000000000101E-2</c:v>
                </c:pt>
                <c:pt idx="198">
                  <c:v>8.0332000000000001E-2</c:v>
                </c:pt>
                <c:pt idx="199">
                  <c:v>8.2230000000000025E-2</c:v>
                </c:pt>
                <c:pt idx="200">
                  <c:v>8.7831000000000006E-2</c:v>
                </c:pt>
              </c:numCache>
            </c:numRef>
          </c:yVal>
          <c:smooth val="1"/>
        </c:ser>
        <c:ser>
          <c:idx val="11"/>
          <c:order val="11"/>
          <c:tx>
            <c:strRef>
              <c:f>DATA!$AN$1</c:f>
              <c:strCache>
                <c:ptCount val="1"/>
                <c:pt idx="0">
                  <c:v>total sat</c:v>
                </c:pt>
              </c:strCache>
            </c:strRef>
          </c:tx>
          <c:spPr>
            <a:ln>
              <a:solidFill>
                <a:prstClr val="black"/>
              </a:solidFill>
            </a:ln>
          </c:spPr>
          <c:marker>
            <c:symbol val="none"/>
          </c:marker>
          <c:xVal>
            <c:numRef>
              <c:f>DATA!$L$2:$L$202</c:f>
              <c:numCache>
                <c:formatCode>General</c:formatCode>
                <c:ptCount val="201"/>
                <c:pt idx="0">
                  <c:v>1</c:v>
                </c:pt>
                <c:pt idx="1">
                  <c:v>11</c:v>
                </c:pt>
                <c:pt idx="2">
                  <c:v>21</c:v>
                </c:pt>
                <c:pt idx="3">
                  <c:v>31</c:v>
                </c:pt>
                <c:pt idx="4">
                  <c:v>41</c:v>
                </c:pt>
                <c:pt idx="5">
                  <c:v>51</c:v>
                </c:pt>
                <c:pt idx="6">
                  <c:v>61</c:v>
                </c:pt>
                <c:pt idx="7">
                  <c:v>71</c:v>
                </c:pt>
                <c:pt idx="8">
                  <c:v>81</c:v>
                </c:pt>
                <c:pt idx="9">
                  <c:v>91</c:v>
                </c:pt>
                <c:pt idx="10">
                  <c:v>101</c:v>
                </c:pt>
                <c:pt idx="11">
                  <c:v>111</c:v>
                </c:pt>
                <c:pt idx="12">
                  <c:v>121</c:v>
                </c:pt>
                <c:pt idx="13">
                  <c:v>131</c:v>
                </c:pt>
                <c:pt idx="14">
                  <c:v>141</c:v>
                </c:pt>
                <c:pt idx="15">
                  <c:v>151</c:v>
                </c:pt>
                <c:pt idx="16">
                  <c:v>161</c:v>
                </c:pt>
                <c:pt idx="17">
                  <c:v>171</c:v>
                </c:pt>
                <c:pt idx="18">
                  <c:v>181</c:v>
                </c:pt>
                <c:pt idx="19">
                  <c:v>191</c:v>
                </c:pt>
                <c:pt idx="20">
                  <c:v>201</c:v>
                </c:pt>
                <c:pt idx="21">
                  <c:v>211</c:v>
                </c:pt>
                <c:pt idx="22">
                  <c:v>221</c:v>
                </c:pt>
                <c:pt idx="23">
                  <c:v>231</c:v>
                </c:pt>
                <c:pt idx="24">
                  <c:v>241</c:v>
                </c:pt>
                <c:pt idx="25">
                  <c:v>251</c:v>
                </c:pt>
                <c:pt idx="26">
                  <c:v>261</c:v>
                </c:pt>
                <c:pt idx="27">
                  <c:v>271</c:v>
                </c:pt>
                <c:pt idx="28">
                  <c:v>281</c:v>
                </c:pt>
                <c:pt idx="29">
                  <c:v>291</c:v>
                </c:pt>
                <c:pt idx="30">
                  <c:v>301</c:v>
                </c:pt>
                <c:pt idx="31">
                  <c:v>311</c:v>
                </c:pt>
                <c:pt idx="32">
                  <c:v>321</c:v>
                </c:pt>
                <c:pt idx="33">
                  <c:v>331</c:v>
                </c:pt>
                <c:pt idx="34">
                  <c:v>341</c:v>
                </c:pt>
                <c:pt idx="35">
                  <c:v>351</c:v>
                </c:pt>
                <c:pt idx="36">
                  <c:v>361</c:v>
                </c:pt>
                <c:pt idx="37">
                  <c:v>371</c:v>
                </c:pt>
                <c:pt idx="38">
                  <c:v>381</c:v>
                </c:pt>
                <c:pt idx="39">
                  <c:v>391</c:v>
                </c:pt>
                <c:pt idx="40">
                  <c:v>401</c:v>
                </c:pt>
                <c:pt idx="41">
                  <c:v>411</c:v>
                </c:pt>
                <c:pt idx="42">
                  <c:v>421</c:v>
                </c:pt>
                <c:pt idx="43">
                  <c:v>431</c:v>
                </c:pt>
                <c:pt idx="44">
                  <c:v>441</c:v>
                </c:pt>
                <c:pt idx="45">
                  <c:v>451</c:v>
                </c:pt>
                <c:pt idx="46">
                  <c:v>461</c:v>
                </c:pt>
                <c:pt idx="47">
                  <c:v>471</c:v>
                </c:pt>
                <c:pt idx="48">
                  <c:v>481</c:v>
                </c:pt>
                <c:pt idx="49">
                  <c:v>491</c:v>
                </c:pt>
                <c:pt idx="50">
                  <c:v>501</c:v>
                </c:pt>
                <c:pt idx="51">
                  <c:v>511</c:v>
                </c:pt>
                <c:pt idx="52">
                  <c:v>521</c:v>
                </c:pt>
                <c:pt idx="53">
                  <c:v>531</c:v>
                </c:pt>
                <c:pt idx="54">
                  <c:v>541</c:v>
                </c:pt>
                <c:pt idx="55">
                  <c:v>551</c:v>
                </c:pt>
                <c:pt idx="56">
                  <c:v>561</c:v>
                </c:pt>
                <c:pt idx="57">
                  <c:v>571</c:v>
                </c:pt>
                <c:pt idx="58">
                  <c:v>581</c:v>
                </c:pt>
                <c:pt idx="59">
                  <c:v>591</c:v>
                </c:pt>
                <c:pt idx="60">
                  <c:v>601</c:v>
                </c:pt>
                <c:pt idx="61">
                  <c:v>611</c:v>
                </c:pt>
                <c:pt idx="62">
                  <c:v>621</c:v>
                </c:pt>
                <c:pt idx="63">
                  <c:v>631</c:v>
                </c:pt>
                <c:pt idx="64">
                  <c:v>641</c:v>
                </c:pt>
                <c:pt idx="65">
                  <c:v>651</c:v>
                </c:pt>
                <c:pt idx="66">
                  <c:v>661</c:v>
                </c:pt>
                <c:pt idx="67">
                  <c:v>671</c:v>
                </c:pt>
                <c:pt idx="68">
                  <c:v>681</c:v>
                </c:pt>
                <c:pt idx="69">
                  <c:v>691</c:v>
                </c:pt>
                <c:pt idx="70">
                  <c:v>701</c:v>
                </c:pt>
                <c:pt idx="71">
                  <c:v>711</c:v>
                </c:pt>
                <c:pt idx="72">
                  <c:v>721</c:v>
                </c:pt>
                <c:pt idx="73">
                  <c:v>731</c:v>
                </c:pt>
                <c:pt idx="74">
                  <c:v>741</c:v>
                </c:pt>
                <c:pt idx="75">
                  <c:v>751</c:v>
                </c:pt>
                <c:pt idx="76">
                  <c:v>761</c:v>
                </c:pt>
                <c:pt idx="77">
                  <c:v>771</c:v>
                </c:pt>
                <c:pt idx="78">
                  <c:v>781</c:v>
                </c:pt>
                <c:pt idx="79">
                  <c:v>791</c:v>
                </c:pt>
                <c:pt idx="80">
                  <c:v>801</c:v>
                </c:pt>
                <c:pt idx="81">
                  <c:v>811</c:v>
                </c:pt>
                <c:pt idx="82">
                  <c:v>821</c:v>
                </c:pt>
                <c:pt idx="83">
                  <c:v>831</c:v>
                </c:pt>
                <c:pt idx="84">
                  <c:v>841</c:v>
                </c:pt>
                <c:pt idx="85">
                  <c:v>851</c:v>
                </c:pt>
                <c:pt idx="86">
                  <c:v>861</c:v>
                </c:pt>
                <c:pt idx="87">
                  <c:v>871</c:v>
                </c:pt>
                <c:pt idx="88">
                  <c:v>881</c:v>
                </c:pt>
                <c:pt idx="89">
                  <c:v>891</c:v>
                </c:pt>
                <c:pt idx="90">
                  <c:v>901</c:v>
                </c:pt>
                <c:pt idx="91">
                  <c:v>911</c:v>
                </c:pt>
                <c:pt idx="92">
                  <c:v>921</c:v>
                </c:pt>
                <c:pt idx="93">
                  <c:v>931</c:v>
                </c:pt>
                <c:pt idx="94">
                  <c:v>941</c:v>
                </c:pt>
                <c:pt idx="95">
                  <c:v>951</c:v>
                </c:pt>
                <c:pt idx="96">
                  <c:v>961</c:v>
                </c:pt>
                <c:pt idx="97">
                  <c:v>971</c:v>
                </c:pt>
                <c:pt idx="98">
                  <c:v>981</c:v>
                </c:pt>
                <c:pt idx="99">
                  <c:v>991</c:v>
                </c:pt>
                <c:pt idx="100">
                  <c:v>1001</c:v>
                </c:pt>
                <c:pt idx="101">
                  <c:v>1011</c:v>
                </c:pt>
                <c:pt idx="102">
                  <c:v>1021</c:v>
                </c:pt>
                <c:pt idx="103">
                  <c:v>1031</c:v>
                </c:pt>
                <c:pt idx="104">
                  <c:v>1041</c:v>
                </c:pt>
                <c:pt idx="105">
                  <c:v>1051</c:v>
                </c:pt>
                <c:pt idx="106">
                  <c:v>1061</c:v>
                </c:pt>
                <c:pt idx="107">
                  <c:v>1071</c:v>
                </c:pt>
                <c:pt idx="108">
                  <c:v>1081</c:v>
                </c:pt>
                <c:pt idx="109">
                  <c:v>1091</c:v>
                </c:pt>
                <c:pt idx="110">
                  <c:v>1101</c:v>
                </c:pt>
                <c:pt idx="111">
                  <c:v>1111</c:v>
                </c:pt>
                <c:pt idx="112">
                  <c:v>1121</c:v>
                </c:pt>
                <c:pt idx="113">
                  <c:v>1131</c:v>
                </c:pt>
                <c:pt idx="114">
                  <c:v>1141</c:v>
                </c:pt>
                <c:pt idx="115">
                  <c:v>1151</c:v>
                </c:pt>
                <c:pt idx="116">
                  <c:v>1161</c:v>
                </c:pt>
                <c:pt idx="117">
                  <c:v>1171</c:v>
                </c:pt>
                <c:pt idx="118">
                  <c:v>1181</c:v>
                </c:pt>
                <c:pt idx="119">
                  <c:v>1191</c:v>
                </c:pt>
                <c:pt idx="120">
                  <c:v>1201</c:v>
                </c:pt>
                <c:pt idx="121">
                  <c:v>1211</c:v>
                </c:pt>
                <c:pt idx="122">
                  <c:v>1221</c:v>
                </c:pt>
                <c:pt idx="123">
                  <c:v>1231</c:v>
                </c:pt>
                <c:pt idx="124">
                  <c:v>1241</c:v>
                </c:pt>
                <c:pt idx="125">
                  <c:v>1251</c:v>
                </c:pt>
                <c:pt idx="126">
                  <c:v>1261</c:v>
                </c:pt>
                <c:pt idx="127">
                  <c:v>1271</c:v>
                </c:pt>
                <c:pt idx="128">
                  <c:v>1281</c:v>
                </c:pt>
                <c:pt idx="129">
                  <c:v>1291</c:v>
                </c:pt>
                <c:pt idx="130">
                  <c:v>1301</c:v>
                </c:pt>
                <c:pt idx="131">
                  <c:v>1311</c:v>
                </c:pt>
                <c:pt idx="132">
                  <c:v>1321</c:v>
                </c:pt>
                <c:pt idx="133">
                  <c:v>1331</c:v>
                </c:pt>
                <c:pt idx="134">
                  <c:v>1341</c:v>
                </c:pt>
                <c:pt idx="135">
                  <c:v>1351</c:v>
                </c:pt>
                <c:pt idx="136">
                  <c:v>1361</c:v>
                </c:pt>
                <c:pt idx="137">
                  <c:v>1371</c:v>
                </c:pt>
                <c:pt idx="138">
                  <c:v>1381</c:v>
                </c:pt>
                <c:pt idx="139">
                  <c:v>1391</c:v>
                </c:pt>
                <c:pt idx="140">
                  <c:v>1401</c:v>
                </c:pt>
                <c:pt idx="141">
                  <c:v>1411</c:v>
                </c:pt>
                <c:pt idx="142">
                  <c:v>1421</c:v>
                </c:pt>
                <c:pt idx="143">
                  <c:v>1431</c:v>
                </c:pt>
                <c:pt idx="144">
                  <c:v>1441</c:v>
                </c:pt>
                <c:pt idx="145">
                  <c:v>1451</c:v>
                </c:pt>
                <c:pt idx="146">
                  <c:v>1461</c:v>
                </c:pt>
                <c:pt idx="147">
                  <c:v>1471</c:v>
                </c:pt>
                <c:pt idx="148">
                  <c:v>1481</c:v>
                </c:pt>
                <c:pt idx="149">
                  <c:v>1491</c:v>
                </c:pt>
                <c:pt idx="150">
                  <c:v>1501</c:v>
                </c:pt>
                <c:pt idx="151">
                  <c:v>1511</c:v>
                </c:pt>
                <c:pt idx="152">
                  <c:v>1521</c:v>
                </c:pt>
                <c:pt idx="153">
                  <c:v>1531</c:v>
                </c:pt>
                <c:pt idx="154">
                  <c:v>1541</c:v>
                </c:pt>
                <c:pt idx="155">
                  <c:v>1551</c:v>
                </c:pt>
                <c:pt idx="156">
                  <c:v>1561</c:v>
                </c:pt>
                <c:pt idx="157">
                  <c:v>1571</c:v>
                </c:pt>
                <c:pt idx="158">
                  <c:v>1581</c:v>
                </c:pt>
                <c:pt idx="159">
                  <c:v>1591</c:v>
                </c:pt>
                <c:pt idx="160">
                  <c:v>1601</c:v>
                </c:pt>
                <c:pt idx="161">
                  <c:v>1611</c:v>
                </c:pt>
                <c:pt idx="162">
                  <c:v>1621</c:v>
                </c:pt>
                <c:pt idx="163">
                  <c:v>1631</c:v>
                </c:pt>
                <c:pt idx="164">
                  <c:v>1641</c:v>
                </c:pt>
                <c:pt idx="165">
                  <c:v>1651</c:v>
                </c:pt>
                <c:pt idx="166">
                  <c:v>1661</c:v>
                </c:pt>
                <c:pt idx="167">
                  <c:v>1671</c:v>
                </c:pt>
                <c:pt idx="168">
                  <c:v>1681</c:v>
                </c:pt>
                <c:pt idx="169">
                  <c:v>1691</c:v>
                </c:pt>
                <c:pt idx="170">
                  <c:v>1701</c:v>
                </c:pt>
                <c:pt idx="171">
                  <c:v>1711</c:v>
                </c:pt>
                <c:pt idx="172">
                  <c:v>1721</c:v>
                </c:pt>
                <c:pt idx="173">
                  <c:v>1731</c:v>
                </c:pt>
                <c:pt idx="174">
                  <c:v>1741</c:v>
                </c:pt>
                <c:pt idx="175">
                  <c:v>1751</c:v>
                </c:pt>
                <c:pt idx="176">
                  <c:v>1761</c:v>
                </c:pt>
                <c:pt idx="177">
                  <c:v>1771</c:v>
                </c:pt>
                <c:pt idx="178">
                  <c:v>1781</c:v>
                </c:pt>
                <c:pt idx="179">
                  <c:v>1791</c:v>
                </c:pt>
                <c:pt idx="180">
                  <c:v>1801</c:v>
                </c:pt>
                <c:pt idx="181">
                  <c:v>1811</c:v>
                </c:pt>
                <c:pt idx="182">
                  <c:v>1821</c:v>
                </c:pt>
                <c:pt idx="183">
                  <c:v>1831</c:v>
                </c:pt>
                <c:pt idx="184">
                  <c:v>1841</c:v>
                </c:pt>
                <c:pt idx="185">
                  <c:v>1851</c:v>
                </c:pt>
                <c:pt idx="186">
                  <c:v>1861</c:v>
                </c:pt>
                <c:pt idx="187">
                  <c:v>1871</c:v>
                </c:pt>
                <c:pt idx="188">
                  <c:v>1881</c:v>
                </c:pt>
                <c:pt idx="189">
                  <c:v>1891</c:v>
                </c:pt>
                <c:pt idx="190">
                  <c:v>1901</c:v>
                </c:pt>
                <c:pt idx="191">
                  <c:v>1911</c:v>
                </c:pt>
                <c:pt idx="192">
                  <c:v>1921</c:v>
                </c:pt>
                <c:pt idx="193">
                  <c:v>1931</c:v>
                </c:pt>
                <c:pt idx="194">
                  <c:v>1941</c:v>
                </c:pt>
                <c:pt idx="195">
                  <c:v>1951</c:v>
                </c:pt>
                <c:pt idx="196">
                  <c:v>1961</c:v>
                </c:pt>
                <c:pt idx="197">
                  <c:v>1971</c:v>
                </c:pt>
                <c:pt idx="198">
                  <c:v>1981</c:v>
                </c:pt>
                <c:pt idx="199">
                  <c:v>1991</c:v>
                </c:pt>
                <c:pt idx="200">
                  <c:v>2001</c:v>
                </c:pt>
              </c:numCache>
            </c:numRef>
          </c:xVal>
          <c:yVal>
            <c:numRef>
              <c:f>DATA!$AN$2:$AN$202</c:f>
              <c:numCache>
                <c:formatCode>General</c:formatCode>
                <c:ptCount val="201"/>
                <c:pt idx="0">
                  <c:v>1</c:v>
                </c:pt>
                <c:pt idx="1">
                  <c:v>0.91915999999999998</c:v>
                </c:pt>
                <c:pt idx="2">
                  <c:v>0.86473999999999995</c:v>
                </c:pt>
                <c:pt idx="3">
                  <c:v>0.82060000000000033</c:v>
                </c:pt>
                <c:pt idx="4">
                  <c:v>0.78361999999999998</c:v>
                </c:pt>
                <c:pt idx="5">
                  <c:v>0.74982000000000049</c:v>
                </c:pt>
                <c:pt idx="6">
                  <c:v>0.72119999999999995</c:v>
                </c:pt>
                <c:pt idx="7">
                  <c:v>0.69852000000000036</c:v>
                </c:pt>
                <c:pt idx="8">
                  <c:v>0.68091000000000035</c:v>
                </c:pt>
                <c:pt idx="9">
                  <c:v>0.65589000000000053</c:v>
                </c:pt>
                <c:pt idx="10">
                  <c:v>0.59406000000000003</c:v>
                </c:pt>
                <c:pt idx="11">
                  <c:v>0.53817999999999999</c:v>
                </c:pt>
                <c:pt idx="12">
                  <c:v>0.48040000000000022</c:v>
                </c:pt>
                <c:pt idx="13">
                  <c:v>0.42788000000000032</c:v>
                </c:pt>
                <c:pt idx="14">
                  <c:v>0.40475</c:v>
                </c:pt>
                <c:pt idx="15">
                  <c:v>0.3911900000000002</c:v>
                </c:pt>
                <c:pt idx="16">
                  <c:v>0.38217000000000018</c:v>
                </c:pt>
                <c:pt idx="17">
                  <c:v>0.37473000000000001</c:v>
                </c:pt>
                <c:pt idx="18">
                  <c:v>0.36859000000000008</c:v>
                </c:pt>
                <c:pt idx="19">
                  <c:v>0.36185000000000017</c:v>
                </c:pt>
                <c:pt idx="20">
                  <c:v>0.35362000000000021</c:v>
                </c:pt>
                <c:pt idx="21">
                  <c:v>0.34658000000000033</c:v>
                </c:pt>
                <c:pt idx="22">
                  <c:v>0.34040000000000031</c:v>
                </c:pt>
                <c:pt idx="23">
                  <c:v>0.3338800000000004</c:v>
                </c:pt>
                <c:pt idx="24">
                  <c:v>0.32683000000000018</c:v>
                </c:pt>
                <c:pt idx="25">
                  <c:v>0.31913000000000002</c:v>
                </c:pt>
                <c:pt idx="26">
                  <c:v>0.31156000000000017</c:v>
                </c:pt>
                <c:pt idx="27">
                  <c:v>0.30360000000000015</c:v>
                </c:pt>
                <c:pt idx="28">
                  <c:v>0.29607000000000017</c:v>
                </c:pt>
                <c:pt idx="29">
                  <c:v>0.27990000000000015</c:v>
                </c:pt>
                <c:pt idx="30">
                  <c:v>0.25768000000000002</c:v>
                </c:pt>
                <c:pt idx="31">
                  <c:v>0.23746000000000009</c:v>
                </c:pt>
                <c:pt idx="32">
                  <c:v>0.22214000000000009</c:v>
                </c:pt>
                <c:pt idx="33">
                  <c:v>0.21004000000000009</c:v>
                </c:pt>
                <c:pt idx="34">
                  <c:v>0.20052</c:v>
                </c:pt>
                <c:pt idx="35">
                  <c:v>0.19437000000000001</c:v>
                </c:pt>
                <c:pt idx="36">
                  <c:v>0.18424000000000007</c:v>
                </c:pt>
                <c:pt idx="37">
                  <c:v>0.17695000000000008</c:v>
                </c:pt>
                <c:pt idx="38">
                  <c:v>0.16928000000000012</c:v>
                </c:pt>
                <c:pt idx="39">
                  <c:v>0.16435000000000008</c:v>
                </c:pt>
                <c:pt idx="40">
                  <c:v>0.16110000000000008</c:v>
                </c:pt>
                <c:pt idx="41">
                  <c:v>0.15702000000000008</c:v>
                </c:pt>
                <c:pt idx="42">
                  <c:v>0.15325000000000008</c:v>
                </c:pt>
                <c:pt idx="43">
                  <c:v>0.15054000000000009</c:v>
                </c:pt>
                <c:pt idx="44">
                  <c:v>0.15014000000000008</c:v>
                </c:pt>
                <c:pt idx="45">
                  <c:v>0.14899000000000012</c:v>
                </c:pt>
                <c:pt idx="46">
                  <c:v>0.14588999999999999</c:v>
                </c:pt>
                <c:pt idx="47">
                  <c:v>0.14323000000000008</c:v>
                </c:pt>
                <c:pt idx="48">
                  <c:v>0.14235</c:v>
                </c:pt>
                <c:pt idx="49">
                  <c:v>0.13849000000000009</c:v>
                </c:pt>
                <c:pt idx="50">
                  <c:v>0.13697000000000001</c:v>
                </c:pt>
                <c:pt idx="51">
                  <c:v>0.13406000000000001</c:v>
                </c:pt>
                <c:pt idx="52">
                  <c:v>0.13386000000000001</c:v>
                </c:pt>
                <c:pt idx="53">
                  <c:v>0.13278000000000001</c:v>
                </c:pt>
                <c:pt idx="54">
                  <c:v>0.13094000000000008</c:v>
                </c:pt>
                <c:pt idx="55">
                  <c:v>0.12981000000000001</c:v>
                </c:pt>
                <c:pt idx="56">
                  <c:v>0.12963</c:v>
                </c:pt>
                <c:pt idx="57">
                  <c:v>0.12870000000000001</c:v>
                </c:pt>
                <c:pt idx="58">
                  <c:v>0.1265</c:v>
                </c:pt>
                <c:pt idx="59">
                  <c:v>0.12533</c:v>
                </c:pt>
                <c:pt idx="60">
                  <c:v>0.12429999999999999</c:v>
                </c:pt>
                <c:pt idx="61">
                  <c:v>0.12232000000000004</c:v>
                </c:pt>
                <c:pt idx="62">
                  <c:v>0.12317000000000004</c:v>
                </c:pt>
                <c:pt idx="63">
                  <c:v>0.12144000000000002</c:v>
                </c:pt>
                <c:pt idx="64">
                  <c:v>0.12126000000000008</c:v>
                </c:pt>
                <c:pt idx="65">
                  <c:v>0.11928999999999999</c:v>
                </c:pt>
                <c:pt idx="66">
                  <c:v>0.11809000000000008</c:v>
                </c:pt>
                <c:pt idx="67">
                  <c:v>0.11801000000000005</c:v>
                </c:pt>
                <c:pt idx="68">
                  <c:v>0.11650000000000008</c:v>
                </c:pt>
                <c:pt idx="69">
                  <c:v>0.11437000000000004</c:v>
                </c:pt>
                <c:pt idx="70">
                  <c:v>0.11348000000000004</c:v>
                </c:pt>
                <c:pt idx="71">
                  <c:v>0.11287999999999998</c:v>
                </c:pt>
                <c:pt idx="72">
                  <c:v>0.11283000000000004</c:v>
                </c:pt>
                <c:pt idx="73">
                  <c:v>0.11283000000000004</c:v>
                </c:pt>
                <c:pt idx="74">
                  <c:v>0.11182000000000004</c:v>
                </c:pt>
                <c:pt idx="75">
                  <c:v>0.11007000000000004</c:v>
                </c:pt>
                <c:pt idx="76">
                  <c:v>0.10893000000000004</c:v>
                </c:pt>
                <c:pt idx="77">
                  <c:v>0.10793999999999998</c:v>
                </c:pt>
                <c:pt idx="78">
                  <c:v>0.10664000000000004</c:v>
                </c:pt>
                <c:pt idx="79">
                  <c:v>0.10634</c:v>
                </c:pt>
                <c:pt idx="80">
                  <c:v>0.10643000000000002</c:v>
                </c:pt>
                <c:pt idx="81">
                  <c:v>0.10592000000000004</c:v>
                </c:pt>
                <c:pt idx="82">
                  <c:v>0.10576000000000008</c:v>
                </c:pt>
                <c:pt idx="83">
                  <c:v>0.10491</c:v>
                </c:pt>
                <c:pt idx="84">
                  <c:v>0.10506000000000004</c:v>
                </c:pt>
                <c:pt idx="85">
                  <c:v>0.10589999999999998</c:v>
                </c:pt>
                <c:pt idx="86">
                  <c:v>0.10465000000000002</c:v>
                </c:pt>
                <c:pt idx="87">
                  <c:v>0.10488</c:v>
                </c:pt>
                <c:pt idx="88">
                  <c:v>0.10521000000000004</c:v>
                </c:pt>
                <c:pt idx="89">
                  <c:v>0.10428000000000004</c:v>
                </c:pt>
                <c:pt idx="90">
                  <c:v>0.10501000000000002</c:v>
                </c:pt>
                <c:pt idx="91">
                  <c:v>0.10400000000000002</c:v>
                </c:pt>
                <c:pt idx="92">
                  <c:v>0.10349000000000004</c:v>
                </c:pt>
                <c:pt idx="93">
                  <c:v>0.10317999999999998</c:v>
                </c:pt>
                <c:pt idx="94">
                  <c:v>0.10244</c:v>
                </c:pt>
                <c:pt idx="95">
                  <c:v>0.10131999999999994</c:v>
                </c:pt>
                <c:pt idx="96">
                  <c:v>0.10150000000000002</c:v>
                </c:pt>
                <c:pt idx="97">
                  <c:v>9.8446000000000047E-2</c:v>
                </c:pt>
                <c:pt idx="98">
                  <c:v>9.9083000000000004E-2</c:v>
                </c:pt>
                <c:pt idx="99">
                  <c:v>9.8551000000000111E-2</c:v>
                </c:pt>
                <c:pt idx="100">
                  <c:v>9.7486000000000003E-2</c:v>
                </c:pt>
                <c:pt idx="101">
                  <c:v>9.7235000000000044E-2</c:v>
                </c:pt>
                <c:pt idx="102">
                  <c:v>9.7490000000000007E-2</c:v>
                </c:pt>
                <c:pt idx="103">
                  <c:v>9.6334000000000058E-2</c:v>
                </c:pt>
                <c:pt idx="104">
                  <c:v>9.683500000000006E-2</c:v>
                </c:pt>
                <c:pt idx="105">
                  <c:v>9.5656000000000102E-2</c:v>
                </c:pt>
                <c:pt idx="106">
                  <c:v>9.4363000000000044E-2</c:v>
                </c:pt>
                <c:pt idx="107">
                  <c:v>9.3840000000000062E-2</c:v>
                </c:pt>
                <c:pt idx="108">
                  <c:v>9.2206000000000024E-2</c:v>
                </c:pt>
                <c:pt idx="109">
                  <c:v>9.1623000000000066E-2</c:v>
                </c:pt>
                <c:pt idx="110">
                  <c:v>9.3025000000000121E-2</c:v>
                </c:pt>
                <c:pt idx="111">
                  <c:v>9.1332000000000024E-2</c:v>
                </c:pt>
                <c:pt idx="112">
                  <c:v>9.1382000000000033E-2</c:v>
                </c:pt>
                <c:pt idx="113">
                  <c:v>9.2602000000000045E-2</c:v>
                </c:pt>
                <c:pt idx="114">
                  <c:v>9.1687000000000046E-2</c:v>
                </c:pt>
                <c:pt idx="115">
                  <c:v>9.2670000000000044E-2</c:v>
                </c:pt>
                <c:pt idx="116">
                  <c:v>9.1901000000000024E-2</c:v>
                </c:pt>
                <c:pt idx="117">
                  <c:v>9.2670000000000044E-2</c:v>
                </c:pt>
                <c:pt idx="118">
                  <c:v>9.2023000000000021E-2</c:v>
                </c:pt>
                <c:pt idx="119">
                  <c:v>9.1764000000000068E-2</c:v>
                </c:pt>
                <c:pt idx="120">
                  <c:v>9.0972000000000025E-2</c:v>
                </c:pt>
                <c:pt idx="121">
                  <c:v>8.8719000000000048E-2</c:v>
                </c:pt>
                <c:pt idx="122">
                  <c:v>8.7813000000000002E-2</c:v>
                </c:pt>
                <c:pt idx="123">
                  <c:v>8.9534000000000113E-2</c:v>
                </c:pt>
                <c:pt idx="124">
                  <c:v>8.9342000000000005E-2</c:v>
                </c:pt>
                <c:pt idx="125">
                  <c:v>8.8696000000000122E-2</c:v>
                </c:pt>
                <c:pt idx="126">
                  <c:v>8.8141000000000067E-2</c:v>
                </c:pt>
                <c:pt idx="127">
                  <c:v>8.8327000000000086E-2</c:v>
                </c:pt>
                <c:pt idx="128">
                  <c:v>8.8956000000000118E-2</c:v>
                </c:pt>
                <c:pt idx="129">
                  <c:v>8.9388000000000023E-2</c:v>
                </c:pt>
                <c:pt idx="130">
                  <c:v>8.9939000000000047E-2</c:v>
                </c:pt>
                <c:pt idx="131">
                  <c:v>8.9006000000000071E-2</c:v>
                </c:pt>
                <c:pt idx="132">
                  <c:v>8.8491000000000028E-2</c:v>
                </c:pt>
                <c:pt idx="133">
                  <c:v>8.7094000000000074E-2</c:v>
                </c:pt>
                <c:pt idx="134">
                  <c:v>8.6329000000000045E-2</c:v>
                </c:pt>
                <c:pt idx="135">
                  <c:v>8.5951000000000055E-2</c:v>
                </c:pt>
                <c:pt idx="136">
                  <c:v>8.6247000000000004E-2</c:v>
                </c:pt>
                <c:pt idx="137">
                  <c:v>8.6966000000000057E-2</c:v>
                </c:pt>
                <c:pt idx="138">
                  <c:v>8.7790000000000049E-2</c:v>
                </c:pt>
                <c:pt idx="139">
                  <c:v>8.7904000000000052E-2</c:v>
                </c:pt>
                <c:pt idx="140">
                  <c:v>8.5838000000000067E-2</c:v>
                </c:pt>
                <c:pt idx="141">
                  <c:v>8.57740000000001E-2</c:v>
                </c:pt>
                <c:pt idx="142">
                  <c:v>8.5300000000000042E-2</c:v>
                </c:pt>
                <c:pt idx="143">
                  <c:v>8.5200000000000026E-2</c:v>
                </c:pt>
                <c:pt idx="144">
                  <c:v>8.5446000000000022E-2</c:v>
                </c:pt>
                <c:pt idx="145">
                  <c:v>8.6466000000000043E-2</c:v>
                </c:pt>
                <c:pt idx="146">
                  <c:v>8.8195000000000121E-2</c:v>
                </c:pt>
                <c:pt idx="147">
                  <c:v>8.7030000000000024E-2</c:v>
                </c:pt>
                <c:pt idx="148">
                  <c:v>8.8878000000000068E-2</c:v>
                </c:pt>
                <c:pt idx="149">
                  <c:v>8.8573000000000068E-2</c:v>
                </c:pt>
                <c:pt idx="150">
                  <c:v>8.7713000000000041E-2</c:v>
                </c:pt>
                <c:pt idx="151">
                  <c:v>8.8177000000000075E-2</c:v>
                </c:pt>
                <c:pt idx="152">
                  <c:v>8.8264000000000079E-2</c:v>
                </c:pt>
                <c:pt idx="153">
                  <c:v>8.8186000000000028E-2</c:v>
                </c:pt>
                <c:pt idx="154">
                  <c:v>8.741199999999999E-2</c:v>
                </c:pt>
                <c:pt idx="155">
                  <c:v>8.8154000000000121E-2</c:v>
                </c:pt>
                <c:pt idx="156">
                  <c:v>8.7795000000000081E-2</c:v>
                </c:pt>
                <c:pt idx="157">
                  <c:v>8.8205000000000075E-2</c:v>
                </c:pt>
                <c:pt idx="158">
                  <c:v>8.7950000000000028E-2</c:v>
                </c:pt>
                <c:pt idx="159">
                  <c:v>8.7768000000000068E-2</c:v>
                </c:pt>
                <c:pt idx="160">
                  <c:v>8.8091000000000072E-2</c:v>
                </c:pt>
                <c:pt idx="161">
                  <c:v>8.8382000000000002E-2</c:v>
                </c:pt>
                <c:pt idx="162">
                  <c:v>8.7849000000000024E-2</c:v>
                </c:pt>
                <c:pt idx="163">
                  <c:v>8.8091000000000072E-2</c:v>
                </c:pt>
                <c:pt idx="164">
                  <c:v>8.8250000000000078E-2</c:v>
                </c:pt>
                <c:pt idx="165">
                  <c:v>8.7044000000000052E-2</c:v>
                </c:pt>
                <c:pt idx="166">
                  <c:v>8.8186000000000028E-2</c:v>
                </c:pt>
                <c:pt idx="167">
                  <c:v>8.7094000000000074E-2</c:v>
                </c:pt>
                <c:pt idx="168">
                  <c:v>8.8186000000000028E-2</c:v>
                </c:pt>
                <c:pt idx="169">
                  <c:v>8.7981000000000004E-2</c:v>
                </c:pt>
                <c:pt idx="170">
                  <c:v>8.6438000000000001E-2</c:v>
                </c:pt>
                <c:pt idx="171">
                  <c:v>8.5901000000000047E-2</c:v>
                </c:pt>
                <c:pt idx="172">
                  <c:v>8.4413000000000002E-2</c:v>
                </c:pt>
                <c:pt idx="173">
                  <c:v>8.3889000000000005E-2</c:v>
                </c:pt>
                <c:pt idx="174">
                  <c:v>8.486800000000011E-2</c:v>
                </c:pt>
                <c:pt idx="175">
                  <c:v>8.4422000000000025E-2</c:v>
                </c:pt>
                <c:pt idx="176">
                  <c:v>8.4713000000000024E-2</c:v>
                </c:pt>
                <c:pt idx="177">
                  <c:v>8.3566000000000112E-2</c:v>
                </c:pt>
                <c:pt idx="178">
                  <c:v>8.3270000000000066E-2</c:v>
                </c:pt>
                <c:pt idx="179">
                  <c:v>8.3484000000000044E-2</c:v>
                </c:pt>
                <c:pt idx="180">
                  <c:v>8.3899000000000071E-2</c:v>
                </c:pt>
                <c:pt idx="181">
                  <c:v>8.3666000000000101E-2</c:v>
                </c:pt>
                <c:pt idx="182">
                  <c:v>8.5660000000000056E-2</c:v>
                </c:pt>
                <c:pt idx="183">
                  <c:v>8.6953000000000044E-2</c:v>
                </c:pt>
                <c:pt idx="184">
                  <c:v>8.6593000000000059E-2</c:v>
                </c:pt>
                <c:pt idx="185">
                  <c:v>9.059900000000011E-2</c:v>
                </c:pt>
                <c:pt idx="186">
                  <c:v>8.7927000000000047E-2</c:v>
                </c:pt>
                <c:pt idx="187">
                  <c:v>9.3512000000000081E-2</c:v>
                </c:pt>
                <c:pt idx="188">
                  <c:v>9.9957000000000087E-2</c:v>
                </c:pt>
                <c:pt idx="189">
                  <c:v>0.11108000000000004</c:v>
                </c:pt>
                <c:pt idx="190">
                  <c:v>0.10427000000000004</c:v>
                </c:pt>
                <c:pt idx="191">
                  <c:v>0.11004000000000004</c:v>
                </c:pt>
                <c:pt idx="192">
                  <c:v>0.10891000000000002</c:v>
                </c:pt>
                <c:pt idx="193">
                  <c:v>0.11690000000000005</c:v>
                </c:pt>
                <c:pt idx="194">
                  <c:v>0.11414000000000007</c:v>
                </c:pt>
                <c:pt idx="195">
                  <c:v>0.1363</c:v>
                </c:pt>
                <c:pt idx="196">
                  <c:v>0.13600000000000001</c:v>
                </c:pt>
                <c:pt idx="197">
                  <c:v>0.14229000000000008</c:v>
                </c:pt>
                <c:pt idx="198">
                  <c:v>0.13303999999999999</c:v>
                </c:pt>
                <c:pt idx="199">
                  <c:v>0.14226000000000008</c:v>
                </c:pt>
                <c:pt idx="200">
                  <c:v>0.15248000000000009</c:v>
                </c:pt>
              </c:numCache>
            </c:numRef>
          </c:yVal>
          <c:smooth val="1"/>
        </c:ser>
        <c:ser>
          <c:idx val="12"/>
          <c:order val="12"/>
          <c:tx>
            <c:strRef>
              <c:f>DATA!$AR$1</c:f>
              <c:strCache>
                <c:ptCount val="1"/>
                <c:pt idx="0">
                  <c:v>low-perm sat</c:v>
                </c:pt>
              </c:strCache>
            </c:strRef>
          </c:tx>
          <c:spPr>
            <a:ln>
              <a:solidFill>
                <a:srgbClr val="FF0000"/>
              </a:solidFill>
              <a:prstDash val="lgDash"/>
            </a:ln>
          </c:spPr>
          <c:marker>
            <c:symbol val="none"/>
          </c:marker>
          <c:xVal>
            <c:numRef>
              <c:f>DATA!$L$2:$L$202</c:f>
              <c:numCache>
                <c:formatCode>General</c:formatCode>
                <c:ptCount val="201"/>
                <c:pt idx="0">
                  <c:v>1</c:v>
                </c:pt>
                <c:pt idx="1">
                  <c:v>11</c:v>
                </c:pt>
                <c:pt idx="2">
                  <c:v>21</c:v>
                </c:pt>
                <c:pt idx="3">
                  <c:v>31</c:v>
                </c:pt>
                <c:pt idx="4">
                  <c:v>41</c:v>
                </c:pt>
                <c:pt idx="5">
                  <c:v>51</c:v>
                </c:pt>
                <c:pt idx="6">
                  <c:v>61</c:v>
                </c:pt>
                <c:pt idx="7">
                  <c:v>71</c:v>
                </c:pt>
                <c:pt idx="8">
                  <c:v>81</c:v>
                </c:pt>
                <c:pt idx="9">
                  <c:v>91</c:v>
                </c:pt>
                <c:pt idx="10">
                  <c:v>101</c:v>
                </c:pt>
                <c:pt idx="11">
                  <c:v>111</c:v>
                </c:pt>
                <c:pt idx="12">
                  <c:v>121</c:v>
                </c:pt>
                <c:pt idx="13">
                  <c:v>131</c:v>
                </c:pt>
                <c:pt idx="14">
                  <c:v>141</c:v>
                </c:pt>
                <c:pt idx="15">
                  <c:v>151</c:v>
                </c:pt>
                <c:pt idx="16">
                  <c:v>161</c:v>
                </c:pt>
                <c:pt idx="17">
                  <c:v>171</c:v>
                </c:pt>
                <c:pt idx="18">
                  <c:v>181</c:v>
                </c:pt>
                <c:pt idx="19">
                  <c:v>191</c:v>
                </c:pt>
                <c:pt idx="20">
                  <c:v>201</c:v>
                </c:pt>
                <c:pt idx="21">
                  <c:v>211</c:v>
                </c:pt>
                <c:pt idx="22">
                  <c:v>221</c:v>
                </c:pt>
                <c:pt idx="23">
                  <c:v>231</c:v>
                </c:pt>
                <c:pt idx="24">
                  <c:v>241</c:v>
                </c:pt>
                <c:pt idx="25">
                  <c:v>251</c:v>
                </c:pt>
                <c:pt idx="26">
                  <c:v>261</c:v>
                </c:pt>
                <c:pt idx="27">
                  <c:v>271</c:v>
                </c:pt>
                <c:pt idx="28">
                  <c:v>281</c:v>
                </c:pt>
                <c:pt idx="29">
                  <c:v>291</c:v>
                </c:pt>
                <c:pt idx="30">
                  <c:v>301</c:v>
                </c:pt>
                <c:pt idx="31">
                  <c:v>311</c:v>
                </c:pt>
                <c:pt idx="32">
                  <c:v>321</c:v>
                </c:pt>
                <c:pt idx="33">
                  <c:v>331</c:v>
                </c:pt>
                <c:pt idx="34">
                  <c:v>341</c:v>
                </c:pt>
                <c:pt idx="35">
                  <c:v>351</c:v>
                </c:pt>
                <c:pt idx="36">
                  <c:v>361</c:v>
                </c:pt>
                <c:pt idx="37">
                  <c:v>371</c:v>
                </c:pt>
                <c:pt idx="38">
                  <c:v>381</c:v>
                </c:pt>
                <c:pt idx="39">
                  <c:v>391</c:v>
                </c:pt>
                <c:pt idx="40">
                  <c:v>401</c:v>
                </c:pt>
                <c:pt idx="41">
                  <c:v>411</c:v>
                </c:pt>
                <c:pt idx="42">
                  <c:v>421</c:v>
                </c:pt>
                <c:pt idx="43">
                  <c:v>431</c:v>
                </c:pt>
                <c:pt idx="44">
                  <c:v>441</c:v>
                </c:pt>
                <c:pt idx="45">
                  <c:v>451</c:v>
                </c:pt>
                <c:pt idx="46">
                  <c:v>461</c:v>
                </c:pt>
                <c:pt idx="47">
                  <c:v>471</c:v>
                </c:pt>
                <c:pt idx="48">
                  <c:v>481</c:v>
                </c:pt>
                <c:pt idx="49">
                  <c:v>491</c:v>
                </c:pt>
                <c:pt idx="50">
                  <c:v>501</c:v>
                </c:pt>
                <c:pt idx="51">
                  <c:v>511</c:v>
                </c:pt>
                <c:pt idx="52">
                  <c:v>521</c:v>
                </c:pt>
                <c:pt idx="53">
                  <c:v>531</c:v>
                </c:pt>
                <c:pt idx="54">
                  <c:v>541</c:v>
                </c:pt>
                <c:pt idx="55">
                  <c:v>551</c:v>
                </c:pt>
                <c:pt idx="56">
                  <c:v>561</c:v>
                </c:pt>
                <c:pt idx="57">
                  <c:v>571</c:v>
                </c:pt>
                <c:pt idx="58">
                  <c:v>581</c:v>
                </c:pt>
                <c:pt idx="59">
                  <c:v>591</c:v>
                </c:pt>
                <c:pt idx="60">
                  <c:v>601</c:v>
                </c:pt>
                <c:pt idx="61">
                  <c:v>611</c:v>
                </c:pt>
                <c:pt idx="62">
                  <c:v>621</c:v>
                </c:pt>
                <c:pt idx="63">
                  <c:v>631</c:v>
                </c:pt>
                <c:pt idx="64">
                  <c:v>641</c:v>
                </c:pt>
                <c:pt idx="65">
                  <c:v>651</c:v>
                </c:pt>
                <c:pt idx="66">
                  <c:v>661</c:v>
                </c:pt>
                <c:pt idx="67">
                  <c:v>671</c:v>
                </c:pt>
                <c:pt idx="68">
                  <c:v>681</c:v>
                </c:pt>
                <c:pt idx="69">
                  <c:v>691</c:v>
                </c:pt>
                <c:pt idx="70">
                  <c:v>701</c:v>
                </c:pt>
                <c:pt idx="71">
                  <c:v>711</c:v>
                </c:pt>
                <c:pt idx="72">
                  <c:v>721</c:v>
                </c:pt>
                <c:pt idx="73">
                  <c:v>731</c:v>
                </c:pt>
                <c:pt idx="74">
                  <c:v>741</c:v>
                </c:pt>
                <c:pt idx="75">
                  <c:v>751</c:v>
                </c:pt>
                <c:pt idx="76">
                  <c:v>761</c:v>
                </c:pt>
                <c:pt idx="77">
                  <c:v>771</c:v>
                </c:pt>
                <c:pt idx="78">
                  <c:v>781</c:v>
                </c:pt>
                <c:pt idx="79">
                  <c:v>791</c:v>
                </c:pt>
                <c:pt idx="80">
                  <c:v>801</c:v>
                </c:pt>
                <c:pt idx="81">
                  <c:v>811</c:v>
                </c:pt>
                <c:pt idx="82">
                  <c:v>821</c:v>
                </c:pt>
                <c:pt idx="83">
                  <c:v>831</c:v>
                </c:pt>
                <c:pt idx="84">
                  <c:v>841</c:v>
                </c:pt>
                <c:pt idx="85">
                  <c:v>851</c:v>
                </c:pt>
                <c:pt idx="86">
                  <c:v>861</c:v>
                </c:pt>
                <c:pt idx="87">
                  <c:v>871</c:v>
                </c:pt>
                <c:pt idx="88">
                  <c:v>881</c:v>
                </c:pt>
                <c:pt idx="89">
                  <c:v>891</c:v>
                </c:pt>
                <c:pt idx="90">
                  <c:v>901</c:v>
                </c:pt>
                <c:pt idx="91">
                  <c:v>911</c:v>
                </c:pt>
                <c:pt idx="92">
                  <c:v>921</c:v>
                </c:pt>
                <c:pt idx="93">
                  <c:v>931</c:v>
                </c:pt>
                <c:pt idx="94">
                  <c:v>941</c:v>
                </c:pt>
                <c:pt idx="95">
                  <c:v>951</c:v>
                </c:pt>
                <c:pt idx="96">
                  <c:v>961</c:v>
                </c:pt>
                <c:pt idx="97">
                  <c:v>971</c:v>
                </c:pt>
                <c:pt idx="98">
                  <c:v>981</c:v>
                </c:pt>
                <c:pt idx="99">
                  <c:v>991</c:v>
                </c:pt>
                <c:pt idx="100">
                  <c:v>1001</c:v>
                </c:pt>
                <c:pt idx="101">
                  <c:v>1011</c:v>
                </c:pt>
                <c:pt idx="102">
                  <c:v>1021</c:v>
                </c:pt>
                <c:pt idx="103">
                  <c:v>1031</c:v>
                </c:pt>
                <c:pt idx="104">
                  <c:v>1041</c:v>
                </c:pt>
                <c:pt idx="105">
                  <c:v>1051</c:v>
                </c:pt>
                <c:pt idx="106">
                  <c:v>1061</c:v>
                </c:pt>
                <c:pt idx="107">
                  <c:v>1071</c:v>
                </c:pt>
                <c:pt idx="108">
                  <c:v>1081</c:v>
                </c:pt>
                <c:pt idx="109">
                  <c:v>1091</c:v>
                </c:pt>
                <c:pt idx="110">
                  <c:v>1101</c:v>
                </c:pt>
                <c:pt idx="111">
                  <c:v>1111</c:v>
                </c:pt>
                <c:pt idx="112">
                  <c:v>1121</c:v>
                </c:pt>
                <c:pt idx="113">
                  <c:v>1131</c:v>
                </c:pt>
                <c:pt idx="114">
                  <c:v>1141</c:v>
                </c:pt>
                <c:pt idx="115">
                  <c:v>1151</c:v>
                </c:pt>
                <c:pt idx="116">
                  <c:v>1161</c:v>
                </c:pt>
                <c:pt idx="117">
                  <c:v>1171</c:v>
                </c:pt>
                <c:pt idx="118">
                  <c:v>1181</c:v>
                </c:pt>
                <c:pt idx="119">
                  <c:v>1191</c:v>
                </c:pt>
                <c:pt idx="120">
                  <c:v>1201</c:v>
                </c:pt>
                <c:pt idx="121">
                  <c:v>1211</c:v>
                </c:pt>
                <c:pt idx="122">
                  <c:v>1221</c:v>
                </c:pt>
                <c:pt idx="123">
                  <c:v>1231</c:v>
                </c:pt>
                <c:pt idx="124">
                  <c:v>1241</c:v>
                </c:pt>
                <c:pt idx="125">
                  <c:v>1251</c:v>
                </c:pt>
                <c:pt idx="126">
                  <c:v>1261</c:v>
                </c:pt>
                <c:pt idx="127">
                  <c:v>1271</c:v>
                </c:pt>
                <c:pt idx="128">
                  <c:v>1281</c:v>
                </c:pt>
                <c:pt idx="129">
                  <c:v>1291</c:v>
                </c:pt>
                <c:pt idx="130">
                  <c:v>1301</c:v>
                </c:pt>
                <c:pt idx="131">
                  <c:v>1311</c:v>
                </c:pt>
                <c:pt idx="132">
                  <c:v>1321</c:v>
                </c:pt>
                <c:pt idx="133">
                  <c:v>1331</c:v>
                </c:pt>
                <c:pt idx="134">
                  <c:v>1341</c:v>
                </c:pt>
                <c:pt idx="135">
                  <c:v>1351</c:v>
                </c:pt>
                <c:pt idx="136">
                  <c:v>1361</c:v>
                </c:pt>
                <c:pt idx="137">
                  <c:v>1371</c:v>
                </c:pt>
                <c:pt idx="138">
                  <c:v>1381</c:v>
                </c:pt>
                <c:pt idx="139">
                  <c:v>1391</c:v>
                </c:pt>
                <c:pt idx="140">
                  <c:v>1401</c:v>
                </c:pt>
                <c:pt idx="141">
                  <c:v>1411</c:v>
                </c:pt>
                <c:pt idx="142">
                  <c:v>1421</c:v>
                </c:pt>
                <c:pt idx="143">
                  <c:v>1431</c:v>
                </c:pt>
                <c:pt idx="144">
                  <c:v>1441</c:v>
                </c:pt>
                <c:pt idx="145">
                  <c:v>1451</c:v>
                </c:pt>
                <c:pt idx="146">
                  <c:v>1461</c:v>
                </c:pt>
                <c:pt idx="147">
                  <c:v>1471</c:v>
                </c:pt>
                <c:pt idx="148">
                  <c:v>1481</c:v>
                </c:pt>
                <c:pt idx="149">
                  <c:v>1491</c:v>
                </c:pt>
                <c:pt idx="150">
                  <c:v>1501</c:v>
                </c:pt>
                <c:pt idx="151">
                  <c:v>1511</c:v>
                </c:pt>
                <c:pt idx="152">
                  <c:v>1521</c:v>
                </c:pt>
                <c:pt idx="153">
                  <c:v>1531</c:v>
                </c:pt>
                <c:pt idx="154">
                  <c:v>1541</c:v>
                </c:pt>
                <c:pt idx="155">
                  <c:v>1551</c:v>
                </c:pt>
                <c:pt idx="156">
                  <c:v>1561</c:v>
                </c:pt>
                <c:pt idx="157">
                  <c:v>1571</c:v>
                </c:pt>
                <c:pt idx="158">
                  <c:v>1581</c:v>
                </c:pt>
                <c:pt idx="159">
                  <c:v>1591</c:v>
                </c:pt>
                <c:pt idx="160">
                  <c:v>1601</c:v>
                </c:pt>
                <c:pt idx="161">
                  <c:v>1611</c:v>
                </c:pt>
                <c:pt idx="162">
                  <c:v>1621</c:v>
                </c:pt>
                <c:pt idx="163">
                  <c:v>1631</c:v>
                </c:pt>
                <c:pt idx="164">
                  <c:v>1641</c:v>
                </c:pt>
                <c:pt idx="165">
                  <c:v>1651</c:v>
                </c:pt>
                <c:pt idx="166">
                  <c:v>1661</c:v>
                </c:pt>
                <c:pt idx="167">
                  <c:v>1671</c:v>
                </c:pt>
                <c:pt idx="168">
                  <c:v>1681</c:v>
                </c:pt>
                <c:pt idx="169">
                  <c:v>1691</c:v>
                </c:pt>
                <c:pt idx="170">
                  <c:v>1701</c:v>
                </c:pt>
                <c:pt idx="171">
                  <c:v>1711</c:v>
                </c:pt>
                <c:pt idx="172">
                  <c:v>1721</c:v>
                </c:pt>
                <c:pt idx="173">
                  <c:v>1731</c:v>
                </c:pt>
                <c:pt idx="174">
                  <c:v>1741</c:v>
                </c:pt>
                <c:pt idx="175">
                  <c:v>1751</c:v>
                </c:pt>
                <c:pt idx="176">
                  <c:v>1761</c:v>
                </c:pt>
                <c:pt idx="177">
                  <c:v>1771</c:v>
                </c:pt>
                <c:pt idx="178">
                  <c:v>1781</c:v>
                </c:pt>
                <c:pt idx="179">
                  <c:v>1791</c:v>
                </c:pt>
                <c:pt idx="180">
                  <c:v>1801</c:v>
                </c:pt>
                <c:pt idx="181">
                  <c:v>1811</c:v>
                </c:pt>
                <c:pt idx="182">
                  <c:v>1821</c:v>
                </c:pt>
                <c:pt idx="183">
                  <c:v>1831</c:v>
                </c:pt>
                <c:pt idx="184">
                  <c:v>1841</c:v>
                </c:pt>
                <c:pt idx="185">
                  <c:v>1851</c:v>
                </c:pt>
                <c:pt idx="186">
                  <c:v>1861</c:v>
                </c:pt>
                <c:pt idx="187">
                  <c:v>1871</c:v>
                </c:pt>
                <c:pt idx="188">
                  <c:v>1881</c:v>
                </c:pt>
                <c:pt idx="189">
                  <c:v>1891</c:v>
                </c:pt>
                <c:pt idx="190">
                  <c:v>1901</c:v>
                </c:pt>
                <c:pt idx="191">
                  <c:v>1911</c:v>
                </c:pt>
                <c:pt idx="192">
                  <c:v>1921</c:v>
                </c:pt>
                <c:pt idx="193">
                  <c:v>1931</c:v>
                </c:pt>
                <c:pt idx="194">
                  <c:v>1941</c:v>
                </c:pt>
                <c:pt idx="195">
                  <c:v>1951</c:v>
                </c:pt>
                <c:pt idx="196">
                  <c:v>1961</c:v>
                </c:pt>
                <c:pt idx="197">
                  <c:v>1971</c:v>
                </c:pt>
                <c:pt idx="198">
                  <c:v>1981</c:v>
                </c:pt>
                <c:pt idx="199">
                  <c:v>1991</c:v>
                </c:pt>
                <c:pt idx="200">
                  <c:v>2001</c:v>
                </c:pt>
              </c:numCache>
            </c:numRef>
          </c:xVal>
          <c:yVal>
            <c:numRef>
              <c:f>DATA!$AR$2:$AR$202</c:f>
              <c:numCache>
                <c:formatCode>General</c:formatCode>
                <c:ptCount val="201"/>
                <c:pt idx="0">
                  <c:v>1</c:v>
                </c:pt>
                <c:pt idx="1">
                  <c:v>0.99973999999999996</c:v>
                </c:pt>
                <c:pt idx="2">
                  <c:v>0.99965000000000004</c:v>
                </c:pt>
                <c:pt idx="3">
                  <c:v>0.99795</c:v>
                </c:pt>
                <c:pt idx="4">
                  <c:v>0.99607999999999997</c:v>
                </c:pt>
                <c:pt idx="5">
                  <c:v>0.99399999999999999</c:v>
                </c:pt>
                <c:pt idx="6">
                  <c:v>0.99373</c:v>
                </c:pt>
                <c:pt idx="7">
                  <c:v>0.99354999999999971</c:v>
                </c:pt>
                <c:pt idx="8">
                  <c:v>0.99409999999999998</c:v>
                </c:pt>
                <c:pt idx="9">
                  <c:v>0.99441999999999953</c:v>
                </c:pt>
                <c:pt idx="10">
                  <c:v>0.99343999999999966</c:v>
                </c:pt>
                <c:pt idx="11">
                  <c:v>0.99252999999999969</c:v>
                </c:pt>
                <c:pt idx="12">
                  <c:v>0.99002000000000001</c:v>
                </c:pt>
                <c:pt idx="13">
                  <c:v>0.98975999999999997</c:v>
                </c:pt>
                <c:pt idx="14">
                  <c:v>0.99061999999999961</c:v>
                </c:pt>
                <c:pt idx="15">
                  <c:v>0.9884299999999997</c:v>
                </c:pt>
                <c:pt idx="16">
                  <c:v>0.98899999999999999</c:v>
                </c:pt>
                <c:pt idx="17">
                  <c:v>0.98754999999999971</c:v>
                </c:pt>
                <c:pt idx="18">
                  <c:v>0.98527999999999971</c:v>
                </c:pt>
                <c:pt idx="19">
                  <c:v>0.98224999999999996</c:v>
                </c:pt>
                <c:pt idx="20">
                  <c:v>0.99212</c:v>
                </c:pt>
                <c:pt idx="21">
                  <c:v>0.97843999999999953</c:v>
                </c:pt>
                <c:pt idx="22">
                  <c:v>0.97397999999999996</c:v>
                </c:pt>
                <c:pt idx="23">
                  <c:v>0.96931</c:v>
                </c:pt>
                <c:pt idx="24">
                  <c:v>0.96955000000000002</c:v>
                </c:pt>
                <c:pt idx="25">
                  <c:v>0.97040999999999966</c:v>
                </c:pt>
                <c:pt idx="26">
                  <c:v>0.97074000000000005</c:v>
                </c:pt>
                <c:pt idx="27">
                  <c:v>0.97492000000000001</c:v>
                </c:pt>
                <c:pt idx="28">
                  <c:v>0.97745999999999966</c:v>
                </c:pt>
                <c:pt idx="29">
                  <c:v>0.97792000000000001</c:v>
                </c:pt>
                <c:pt idx="30">
                  <c:v>0.97547999999999968</c:v>
                </c:pt>
                <c:pt idx="31">
                  <c:v>0.96410000000000029</c:v>
                </c:pt>
                <c:pt idx="32">
                  <c:v>0.94910000000000005</c:v>
                </c:pt>
                <c:pt idx="33">
                  <c:v>0.92698999999999998</c:v>
                </c:pt>
                <c:pt idx="34">
                  <c:v>0.90032999999999996</c:v>
                </c:pt>
                <c:pt idx="35">
                  <c:v>0.86685000000000034</c:v>
                </c:pt>
                <c:pt idx="36">
                  <c:v>0.84278000000000031</c:v>
                </c:pt>
                <c:pt idx="37">
                  <c:v>0.82101999999999997</c:v>
                </c:pt>
                <c:pt idx="38">
                  <c:v>0.80428999999999962</c:v>
                </c:pt>
                <c:pt idx="39">
                  <c:v>0.78227000000000002</c:v>
                </c:pt>
                <c:pt idx="40">
                  <c:v>0.74956</c:v>
                </c:pt>
                <c:pt idx="41">
                  <c:v>0.72248999999999997</c:v>
                </c:pt>
                <c:pt idx="42">
                  <c:v>0.69585000000000063</c:v>
                </c:pt>
                <c:pt idx="43">
                  <c:v>0.66855000000000031</c:v>
                </c:pt>
                <c:pt idx="44">
                  <c:v>0.64400000000000035</c:v>
                </c:pt>
                <c:pt idx="45">
                  <c:v>0.62183999999999995</c:v>
                </c:pt>
                <c:pt idx="46">
                  <c:v>0.60166000000000031</c:v>
                </c:pt>
                <c:pt idx="47">
                  <c:v>0.58230000000000004</c:v>
                </c:pt>
                <c:pt idx="48">
                  <c:v>0.56645000000000001</c:v>
                </c:pt>
                <c:pt idx="49">
                  <c:v>0.55632000000000004</c:v>
                </c:pt>
                <c:pt idx="50">
                  <c:v>0.55071000000000003</c:v>
                </c:pt>
                <c:pt idx="51">
                  <c:v>0.54276999999999997</c:v>
                </c:pt>
                <c:pt idx="52">
                  <c:v>0.53515000000000001</c:v>
                </c:pt>
                <c:pt idx="53">
                  <c:v>0.52781999999999996</c:v>
                </c:pt>
                <c:pt idx="54">
                  <c:v>0.52471000000000001</c:v>
                </c:pt>
                <c:pt idx="55">
                  <c:v>0.51857999999999971</c:v>
                </c:pt>
                <c:pt idx="56">
                  <c:v>0.51112000000000002</c:v>
                </c:pt>
                <c:pt idx="57">
                  <c:v>0.504</c:v>
                </c:pt>
                <c:pt idx="58">
                  <c:v>0.49800000000000016</c:v>
                </c:pt>
                <c:pt idx="59">
                  <c:v>0.49148000000000025</c:v>
                </c:pt>
                <c:pt idx="60">
                  <c:v>0.48306000000000021</c:v>
                </c:pt>
                <c:pt idx="61">
                  <c:v>0.47625000000000001</c:v>
                </c:pt>
                <c:pt idx="62">
                  <c:v>0.46723000000000003</c:v>
                </c:pt>
                <c:pt idx="63">
                  <c:v>0.45400000000000001</c:v>
                </c:pt>
                <c:pt idx="64">
                  <c:v>0.43752000000000024</c:v>
                </c:pt>
                <c:pt idx="65">
                  <c:v>0.42827000000000015</c:v>
                </c:pt>
                <c:pt idx="66">
                  <c:v>0.41958000000000018</c:v>
                </c:pt>
                <c:pt idx="67">
                  <c:v>0.41176000000000001</c:v>
                </c:pt>
                <c:pt idx="68">
                  <c:v>0.40517000000000014</c:v>
                </c:pt>
                <c:pt idx="69">
                  <c:v>0.40395000000000014</c:v>
                </c:pt>
                <c:pt idx="70">
                  <c:v>0.39675000000000021</c:v>
                </c:pt>
                <c:pt idx="71">
                  <c:v>0.39492000000000038</c:v>
                </c:pt>
                <c:pt idx="72">
                  <c:v>0.3928800000000004</c:v>
                </c:pt>
                <c:pt idx="73">
                  <c:v>0.39055000000000017</c:v>
                </c:pt>
                <c:pt idx="74">
                  <c:v>0.38737000000000038</c:v>
                </c:pt>
                <c:pt idx="75">
                  <c:v>0.38526000000000021</c:v>
                </c:pt>
                <c:pt idx="76">
                  <c:v>0.38484000000000024</c:v>
                </c:pt>
                <c:pt idx="77">
                  <c:v>0.3840300000000002</c:v>
                </c:pt>
                <c:pt idx="78">
                  <c:v>0.38140000000000024</c:v>
                </c:pt>
                <c:pt idx="79">
                  <c:v>0.38034000000000018</c:v>
                </c:pt>
                <c:pt idx="80">
                  <c:v>0.37913000000000002</c:v>
                </c:pt>
                <c:pt idx="81">
                  <c:v>0.37832000000000038</c:v>
                </c:pt>
                <c:pt idx="82">
                  <c:v>0.37605000000000016</c:v>
                </c:pt>
                <c:pt idx="83">
                  <c:v>0.37606000000000017</c:v>
                </c:pt>
                <c:pt idx="84">
                  <c:v>0.37575000000000008</c:v>
                </c:pt>
                <c:pt idx="85">
                  <c:v>0.37203000000000008</c:v>
                </c:pt>
                <c:pt idx="86">
                  <c:v>0.37378000000000017</c:v>
                </c:pt>
                <c:pt idx="87">
                  <c:v>0.37215000000000015</c:v>
                </c:pt>
                <c:pt idx="88">
                  <c:v>0.37215000000000015</c:v>
                </c:pt>
                <c:pt idx="89">
                  <c:v>0.37174000000000001</c:v>
                </c:pt>
                <c:pt idx="90">
                  <c:v>0.37126000000000015</c:v>
                </c:pt>
                <c:pt idx="91">
                  <c:v>0.37196000000000018</c:v>
                </c:pt>
                <c:pt idx="92">
                  <c:v>0.37077000000000021</c:v>
                </c:pt>
                <c:pt idx="93">
                  <c:v>0.37008000000000024</c:v>
                </c:pt>
                <c:pt idx="94">
                  <c:v>0.36897000000000024</c:v>
                </c:pt>
                <c:pt idx="95">
                  <c:v>0.36930000000000024</c:v>
                </c:pt>
                <c:pt idx="96">
                  <c:v>0.36768000000000017</c:v>
                </c:pt>
                <c:pt idx="97">
                  <c:v>0.36768000000000017</c:v>
                </c:pt>
                <c:pt idx="98">
                  <c:v>0.36756000000000016</c:v>
                </c:pt>
                <c:pt idx="99">
                  <c:v>0.36668000000000017</c:v>
                </c:pt>
                <c:pt idx="100">
                  <c:v>0.36631000000000025</c:v>
                </c:pt>
                <c:pt idx="101">
                  <c:v>0.36626000000000014</c:v>
                </c:pt>
                <c:pt idx="102">
                  <c:v>0.36568000000000017</c:v>
                </c:pt>
                <c:pt idx="103">
                  <c:v>0.36537000000000025</c:v>
                </c:pt>
                <c:pt idx="104">
                  <c:v>0.36395000000000016</c:v>
                </c:pt>
                <c:pt idx="105">
                  <c:v>0.36460000000000015</c:v>
                </c:pt>
                <c:pt idx="106">
                  <c:v>0.3634300000000002</c:v>
                </c:pt>
                <c:pt idx="107">
                  <c:v>0.36437000000000036</c:v>
                </c:pt>
                <c:pt idx="108">
                  <c:v>0.36185000000000017</c:v>
                </c:pt>
                <c:pt idx="109">
                  <c:v>0.36182000000000031</c:v>
                </c:pt>
                <c:pt idx="110">
                  <c:v>0.36107000000000017</c:v>
                </c:pt>
                <c:pt idx="111">
                  <c:v>0.36112000000000016</c:v>
                </c:pt>
                <c:pt idx="112">
                  <c:v>0.36133000000000021</c:v>
                </c:pt>
                <c:pt idx="113">
                  <c:v>0.35983000000000021</c:v>
                </c:pt>
                <c:pt idx="114">
                  <c:v>0.35903000000000002</c:v>
                </c:pt>
                <c:pt idx="115">
                  <c:v>0.35950000000000021</c:v>
                </c:pt>
                <c:pt idx="116">
                  <c:v>0.35864000000000001</c:v>
                </c:pt>
                <c:pt idx="117">
                  <c:v>0.35841000000000017</c:v>
                </c:pt>
                <c:pt idx="118">
                  <c:v>0.35778000000000021</c:v>
                </c:pt>
                <c:pt idx="119">
                  <c:v>0.35821000000000008</c:v>
                </c:pt>
                <c:pt idx="120">
                  <c:v>0.35902000000000017</c:v>
                </c:pt>
                <c:pt idx="121">
                  <c:v>0.35798000000000024</c:v>
                </c:pt>
                <c:pt idx="122">
                  <c:v>0.3578300000000002</c:v>
                </c:pt>
                <c:pt idx="123">
                  <c:v>0.35688000000000031</c:v>
                </c:pt>
                <c:pt idx="124">
                  <c:v>0.35608000000000017</c:v>
                </c:pt>
                <c:pt idx="125">
                  <c:v>0.35562000000000021</c:v>
                </c:pt>
                <c:pt idx="126">
                  <c:v>0.35671000000000008</c:v>
                </c:pt>
                <c:pt idx="127">
                  <c:v>0.35678000000000021</c:v>
                </c:pt>
                <c:pt idx="128">
                  <c:v>0.35564000000000001</c:v>
                </c:pt>
                <c:pt idx="129">
                  <c:v>0.35694000000000015</c:v>
                </c:pt>
                <c:pt idx="130">
                  <c:v>0.35663</c:v>
                </c:pt>
                <c:pt idx="131">
                  <c:v>0.35496000000000016</c:v>
                </c:pt>
                <c:pt idx="132">
                  <c:v>0.35493000000000002</c:v>
                </c:pt>
                <c:pt idx="133">
                  <c:v>0.35397000000000017</c:v>
                </c:pt>
                <c:pt idx="134">
                  <c:v>0.35494000000000014</c:v>
                </c:pt>
                <c:pt idx="135">
                  <c:v>0.35412000000000021</c:v>
                </c:pt>
                <c:pt idx="136">
                  <c:v>0.35499000000000008</c:v>
                </c:pt>
                <c:pt idx="137">
                  <c:v>0.35444000000000014</c:v>
                </c:pt>
                <c:pt idx="138">
                  <c:v>0.35422000000000015</c:v>
                </c:pt>
                <c:pt idx="139">
                  <c:v>0.35354000000000002</c:v>
                </c:pt>
                <c:pt idx="140">
                  <c:v>0.35302000000000017</c:v>
                </c:pt>
                <c:pt idx="141">
                  <c:v>0.35364000000000001</c:v>
                </c:pt>
                <c:pt idx="142">
                  <c:v>0.35270000000000001</c:v>
                </c:pt>
                <c:pt idx="143">
                  <c:v>0.35261000000000015</c:v>
                </c:pt>
                <c:pt idx="144">
                  <c:v>0.35131000000000018</c:v>
                </c:pt>
                <c:pt idx="145">
                  <c:v>0.3537900000000001</c:v>
                </c:pt>
                <c:pt idx="146">
                  <c:v>0.35087000000000024</c:v>
                </c:pt>
                <c:pt idx="147">
                  <c:v>0.35231000000000018</c:v>
                </c:pt>
                <c:pt idx="148">
                  <c:v>0.35147000000000017</c:v>
                </c:pt>
                <c:pt idx="149">
                  <c:v>0.35169</c:v>
                </c:pt>
                <c:pt idx="150">
                  <c:v>0.35220000000000001</c:v>
                </c:pt>
                <c:pt idx="151">
                  <c:v>0.35196000000000016</c:v>
                </c:pt>
                <c:pt idx="152">
                  <c:v>0.35264000000000001</c:v>
                </c:pt>
                <c:pt idx="153">
                  <c:v>0.3513900000000002</c:v>
                </c:pt>
                <c:pt idx="154">
                  <c:v>0.35260000000000002</c:v>
                </c:pt>
                <c:pt idx="155">
                  <c:v>0.35024</c:v>
                </c:pt>
                <c:pt idx="156">
                  <c:v>0.34993000000000024</c:v>
                </c:pt>
                <c:pt idx="157">
                  <c:v>0.35068000000000021</c:v>
                </c:pt>
                <c:pt idx="158">
                  <c:v>0.35061000000000014</c:v>
                </c:pt>
                <c:pt idx="159">
                  <c:v>0.3494800000000004</c:v>
                </c:pt>
                <c:pt idx="160">
                  <c:v>0.35037000000000024</c:v>
                </c:pt>
                <c:pt idx="161">
                  <c:v>0.34955000000000036</c:v>
                </c:pt>
                <c:pt idx="162">
                  <c:v>0.3494800000000004</c:v>
                </c:pt>
                <c:pt idx="163">
                  <c:v>0.34903000000000017</c:v>
                </c:pt>
                <c:pt idx="164">
                  <c:v>0.34829000000000027</c:v>
                </c:pt>
                <c:pt idx="165">
                  <c:v>0.34880000000000033</c:v>
                </c:pt>
                <c:pt idx="166">
                  <c:v>0.34695000000000031</c:v>
                </c:pt>
                <c:pt idx="167">
                  <c:v>0.34734000000000032</c:v>
                </c:pt>
                <c:pt idx="168">
                  <c:v>0.34917000000000031</c:v>
                </c:pt>
                <c:pt idx="169">
                  <c:v>0.34839000000000037</c:v>
                </c:pt>
                <c:pt idx="170">
                  <c:v>0.34768000000000038</c:v>
                </c:pt>
                <c:pt idx="171">
                  <c:v>0.34747000000000033</c:v>
                </c:pt>
                <c:pt idx="172">
                  <c:v>0.3469800000000004</c:v>
                </c:pt>
                <c:pt idx="173">
                  <c:v>0.34607000000000038</c:v>
                </c:pt>
                <c:pt idx="174">
                  <c:v>0.3467300000000002</c:v>
                </c:pt>
                <c:pt idx="175">
                  <c:v>0.34761000000000031</c:v>
                </c:pt>
                <c:pt idx="176">
                  <c:v>0.34591000000000033</c:v>
                </c:pt>
                <c:pt idx="177">
                  <c:v>0.34625000000000017</c:v>
                </c:pt>
                <c:pt idx="178">
                  <c:v>0.34670000000000017</c:v>
                </c:pt>
                <c:pt idx="179">
                  <c:v>0.34568000000000038</c:v>
                </c:pt>
                <c:pt idx="180">
                  <c:v>0.34618000000000038</c:v>
                </c:pt>
                <c:pt idx="181">
                  <c:v>0.34500000000000025</c:v>
                </c:pt>
                <c:pt idx="182">
                  <c:v>0.34475000000000017</c:v>
                </c:pt>
                <c:pt idx="183">
                  <c:v>0.34283000000000025</c:v>
                </c:pt>
                <c:pt idx="184">
                  <c:v>0.34400000000000025</c:v>
                </c:pt>
                <c:pt idx="185">
                  <c:v>0.34482000000000046</c:v>
                </c:pt>
                <c:pt idx="186">
                  <c:v>0.34219000000000027</c:v>
                </c:pt>
                <c:pt idx="187">
                  <c:v>0.34343000000000018</c:v>
                </c:pt>
                <c:pt idx="188">
                  <c:v>0.34147000000000033</c:v>
                </c:pt>
                <c:pt idx="189">
                  <c:v>0.34354000000000018</c:v>
                </c:pt>
                <c:pt idx="190">
                  <c:v>0.34251000000000031</c:v>
                </c:pt>
                <c:pt idx="191">
                  <c:v>0.34291000000000038</c:v>
                </c:pt>
                <c:pt idx="192">
                  <c:v>0.3413700000000004</c:v>
                </c:pt>
                <c:pt idx="193">
                  <c:v>0.34268000000000032</c:v>
                </c:pt>
                <c:pt idx="194">
                  <c:v>0.34192000000000033</c:v>
                </c:pt>
                <c:pt idx="195">
                  <c:v>0.34111000000000025</c:v>
                </c:pt>
                <c:pt idx="196">
                  <c:v>0.34277000000000024</c:v>
                </c:pt>
                <c:pt idx="197">
                  <c:v>0.34050000000000025</c:v>
                </c:pt>
                <c:pt idx="198">
                  <c:v>0.34213000000000027</c:v>
                </c:pt>
                <c:pt idx="199">
                  <c:v>0.34098000000000039</c:v>
                </c:pt>
                <c:pt idx="200">
                  <c:v>0.34189000000000036</c:v>
                </c:pt>
              </c:numCache>
            </c:numRef>
          </c:yVal>
          <c:smooth val="1"/>
        </c:ser>
        <c:ser>
          <c:idx val="13"/>
          <c:order val="13"/>
          <c:tx>
            <c:strRef>
              <c:f>DATA!$AT$1</c:f>
              <c:strCache>
                <c:ptCount val="1"/>
                <c:pt idx="0">
                  <c:v>fracture sat</c:v>
                </c:pt>
              </c:strCache>
            </c:strRef>
          </c:tx>
          <c:spPr>
            <a:ln>
              <a:solidFill>
                <a:srgbClr val="00B050"/>
              </a:solidFill>
            </a:ln>
          </c:spPr>
          <c:marker>
            <c:symbol val="none"/>
          </c:marker>
          <c:xVal>
            <c:numRef>
              <c:f>DATA!$L$2:$L$202</c:f>
              <c:numCache>
                <c:formatCode>General</c:formatCode>
                <c:ptCount val="201"/>
                <c:pt idx="0">
                  <c:v>1</c:v>
                </c:pt>
                <c:pt idx="1">
                  <c:v>11</c:v>
                </c:pt>
                <c:pt idx="2">
                  <c:v>21</c:v>
                </c:pt>
                <c:pt idx="3">
                  <c:v>31</c:v>
                </c:pt>
                <c:pt idx="4">
                  <c:v>41</c:v>
                </c:pt>
                <c:pt idx="5">
                  <c:v>51</c:v>
                </c:pt>
                <c:pt idx="6">
                  <c:v>61</c:v>
                </c:pt>
                <c:pt idx="7">
                  <c:v>71</c:v>
                </c:pt>
                <c:pt idx="8">
                  <c:v>81</c:v>
                </c:pt>
                <c:pt idx="9">
                  <c:v>91</c:v>
                </c:pt>
                <c:pt idx="10">
                  <c:v>101</c:v>
                </c:pt>
                <c:pt idx="11">
                  <c:v>111</c:v>
                </c:pt>
                <c:pt idx="12">
                  <c:v>121</c:v>
                </c:pt>
                <c:pt idx="13">
                  <c:v>131</c:v>
                </c:pt>
                <c:pt idx="14">
                  <c:v>141</c:v>
                </c:pt>
                <c:pt idx="15">
                  <c:v>151</c:v>
                </c:pt>
                <c:pt idx="16">
                  <c:v>161</c:v>
                </c:pt>
                <c:pt idx="17">
                  <c:v>171</c:v>
                </c:pt>
                <c:pt idx="18">
                  <c:v>181</c:v>
                </c:pt>
                <c:pt idx="19">
                  <c:v>191</c:v>
                </c:pt>
                <c:pt idx="20">
                  <c:v>201</c:v>
                </c:pt>
                <c:pt idx="21">
                  <c:v>211</c:v>
                </c:pt>
                <c:pt idx="22">
                  <c:v>221</c:v>
                </c:pt>
                <c:pt idx="23">
                  <c:v>231</c:v>
                </c:pt>
                <c:pt idx="24">
                  <c:v>241</c:v>
                </c:pt>
                <c:pt idx="25">
                  <c:v>251</c:v>
                </c:pt>
                <c:pt idx="26">
                  <c:v>261</c:v>
                </c:pt>
                <c:pt idx="27">
                  <c:v>271</c:v>
                </c:pt>
                <c:pt idx="28">
                  <c:v>281</c:v>
                </c:pt>
                <c:pt idx="29">
                  <c:v>291</c:v>
                </c:pt>
                <c:pt idx="30">
                  <c:v>301</c:v>
                </c:pt>
                <c:pt idx="31">
                  <c:v>311</c:v>
                </c:pt>
                <c:pt idx="32">
                  <c:v>321</c:v>
                </c:pt>
                <c:pt idx="33">
                  <c:v>331</c:v>
                </c:pt>
                <c:pt idx="34">
                  <c:v>341</c:v>
                </c:pt>
                <c:pt idx="35">
                  <c:v>351</c:v>
                </c:pt>
                <c:pt idx="36">
                  <c:v>361</c:v>
                </c:pt>
                <c:pt idx="37">
                  <c:v>371</c:v>
                </c:pt>
                <c:pt idx="38">
                  <c:v>381</c:v>
                </c:pt>
                <c:pt idx="39">
                  <c:v>391</c:v>
                </c:pt>
                <c:pt idx="40">
                  <c:v>401</c:v>
                </c:pt>
                <c:pt idx="41">
                  <c:v>411</c:v>
                </c:pt>
                <c:pt idx="42">
                  <c:v>421</c:v>
                </c:pt>
                <c:pt idx="43">
                  <c:v>431</c:v>
                </c:pt>
                <c:pt idx="44">
                  <c:v>441</c:v>
                </c:pt>
                <c:pt idx="45">
                  <c:v>451</c:v>
                </c:pt>
                <c:pt idx="46">
                  <c:v>461</c:v>
                </c:pt>
                <c:pt idx="47">
                  <c:v>471</c:v>
                </c:pt>
                <c:pt idx="48">
                  <c:v>481</c:v>
                </c:pt>
                <c:pt idx="49">
                  <c:v>491</c:v>
                </c:pt>
                <c:pt idx="50">
                  <c:v>501</c:v>
                </c:pt>
                <c:pt idx="51">
                  <c:v>511</c:v>
                </c:pt>
                <c:pt idx="52">
                  <c:v>521</c:v>
                </c:pt>
                <c:pt idx="53">
                  <c:v>531</c:v>
                </c:pt>
                <c:pt idx="54">
                  <c:v>541</c:v>
                </c:pt>
                <c:pt idx="55">
                  <c:v>551</c:v>
                </c:pt>
                <c:pt idx="56">
                  <c:v>561</c:v>
                </c:pt>
                <c:pt idx="57">
                  <c:v>571</c:v>
                </c:pt>
                <c:pt idx="58">
                  <c:v>581</c:v>
                </c:pt>
                <c:pt idx="59">
                  <c:v>591</c:v>
                </c:pt>
                <c:pt idx="60">
                  <c:v>601</c:v>
                </c:pt>
                <c:pt idx="61">
                  <c:v>611</c:v>
                </c:pt>
                <c:pt idx="62">
                  <c:v>621</c:v>
                </c:pt>
                <c:pt idx="63">
                  <c:v>631</c:v>
                </c:pt>
                <c:pt idx="64">
                  <c:v>641</c:v>
                </c:pt>
                <c:pt idx="65">
                  <c:v>651</c:v>
                </c:pt>
                <c:pt idx="66">
                  <c:v>661</c:v>
                </c:pt>
                <c:pt idx="67">
                  <c:v>671</c:v>
                </c:pt>
                <c:pt idx="68">
                  <c:v>681</c:v>
                </c:pt>
                <c:pt idx="69">
                  <c:v>691</c:v>
                </c:pt>
                <c:pt idx="70">
                  <c:v>701</c:v>
                </c:pt>
                <c:pt idx="71">
                  <c:v>711</c:v>
                </c:pt>
                <c:pt idx="72">
                  <c:v>721</c:v>
                </c:pt>
                <c:pt idx="73">
                  <c:v>731</c:v>
                </c:pt>
                <c:pt idx="74">
                  <c:v>741</c:v>
                </c:pt>
                <c:pt idx="75">
                  <c:v>751</c:v>
                </c:pt>
                <c:pt idx="76">
                  <c:v>761</c:v>
                </c:pt>
                <c:pt idx="77">
                  <c:v>771</c:v>
                </c:pt>
                <c:pt idx="78">
                  <c:v>781</c:v>
                </c:pt>
                <c:pt idx="79">
                  <c:v>791</c:v>
                </c:pt>
                <c:pt idx="80">
                  <c:v>801</c:v>
                </c:pt>
                <c:pt idx="81">
                  <c:v>811</c:v>
                </c:pt>
                <c:pt idx="82">
                  <c:v>821</c:v>
                </c:pt>
                <c:pt idx="83">
                  <c:v>831</c:v>
                </c:pt>
                <c:pt idx="84">
                  <c:v>841</c:v>
                </c:pt>
                <c:pt idx="85">
                  <c:v>851</c:v>
                </c:pt>
                <c:pt idx="86">
                  <c:v>861</c:v>
                </c:pt>
                <c:pt idx="87">
                  <c:v>871</c:v>
                </c:pt>
                <c:pt idx="88">
                  <c:v>881</c:v>
                </c:pt>
                <c:pt idx="89">
                  <c:v>891</c:v>
                </c:pt>
                <c:pt idx="90">
                  <c:v>901</c:v>
                </c:pt>
                <c:pt idx="91">
                  <c:v>911</c:v>
                </c:pt>
                <c:pt idx="92">
                  <c:v>921</c:v>
                </c:pt>
                <c:pt idx="93">
                  <c:v>931</c:v>
                </c:pt>
                <c:pt idx="94">
                  <c:v>941</c:v>
                </c:pt>
                <c:pt idx="95">
                  <c:v>951</c:v>
                </c:pt>
                <c:pt idx="96">
                  <c:v>961</c:v>
                </c:pt>
                <c:pt idx="97">
                  <c:v>971</c:v>
                </c:pt>
                <c:pt idx="98">
                  <c:v>981</c:v>
                </c:pt>
                <c:pt idx="99">
                  <c:v>991</c:v>
                </c:pt>
                <c:pt idx="100">
                  <c:v>1001</c:v>
                </c:pt>
                <c:pt idx="101">
                  <c:v>1011</c:v>
                </c:pt>
                <c:pt idx="102">
                  <c:v>1021</c:v>
                </c:pt>
                <c:pt idx="103">
                  <c:v>1031</c:v>
                </c:pt>
                <c:pt idx="104">
                  <c:v>1041</c:v>
                </c:pt>
                <c:pt idx="105">
                  <c:v>1051</c:v>
                </c:pt>
                <c:pt idx="106">
                  <c:v>1061</c:v>
                </c:pt>
                <c:pt idx="107">
                  <c:v>1071</c:v>
                </c:pt>
                <c:pt idx="108">
                  <c:v>1081</c:v>
                </c:pt>
                <c:pt idx="109">
                  <c:v>1091</c:v>
                </c:pt>
                <c:pt idx="110">
                  <c:v>1101</c:v>
                </c:pt>
                <c:pt idx="111">
                  <c:v>1111</c:v>
                </c:pt>
                <c:pt idx="112">
                  <c:v>1121</c:v>
                </c:pt>
                <c:pt idx="113">
                  <c:v>1131</c:v>
                </c:pt>
                <c:pt idx="114">
                  <c:v>1141</c:v>
                </c:pt>
                <c:pt idx="115">
                  <c:v>1151</c:v>
                </c:pt>
                <c:pt idx="116">
                  <c:v>1161</c:v>
                </c:pt>
                <c:pt idx="117">
                  <c:v>1171</c:v>
                </c:pt>
                <c:pt idx="118">
                  <c:v>1181</c:v>
                </c:pt>
                <c:pt idx="119">
                  <c:v>1191</c:v>
                </c:pt>
                <c:pt idx="120">
                  <c:v>1201</c:v>
                </c:pt>
                <c:pt idx="121">
                  <c:v>1211</c:v>
                </c:pt>
                <c:pt idx="122">
                  <c:v>1221</c:v>
                </c:pt>
                <c:pt idx="123">
                  <c:v>1231</c:v>
                </c:pt>
                <c:pt idx="124">
                  <c:v>1241</c:v>
                </c:pt>
                <c:pt idx="125">
                  <c:v>1251</c:v>
                </c:pt>
                <c:pt idx="126">
                  <c:v>1261</c:v>
                </c:pt>
                <c:pt idx="127">
                  <c:v>1271</c:v>
                </c:pt>
                <c:pt idx="128">
                  <c:v>1281</c:v>
                </c:pt>
                <c:pt idx="129">
                  <c:v>1291</c:v>
                </c:pt>
                <c:pt idx="130">
                  <c:v>1301</c:v>
                </c:pt>
                <c:pt idx="131">
                  <c:v>1311</c:v>
                </c:pt>
                <c:pt idx="132">
                  <c:v>1321</c:v>
                </c:pt>
                <c:pt idx="133">
                  <c:v>1331</c:v>
                </c:pt>
                <c:pt idx="134">
                  <c:v>1341</c:v>
                </c:pt>
                <c:pt idx="135">
                  <c:v>1351</c:v>
                </c:pt>
                <c:pt idx="136">
                  <c:v>1361</c:v>
                </c:pt>
                <c:pt idx="137">
                  <c:v>1371</c:v>
                </c:pt>
                <c:pt idx="138">
                  <c:v>1381</c:v>
                </c:pt>
                <c:pt idx="139">
                  <c:v>1391</c:v>
                </c:pt>
                <c:pt idx="140">
                  <c:v>1401</c:v>
                </c:pt>
                <c:pt idx="141">
                  <c:v>1411</c:v>
                </c:pt>
                <c:pt idx="142">
                  <c:v>1421</c:v>
                </c:pt>
                <c:pt idx="143">
                  <c:v>1431</c:v>
                </c:pt>
                <c:pt idx="144">
                  <c:v>1441</c:v>
                </c:pt>
                <c:pt idx="145">
                  <c:v>1451</c:v>
                </c:pt>
                <c:pt idx="146">
                  <c:v>1461</c:v>
                </c:pt>
                <c:pt idx="147">
                  <c:v>1471</c:v>
                </c:pt>
                <c:pt idx="148">
                  <c:v>1481</c:v>
                </c:pt>
                <c:pt idx="149">
                  <c:v>1491</c:v>
                </c:pt>
                <c:pt idx="150">
                  <c:v>1501</c:v>
                </c:pt>
                <c:pt idx="151">
                  <c:v>1511</c:v>
                </c:pt>
                <c:pt idx="152">
                  <c:v>1521</c:v>
                </c:pt>
                <c:pt idx="153">
                  <c:v>1531</c:v>
                </c:pt>
                <c:pt idx="154">
                  <c:v>1541</c:v>
                </c:pt>
                <c:pt idx="155">
                  <c:v>1551</c:v>
                </c:pt>
                <c:pt idx="156">
                  <c:v>1561</c:v>
                </c:pt>
                <c:pt idx="157">
                  <c:v>1571</c:v>
                </c:pt>
                <c:pt idx="158">
                  <c:v>1581</c:v>
                </c:pt>
                <c:pt idx="159">
                  <c:v>1591</c:v>
                </c:pt>
                <c:pt idx="160">
                  <c:v>1601</c:v>
                </c:pt>
                <c:pt idx="161">
                  <c:v>1611</c:v>
                </c:pt>
                <c:pt idx="162">
                  <c:v>1621</c:v>
                </c:pt>
                <c:pt idx="163">
                  <c:v>1631</c:v>
                </c:pt>
                <c:pt idx="164">
                  <c:v>1641</c:v>
                </c:pt>
                <c:pt idx="165">
                  <c:v>1651</c:v>
                </c:pt>
                <c:pt idx="166">
                  <c:v>1661</c:v>
                </c:pt>
                <c:pt idx="167">
                  <c:v>1671</c:v>
                </c:pt>
                <c:pt idx="168">
                  <c:v>1681</c:v>
                </c:pt>
                <c:pt idx="169">
                  <c:v>1691</c:v>
                </c:pt>
                <c:pt idx="170">
                  <c:v>1701</c:v>
                </c:pt>
                <c:pt idx="171">
                  <c:v>1711</c:v>
                </c:pt>
                <c:pt idx="172">
                  <c:v>1721</c:v>
                </c:pt>
                <c:pt idx="173">
                  <c:v>1731</c:v>
                </c:pt>
                <c:pt idx="174">
                  <c:v>1741</c:v>
                </c:pt>
                <c:pt idx="175">
                  <c:v>1751</c:v>
                </c:pt>
                <c:pt idx="176">
                  <c:v>1761</c:v>
                </c:pt>
                <c:pt idx="177">
                  <c:v>1771</c:v>
                </c:pt>
                <c:pt idx="178">
                  <c:v>1781</c:v>
                </c:pt>
                <c:pt idx="179">
                  <c:v>1791</c:v>
                </c:pt>
                <c:pt idx="180">
                  <c:v>1801</c:v>
                </c:pt>
                <c:pt idx="181">
                  <c:v>1811</c:v>
                </c:pt>
                <c:pt idx="182">
                  <c:v>1821</c:v>
                </c:pt>
                <c:pt idx="183">
                  <c:v>1831</c:v>
                </c:pt>
                <c:pt idx="184">
                  <c:v>1841</c:v>
                </c:pt>
                <c:pt idx="185">
                  <c:v>1851</c:v>
                </c:pt>
                <c:pt idx="186">
                  <c:v>1861</c:v>
                </c:pt>
                <c:pt idx="187">
                  <c:v>1871</c:v>
                </c:pt>
                <c:pt idx="188">
                  <c:v>1881</c:v>
                </c:pt>
                <c:pt idx="189">
                  <c:v>1891</c:v>
                </c:pt>
                <c:pt idx="190">
                  <c:v>1901</c:v>
                </c:pt>
                <c:pt idx="191">
                  <c:v>1911</c:v>
                </c:pt>
                <c:pt idx="192">
                  <c:v>1921</c:v>
                </c:pt>
                <c:pt idx="193">
                  <c:v>1931</c:v>
                </c:pt>
                <c:pt idx="194">
                  <c:v>1941</c:v>
                </c:pt>
                <c:pt idx="195">
                  <c:v>1951</c:v>
                </c:pt>
                <c:pt idx="196">
                  <c:v>1961</c:v>
                </c:pt>
                <c:pt idx="197">
                  <c:v>1971</c:v>
                </c:pt>
                <c:pt idx="198">
                  <c:v>1981</c:v>
                </c:pt>
                <c:pt idx="199">
                  <c:v>1991</c:v>
                </c:pt>
                <c:pt idx="200">
                  <c:v>2001</c:v>
                </c:pt>
              </c:numCache>
            </c:numRef>
          </c:xVal>
          <c:yVal>
            <c:numRef>
              <c:f>DATA!$AT$2:$AT$202</c:f>
              <c:numCache>
                <c:formatCode>General</c:formatCode>
                <c:ptCount val="201"/>
                <c:pt idx="0">
                  <c:v>1</c:v>
                </c:pt>
                <c:pt idx="1">
                  <c:v>0.79437999999999998</c:v>
                </c:pt>
                <c:pt idx="2">
                  <c:v>0.59816999999999998</c:v>
                </c:pt>
                <c:pt idx="3">
                  <c:v>0.39350000000000024</c:v>
                </c:pt>
                <c:pt idx="4">
                  <c:v>0.24668999999999999</c:v>
                </c:pt>
                <c:pt idx="5">
                  <c:v>0.11111000000000004</c:v>
                </c:pt>
                <c:pt idx="6">
                  <c:v>0.10049000000000002</c:v>
                </c:pt>
                <c:pt idx="7">
                  <c:v>9.764800000000004E-2</c:v>
                </c:pt>
                <c:pt idx="8">
                  <c:v>9.6407000000000007E-2</c:v>
                </c:pt>
                <c:pt idx="9">
                  <c:v>9.4619000000000078E-2</c:v>
                </c:pt>
                <c:pt idx="10">
                  <c:v>9.0875000000000108E-2</c:v>
                </c:pt>
                <c:pt idx="11">
                  <c:v>9.5250000000000057E-2</c:v>
                </c:pt>
                <c:pt idx="12">
                  <c:v>9.5482000000000011E-2</c:v>
                </c:pt>
                <c:pt idx="13">
                  <c:v>9.9752000000000104E-2</c:v>
                </c:pt>
                <c:pt idx="14">
                  <c:v>9.9520000000000122E-2</c:v>
                </c:pt>
                <c:pt idx="15">
                  <c:v>0.10299000000000004</c:v>
                </c:pt>
                <c:pt idx="16">
                  <c:v>0.10183</c:v>
                </c:pt>
                <c:pt idx="17">
                  <c:v>0.10194</c:v>
                </c:pt>
                <c:pt idx="18">
                  <c:v>0.10110000000000002</c:v>
                </c:pt>
                <c:pt idx="19">
                  <c:v>0.10482000000000002</c:v>
                </c:pt>
                <c:pt idx="20">
                  <c:v>0.10435999999999994</c:v>
                </c:pt>
                <c:pt idx="21">
                  <c:v>9.8805000000000101E-2</c:v>
                </c:pt>
                <c:pt idx="22">
                  <c:v>0.10295</c:v>
                </c:pt>
                <c:pt idx="23">
                  <c:v>0.10163999999999998</c:v>
                </c:pt>
                <c:pt idx="24">
                  <c:v>9.6239000000000005E-2</c:v>
                </c:pt>
                <c:pt idx="25">
                  <c:v>0.10186000000000002</c:v>
                </c:pt>
                <c:pt idx="26">
                  <c:v>0.10148</c:v>
                </c:pt>
                <c:pt idx="27">
                  <c:v>0.10047</c:v>
                </c:pt>
                <c:pt idx="28">
                  <c:v>9.9079000000000028E-2</c:v>
                </c:pt>
                <c:pt idx="29">
                  <c:v>0.10392000000000004</c:v>
                </c:pt>
                <c:pt idx="30">
                  <c:v>9.8658000000000121E-2</c:v>
                </c:pt>
                <c:pt idx="31">
                  <c:v>9.9352000000000079E-2</c:v>
                </c:pt>
                <c:pt idx="32">
                  <c:v>9.8384000000000069E-2</c:v>
                </c:pt>
                <c:pt idx="33">
                  <c:v>8.2250000000000045E-2</c:v>
                </c:pt>
                <c:pt idx="34">
                  <c:v>7.448800000000004E-2</c:v>
                </c:pt>
                <c:pt idx="35">
                  <c:v>0.10743000000000004</c:v>
                </c:pt>
                <c:pt idx="36">
                  <c:v>0.10209000000000004</c:v>
                </c:pt>
                <c:pt idx="37">
                  <c:v>9.731200000000001E-2</c:v>
                </c:pt>
                <c:pt idx="38">
                  <c:v>7.844300000000004E-2</c:v>
                </c:pt>
                <c:pt idx="39">
                  <c:v>8.1324000000000063E-2</c:v>
                </c:pt>
                <c:pt idx="40">
                  <c:v>7.4572000000000041E-2</c:v>
                </c:pt>
                <c:pt idx="41">
                  <c:v>8.0883000000000024E-2</c:v>
                </c:pt>
                <c:pt idx="42">
                  <c:v>8.5237000000000063E-2</c:v>
                </c:pt>
                <c:pt idx="43">
                  <c:v>8.3260000000000056E-2</c:v>
                </c:pt>
                <c:pt idx="44">
                  <c:v>7.0302000000000073E-2</c:v>
                </c:pt>
                <c:pt idx="45">
                  <c:v>7.1459000000000009E-2</c:v>
                </c:pt>
                <c:pt idx="46">
                  <c:v>6.9544000000000022E-2</c:v>
                </c:pt>
                <c:pt idx="47">
                  <c:v>6.6852000000000036E-2</c:v>
                </c:pt>
                <c:pt idx="48">
                  <c:v>7.379400000000004E-2</c:v>
                </c:pt>
                <c:pt idx="49">
                  <c:v>7.2994000000000045E-2</c:v>
                </c:pt>
                <c:pt idx="50">
                  <c:v>7.2069000000000036E-2</c:v>
                </c:pt>
                <c:pt idx="51">
                  <c:v>7.3899000000000034E-2</c:v>
                </c:pt>
                <c:pt idx="52">
                  <c:v>7.5350000000000042E-2</c:v>
                </c:pt>
                <c:pt idx="53">
                  <c:v>6.6347000000000003E-2</c:v>
                </c:pt>
                <c:pt idx="54">
                  <c:v>9.2747000000000024E-2</c:v>
                </c:pt>
                <c:pt idx="55">
                  <c:v>7.7412000000000064E-2</c:v>
                </c:pt>
                <c:pt idx="56">
                  <c:v>7.0870000000000044E-2</c:v>
                </c:pt>
                <c:pt idx="57">
                  <c:v>7.0218000000000044E-2</c:v>
                </c:pt>
                <c:pt idx="58">
                  <c:v>6.2245000000000002E-2</c:v>
                </c:pt>
                <c:pt idx="59">
                  <c:v>6.628400000000001E-2</c:v>
                </c:pt>
                <c:pt idx="60">
                  <c:v>6.1004000000000023E-2</c:v>
                </c:pt>
                <c:pt idx="61">
                  <c:v>5.6208000000000001E-2</c:v>
                </c:pt>
                <c:pt idx="62">
                  <c:v>5.7659000000000002E-2</c:v>
                </c:pt>
                <c:pt idx="63">
                  <c:v>7.4866000000000085E-2</c:v>
                </c:pt>
                <c:pt idx="64">
                  <c:v>6.1782000000000031E-2</c:v>
                </c:pt>
                <c:pt idx="65">
                  <c:v>6.9018000000000052E-2</c:v>
                </c:pt>
                <c:pt idx="66">
                  <c:v>6.1677000000000003E-2</c:v>
                </c:pt>
                <c:pt idx="67">
                  <c:v>6.1298000000000012E-2</c:v>
                </c:pt>
                <c:pt idx="68">
                  <c:v>6.4790000000000084E-2</c:v>
                </c:pt>
                <c:pt idx="69">
                  <c:v>6.1425E-2</c:v>
                </c:pt>
                <c:pt idx="70">
                  <c:v>6.3696000000000044E-2</c:v>
                </c:pt>
                <c:pt idx="71">
                  <c:v>6.2077000000000028E-2</c:v>
                </c:pt>
                <c:pt idx="72">
                  <c:v>7.7706000000000053E-2</c:v>
                </c:pt>
                <c:pt idx="73">
                  <c:v>7.2132000000000057E-2</c:v>
                </c:pt>
                <c:pt idx="74">
                  <c:v>5.9889000000000032E-2</c:v>
                </c:pt>
                <c:pt idx="75">
                  <c:v>6.6999000000000003E-2</c:v>
                </c:pt>
                <c:pt idx="76">
                  <c:v>7.097500000000001E-2</c:v>
                </c:pt>
                <c:pt idx="77">
                  <c:v>6.988100000000004E-2</c:v>
                </c:pt>
                <c:pt idx="78">
                  <c:v>6.5400000000000041E-2</c:v>
                </c:pt>
                <c:pt idx="79">
                  <c:v>6.3381000000000048E-2</c:v>
                </c:pt>
                <c:pt idx="80">
                  <c:v>6.3171000000000005E-2</c:v>
                </c:pt>
                <c:pt idx="81">
                  <c:v>5.7238000000000025E-2</c:v>
                </c:pt>
                <c:pt idx="82">
                  <c:v>6.0415000000000031E-2</c:v>
                </c:pt>
                <c:pt idx="83">
                  <c:v>8.1977000000000022E-2</c:v>
                </c:pt>
                <c:pt idx="84">
                  <c:v>7.4593000000000076E-2</c:v>
                </c:pt>
                <c:pt idx="85">
                  <c:v>6.6200000000000009E-2</c:v>
                </c:pt>
                <c:pt idx="86">
                  <c:v>5.7869000000000038E-2</c:v>
                </c:pt>
                <c:pt idx="87">
                  <c:v>5.9679000000000003E-2</c:v>
                </c:pt>
                <c:pt idx="88">
                  <c:v>5.2716000000000048E-2</c:v>
                </c:pt>
                <c:pt idx="89">
                  <c:v>6.1319000000000026E-2</c:v>
                </c:pt>
                <c:pt idx="90">
                  <c:v>6.0878000000000029E-2</c:v>
                </c:pt>
                <c:pt idx="91">
                  <c:v>5.6944000000000002E-2</c:v>
                </c:pt>
                <c:pt idx="92">
                  <c:v>5.2169000000000028E-2</c:v>
                </c:pt>
                <c:pt idx="93">
                  <c:v>5.8353000000000037E-2</c:v>
                </c:pt>
                <c:pt idx="94">
                  <c:v>5.7533000000000042E-2</c:v>
                </c:pt>
                <c:pt idx="95">
                  <c:v>5.4861000000000035E-2</c:v>
                </c:pt>
                <c:pt idx="96">
                  <c:v>6.2645000000000006E-2</c:v>
                </c:pt>
                <c:pt idx="97">
                  <c:v>6.4243000000000022E-2</c:v>
                </c:pt>
                <c:pt idx="98">
                  <c:v>4.9897000000000052E-2</c:v>
                </c:pt>
                <c:pt idx="99">
                  <c:v>5.4314000000000057E-2</c:v>
                </c:pt>
                <c:pt idx="100">
                  <c:v>5.0780000000000033E-2</c:v>
                </c:pt>
                <c:pt idx="101">
                  <c:v>6.3107000000000024E-2</c:v>
                </c:pt>
                <c:pt idx="102">
                  <c:v>5.7238000000000025E-2</c:v>
                </c:pt>
                <c:pt idx="103">
                  <c:v>5.7512000000000056E-2</c:v>
                </c:pt>
                <c:pt idx="104">
                  <c:v>6.0688000000000013E-2</c:v>
                </c:pt>
                <c:pt idx="105">
                  <c:v>5.8879000000000001E-2</c:v>
                </c:pt>
                <c:pt idx="106">
                  <c:v>6.3507000000000022E-2</c:v>
                </c:pt>
                <c:pt idx="107">
                  <c:v>6.588400000000004E-2</c:v>
                </c:pt>
                <c:pt idx="108">
                  <c:v>5.4819000000000034E-2</c:v>
                </c:pt>
                <c:pt idx="109">
                  <c:v>5.8206000000000029E-2</c:v>
                </c:pt>
                <c:pt idx="110">
                  <c:v>6.668300000000002E-2</c:v>
                </c:pt>
                <c:pt idx="111">
                  <c:v>5.9026000000000051E-2</c:v>
                </c:pt>
                <c:pt idx="112">
                  <c:v>4.3985999999999997E-2</c:v>
                </c:pt>
                <c:pt idx="113">
                  <c:v>5.7091000000000038E-2</c:v>
                </c:pt>
                <c:pt idx="114">
                  <c:v>4.1777000000000022E-2</c:v>
                </c:pt>
                <c:pt idx="115">
                  <c:v>6.7988000000000048E-2</c:v>
                </c:pt>
                <c:pt idx="116">
                  <c:v>7.3478000000000029E-2</c:v>
                </c:pt>
                <c:pt idx="117">
                  <c:v>7.6108000000000023E-2</c:v>
                </c:pt>
                <c:pt idx="118">
                  <c:v>7.6549000000000006E-2</c:v>
                </c:pt>
                <c:pt idx="119">
                  <c:v>7.9452000000000064E-2</c:v>
                </c:pt>
                <c:pt idx="120">
                  <c:v>7.1290000000000034E-2</c:v>
                </c:pt>
                <c:pt idx="121">
                  <c:v>7.3415000000000036E-2</c:v>
                </c:pt>
                <c:pt idx="122">
                  <c:v>7.2994000000000045E-2</c:v>
                </c:pt>
                <c:pt idx="123">
                  <c:v>5.1538000000000014E-2</c:v>
                </c:pt>
                <c:pt idx="124">
                  <c:v>6.6535999999999998E-2</c:v>
                </c:pt>
                <c:pt idx="125">
                  <c:v>6.0162000000000042E-2</c:v>
                </c:pt>
                <c:pt idx="126">
                  <c:v>6.6599000000000019E-2</c:v>
                </c:pt>
                <c:pt idx="127">
                  <c:v>4.9918000000000039E-2</c:v>
                </c:pt>
                <c:pt idx="128">
                  <c:v>4.8509000000000004E-2</c:v>
                </c:pt>
                <c:pt idx="129">
                  <c:v>7.8905000000000003E-2</c:v>
                </c:pt>
                <c:pt idx="130">
                  <c:v>7.0196000000000036E-2</c:v>
                </c:pt>
                <c:pt idx="131">
                  <c:v>7.9116000000000075E-2</c:v>
                </c:pt>
                <c:pt idx="132">
                  <c:v>7.1501000000000009E-2</c:v>
                </c:pt>
                <c:pt idx="133">
                  <c:v>6.8829000000000001E-2</c:v>
                </c:pt>
                <c:pt idx="134">
                  <c:v>7.8064000000000036E-2</c:v>
                </c:pt>
                <c:pt idx="135">
                  <c:v>7.9452000000000064E-2</c:v>
                </c:pt>
                <c:pt idx="136">
                  <c:v>7.8863000000000044E-2</c:v>
                </c:pt>
                <c:pt idx="137">
                  <c:v>7.4088000000000043E-2</c:v>
                </c:pt>
                <c:pt idx="138">
                  <c:v>7.5729000000000032E-2</c:v>
                </c:pt>
                <c:pt idx="139">
                  <c:v>7.444600000000004E-2</c:v>
                </c:pt>
                <c:pt idx="140">
                  <c:v>7.4930000000000038E-2</c:v>
                </c:pt>
                <c:pt idx="141">
                  <c:v>7.4362000000000067E-2</c:v>
                </c:pt>
                <c:pt idx="142">
                  <c:v>7.821100000000003E-2</c:v>
                </c:pt>
                <c:pt idx="143">
                  <c:v>7.7664000000000039E-2</c:v>
                </c:pt>
                <c:pt idx="144">
                  <c:v>8.9928000000000091E-2</c:v>
                </c:pt>
                <c:pt idx="145">
                  <c:v>8.2019000000000022E-2</c:v>
                </c:pt>
                <c:pt idx="146">
                  <c:v>8.7888000000000022E-2</c:v>
                </c:pt>
                <c:pt idx="147">
                  <c:v>9.1190000000000049E-2</c:v>
                </c:pt>
                <c:pt idx="148">
                  <c:v>9.3967000000000092E-2</c:v>
                </c:pt>
                <c:pt idx="149">
                  <c:v>9.1022000000000047E-2</c:v>
                </c:pt>
                <c:pt idx="150">
                  <c:v>9.499800000000011E-2</c:v>
                </c:pt>
                <c:pt idx="151">
                  <c:v>9.3504000000000115E-2</c:v>
                </c:pt>
                <c:pt idx="152">
                  <c:v>9.1085000000000041E-2</c:v>
                </c:pt>
                <c:pt idx="153">
                  <c:v>9.3399000000000079E-2</c:v>
                </c:pt>
                <c:pt idx="154">
                  <c:v>9.4893000000000075E-2</c:v>
                </c:pt>
                <c:pt idx="155">
                  <c:v>9.4409000000000007E-2</c:v>
                </c:pt>
                <c:pt idx="156">
                  <c:v>9.6491000000000021E-2</c:v>
                </c:pt>
                <c:pt idx="157">
                  <c:v>9.884700000000006E-2</c:v>
                </c:pt>
                <c:pt idx="158">
                  <c:v>0.10068000000000002</c:v>
                </c:pt>
                <c:pt idx="159">
                  <c:v>0.10148</c:v>
                </c:pt>
                <c:pt idx="160">
                  <c:v>0.10768000000000004</c:v>
                </c:pt>
                <c:pt idx="161">
                  <c:v>0.10427000000000004</c:v>
                </c:pt>
                <c:pt idx="162">
                  <c:v>9.6996000000000068E-2</c:v>
                </c:pt>
                <c:pt idx="163">
                  <c:v>0.10575000000000002</c:v>
                </c:pt>
                <c:pt idx="164">
                  <c:v>0.11029000000000008</c:v>
                </c:pt>
                <c:pt idx="165">
                  <c:v>0.11538000000000002</c:v>
                </c:pt>
                <c:pt idx="166">
                  <c:v>9.7501000000000046E-2</c:v>
                </c:pt>
                <c:pt idx="167">
                  <c:v>9.7732000000000041E-2</c:v>
                </c:pt>
                <c:pt idx="168">
                  <c:v>0.10507000000000002</c:v>
                </c:pt>
                <c:pt idx="169">
                  <c:v>0.10827000000000007</c:v>
                </c:pt>
                <c:pt idx="170">
                  <c:v>0.10915000000000002</c:v>
                </c:pt>
                <c:pt idx="171">
                  <c:v>0.10356000000000004</c:v>
                </c:pt>
                <c:pt idx="172">
                  <c:v>0.10743000000000004</c:v>
                </c:pt>
                <c:pt idx="173">
                  <c:v>0.11037000000000002</c:v>
                </c:pt>
                <c:pt idx="174">
                  <c:v>0.10993000000000004</c:v>
                </c:pt>
                <c:pt idx="175">
                  <c:v>0.11287999999999998</c:v>
                </c:pt>
                <c:pt idx="176">
                  <c:v>0.11709000000000008</c:v>
                </c:pt>
                <c:pt idx="177">
                  <c:v>0.12224000000000004</c:v>
                </c:pt>
                <c:pt idx="178">
                  <c:v>0.12222000000000006</c:v>
                </c:pt>
                <c:pt idx="179">
                  <c:v>0.12247000000000002</c:v>
                </c:pt>
                <c:pt idx="180">
                  <c:v>0.11898000000000004</c:v>
                </c:pt>
                <c:pt idx="181">
                  <c:v>0.11942000000000008</c:v>
                </c:pt>
                <c:pt idx="182">
                  <c:v>0.11767000000000007</c:v>
                </c:pt>
                <c:pt idx="183">
                  <c:v>0.11885000000000004</c:v>
                </c:pt>
                <c:pt idx="184">
                  <c:v>0.12180000000000002</c:v>
                </c:pt>
                <c:pt idx="185">
                  <c:v>0.12103999999999998</c:v>
                </c:pt>
                <c:pt idx="186">
                  <c:v>0.11879000000000012</c:v>
                </c:pt>
                <c:pt idx="187">
                  <c:v>0.12253000000000004</c:v>
                </c:pt>
                <c:pt idx="188">
                  <c:v>0.10093000000000002</c:v>
                </c:pt>
                <c:pt idx="189">
                  <c:v>0.12903000000000001</c:v>
                </c:pt>
                <c:pt idx="190">
                  <c:v>0.12725</c:v>
                </c:pt>
                <c:pt idx="191">
                  <c:v>0.12311999999999998</c:v>
                </c:pt>
                <c:pt idx="192">
                  <c:v>0.12417000000000004</c:v>
                </c:pt>
                <c:pt idx="193">
                  <c:v>0.12590000000000001</c:v>
                </c:pt>
                <c:pt idx="194">
                  <c:v>0.12359000000000007</c:v>
                </c:pt>
                <c:pt idx="195">
                  <c:v>0.12562999999999991</c:v>
                </c:pt>
                <c:pt idx="196">
                  <c:v>0.12499000000000005</c:v>
                </c:pt>
                <c:pt idx="197">
                  <c:v>0.12043000000000002</c:v>
                </c:pt>
                <c:pt idx="198">
                  <c:v>0.12314000000000004</c:v>
                </c:pt>
                <c:pt idx="199">
                  <c:v>0.12460000000000004</c:v>
                </c:pt>
                <c:pt idx="200">
                  <c:v>0.12293000000000004</c:v>
                </c:pt>
              </c:numCache>
            </c:numRef>
          </c:yVal>
          <c:smooth val="1"/>
        </c:ser>
        <c:ser>
          <c:idx val="14"/>
          <c:order val="14"/>
          <c:tx>
            <c:strRef>
              <c:f>DATA!$AV$1</c:f>
              <c:strCache>
                <c:ptCount val="1"/>
                <c:pt idx="0">
                  <c:v>high-perm sat</c:v>
                </c:pt>
              </c:strCache>
            </c:strRef>
          </c:tx>
          <c:spPr>
            <a:ln>
              <a:solidFill>
                <a:srgbClr val="0070C0"/>
              </a:solidFill>
            </a:ln>
          </c:spPr>
          <c:marker>
            <c:symbol val="none"/>
          </c:marker>
          <c:xVal>
            <c:numRef>
              <c:f>DATA!$L$2:$L$202</c:f>
              <c:numCache>
                <c:formatCode>General</c:formatCode>
                <c:ptCount val="201"/>
                <c:pt idx="0">
                  <c:v>1</c:v>
                </c:pt>
                <c:pt idx="1">
                  <c:v>11</c:v>
                </c:pt>
                <c:pt idx="2">
                  <c:v>21</c:v>
                </c:pt>
                <c:pt idx="3">
                  <c:v>31</c:v>
                </c:pt>
                <c:pt idx="4">
                  <c:v>41</c:v>
                </c:pt>
                <c:pt idx="5">
                  <c:v>51</c:v>
                </c:pt>
                <c:pt idx="6">
                  <c:v>61</c:v>
                </c:pt>
                <c:pt idx="7">
                  <c:v>71</c:v>
                </c:pt>
                <c:pt idx="8">
                  <c:v>81</c:v>
                </c:pt>
                <c:pt idx="9">
                  <c:v>91</c:v>
                </c:pt>
                <c:pt idx="10">
                  <c:v>101</c:v>
                </c:pt>
                <c:pt idx="11">
                  <c:v>111</c:v>
                </c:pt>
                <c:pt idx="12">
                  <c:v>121</c:v>
                </c:pt>
                <c:pt idx="13">
                  <c:v>131</c:v>
                </c:pt>
                <c:pt idx="14">
                  <c:v>141</c:v>
                </c:pt>
                <c:pt idx="15">
                  <c:v>151</c:v>
                </c:pt>
                <c:pt idx="16">
                  <c:v>161</c:v>
                </c:pt>
                <c:pt idx="17">
                  <c:v>171</c:v>
                </c:pt>
                <c:pt idx="18">
                  <c:v>181</c:v>
                </c:pt>
                <c:pt idx="19">
                  <c:v>191</c:v>
                </c:pt>
                <c:pt idx="20">
                  <c:v>201</c:v>
                </c:pt>
                <c:pt idx="21">
                  <c:v>211</c:v>
                </c:pt>
                <c:pt idx="22">
                  <c:v>221</c:v>
                </c:pt>
                <c:pt idx="23">
                  <c:v>231</c:v>
                </c:pt>
                <c:pt idx="24">
                  <c:v>241</c:v>
                </c:pt>
                <c:pt idx="25">
                  <c:v>251</c:v>
                </c:pt>
                <c:pt idx="26">
                  <c:v>261</c:v>
                </c:pt>
                <c:pt idx="27">
                  <c:v>271</c:v>
                </c:pt>
                <c:pt idx="28">
                  <c:v>281</c:v>
                </c:pt>
                <c:pt idx="29">
                  <c:v>291</c:v>
                </c:pt>
                <c:pt idx="30">
                  <c:v>301</c:v>
                </c:pt>
                <c:pt idx="31">
                  <c:v>311</c:v>
                </c:pt>
                <c:pt idx="32">
                  <c:v>321</c:v>
                </c:pt>
                <c:pt idx="33">
                  <c:v>331</c:v>
                </c:pt>
                <c:pt idx="34">
                  <c:v>341</c:v>
                </c:pt>
                <c:pt idx="35">
                  <c:v>351</c:v>
                </c:pt>
                <c:pt idx="36">
                  <c:v>361</c:v>
                </c:pt>
                <c:pt idx="37">
                  <c:v>371</c:v>
                </c:pt>
                <c:pt idx="38">
                  <c:v>381</c:v>
                </c:pt>
                <c:pt idx="39">
                  <c:v>391</c:v>
                </c:pt>
                <c:pt idx="40">
                  <c:v>401</c:v>
                </c:pt>
                <c:pt idx="41">
                  <c:v>411</c:v>
                </c:pt>
                <c:pt idx="42">
                  <c:v>421</c:v>
                </c:pt>
                <c:pt idx="43">
                  <c:v>431</c:v>
                </c:pt>
                <c:pt idx="44">
                  <c:v>441</c:v>
                </c:pt>
                <c:pt idx="45">
                  <c:v>451</c:v>
                </c:pt>
                <c:pt idx="46">
                  <c:v>461</c:v>
                </c:pt>
                <c:pt idx="47">
                  <c:v>471</c:v>
                </c:pt>
                <c:pt idx="48">
                  <c:v>481</c:v>
                </c:pt>
                <c:pt idx="49">
                  <c:v>491</c:v>
                </c:pt>
                <c:pt idx="50">
                  <c:v>501</c:v>
                </c:pt>
                <c:pt idx="51">
                  <c:v>511</c:v>
                </c:pt>
                <c:pt idx="52">
                  <c:v>521</c:v>
                </c:pt>
                <c:pt idx="53">
                  <c:v>531</c:v>
                </c:pt>
                <c:pt idx="54">
                  <c:v>541</c:v>
                </c:pt>
                <c:pt idx="55">
                  <c:v>551</c:v>
                </c:pt>
                <c:pt idx="56">
                  <c:v>561</c:v>
                </c:pt>
                <c:pt idx="57">
                  <c:v>571</c:v>
                </c:pt>
                <c:pt idx="58">
                  <c:v>581</c:v>
                </c:pt>
                <c:pt idx="59">
                  <c:v>591</c:v>
                </c:pt>
                <c:pt idx="60">
                  <c:v>601</c:v>
                </c:pt>
                <c:pt idx="61">
                  <c:v>611</c:v>
                </c:pt>
                <c:pt idx="62">
                  <c:v>621</c:v>
                </c:pt>
                <c:pt idx="63">
                  <c:v>631</c:v>
                </c:pt>
                <c:pt idx="64">
                  <c:v>641</c:v>
                </c:pt>
                <c:pt idx="65">
                  <c:v>651</c:v>
                </c:pt>
                <c:pt idx="66">
                  <c:v>661</c:v>
                </c:pt>
                <c:pt idx="67">
                  <c:v>671</c:v>
                </c:pt>
                <c:pt idx="68">
                  <c:v>681</c:v>
                </c:pt>
                <c:pt idx="69">
                  <c:v>691</c:v>
                </c:pt>
                <c:pt idx="70">
                  <c:v>701</c:v>
                </c:pt>
                <c:pt idx="71">
                  <c:v>711</c:v>
                </c:pt>
                <c:pt idx="72">
                  <c:v>721</c:v>
                </c:pt>
                <c:pt idx="73">
                  <c:v>731</c:v>
                </c:pt>
                <c:pt idx="74">
                  <c:v>741</c:v>
                </c:pt>
                <c:pt idx="75">
                  <c:v>751</c:v>
                </c:pt>
                <c:pt idx="76">
                  <c:v>761</c:v>
                </c:pt>
                <c:pt idx="77">
                  <c:v>771</c:v>
                </c:pt>
                <c:pt idx="78">
                  <c:v>781</c:v>
                </c:pt>
                <c:pt idx="79">
                  <c:v>791</c:v>
                </c:pt>
                <c:pt idx="80">
                  <c:v>801</c:v>
                </c:pt>
                <c:pt idx="81">
                  <c:v>811</c:v>
                </c:pt>
                <c:pt idx="82">
                  <c:v>821</c:v>
                </c:pt>
                <c:pt idx="83">
                  <c:v>831</c:v>
                </c:pt>
                <c:pt idx="84">
                  <c:v>841</c:v>
                </c:pt>
                <c:pt idx="85">
                  <c:v>851</c:v>
                </c:pt>
                <c:pt idx="86">
                  <c:v>861</c:v>
                </c:pt>
                <c:pt idx="87">
                  <c:v>871</c:v>
                </c:pt>
                <c:pt idx="88">
                  <c:v>881</c:v>
                </c:pt>
                <c:pt idx="89">
                  <c:v>891</c:v>
                </c:pt>
                <c:pt idx="90">
                  <c:v>901</c:v>
                </c:pt>
                <c:pt idx="91">
                  <c:v>911</c:v>
                </c:pt>
                <c:pt idx="92">
                  <c:v>921</c:v>
                </c:pt>
                <c:pt idx="93">
                  <c:v>931</c:v>
                </c:pt>
                <c:pt idx="94">
                  <c:v>941</c:v>
                </c:pt>
                <c:pt idx="95">
                  <c:v>951</c:v>
                </c:pt>
                <c:pt idx="96">
                  <c:v>961</c:v>
                </c:pt>
                <c:pt idx="97">
                  <c:v>971</c:v>
                </c:pt>
                <c:pt idx="98">
                  <c:v>981</c:v>
                </c:pt>
                <c:pt idx="99">
                  <c:v>991</c:v>
                </c:pt>
                <c:pt idx="100">
                  <c:v>1001</c:v>
                </c:pt>
                <c:pt idx="101">
                  <c:v>1011</c:v>
                </c:pt>
                <c:pt idx="102">
                  <c:v>1021</c:v>
                </c:pt>
                <c:pt idx="103">
                  <c:v>1031</c:v>
                </c:pt>
                <c:pt idx="104">
                  <c:v>1041</c:v>
                </c:pt>
                <c:pt idx="105">
                  <c:v>1051</c:v>
                </c:pt>
                <c:pt idx="106">
                  <c:v>1061</c:v>
                </c:pt>
                <c:pt idx="107">
                  <c:v>1071</c:v>
                </c:pt>
                <c:pt idx="108">
                  <c:v>1081</c:v>
                </c:pt>
                <c:pt idx="109">
                  <c:v>1091</c:v>
                </c:pt>
                <c:pt idx="110">
                  <c:v>1101</c:v>
                </c:pt>
                <c:pt idx="111">
                  <c:v>1111</c:v>
                </c:pt>
                <c:pt idx="112">
                  <c:v>1121</c:v>
                </c:pt>
                <c:pt idx="113">
                  <c:v>1131</c:v>
                </c:pt>
                <c:pt idx="114">
                  <c:v>1141</c:v>
                </c:pt>
                <c:pt idx="115">
                  <c:v>1151</c:v>
                </c:pt>
                <c:pt idx="116">
                  <c:v>1161</c:v>
                </c:pt>
                <c:pt idx="117">
                  <c:v>1171</c:v>
                </c:pt>
                <c:pt idx="118">
                  <c:v>1181</c:v>
                </c:pt>
                <c:pt idx="119">
                  <c:v>1191</c:v>
                </c:pt>
                <c:pt idx="120">
                  <c:v>1201</c:v>
                </c:pt>
                <c:pt idx="121">
                  <c:v>1211</c:v>
                </c:pt>
                <c:pt idx="122">
                  <c:v>1221</c:v>
                </c:pt>
                <c:pt idx="123">
                  <c:v>1231</c:v>
                </c:pt>
                <c:pt idx="124">
                  <c:v>1241</c:v>
                </c:pt>
                <c:pt idx="125">
                  <c:v>1251</c:v>
                </c:pt>
                <c:pt idx="126">
                  <c:v>1261</c:v>
                </c:pt>
                <c:pt idx="127">
                  <c:v>1271</c:v>
                </c:pt>
                <c:pt idx="128">
                  <c:v>1281</c:v>
                </c:pt>
                <c:pt idx="129">
                  <c:v>1291</c:v>
                </c:pt>
                <c:pt idx="130">
                  <c:v>1301</c:v>
                </c:pt>
                <c:pt idx="131">
                  <c:v>1311</c:v>
                </c:pt>
                <c:pt idx="132">
                  <c:v>1321</c:v>
                </c:pt>
                <c:pt idx="133">
                  <c:v>1331</c:v>
                </c:pt>
                <c:pt idx="134">
                  <c:v>1341</c:v>
                </c:pt>
                <c:pt idx="135">
                  <c:v>1351</c:v>
                </c:pt>
                <c:pt idx="136">
                  <c:v>1361</c:v>
                </c:pt>
                <c:pt idx="137">
                  <c:v>1371</c:v>
                </c:pt>
                <c:pt idx="138">
                  <c:v>1381</c:v>
                </c:pt>
                <c:pt idx="139">
                  <c:v>1391</c:v>
                </c:pt>
                <c:pt idx="140">
                  <c:v>1401</c:v>
                </c:pt>
                <c:pt idx="141">
                  <c:v>1411</c:v>
                </c:pt>
                <c:pt idx="142">
                  <c:v>1421</c:v>
                </c:pt>
                <c:pt idx="143">
                  <c:v>1431</c:v>
                </c:pt>
                <c:pt idx="144">
                  <c:v>1441</c:v>
                </c:pt>
                <c:pt idx="145">
                  <c:v>1451</c:v>
                </c:pt>
                <c:pt idx="146">
                  <c:v>1461</c:v>
                </c:pt>
                <c:pt idx="147">
                  <c:v>1471</c:v>
                </c:pt>
                <c:pt idx="148">
                  <c:v>1481</c:v>
                </c:pt>
                <c:pt idx="149">
                  <c:v>1491</c:v>
                </c:pt>
                <c:pt idx="150">
                  <c:v>1501</c:v>
                </c:pt>
                <c:pt idx="151">
                  <c:v>1511</c:v>
                </c:pt>
                <c:pt idx="152">
                  <c:v>1521</c:v>
                </c:pt>
                <c:pt idx="153">
                  <c:v>1531</c:v>
                </c:pt>
                <c:pt idx="154">
                  <c:v>1541</c:v>
                </c:pt>
                <c:pt idx="155">
                  <c:v>1551</c:v>
                </c:pt>
                <c:pt idx="156">
                  <c:v>1561</c:v>
                </c:pt>
                <c:pt idx="157">
                  <c:v>1571</c:v>
                </c:pt>
                <c:pt idx="158">
                  <c:v>1581</c:v>
                </c:pt>
                <c:pt idx="159">
                  <c:v>1591</c:v>
                </c:pt>
                <c:pt idx="160">
                  <c:v>1601</c:v>
                </c:pt>
                <c:pt idx="161">
                  <c:v>1611</c:v>
                </c:pt>
                <c:pt idx="162">
                  <c:v>1621</c:v>
                </c:pt>
                <c:pt idx="163">
                  <c:v>1631</c:v>
                </c:pt>
                <c:pt idx="164">
                  <c:v>1641</c:v>
                </c:pt>
                <c:pt idx="165">
                  <c:v>1651</c:v>
                </c:pt>
                <c:pt idx="166">
                  <c:v>1661</c:v>
                </c:pt>
                <c:pt idx="167">
                  <c:v>1671</c:v>
                </c:pt>
                <c:pt idx="168">
                  <c:v>1681</c:v>
                </c:pt>
                <c:pt idx="169">
                  <c:v>1691</c:v>
                </c:pt>
                <c:pt idx="170">
                  <c:v>1701</c:v>
                </c:pt>
                <c:pt idx="171">
                  <c:v>1711</c:v>
                </c:pt>
                <c:pt idx="172">
                  <c:v>1721</c:v>
                </c:pt>
                <c:pt idx="173">
                  <c:v>1731</c:v>
                </c:pt>
                <c:pt idx="174">
                  <c:v>1741</c:v>
                </c:pt>
                <c:pt idx="175">
                  <c:v>1751</c:v>
                </c:pt>
                <c:pt idx="176">
                  <c:v>1761</c:v>
                </c:pt>
                <c:pt idx="177">
                  <c:v>1771</c:v>
                </c:pt>
                <c:pt idx="178">
                  <c:v>1781</c:v>
                </c:pt>
                <c:pt idx="179">
                  <c:v>1791</c:v>
                </c:pt>
                <c:pt idx="180">
                  <c:v>1801</c:v>
                </c:pt>
                <c:pt idx="181">
                  <c:v>1811</c:v>
                </c:pt>
                <c:pt idx="182">
                  <c:v>1821</c:v>
                </c:pt>
                <c:pt idx="183">
                  <c:v>1831</c:v>
                </c:pt>
                <c:pt idx="184">
                  <c:v>1841</c:v>
                </c:pt>
                <c:pt idx="185">
                  <c:v>1851</c:v>
                </c:pt>
                <c:pt idx="186">
                  <c:v>1861</c:v>
                </c:pt>
                <c:pt idx="187">
                  <c:v>1871</c:v>
                </c:pt>
                <c:pt idx="188">
                  <c:v>1881</c:v>
                </c:pt>
                <c:pt idx="189">
                  <c:v>1891</c:v>
                </c:pt>
                <c:pt idx="190">
                  <c:v>1901</c:v>
                </c:pt>
                <c:pt idx="191">
                  <c:v>1911</c:v>
                </c:pt>
                <c:pt idx="192">
                  <c:v>1921</c:v>
                </c:pt>
                <c:pt idx="193">
                  <c:v>1931</c:v>
                </c:pt>
                <c:pt idx="194">
                  <c:v>1941</c:v>
                </c:pt>
                <c:pt idx="195">
                  <c:v>1951</c:v>
                </c:pt>
                <c:pt idx="196">
                  <c:v>1961</c:v>
                </c:pt>
                <c:pt idx="197">
                  <c:v>1971</c:v>
                </c:pt>
                <c:pt idx="198">
                  <c:v>1981</c:v>
                </c:pt>
                <c:pt idx="199">
                  <c:v>1991</c:v>
                </c:pt>
                <c:pt idx="200">
                  <c:v>2001</c:v>
                </c:pt>
              </c:numCache>
            </c:numRef>
          </c:xVal>
          <c:yVal>
            <c:numRef>
              <c:f>DATA!$AV$2:$AV$202</c:f>
              <c:numCache>
                <c:formatCode>General</c:formatCode>
                <c:ptCount val="201"/>
                <c:pt idx="0">
                  <c:v>0.99973000000000001</c:v>
                </c:pt>
                <c:pt idx="1">
                  <c:v>1</c:v>
                </c:pt>
                <c:pt idx="2">
                  <c:v>0.98934999999999962</c:v>
                </c:pt>
                <c:pt idx="3">
                  <c:v>0.89877000000000051</c:v>
                </c:pt>
                <c:pt idx="4">
                  <c:v>0.75348000000000004</c:v>
                </c:pt>
                <c:pt idx="5">
                  <c:v>0.58496999999999999</c:v>
                </c:pt>
                <c:pt idx="6">
                  <c:v>0.43149000000000021</c:v>
                </c:pt>
                <c:pt idx="7">
                  <c:v>0.32992000000000038</c:v>
                </c:pt>
                <c:pt idx="8">
                  <c:v>0.27486000000000022</c:v>
                </c:pt>
                <c:pt idx="9">
                  <c:v>0.26364000000000004</c:v>
                </c:pt>
                <c:pt idx="10">
                  <c:v>0.25169999999999998</c:v>
                </c:pt>
                <c:pt idx="11">
                  <c:v>0.24107000000000001</c:v>
                </c:pt>
                <c:pt idx="12">
                  <c:v>0.24728000000000008</c:v>
                </c:pt>
                <c:pt idx="13">
                  <c:v>0.24562999999999999</c:v>
                </c:pt>
                <c:pt idx="14">
                  <c:v>0.23727999999999999</c:v>
                </c:pt>
                <c:pt idx="15">
                  <c:v>0.23893000000000009</c:v>
                </c:pt>
                <c:pt idx="16">
                  <c:v>0.23852000000000001</c:v>
                </c:pt>
                <c:pt idx="17">
                  <c:v>0.23782</c:v>
                </c:pt>
                <c:pt idx="18">
                  <c:v>0.23875000000000007</c:v>
                </c:pt>
                <c:pt idx="19">
                  <c:v>0.24691000000000013</c:v>
                </c:pt>
                <c:pt idx="20">
                  <c:v>0.24246000000000009</c:v>
                </c:pt>
                <c:pt idx="21">
                  <c:v>0.23700000000000004</c:v>
                </c:pt>
                <c:pt idx="22">
                  <c:v>0.23426000000000008</c:v>
                </c:pt>
                <c:pt idx="23">
                  <c:v>0.23100999999999999</c:v>
                </c:pt>
                <c:pt idx="24">
                  <c:v>0.22440000000000013</c:v>
                </c:pt>
                <c:pt idx="25">
                  <c:v>0.21941000000000013</c:v>
                </c:pt>
                <c:pt idx="26">
                  <c:v>0.22427000000000008</c:v>
                </c:pt>
                <c:pt idx="27">
                  <c:v>0.22076000000000012</c:v>
                </c:pt>
                <c:pt idx="28">
                  <c:v>0.21856000000000009</c:v>
                </c:pt>
                <c:pt idx="29">
                  <c:v>0.22078000000000009</c:v>
                </c:pt>
                <c:pt idx="30">
                  <c:v>0.21809000000000009</c:v>
                </c:pt>
                <c:pt idx="31">
                  <c:v>0.21109000000000008</c:v>
                </c:pt>
                <c:pt idx="32">
                  <c:v>0.21125000000000008</c:v>
                </c:pt>
                <c:pt idx="33">
                  <c:v>0.20680000000000001</c:v>
                </c:pt>
                <c:pt idx="34">
                  <c:v>0.20926000000000008</c:v>
                </c:pt>
                <c:pt idx="35">
                  <c:v>0.20840000000000009</c:v>
                </c:pt>
                <c:pt idx="36">
                  <c:v>0.20149000000000009</c:v>
                </c:pt>
                <c:pt idx="37">
                  <c:v>0.20122999999999999</c:v>
                </c:pt>
                <c:pt idx="38">
                  <c:v>0.20242000000000004</c:v>
                </c:pt>
                <c:pt idx="39">
                  <c:v>0.20455000000000001</c:v>
                </c:pt>
                <c:pt idx="40">
                  <c:v>0.20793000000000009</c:v>
                </c:pt>
                <c:pt idx="41">
                  <c:v>0.20540000000000008</c:v>
                </c:pt>
                <c:pt idx="42">
                  <c:v>0.20516000000000001</c:v>
                </c:pt>
                <c:pt idx="43">
                  <c:v>0.20497000000000001</c:v>
                </c:pt>
                <c:pt idx="44">
                  <c:v>0.20388000000000001</c:v>
                </c:pt>
                <c:pt idx="45">
                  <c:v>0.20575000000000004</c:v>
                </c:pt>
                <c:pt idx="46">
                  <c:v>0.20785999999999999</c:v>
                </c:pt>
                <c:pt idx="47">
                  <c:v>0.20742000000000008</c:v>
                </c:pt>
                <c:pt idx="48">
                  <c:v>0.20418</c:v>
                </c:pt>
                <c:pt idx="49">
                  <c:v>0.21126000000000009</c:v>
                </c:pt>
                <c:pt idx="50">
                  <c:v>0.20975000000000008</c:v>
                </c:pt>
                <c:pt idx="51">
                  <c:v>0.21239000000000008</c:v>
                </c:pt>
                <c:pt idx="52">
                  <c:v>0.20677999999999999</c:v>
                </c:pt>
                <c:pt idx="53">
                  <c:v>0.20380000000000001</c:v>
                </c:pt>
                <c:pt idx="54">
                  <c:v>0.20574000000000009</c:v>
                </c:pt>
                <c:pt idx="55">
                  <c:v>0.20548000000000008</c:v>
                </c:pt>
                <c:pt idx="56">
                  <c:v>0.20207</c:v>
                </c:pt>
                <c:pt idx="57">
                  <c:v>0.20566000000000001</c:v>
                </c:pt>
                <c:pt idx="58">
                  <c:v>0.20633000000000001</c:v>
                </c:pt>
                <c:pt idx="59">
                  <c:v>0.20336000000000001</c:v>
                </c:pt>
                <c:pt idx="60">
                  <c:v>0.20801000000000008</c:v>
                </c:pt>
                <c:pt idx="61">
                  <c:v>0.20132</c:v>
                </c:pt>
                <c:pt idx="62">
                  <c:v>0.20330000000000001</c:v>
                </c:pt>
                <c:pt idx="63">
                  <c:v>0.20316000000000001</c:v>
                </c:pt>
                <c:pt idx="64">
                  <c:v>0.20290000000000008</c:v>
                </c:pt>
                <c:pt idx="65">
                  <c:v>0.20039000000000001</c:v>
                </c:pt>
                <c:pt idx="66">
                  <c:v>0.19655000000000009</c:v>
                </c:pt>
                <c:pt idx="67">
                  <c:v>0.19652000000000008</c:v>
                </c:pt>
                <c:pt idx="68">
                  <c:v>0.19508000000000009</c:v>
                </c:pt>
                <c:pt idx="69">
                  <c:v>0.19833000000000009</c:v>
                </c:pt>
                <c:pt idx="70">
                  <c:v>0.19294000000000017</c:v>
                </c:pt>
                <c:pt idx="71">
                  <c:v>0.19135000000000008</c:v>
                </c:pt>
                <c:pt idx="72">
                  <c:v>0.19153000000000009</c:v>
                </c:pt>
                <c:pt idx="73">
                  <c:v>0.18999000000000013</c:v>
                </c:pt>
                <c:pt idx="74">
                  <c:v>0.18967999999999999</c:v>
                </c:pt>
                <c:pt idx="75">
                  <c:v>0.18644000000000013</c:v>
                </c:pt>
                <c:pt idx="76">
                  <c:v>0.18574000000000013</c:v>
                </c:pt>
                <c:pt idx="77">
                  <c:v>0.18250000000000008</c:v>
                </c:pt>
                <c:pt idx="78">
                  <c:v>0.18379000000000009</c:v>
                </c:pt>
                <c:pt idx="79">
                  <c:v>0.18365999999999999</c:v>
                </c:pt>
                <c:pt idx="80">
                  <c:v>0.18385000000000001</c:v>
                </c:pt>
                <c:pt idx="81">
                  <c:v>0.18400000000000008</c:v>
                </c:pt>
                <c:pt idx="82">
                  <c:v>0.18112</c:v>
                </c:pt>
                <c:pt idx="83">
                  <c:v>0.17454000000000008</c:v>
                </c:pt>
                <c:pt idx="84">
                  <c:v>0.17773000000000008</c:v>
                </c:pt>
                <c:pt idx="85">
                  <c:v>0.17918999999999999</c:v>
                </c:pt>
                <c:pt idx="86">
                  <c:v>0.17829000000000009</c:v>
                </c:pt>
                <c:pt idx="87">
                  <c:v>0.17851000000000009</c:v>
                </c:pt>
                <c:pt idx="88">
                  <c:v>0.17877000000000001</c:v>
                </c:pt>
                <c:pt idx="89">
                  <c:v>0.17452999999999999</c:v>
                </c:pt>
                <c:pt idx="90">
                  <c:v>0.17554000000000008</c:v>
                </c:pt>
                <c:pt idx="91">
                  <c:v>0.17433999999999999</c:v>
                </c:pt>
                <c:pt idx="92">
                  <c:v>0.17380999999999999</c:v>
                </c:pt>
                <c:pt idx="93">
                  <c:v>0.17283000000000001</c:v>
                </c:pt>
                <c:pt idx="94">
                  <c:v>0.17602000000000001</c:v>
                </c:pt>
                <c:pt idx="95">
                  <c:v>0.17204000000000008</c:v>
                </c:pt>
                <c:pt idx="96">
                  <c:v>0.17016000000000001</c:v>
                </c:pt>
                <c:pt idx="97">
                  <c:v>0.17138999999999999</c:v>
                </c:pt>
                <c:pt idx="98">
                  <c:v>0.17277999999999999</c:v>
                </c:pt>
                <c:pt idx="99">
                  <c:v>0.17469999999999999</c:v>
                </c:pt>
                <c:pt idx="100">
                  <c:v>0.17590000000000008</c:v>
                </c:pt>
                <c:pt idx="101">
                  <c:v>0.17487</c:v>
                </c:pt>
                <c:pt idx="102">
                  <c:v>0.17807000000000001</c:v>
                </c:pt>
                <c:pt idx="103">
                  <c:v>0.17305999999999999</c:v>
                </c:pt>
                <c:pt idx="104">
                  <c:v>0.17675000000000007</c:v>
                </c:pt>
                <c:pt idx="105">
                  <c:v>0.17247000000000001</c:v>
                </c:pt>
                <c:pt idx="106">
                  <c:v>0.17357</c:v>
                </c:pt>
                <c:pt idx="107">
                  <c:v>0.17194000000000012</c:v>
                </c:pt>
                <c:pt idx="108">
                  <c:v>0.17376000000000008</c:v>
                </c:pt>
                <c:pt idx="109">
                  <c:v>0.16914000000000012</c:v>
                </c:pt>
                <c:pt idx="110">
                  <c:v>0.16908000000000009</c:v>
                </c:pt>
                <c:pt idx="111">
                  <c:v>0.16965000000000008</c:v>
                </c:pt>
                <c:pt idx="112">
                  <c:v>0.16831000000000013</c:v>
                </c:pt>
                <c:pt idx="113">
                  <c:v>0.16543000000000013</c:v>
                </c:pt>
                <c:pt idx="114">
                  <c:v>0.16500000000000009</c:v>
                </c:pt>
                <c:pt idx="115">
                  <c:v>0.16566000000000008</c:v>
                </c:pt>
                <c:pt idx="116">
                  <c:v>0.16398000000000007</c:v>
                </c:pt>
                <c:pt idx="117">
                  <c:v>0.16527000000000008</c:v>
                </c:pt>
                <c:pt idx="118">
                  <c:v>0.16369000000000009</c:v>
                </c:pt>
                <c:pt idx="119">
                  <c:v>0.16263000000000008</c:v>
                </c:pt>
                <c:pt idx="120">
                  <c:v>0.16254000000000013</c:v>
                </c:pt>
                <c:pt idx="121">
                  <c:v>0.16273000000000012</c:v>
                </c:pt>
                <c:pt idx="122">
                  <c:v>0.16269000000000008</c:v>
                </c:pt>
                <c:pt idx="123">
                  <c:v>0.16750000000000012</c:v>
                </c:pt>
                <c:pt idx="124">
                  <c:v>0.16655000000000009</c:v>
                </c:pt>
                <c:pt idx="125">
                  <c:v>0.16587000000000007</c:v>
                </c:pt>
                <c:pt idx="126">
                  <c:v>0.16659000000000013</c:v>
                </c:pt>
                <c:pt idx="127">
                  <c:v>0.16798000000000013</c:v>
                </c:pt>
                <c:pt idx="128">
                  <c:v>0.16330000000000008</c:v>
                </c:pt>
                <c:pt idx="129">
                  <c:v>0.16593000000000013</c:v>
                </c:pt>
                <c:pt idx="130">
                  <c:v>0.16183000000000008</c:v>
                </c:pt>
                <c:pt idx="131">
                  <c:v>0.16262000000000001</c:v>
                </c:pt>
                <c:pt idx="132">
                  <c:v>0.16362000000000004</c:v>
                </c:pt>
                <c:pt idx="133">
                  <c:v>0.16222000000000009</c:v>
                </c:pt>
                <c:pt idx="134">
                  <c:v>0.16154000000000013</c:v>
                </c:pt>
                <c:pt idx="135">
                  <c:v>0.16041000000000016</c:v>
                </c:pt>
                <c:pt idx="136">
                  <c:v>0.16330000000000008</c:v>
                </c:pt>
                <c:pt idx="137">
                  <c:v>0.16115000000000004</c:v>
                </c:pt>
                <c:pt idx="138">
                  <c:v>0.16240000000000013</c:v>
                </c:pt>
                <c:pt idx="139">
                  <c:v>0.16325000000000009</c:v>
                </c:pt>
                <c:pt idx="140">
                  <c:v>0.16440000000000013</c:v>
                </c:pt>
                <c:pt idx="141">
                  <c:v>0.16115000000000004</c:v>
                </c:pt>
                <c:pt idx="142">
                  <c:v>0.16120000000000012</c:v>
                </c:pt>
                <c:pt idx="143">
                  <c:v>0.16229000000000013</c:v>
                </c:pt>
                <c:pt idx="144">
                  <c:v>0.15937000000000001</c:v>
                </c:pt>
                <c:pt idx="145">
                  <c:v>0.15879000000000007</c:v>
                </c:pt>
                <c:pt idx="146">
                  <c:v>0.15999000000000013</c:v>
                </c:pt>
                <c:pt idx="147">
                  <c:v>0.15827000000000008</c:v>
                </c:pt>
                <c:pt idx="148">
                  <c:v>0.16198000000000012</c:v>
                </c:pt>
                <c:pt idx="149">
                  <c:v>0.15987999999999999</c:v>
                </c:pt>
                <c:pt idx="150">
                  <c:v>0.15703000000000009</c:v>
                </c:pt>
                <c:pt idx="151">
                  <c:v>0.15897000000000008</c:v>
                </c:pt>
                <c:pt idx="152">
                  <c:v>0.15710000000000007</c:v>
                </c:pt>
                <c:pt idx="153">
                  <c:v>0.15833000000000008</c:v>
                </c:pt>
                <c:pt idx="154">
                  <c:v>0.15789000000000009</c:v>
                </c:pt>
                <c:pt idx="155">
                  <c:v>0.16003000000000009</c:v>
                </c:pt>
                <c:pt idx="156">
                  <c:v>0.15633000000000008</c:v>
                </c:pt>
                <c:pt idx="157">
                  <c:v>0.15781000000000009</c:v>
                </c:pt>
                <c:pt idx="158">
                  <c:v>0.15858000000000008</c:v>
                </c:pt>
                <c:pt idx="159">
                  <c:v>0.15855000000000008</c:v>
                </c:pt>
                <c:pt idx="160">
                  <c:v>0.15630000000000008</c:v>
                </c:pt>
                <c:pt idx="161">
                  <c:v>0.15637000000000001</c:v>
                </c:pt>
                <c:pt idx="162">
                  <c:v>0.15619000000000008</c:v>
                </c:pt>
                <c:pt idx="163">
                  <c:v>0.15380000000000008</c:v>
                </c:pt>
                <c:pt idx="164">
                  <c:v>0.15440000000000009</c:v>
                </c:pt>
                <c:pt idx="165">
                  <c:v>0.15065000000000001</c:v>
                </c:pt>
                <c:pt idx="166">
                  <c:v>0.15097000000000008</c:v>
                </c:pt>
                <c:pt idx="167">
                  <c:v>0.15150000000000008</c:v>
                </c:pt>
                <c:pt idx="168">
                  <c:v>0.15014000000000008</c:v>
                </c:pt>
                <c:pt idx="169">
                  <c:v>0.15105000000000007</c:v>
                </c:pt>
                <c:pt idx="170">
                  <c:v>0.15137</c:v>
                </c:pt>
                <c:pt idx="171">
                  <c:v>0.15132000000000001</c:v>
                </c:pt>
                <c:pt idx="172">
                  <c:v>0.15352000000000007</c:v>
                </c:pt>
                <c:pt idx="173">
                  <c:v>0.14980000000000004</c:v>
                </c:pt>
                <c:pt idx="174">
                  <c:v>0.14855000000000004</c:v>
                </c:pt>
                <c:pt idx="175">
                  <c:v>0.15068999999999999</c:v>
                </c:pt>
                <c:pt idx="176">
                  <c:v>0.14894000000000013</c:v>
                </c:pt>
                <c:pt idx="177">
                  <c:v>0.15292000000000008</c:v>
                </c:pt>
                <c:pt idx="178">
                  <c:v>0.15197000000000008</c:v>
                </c:pt>
                <c:pt idx="179">
                  <c:v>0.15589000000000008</c:v>
                </c:pt>
                <c:pt idx="180">
                  <c:v>0.15425000000000008</c:v>
                </c:pt>
                <c:pt idx="181">
                  <c:v>0.15697000000000008</c:v>
                </c:pt>
                <c:pt idx="182">
                  <c:v>0.15527000000000007</c:v>
                </c:pt>
                <c:pt idx="183">
                  <c:v>0.15626000000000012</c:v>
                </c:pt>
                <c:pt idx="184">
                  <c:v>0.15603000000000009</c:v>
                </c:pt>
                <c:pt idx="185">
                  <c:v>0.16006000000000009</c:v>
                </c:pt>
                <c:pt idx="186">
                  <c:v>0.15826000000000012</c:v>
                </c:pt>
                <c:pt idx="187">
                  <c:v>0.15959000000000012</c:v>
                </c:pt>
                <c:pt idx="188">
                  <c:v>0.15824000000000013</c:v>
                </c:pt>
                <c:pt idx="189">
                  <c:v>0.16285000000000008</c:v>
                </c:pt>
                <c:pt idx="190">
                  <c:v>0.15214000000000008</c:v>
                </c:pt>
                <c:pt idx="191">
                  <c:v>0.15846000000000013</c:v>
                </c:pt>
                <c:pt idx="192">
                  <c:v>0.15731000000000009</c:v>
                </c:pt>
                <c:pt idx="193">
                  <c:v>0.16339000000000009</c:v>
                </c:pt>
                <c:pt idx="194">
                  <c:v>0.16216000000000008</c:v>
                </c:pt>
                <c:pt idx="195">
                  <c:v>0.16364000000000009</c:v>
                </c:pt>
                <c:pt idx="196">
                  <c:v>0.16183000000000008</c:v>
                </c:pt>
                <c:pt idx="197">
                  <c:v>0.16298000000000012</c:v>
                </c:pt>
                <c:pt idx="198">
                  <c:v>0.16341000000000017</c:v>
                </c:pt>
                <c:pt idx="199">
                  <c:v>0.16247000000000009</c:v>
                </c:pt>
                <c:pt idx="200">
                  <c:v>0.15916000000000008</c:v>
                </c:pt>
              </c:numCache>
            </c:numRef>
          </c:yVal>
          <c:smooth val="1"/>
        </c:ser>
        <c:ser>
          <c:idx val="15"/>
          <c:order val="15"/>
          <c:tx>
            <c:strRef>
              <c:f>DATA!$AX$1</c:f>
              <c:strCache>
                <c:ptCount val="1"/>
                <c:pt idx="0">
                  <c:v>total sat</c:v>
                </c:pt>
              </c:strCache>
            </c:strRef>
          </c:tx>
          <c:spPr>
            <a:ln>
              <a:solidFill>
                <a:schemeClr val="tx1"/>
              </a:solidFill>
            </a:ln>
          </c:spPr>
          <c:marker>
            <c:symbol val="none"/>
          </c:marker>
          <c:xVal>
            <c:numRef>
              <c:f>DATA!$L$2:$L$202</c:f>
              <c:numCache>
                <c:formatCode>General</c:formatCode>
                <c:ptCount val="201"/>
                <c:pt idx="0">
                  <c:v>1</c:v>
                </c:pt>
                <c:pt idx="1">
                  <c:v>11</c:v>
                </c:pt>
                <c:pt idx="2">
                  <c:v>21</c:v>
                </c:pt>
                <c:pt idx="3">
                  <c:v>31</c:v>
                </c:pt>
                <c:pt idx="4">
                  <c:v>41</c:v>
                </c:pt>
                <c:pt idx="5">
                  <c:v>51</c:v>
                </c:pt>
                <c:pt idx="6">
                  <c:v>61</c:v>
                </c:pt>
                <c:pt idx="7">
                  <c:v>71</c:v>
                </c:pt>
                <c:pt idx="8">
                  <c:v>81</c:v>
                </c:pt>
                <c:pt idx="9">
                  <c:v>91</c:v>
                </c:pt>
                <c:pt idx="10">
                  <c:v>101</c:v>
                </c:pt>
                <c:pt idx="11">
                  <c:v>111</c:v>
                </c:pt>
                <c:pt idx="12">
                  <c:v>121</c:v>
                </c:pt>
                <c:pt idx="13">
                  <c:v>131</c:v>
                </c:pt>
                <c:pt idx="14">
                  <c:v>141</c:v>
                </c:pt>
                <c:pt idx="15">
                  <c:v>151</c:v>
                </c:pt>
                <c:pt idx="16">
                  <c:v>161</c:v>
                </c:pt>
                <c:pt idx="17">
                  <c:v>171</c:v>
                </c:pt>
                <c:pt idx="18">
                  <c:v>181</c:v>
                </c:pt>
                <c:pt idx="19">
                  <c:v>191</c:v>
                </c:pt>
                <c:pt idx="20">
                  <c:v>201</c:v>
                </c:pt>
                <c:pt idx="21">
                  <c:v>211</c:v>
                </c:pt>
                <c:pt idx="22">
                  <c:v>221</c:v>
                </c:pt>
                <c:pt idx="23">
                  <c:v>231</c:v>
                </c:pt>
                <c:pt idx="24">
                  <c:v>241</c:v>
                </c:pt>
                <c:pt idx="25">
                  <c:v>251</c:v>
                </c:pt>
                <c:pt idx="26">
                  <c:v>261</c:v>
                </c:pt>
                <c:pt idx="27">
                  <c:v>271</c:v>
                </c:pt>
                <c:pt idx="28">
                  <c:v>281</c:v>
                </c:pt>
                <c:pt idx="29">
                  <c:v>291</c:v>
                </c:pt>
                <c:pt idx="30">
                  <c:v>301</c:v>
                </c:pt>
                <c:pt idx="31">
                  <c:v>311</c:v>
                </c:pt>
                <c:pt idx="32">
                  <c:v>321</c:v>
                </c:pt>
                <c:pt idx="33">
                  <c:v>331</c:v>
                </c:pt>
                <c:pt idx="34">
                  <c:v>341</c:v>
                </c:pt>
                <c:pt idx="35">
                  <c:v>351</c:v>
                </c:pt>
                <c:pt idx="36">
                  <c:v>361</c:v>
                </c:pt>
                <c:pt idx="37">
                  <c:v>371</c:v>
                </c:pt>
                <c:pt idx="38">
                  <c:v>381</c:v>
                </c:pt>
                <c:pt idx="39">
                  <c:v>391</c:v>
                </c:pt>
                <c:pt idx="40">
                  <c:v>401</c:v>
                </c:pt>
                <c:pt idx="41">
                  <c:v>411</c:v>
                </c:pt>
                <c:pt idx="42">
                  <c:v>421</c:v>
                </c:pt>
                <c:pt idx="43">
                  <c:v>431</c:v>
                </c:pt>
                <c:pt idx="44">
                  <c:v>441</c:v>
                </c:pt>
                <c:pt idx="45">
                  <c:v>451</c:v>
                </c:pt>
                <c:pt idx="46">
                  <c:v>461</c:v>
                </c:pt>
                <c:pt idx="47">
                  <c:v>471</c:v>
                </c:pt>
                <c:pt idx="48">
                  <c:v>481</c:v>
                </c:pt>
                <c:pt idx="49">
                  <c:v>491</c:v>
                </c:pt>
                <c:pt idx="50">
                  <c:v>501</c:v>
                </c:pt>
                <c:pt idx="51">
                  <c:v>511</c:v>
                </c:pt>
                <c:pt idx="52">
                  <c:v>521</c:v>
                </c:pt>
                <c:pt idx="53">
                  <c:v>531</c:v>
                </c:pt>
                <c:pt idx="54">
                  <c:v>541</c:v>
                </c:pt>
                <c:pt idx="55">
                  <c:v>551</c:v>
                </c:pt>
                <c:pt idx="56">
                  <c:v>561</c:v>
                </c:pt>
                <c:pt idx="57">
                  <c:v>571</c:v>
                </c:pt>
                <c:pt idx="58">
                  <c:v>581</c:v>
                </c:pt>
                <c:pt idx="59">
                  <c:v>591</c:v>
                </c:pt>
                <c:pt idx="60">
                  <c:v>601</c:v>
                </c:pt>
                <c:pt idx="61">
                  <c:v>611</c:v>
                </c:pt>
                <c:pt idx="62">
                  <c:v>621</c:v>
                </c:pt>
                <c:pt idx="63">
                  <c:v>631</c:v>
                </c:pt>
                <c:pt idx="64">
                  <c:v>641</c:v>
                </c:pt>
                <c:pt idx="65">
                  <c:v>651</c:v>
                </c:pt>
                <c:pt idx="66">
                  <c:v>661</c:v>
                </c:pt>
                <c:pt idx="67">
                  <c:v>671</c:v>
                </c:pt>
                <c:pt idx="68">
                  <c:v>681</c:v>
                </c:pt>
                <c:pt idx="69">
                  <c:v>691</c:v>
                </c:pt>
                <c:pt idx="70">
                  <c:v>701</c:v>
                </c:pt>
                <c:pt idx="71">
                  <c:v>711</c:v>
                </c:pt>
                <c:pt idx="72">
                  <c:v>721</c:v>
                </c:pt>
                <c:pt idx="73">
                  <c:v>731</c:v>
                </c:pt>
                <c:pt idx="74">
                  <c:v>741</c:v>
                </c:pt>
                <c:pt idx="75">
                  <c:v>751</c:v>
                </c:pt>
                <c:pt idx="76">
                  <c:v>761</c:v>
                </c:pt>
                <c:pt idx="77">
                  <c:v>771</c:v>
                </c:pt>
                <c:pt idx="78">
                  <c:v>781</c:v>
                </c:pt>
                <c:pt idx="79">
                  <c:v>791</c:v>
                </c:pt>
                <c:pt idx="80">
                  <c:v>801</c:v>
                </c:pt>
                <c:pt idx="81">
                  <c:v>811</c:v>
                </c:pt>
                <c:pt idx="82">
                  <c:v>821</c:v>
                </c:pt>
                <c:pt idx="83">
                  <c:v>831</c:v>
                </c:pt>
                <c:pt idx="84">
                  <c:v>841</c:v>
                </c:pt>
                <c:pt idx="85">
                  <c:v>851</c:v>
                </c:pt>
                <c:pt idx="86">
                  <c:v>861</c:v>
                </c:pt>
                <c:pt idx="87">
                  <c:v>871</c:v>
                </c:pt>
                <c:pt idx="88">
                  <c:v>881</c:v>
                </c:pt>
                <c:pt idx="89">
                  <c:v>891</c:v>
                </c:pt>
                <c:pt idx="90">
                  <c:v>901</c:v>
                </c:pt>
                <c:pt idx="91">
                  <c:v>911</c:v>
                </c:pt>
                <c:pt idx="92">
                  <c:v>921</c:v>
                </c:pt>
                <c:pt idx="93">
                  <c:v>931</c:v>
                </c:pt>
                <c:pt idx="94">
                  <c:v>941</c:v>
                </c:pt>
                <c:pt idx="95">
                  <c:v>951</c:v>
                </c:pt>
                <c:pt idx="96">
                  <c:v>961</c:v>
                </c:pt>
                <c:pt idx="97">
                  <c:v>971</c:v>
                </c:pt>
                <c:pt idx="98">
                  <c:v>981</c:v>
                </c:pt>
                <c:pt idx="99">
                  <c:v>991</c:v>
                </c:pt>
                <c:pt idx="100">
                  <c:v>1001</c:v>
                </c:pt>
                <c:pt idx="101">
                  <c:v>1011</c:v>
                </c:pt>
                <c:pt idx="102">
                  <c:v>1021</c:v>
                </c:pt>
                <c:pt idx="103">
                  <c:v>1031</c:v>
                </c:pt>
                <c:pt idx="104">
                  <c:v>1041</c:v>
                </c:pt>
                <c:pt idx="105">
                  <c:v>1051</c:v>
                </c:pt>
                <c:pt idx="106">
                  <c:v>1061</c:v>
                </c:pt>
                <c:pt idx="107">
                  <c:v>1071</c:v>
                </c:pt>
                <c:pt idx="108">
                  <c:v>1081</c:v>
                </c:pt>
                <c:pt idx="109">
                  <c:v>1091</c:v>
                </c:pt>
                <c:pt idx="110">
                  <c:v>1101</c:v>
                </c:pt>
                <c:pt idx="111">
                  <c:v>1111</c:v>
                </c:pt>
                <c:pt idx="112">
                  <c:v>1121</c:v>
                </c:pt>
                <c:pt idx="113">
                  <c:v>1131</c:v>
                </c:pt>
                <c:pt idx="114">
                  <c:v>1141</c:v>
                </c:pt>
                <c:pt idx="115">
                  <c:v>1151</c:v>
                </c:pt>
                <c:pt idx="116">
                  <c:v>1161</c:v>
                </c:pt>
                <c:pt idx="117">
                  <c:v>1171</c:v>
                </c:pt>
                <c:pt idx="118">
                  <c:v>1181</c:v>
                </c:pt>
                <c:pt idx="119">
                  <c:v>1191</c:v>
                </c:pt>
                <c:pt idx="120">
                  <c:v>1201</c:v>
                </c:pt>
                <c:pt idx="121">
                  <c:v>1211</c:v>
                </c:pt>
                <c:pt idx="122">
                  <c:v>1221</c:v>
                </c:pt>
                <c:pt idx="123">
                  <c:v>1231</c:v>
                </c:pt>
                <c:pt idx="124">
                  <c:v>1241</c:v>
                </c:pt>
                <c:pt idx="125">
                  <c:v>1251</c:v>
                </c:pt>
                <c:pt idx="126">
                  <c:v>1261</c:v>
                </c:pt>
                <c:pt idx="127">
                  <c:v>1271</c:v>
                </c:pt>
                <c:pt idx="128">
                  <c:v>1281</c:v>
                </c:pt>
                <c:pt idx="129">
                  <c:v>1291</c:v>
                </c:pt>
                <c:pt idx="130">
                  <c:v>1301</c:v>
                </c:pt>
                <c:pt idx="131">
                  <c:v>1311</c:v>
                </c:pt>
                <c:pt idx="132">
                  <c:v>1321</c:v>
                </c:pt>
                <c:pt idx="133">
                  <c:v>1331</c:v>
                </c:pt>
                <c:pt idx="134">
                  <c:v>1341</c:v>
                </c:pt>
                <c:pt idx="135">
                  <c:v>1351</c:v>
                </c:pt>
                <c:pt idx="136">
                  <c:v>1361</c:v>
                </c:pt>
                <c:pt idx="137">
                  <c:v>1371</c:v>
                </c:pt>
                <c:pt idx="138">
                  <c:v>1381</c:v>
                </c:pt>
                <c:pt idx="139">
                  <c:v>1391</c:v>
                </c:pt>
                <c:pt idx="140">
                  <c:v>1401</c:v>
                </c:pt>
                <c:pt idx="141">
                  <c:v>1411</c:v>
                </c:pt>
                <c:pt idx="142">
                  <c:v>1421</c:v>
                </c:pt>
                <c:pt idx="143">
                  <c:v>1431</c:v>
                </c:pt>
                <c:pt idx="144">
                  <c:v>1441</c:v>
                </c:pt>
                <c:pt idx="145">
                  <c:v>1451</c:v>
                </c:pt>
                <c:pt idx="146">
                  <c:v>1461</c:v>
                </c:pt>
                <c:pt idx="147">
                  <c:v>1471</c:v>
                </c:pt>
                <c:pt idx="148">
                  <c:v>1481</c:v>
                </c:pt>
                <c:pt idx="149">
                  <c:v>1491</c:v>
                </c:pt>
                <c:pt idx="150">
                  <c:v>1501</c:v>
                </c:pt>
                <c:pt idx="151">
                  <c:v>1511</c:v>
                </c:pt>
                <c:pt idx="152">
                  <c:v>1521</c:v>
                </c:pt>
                <c:pt idx="153">
                  <c:v>1531</c:v>
                </c:pt>
                <c:pt idx="154">
                  <c:v>1541</c:v>
                </c:pt>
                <c:pt idx="155">
                  <c:v>1551</c:v>
                </c:pt>
                <c:pt idx="156">
                  <c:v>1561</c:v>
                </c:pt>
                <c:pt idx="157">
                  <c:v>1571</c:v>
                </c:pt>
                <c:pt idx="158">
                  <c:v>1581</c:v>
                </c:pt>
                <c:pt idx="159">
                  <c:v>1591</c:v>
                </c:pt>
                <c:pt idx="160">
                  <c:v>1601</c:v>
                </c:pt>
                <c:pt idx="161">
                  <c:v>1611</c:v>
                </c:pt>
                <c:pt idx="162">
                  <c:v>1621</c:v>
                </c:pt>
                <c:pt idx="163">
                  <c:v>1631</c:v>
                </c:pt>
                <c:pt idx="164">
                  <c:v>1641</c:v>
                </c:pt>
                <c:pt idx="165">
                  <c:v>1651</c:v>
                </c:pt>
                <c:pt idx="166">
                  <c:v>1661</c:v>
                </c:pt>
                <c:pt idx="167">
                  <c:v>1671</c:v>
                </c:pt>
                <c:pt idx="168">
                  <c:v>1681</c:v>
                </c:pt>
                <c:pt idx="169">
                  <c:v>1691</c:v>
                </c:pt>
                <c:pt idx="170">
                  <c:v>1701</c:v>
                </c:pt>
                <c:pt idx="171">
                  <c:v>1711</c:v>
                </c:pt>
                <c:pt idx="172">
                  <c:v>1721</c:v>
                </c:pt>
                <c:pt idx="173">
                  <c:v>1731</c:v>
                </c:pt>
                <c:pt idx="174">
                  <c:v>1741</c:v>
                </c:pt>
                <c:pt idx="175">
                  <c:v>1751</c:v>
                </c:pt>
                <c:pt idx="176">
                  <c:v>1761</c:v>
                </c:pt>
                <c:pt idx="177">
                  <c:v>1771</c:v>
                </c:pt>
                <c:pt idx="178">
                  <c:v>1781</c:v>
                </c:pt>
                <c:pt idx="179">
                  <c:v>1791</c:v>
                </c:pt>
                <c:pt idx="180">
                  <c:v>1801</c:v>
                </c:pt>
                <c:pt idx="181">
                  <c:v>1811</c:v>
                </c:pt>
                <c:pt idx="182">
                  <c:v>1821</c:v>
                </c:pt>
                <c:pt idx="183">
                  <c:v>1831</c:v>
                </c:pt>
                <c:pt idx="184">
                  <c:v>1841</c:v>
                </c:pt>
                <c:pt idx="185">
                  <c:v>1851</c:v>
                </c:pt>
                <c:pt idx="186">
                  <c:v>1861</c:v>
                </c:pt>
                <c:pt idx="187">
                  <c:v>1871</c:v>
                </c:pt>
                <c:pt idx="188">
                  <c:v>1881</c:v>
                </c:pt>
                <c:pt idx="189">
                  <c:v>1891</c:v>
                </c:pt>
                <c:pt idx="190">
                  <c:v>1901</c:v>
                </c:pt>
                <c:pt idx="191">
                  <c:v>1911</c:v>
                </c:pt>
                <c:pt idx="192">
                  <c:v>1921</c:v>
                </c:pt>
                <c:pt idx="193">
                  <c:v>1931</c:v>
                </c:pt>
                <c:pt idx="194">
                  <c:v>1941</c:v>
                </c:pt>
                <c:pt idx="195">
                  <c:v>1951</c:v>
                </c:pt>
                <c:pt idx="196">
                  <c:v>1961</c:v>
                </c:pt>
                <c:pt idx="197">
                  <c:v>1971</c:v>
                </c:pt>
                <c:pt idx="198">
                  <c:v>1981</c:v>
                </c:pt>
                <c:pt idx="199">
                  <c:v>1991</c:v>
                </c:pt>
                <c:pt idx="200">
                  <c:v>2001</c:v>
                </c:pt>
              </c:numCache>
            </c:numRef>
          </c:xVal>
          <c:yVal>
            <c:numRef>
              <c:f>DATA!$AX$2:$AX$202</c:f>
              <c:numCache>
                <c:formatCode>General</c:formatCode>
                <c:ptCount val="201"/>
                <c:pt idx="0">
                  <c:v>1</c:v>
                </c:pt>
                <c:pt idx="1">
                  <c:v>0.95516999999999996</c:v>
                </c:pt>
                <c:pt idx="2">
                  <c:v>0.90742</c:v>
                </c:pt>
                <c:pt idx="3">
                  <c:v>0.82016999999999962</c:v>
                </c:pt>
                <c:pt idx="4">
                  <c:v>0.72006000000000003</c:v>
                </c:pt>
                <c:pt idx="5">
                  <c:v>0.61153999999999997</c:v>
                </c:pt>
                <c:pt idx="6">
                  <c:v>0.53779999999999994</c:v>
                </c:pt>
                <c:pt idx="7">
                  <c:v>0.48994000000000021</c:v>
                </c:pt>
                <c:pt idx="8">
                  <c:v>0.46426000000000001</c:v>
                </c:pt>
                <c:pt idx="9">
                  <c:v>0.45876</c:v>
                </c:pt>
                <c:pt idx="10">
                  <c:v>0.4521</c:v>
                </c:pt>
                <c:pt idx="11">
                  <c:v>0.44783000000000017</c:v>
                </c:pt>
                <c:pt idx="12">
                  <c:v>0.44996000000000036</c:v>
                </c:pt>
                <c:pt idx="13">
                  <c:v>0.45006000000000002</c:v>
                </c:pt>
                <c:pt idx="14">
                  <c:v>0.44637000000000038</c:v>
                </c:pt>
                <c:pt idx="15">
                  <c:v>0.44720000000000021</c:v>
                </c:pt>
                <c:pt idx="16">
                  <c:v>0.44694000000000017</c:v>
                </c:pt>
                <c:pt idx="17">
                  <c:v>0.4461900000000002</c:v>
                </c:pt>
                <c:pt idx="18">
                  <c:v>0.44573000000000002</c:v>
                </c:pt>
                <c:pt idx="19">
                  <c:v>0.44932000000000033</c:v>
                </c:pt>
                <c:pt idx="20">
                  <c:v>0.45035000000000008</c:v>
                </c:pt>
                <c:pt idx="21">
                  <c:v>0.44223000000000001</c:v>
                </c:pt>
                <c:pt idx="22">
                  <c:v>0.44046000000000024</c:v>
                </c:pt>
                <c:pt idx="23">
                  <c:v>0.43717000000000017</c:v>
                </c:pt>
                <c:pt idx="24">
                  <c:v>0.43299000000000026</c:v>
                </c:pt>
                <c:pt idx="25">
                  <c:v>0.43216000000000021</c:v>
                </c:pt>
                <c:pt idx="26">
                  <c:v>0.43445000000000017</c:v>
                </c:pt>
                <c:pt idx="27">
                  <c:v>0.43394000000000021</c:v>
                </c:pt>
                <c:pt idx="28">
                  <c:v>0.43341000000000024</c:v>
                </c:pt>
                <c:pt idx="29">
                  <c:v>0.43565000000000015</c:v>
                </c:pt>
                <c:pt idx="30">
                  <c:v>0.43248000000000031</c:v>
                </c:pt>
                <c:pt idx="31">
                  <c:v>0.42576000000000008</c:v>
                </c:pt>
                <c:pt idx="32">
                  <c:v>0.42086000000000018</c:v>
                </c:pt>
                <c:pt idx="33">
                  <c:v>0.40826000000000001</c:v>
                </c:pt>
                <c:pt idx="34">
                  <c:v>0.39928000000000025</c:v>
                </c:pt>
                <c:pt idx="35">
                  <c:v>0.39542000000000038</c:v>
                </c:pt>
                <c:pt idx="36">
                  <c:v>0.38339000000000018</c:v>
                </c:pt>
                <c:pt idx="37">
                  <c:v>0.37536000000000036</c:v>
                </c:pt>
                <c:pt idx="38">
                  <c:v>0.36647000000000024</c:v>
                </c:pt>
                <c:pt idx="39">
                  <c:v>0.36112000000000016</c:v>
                </c:pt>
                <c:pt idx="40">
                  <c:v>0.3508300000000002</c:v>
                </c:pt>
                <c:pt idx="41">
                  <c:v>0.34244000000000024</c:v>
                </c:pt>
                <c:pt idx="42">
                  <c:v>0.33483000000000024</c:v>
                </c:pt>
                <c:pt idx="43">
                  <c:v>0.3256300000000002</c:v>
                </c:pt>
                <c:pt idx="44">
                  <c:v>0.3145300000000002</c:v>
                </c:pt>
                <c:pt idx="45">
                  <c:v>0.3085900000000002</c:v>
                </c:pt>
                <c:pt idx="46">
                  <c:v>0.30276000000000008</c:v>
                </c:pt>
                <c:pt idx="47">
                  <c:v>0.29581000000000024</c:v>
                </c:pt>
                <c:pt idx="48">
                  <c:v>0.29078000000000015</c:v>
                </c:pt>
                <c:pt idx="49">
                  <c:v>0.29070000000000001</c:v>
                </c:pt>
                <c:pt idx="50">
                  <c:v>0.28804000000000002</c:v>
                </c:pt>
                <c:pt idx="51">
                  <c:v>0.28714000000000001</c:v>
                </c:pt>
                <c:pt idx="52">
                  <c:v>0.28243000000000001</c:v>
                </c:pt>
                <c:pt idx="53">
                  <c:v>0.27675</c:v>
                </c:pt>
                <c:pt idx="54">
                  <c:v>0.28243000000000001</c:v>
                </c:pt>
                <c:pt idx="55">
                  <c:v>0.27704000000000001</c:v>
                </c:pt>
                <c:pt idx="56">
                  <c:v>0.27165</c:v>
                </c:pt>
                <c:pt idx="57">
                  <c:v>0.27090000000000014</c:v>
                </c:pt>
                <c:pt idx="58">
                  <c:v>0.26758000000000015</c:v>
                </c:pt>
                <c:pt idx="59">
                  <c:v>0.26499</c:v>
                </c:pt>
                <c:pt idx="60">
                  <c:v>0.26337000000000022</c:v>
                </c:pt>
                <c:pt idx="61">
                  <c:v>0.25703000000000004</c:v>
                </c:pt>
                <c:pt idx="62">
                  <c:v>0.25542000000000015</c:v>
                </c:pt>
                <c:pt idx="63">
                  <c:v>0.25492000000000015</c:v>
                </c:pt>
                <c:pt idx="64">
                  <c:v>0.24671000000000012</c:v>
                </c:pt>
                <c:pt idx="65">
                  <c:v>0.24417</c:v>
                </c:pt>
                <c:pt idx="66">
                  <c:v>0.23801000000000008</c:v>
                </c:pt>
                <c:pt idx="67">
                  <c:v>0.23547000000000001</c:v>
                </c:pt>
                <c:pt idx="68">
                  <c:v>0.23345000000000007</c:v>
                </c:pt>
                <c:pt idx="69">
                  <c:v>0.23383999999999999</c:v>
                </c:pt>
                <c:pt idx="70">
                  <c:v>0.22953000000000012</c:v>
                </c:pt>
                <c:pt idx="71">
                  <c:v>0.22787000000000004</c:v>
                </c:pt>
                <c:pt idx="72">
                  <c:v>0.23074000000000008</c:v>
                </c:pt>
                <c:pt idx="73">
                  <c:v>0.22804000000000013</c:v>
                </c:pt>
                <c:pt idx="74">
                  <c:v>0.22421000000000013</c:v>
                </c:pt>
                <c:pt idx="75">
                  <c:v>0.22360000000000008</c:v>
                </c:pt>
                <c:pt idx="76">
                  <c:v>0.22400000000000009</c:v>
                </c:pt>
                <c:pt idx="77">
                  <c:v>0.22201000000000012</c:v>
                </c:pt>
                <c:pt idx="78">
                  <c:v>0.22078000000000009</c:v>
                </c:pt>
                <c:pt idx="79">
                  <c:v>0.21995000000000009</c:v>
                </c:pt>
                <c:pt idx="80">
                  <c:v>0.21962999999999999</c:v>
                </c:pt>
                <c:pt idx="81">
                  <c:v>0.21814000000000008</c:v>
                </c:pt>
                <c:pt idx="82">
                  <c:v>0.21676000000000009</c:v>
                </c:pt>
                <c:pt idx="83">
                  <c:v>0.21843000000000012</c:v>
                </c:pt>
                <c:pt idx="84">
                  <c:v>0.21817</c:v>
                </c:pt>
                <c:pt idx="85">
                  <c:v>0.21586000000000008</c:v>
                </c:pt>
                <c:pt idx="86">
                  <c:v>0.21417</c:v>
                </c:pt>
                <c:pt idx="87">
                  <c:v>0.21414000000000008</c:v>
                </c:pt>
                <c:pt idx="88">
                  <c:v>0.21276000000000009</c:v>
                </c:pt>
                <c:pt idx="89">
                  <c:v>0.21252000000000001</c:v>
                </c:pt>
                <c:pt idx="90">
                  <c:v>0.21273000000000009</c:v>
                </c:pt>
                <c:pt idx="91">
                  <c:v>0.21155000000000004</c:v>
                </c:pt>
                <c:pt idx="92">
                  <c:v>0.20990000000000009</c:v>
                </c:pt>
                <c:pt idx="93">
                  <c:v>0.21056000000000008</c:v>
                </c:pt>
                <c:pt idx="94">
                  <c:v>0.21153000000000008</c:v>
                </c:pt>
                <c:pt idx="95">
                  <c:v>0.20918999999999999</c:v>
                </c:pt>
                <c:pt idx="96">
                  <c:v>0.20948000000000008</c:v>
                </c:pt>
                <c:pt idx="97">
                  <c:v>0.21042000000000008</c:v>
                </c:pt>
                <c:pt idx="98">
                  <c:v>0.20790000000000008</c:v>
                </c:pt>
                <c:pt idx="99">
                  <c:v>0.20948000000000008</c:v>
                </c:pt>
                <c:pt idx="100">
                  <c:v>0.20913999999999999</c:v>
                </c:pt>
                <c:pt idx="101">
                  <c:v>0.21132000000000001</c:v>
                </c:pt>
                <c:pt idx="102">
                  <c:v>0.21137</c:v>
                </c:pt>
                <c:pt idx="103">
                  <c:v>0.20897000000000004</c:v>
                </c:pt>
                <c:pt idx="104">
                  <c:v>0.21096000000000009</c:v>
                </c:pt>
                <c:pt idx="105">
                  <c:v>0.20879000000000009</c:v>
                </c:pt>
                <c:pt idx="106">
                  <c:v>0.20994000000000013</c:v>
                </c:pt>
                <c:pt idx="107">
                  <c:v>0.21000000000000008</c:v>
                </c:pt>
                <c:pt idx="108">
                  <c:v>0.20762</c:v>
                </c:pt>
                <c:pt idx="109">
                  <c:v>0.20621000000000009</c:v>
                </c:pt>
                <c:pt idx="110">
                  <c:v>0.20777999999999999</c:v>
                </c:pt>
                <c:pt idx="111">
                  <c:v>0.20637</c:v>
                </c:pt>
                <c:pt idx="112">
                  <c:v>0.20255999999999999</c:v>
                </c:pt>
                <c:pt idx="113">
                  <c:v>0.20361000000000001</c:v>
                </c:pt>
                <c:pt idx="114">
                  <c:v>0.19982000000000008</c:v>
                </c:pt>
                <c:pt idx="115">
                  <c:v>0.20597000000000001</c:v>
                </c:pt>
                <c:pt idx="116">
                  <c:v>0.20613000000000001</c:v>
                </c:pt>
                <c:pt idx="117">
                  <c:v>0.20720000000000008</c:v>
                </c:pt>
                <c:pt idx="118">
                  <c:v>0.20642000000000008</c:v>
                </c:pt>
                <c:pt idx="119">
                  <c:v>0.20668</c:v>
                </c:pt>
                <c:pt idx="120">
                  <c:v>0.2051</c:v>
                </c:pt>
                <c:pt idx="121">
                  <c:v>0.20530999999999999</c:v>
                </c:pt>
                <c:pt idx="122">
                  <c:v>0.20519000000000001</c:v>
                </c:pt>
                <c:pt idx="123">
                  <c:v>0.20243000000000008</c:v>
                </c:pt>
                <c:pt idx="124">
                  <c:v>0.20499000000000009</c:v>
                </c:pt>
                <c:pt idx="125">
                  <c:v>0.20315</c:v>
                </c:pt>
                <c:pt idx="126">
                  <c:v>0.20524000000000009</c:v>
                </c:pt>
                <c:pt idx="127">
                  <c:v>0.20226000000000008</c:v>
                </c:pt>
                <c:pt idx="128">
                  <c:v>0.19941000000000017</c:v>
                </c:pt>
                <c:pt idx="129">
                  <c:v>0.20769000000000001</c:v>
                </c:pt>
                <c:pt idx="130">
                  <c:v>0.20377999999999999</c:v>
                </c:pt>
                <c:pt idx="131">
                  <c:v>0.20555999999999999</c:v>
                </c:pt>
                <c:pt idx="132">
                  <c:v>0.20436000000000001</c:v>
                </c:pt>
                <c:pt idx="133">
                  <c:v>0.20283000000000001</c:v>
                </c:pt>
                <c:pt idx="134">
                  <c:v>0.20482</c:v>
                </c:pt>
                <c:pt idx="135">
                  <c:v>0.20433000000000001</c:v>
                </c:pt>
                <c:pt idx="136">
                  <c:v>0.20580999999999999</c:v>
                </c:pt>
                <c:pt idx="137">
                  <c:v>0.20358999999999999</c:v>
                </c:pt>
                <c:pt idx="138">
                  <c:v>0.20446000000000009</c:v>
                </c:pt>
                <c:pt idx="139">
                  <c:v>0.20438000000000001</c:v>
                </c:pt>
                <c:pt idx="140">
                  <c:v>0.20485999999999999</c:v>
                </c:pt>
                <c:pt idx="141">
                  <c:v>0.20340000000000008</c:v>
                </c:pt>
                <c:pt idx="142">
                  <c:v>0.20400000000000001</c:v>
                </c:pt>
                <c:pt idx="143">
                  <c:v>0.20436000000000001</c:v>
                </c:pt>
                <c:pt idx="144">
                  <c:v>0.20525000000000004</c:v>
                </c:pt>
                <c:pt idx="145">
                  <c:v>0.20404000000000008</c:v>
                </c:pt>
                <c:pt idx="146">
                  <c:v>0.20493000000000008</c:v>
                </c:pt>
                <c:pt idx="147">
                  <c:v>0.20530999999999999</c:v>
                </c:pt>
                <c:pt idx="148">
                  <c:v>0.20740000000000008</c:v>
                </c:pt>
                <c:pt idx="149">
                  <c:v>0.20584000000000008</c:v>
                </c:pt>
                <c:pt idx="150">
                  <c:v>0.20554000000000008</c:v>
                </c:pt>
                <c:pt idx="151">
                  <c:v>0.20604000000000008</c:v>
                </c:pt>
                <c:pt idx="152">
                  <c:v>0.20487</c:v>
                </c:pt>
                <c:pt idx="153">
                  <c:v>0.20555999999999999</c:v>
                </c:pt>
                <c:pt idx="154">
                  <c:v>0.20605999999999999</c:v>
                </c:pt>
                <c:pt idx="155">
                  <c:v>0.20619999999999999</c:v>
                </c:pt>
                <c:pt idx="156">
                  <c:v>0.20483999999999999</c:v>
                </c:pt>
                <c:pt idx="157">
                  <c:v>0.20627000000000001</c:v>
                </c:pt>
                <c:pt idx="158">
                  <c:v>0.20701000000000008</c:v>
                </c:pt>
                <c:pt idx="159">
                  <c:v>0.20680999999999999</c:v>
                </c:pt>
                <c:pt idx="160">
                  <c:v>0.20741000000000012</c:v>
                </c:pt>
                <c:pt idx="161">
                  <c:v>0.20642000000000008</c:v>
                </c:pt>
                <c:pt idx="162">
                  <c:v>0.20471000000000009</c:v>
                </c:pt>
                <c:pt idx="163">
                  <c:v>0.20537</c:v>
                </c:pt>
                <c:pt idx="164">
                  <c:v>0.20643000000000009</c:v>
                </c:pt>
                <c:pt idx="165">
                  <c:v>0.20594000000000012</c:v>
                </c:pt>
                <c:pt idx="166">
                  <c:v>0.2016</c:v>
                </c:pt>
                <c:pt idx="167">
                  <c:v>0.20201000000000008</c:v>
                </c:pt>
                <c:pt idx="168">
                  <c:v>0.20358000000000001</c:v>
                </c:pt>
                <c:pt idx="169">
                  <c:v>0.20443000000000008</c:v>
                </c:pt>
                <c:pt idx="170">
                  <c:v>0.20458999999999999</c:v>
                </c:pt>
                <c:pt idx="171">
                  <c:v>0.20327000000000001</c:v>
                </c:pt>
                <c:pt idx="172">
                  <c:v>0.20498000000000008</c:v>
                </c:pt>
                <c:pt idx="173">
                  <c:v>0.20358000000000001</c:v>
                </c:pt>
                <c:pt idx="174">
                  <c:v>0.20313999999999999</c:v>
                </c:pt>
                <c:pt idx="175">
                  <c:v>0.20505000000000001</c:v>
                </c:pt>
                <c:pt idx="176">
                  <c:v>0.2046</c:v>
                </c:pt>
                <c:pt idx="177">
                  <c:v>0.20770000000000008</c:v>
                </c:pt>
                <c:pt idx="178">
                  <c:v>0.20738000000000001</c:v>
                </c:pt>
                <c:pt idx="179">
                  <c:v>0.20893000000000009</c:v>
                </c:pt>
                <c:pt idx="180">
                  <c:v>0.20757999999999999</c:v>
                </c:pt>
                <c:pt idx="181">
                  <c:v>0.20856000000000008</c:v>
                </c:pt>
                <c:pt idx="182">
                  <c:v>0.20734000000000008</c:v>
                </c:pt>
                <c:pt idx="183">
                  <c:v>0.20740000000000008</c:v>
                </c:pt>
                <c:pt idx="184">
                  <c:v>0.20832999999999999</c:v>
                </c:pt>
                <c:pt idx="185">
                  <c:v>0.21027999999999999</c:v>
                </c:pt>
                <c:pt idx="186">
                  <c:v>0.20813000000000001</c:v>
                </c:pt>
                <c:pt idx="187">
                  <c:v>0.20996000000000009</c:v>
                </c:pt>
                <c:pt idx="188">
                  <c:v>0.20397999999999999</c:v>
                </c:pt>
                <c:pt idx="189">
                  <c:v>0.21292000000000008</c:v>
                </c:pt>
                <c:pt idx="190">
                  <c:v>0.20722000000000004</c:v>
                </c:pt>
                <c:pt idx="191">
                  <c:v>0.20938000000000001</c:v>
                </c:pt>
                <c:pt idx="192">
                  <c:v>0.20862</c:v>
                </c:pt>
                <c:pt idx="193">
                  <c:v>0.21220000000000008</c:v>
                </c:pt>
                <c:pt idx="194">
                  <c:v>0.21091000000000007</c:v>
                </c:pt>
                <c:pt idx="195">
                  <c:v>0.21180000000000004</c:v>
                </c:pt>
                <c:pt idx="196">
                  <c:v>0.21132999999999999</c:v>
                </c:pt>
                <c:pt idx="197">
                  <c:v>0.21015</c:v>
                </c:pt>
                <c:pt idx="198">
                  <c:v>0.21146000000000009</c:v>
                </c:pt>
                <c:pt idx="199">
                  <c:v>0.21095000000000008</c:v>
                </c:pt>
                <c:pt idx="200">
                  <c:v>0.20934000000000008</c:v>
                </c:pt>
              </c:numCache>
            </c:numRef>
          </c:yVal>
          <c:smooth val="1"/>
        </c:ser>
        <c:ser>
          <c:idx val="16"/>
          <c:order val="16"/>
          <c:tx>
            <c:v>AVERAGE LOW-PERM</c:v>
          </c:tx>
          <c:spPr>
            <a:ln>
              <a:solidFill>
                <a:srgbClr val="FFC000"/>
              </a:solidFill>
              <a:prstDash val="solid"/>
            </a:ln>
          </c:spPr>
          <c:marker>
            <c:symbol val="none"/>
          </c:marker>
          <c:xVal>
            <c:numRef>
              <c:f>DATA!$L$2:$L$202</c:f>
              <c:numCache>
                <c:formatCode>General</c:formatCode>
                <c:ptCount val="201"/>
                <c:pt idx="0">
                  <c:v>1</c:v>
                </c:pt>
                <c:pt idx="1">
                  <c:v>11</c:v>
                </c:pt>
                <c:pt idx="2">
                  <c:v>21</c:v>
                </c:pt>
                <c:pt idx="3">
                  <c:v>31</c:v>
                </c:pt>
                <c:pt idx="4">
                  <c:v>41</c:v>
                </c:pt>
                <c:pt idx="5">
                  <c:v>51</c:v>
                </c:pt>
                <c:pt idx="6">
                  <c:v>61</c:v>
                </c:pt>
                <c:pt idx="7">
                  <c:v>71</c:v>
                </c:pt>
                <c:pt idx="8">
                  <c:v>81</c:v>
                </c:pt>
                <c:pt idx="9">
                  <c:v>91</c:v>
                </c:pt>
                <c:pt idx="10">
                  <c:v>101</c:v>
                </c:pt>
                <c:pt idx="11">
                  <c:v>111</c:v>
                </c:pt>
                <c:pt idx="12">
                  <c:v>121</c:v>
                </c:pt>
                <c:pt idx="13">
                  <c:v>131</c:v>
                </c:pt>
                <c:pt idx="14">
                  <c:v>141</c:v>
                </c:pt>
                <c:pt idx="15">
                  <c:v>151</c:v>
                </c:pt>
                <c:pt idx="16">
                  <c:v>161</c:v>
                </c:pt>
                <c:pt idx="17">
                  <c:v>171</c:v>
                </c:pt>
                <c:pt idx="18">
                  <c:v>181</c:v>
                </c:pt>
                <c:pt idx="19">
                  <c:v>191</c:v>
                </c:pt>
                <c:pt idx="20">
                  <c:v>201</c:v>
                </c:pt>
                <c:pt idx="21">
                  <c:v>211</c:v>
                </c:pt>
                <c:pt idx="22">
                  <c:v>221</c:v>
                </c:pt>
                <c:pt idx="23">
                  <c:v>231</c:v>
                </c:pt>
                <c:pt idx="24">
                  <c:v>241</c:v>
                </c:pt>
                <c:pt idx="25">
                  <c:v>251</c:v>
                </c:pt>
                <c:pt idx="26">
                  <c:v>261</c:v>
                </c:pt>
                <c:pt idx="27">
                  <c:v>271</c:v>
                </c:pt>
                <c:pt idx="28">
                  <c:v>281</c:v>
                </c:pt>
                <c:pt idx="29">
                  <c:v>291</c:v>
                </c:pt>
                <c:pt idx="30">
                  <c:v>301</c:v>
                </c:pt>
                <c:pt idx="31">
                  <c:v>311</c:v>
                </c:pt>
                <c:pt idx="32">
                  <c:v>321</c:v>
                </c:pt>
                <c:pt idx="33">
                  <c:v>331</c:v>
                </c:pt>
                <c:pt idx="34">
                  <c:v>341</c:v>
                </c:pt>
                <c:pt idx="35">
                  <c:v>351</c:v>
                </c:pt>
                <c:pt idx="36">
                  <c:v>361</c:v>
                </c:pt>
                <c:pt idx="37">
                  <c:v>371</c:v>
                </c:pt>
                <c:pt idx="38">
                  <c:v>381</c:v>
                </c:pt>
                <c:pt idx="39">
                  <c:v>391</c:v>
                </c:pt>
                <c:pt idx="40">
                  <c:v>401</c:v>
                </c:pt>
                <c:pt idx="41">
                  <c:v>411</c:v>
                </c:pt>
                <c:pt idx="42">
                  <c:v>421</c:v>
                </c:pt>
                <c:pt idx="43">
                  <c:v>431</c:v>
                </c:pt>
                <c:pt idx="44">
                  <c:v>441</c:v>
                </c:pt>
                <c:pt idx="45">
                  <c:v>451</c:v>
                </c:pt>
                <c:pt idx="46">
                  <c:v>461</c:v>
                </c:pt>
                <c:pt idx="47">
                  <c:v>471</c:v>
                </c:pt>
                <c:pt idx="48">
                  <c:v>481</c:v>
                </c:pt>
                <c:pt idx="49">
                  <c:v>491</c:v>
                </c:pt>
                <c:pt idx="50">
                  <c:v>501</c:v>
                </c:pt>
                <c:pt idx="51">
                  <c:v>511</c:v>
                </c:pt>
                <c:pt idx="52">
                  <c:v>521</c:v>
                </c:pt>
                <c:pt idx="53">
                  <c:v>531</c:v>
                </c:pt>
                <c:pt idx="54">
                  <c:v>541</c:v>
                </c:pt>
                <c:pt idx="55">
                  <c:v>551</c:v>
                </c:pt>
                <c:pt idx="56">
                  <c:v>561</c:v>
                </c:pt>
                <c:pt idx="57">
                  <c:v>571</c:v>
                </c:pt>
                <c:pt idx="58">
                  <c:v>581</c:v>
                </c:pt>
                <c:pt idx="59">
                  <c:v>591</c:v>
                </c:pt>
                <c:pt idx="60">
                  <c:v>601</c:v>
                </c:pt>
                <c:pt idx="61">
                  <c:v>611</c:v>
                </c:pt>
                <c:pt idx="62">
                  <c:v>621</c:v>
                </c:pt>
                <c:pt idx="63">
                  <c:v>631</c:v>
                </c:pt>
                <c:pt idx="64">
                  <c:v>641</c:v>
                </c:pt>
                <c:pt idx="65">
                  <c:v>651</c:v>
                </c:pt>
                <c:pt idx="66">
                  <c:v>661</c:v>
                </c:pt>
                <c:pt idx="67">
                  <c:v>671</c:v>
                </c:pt>
                <c:pt idx="68">
                  <c:v>681</c:v>
                </c:pt>
                <c:pt idx="69">
                  <c:v>691</c:v>
                </c:pt>
                <c:pt idx="70">
                  <c:v>701</c:v>
                </c:pt>
                <c:pt idx="71">
                  <c:v>711</c:v>
                </c:pt>
                <c:pt idx="72">
                  <c:v>721</c:v>
                </c:pt>
                <c:pt idx="73">
                  <c:v>731</c:v>
                </c:pt>
                <c:pt idx="74">
                  <c:v>741</c:v>
                </c:pt>
                <c:pt idx="75">
                  <c:v>751</c:v>
                </c:pt>
                <c:pt idx="76">
                  <c:v>761</c:v>
                </c:pt>
                <c:pt idx="77">
                  <c:v>771</c:v>
                </c:pt>
                <c:pt idx="78">
                  <c:v>781</c:v>
                </c:pt>
                <c:pt idx="79">
                  <c:v>791</c:v>
                </c:pt>
                <c:pt idx="80">
                  <c:v>801</c:v>
                </c:pt>
                <c:pt idx="81">
                  <c:v>811</c:v>
                </c:pt>
                <c:pt idx="82">
                  <c:v>821</c:v>
                </c:pt>
                <c:pt idx="83">
                  <c:v>831</c:v>
                </c:pt>
                <c:pt idx="84">
                  <c:v>841</c:v>
                </c:pt>
                <c:pt idx="85">
                  <c:v>851</c:v>
                </c:pt>
                <c:pt idx="86">
                  <c:v>861</c:v>
                </c:pt>
                <c:pt idx="87">
                  <c:v>871</c:v>
                </c:pt>
                <c:pt idx="88">
                  <c:v>881</c:v>
                </c:pt>
                <c:pt idx="89">
                  <c:v>891</c:v>
                </c:pt>
                <c:pt idx="90">
                  <c:v>901</c:v>
                </c:pt>
                <c:pt idx="91">
                  <c:v>911</c:v>
                </c:pt>
                <c:pt idx="92">
                  <c:v>921</c:v>
                </c:pt>
                <c:pt idx="93">
                  <c:v>931</c:v>
                </c:pt>
                <c:pt idx="94">
                  <c:v>941</c:v>
                </c:pt>
                <c:pt idx="95">
                  <c:v>951</c:v>
                </c:pt>
                <c:pt idx="96">
                  <c:v>961</c:v>
                </c:pt>
                <c:pt idx="97">
                  <c:v>971</c:v>
                </c:pt>
                <c:pt idx="98">
                  <c:v>981</c:v>
                </c:pt>
                <c:pt idx="99">
                  <c:v>991</c:v>
                </c:pt>
                <c:pt idx="100">
                  <c:v>1001</c:v>
                </c:pt>
                <c:pt idx="101">
                  <c:v>1011</c:v>
                </c:pt>
                <c:pt idx="102">
                  <c:v>1021</c:v>
                </c:pt>
                <c:pt idx="103">
                  <c:v>1031</c:v>
                </c:pt>
                <c:pt idx="104">
                  <c:v>1041</c:v>
                </c:pt>
                <c:pt idx="105">
                  <c:v>1051</c:v>
                </c:pt>
                <c:pt idx="106">
                  <c:v>1061</c:v>
                </c:pt>
                <c:pt idx="107">
                  <c:v>1071</c:v>
                </c:pt>
                <c:pt idx="108">
                  <c:v>1081</c:v>
                </c:pt>
                <c:pt idx="109">
                  <c:v>1091</c:v>
                </c:pt>
                <c:pt idx="110">
                  <c:v>1101</c:v>
                </c:pt>
                <c:pt idx="111">
                  <c:v>1111</c:v>
                </c:pt>
                <c:pt idx="112">
                  <c:v>1121</c:v>
                </c:pt>
                <c:pt idx="113">
                  <c:v>1131</c:v>
                </c:pt>
                <c:pt idx="114">
                  <c:v>1141</c:v>
                </c:pt>
                <c:pt idx="115">
                  <c:v>1151</c:v>
                </c:pt>
                <c:pt idx="116">
                  <c:v>1161</c:v>
                </c:pt>
                <c:pt idx="117">
                  <c:v>1171</c:v>
                </c:pt>
                <c:pt idx="118">
                  <c:v>1181</c:v>
                </c:pt>
                <c:pt idx="119">
                  <c:v>1191</c:v>
                </c:pt>
                <c:pt idx="120">
                  <c:v>1201</c:v>
                </c:pt>
                <c:pt idx="121">
                  <c:v>1211</c:v>
                </c:pt>
                <c:pt idx="122">
                  <c:v>1221</c:v>
                </c:pt>
                <c:pt idx="123">
                  <c:v>1231</c:v>
                </c:pt>
                <c:pt idx="124">
                  <c:v>1241</c:v>
                </c:pt>
                <c:pt idx="125">
                  <c:v>1251</c:v>
                </c:pt>
                <c:pt idx="126">
                  <c:v>1261</c:v>
                </c:pt>
                <c:pt idx="127">
                  <c:v>1271</c:v>
                </c:pt>
                <c:pt idx="128">
                  <c:v>1281</c:v>
                </c:pt>
                <c:pt idx="129">
                  <c:v>1291</c:v>
                </c:pt>
                <c:pt idx="130">
                  <c:v>1301</c:v>
                </c:pt>
                <c:pt idx="131">
                  <c:v>1311</c:v>
                </c:pt>
                <c:pt idx="132">
                  <c:v>1321</c:v>
                </c:pt>
                <c:pt idx="133">
                  <c:v>1331</c:v>
                </c:pt>
                <c:pt idx="134">
                  <c:v>1341</c:v>
                </c:pt>
                <c:pt idx="135">
                  <c:v>1351</c:v>
                </c:pt>
                <c:pt idx="136">
                  <c:v>1361</c:v>
                </c:pt>
                <c:pt idx="137">
                  <c:v>1371</c:v>
                </c:pt>
                <c:pt idx="138">
                  <c:v>1381</c:v>
                </c:pt>
                <c:pt idx="139">
                  <c:v>1391</c:v>
                </c:pt>
                <c:pt idx="140">
                  <c:v>1401</c:v>
                </c:pt>
                <c:pt idx="141">
                  <c:v>1411</c:v>
                </c:pt>
                <c:pt idx="142">
                  <c:v>1421</c:v>
                </c:pt>
                <c:pt idx="143">
                  <c:v>1431</c:v>
                </c:pt>
                <c:pt idx="144">
                  <c:v>1441</c:v>
                </c:pt>
                <c:pt idx="145">
                  <c:v>1451</c:v>
                </c:pt>
                <c:pt idx="146">
                  <c:v>1461</c:v>
                </c:pt>
                <c:pt idx="147">
                  <c:v>1471</c:v>
                </c:pt>
                <c:pt idx="148">
                  <c:v>1481</c:v>
                </c:pt>
                <c:pt idx="149">
                  <c:v>1491</c:v>
                </c:pt>
                <c:pt idx="150">
                  <c:v>1501</c:v>
                </c:pt>
                <c:pt idx="151">
                  <c:v>1511</c:v>
                </c:pt>
                <c:pt idx="152">
                  <c:v>1521</c:v>
                </c:pt>
                <c:pt idx="153">
                  <c:v>1531</c:v>
                </c:pt>
                <c:pt idx="154">
                  <c:v>1541</c:v>
                </c:pt>
                <c:pt idx="155">
                  <c:v>1551</c:v>
                </c:pt>
                <c:pt idx="156">
                  <c:v>1561</c:v>
                </c:pt>
                <c:pt idx="157">
                  <c:v>1571</c:v>
                </c:pt>
                <c:pt idx="158">
                  <c:v>1581</c:v>
                </c:pt>
                <c:pt idx="159">
                  <c:v>1591</c:v>
                </c:pt>
                <c:pt idx="160">
                  <c:v>1601</c:v>
                </c:pt>
                <c:pt idx="161">
                  <c:v>1611</c:v>
                </c:pt>
                <c:pt idx="162">
                  <c:v>1621</c:v>
                </c:pt>
                <c:pt idx="163">
                  <c:v>1631</c:v>
                </c:pt>
                <c:pt idx="164">
                  <c:v>1641</c:v>
                </c:pt>
                <c:pt idx="165">
                  <c:v>1651</c:v>
                </c:pt>
                <c:pt idx="166">
                  <c:v>1661</c:v>
                </c:pt>
                <c:pt idx="167">
                  <c:v>1671</c:v>
                </c:pt>
                <c:pt idx="168">
                  <c:v>1681</c:v>
                </c:pt>
                <c:pt idx="169">
                  <c:v>1691</c:v>
                </c:pt>
                <c:pt idx="170">
                  <c:v>1701</c:v>
                </c:pt>
                <c:pt idx="171">
                  <c:v>1711</c:v>
                </c:pt>
                <c:pt idx="172">
                  <c:v>1721</c:v>
                </c:pt>
                <c:pt idx="173">
                  <c:v>1731</c:v>
                </c:pt>
                <c:pt idx="174">
                  <c:v>1741</c:v>
                </c:pt>
                <c:pt idx="175">
                  <c:v>1751</c:v>
                </c:pt>
                <c:pt idx="176">
                  <c:v>1761</c:v>
                </c:pt>
                <c:pt idx="177">
                  <c:v>1771</c:v>
                </c:pt>
                <c:pt idx="178">
                  <c:v>1781</c:v>
                </c:pt>
                <c:pt idx="179">
                  <c:v>1791</c:v>
                </c:pt>
                <c:pt idx="180">
                  <c:v>1801</c:v>
                </c:pt>
                <c:pt idx="181">
                  <c:v>1811</c:v>
                </c:pt>
                <c:pt idx="182">
                  <c:v>1821</c:v>
                </c:pt>
                <c:pt idx="183">
                  <c:v>1831</c:v>
                </c:pt>
                <c:pt idx="184">
                  <c:v>1841</c:v>
                </c:pt>
                <c:pt idx="185">
                  <c:v>1851</c:v>
                </c:pt>
                <c:pt idx="186">
                  <c:v>1861</c:v>
                </c:pt>
                <c:pt idx="187">
                  <c:v>1871</c:v>
                </c:pt>
                <c:pt idx="188">
                  <c:v>1881</c:v>
                </c:pt>
                <c:pt idx="189">
                  <c:v>1891</c:v>
                </c:pt>
                <c:pt idx="190">
                  <c:v>1901</c:v>
                </c:pt>
                <c:pt idx="191">
                  <c:v>1911</c:v>
                </c:pt>
                <c:pt idx="192">
                  <c:v>1921</c:v>
                </c:pt>
                <c:pt idx="193">
                  <c:v>1931</c:v>
                </c:pt>
                <c:pt idx="194">
                  <c:v>1941</c:v>
                </c:pt>
                <c:pt idx="195">
                  <c:v>1951</c:v>
                </c:pt>
                <c:pt idx="196">
                  <c:v>1961</c:v>
                </c:pt>
                <c:pt idx="197">
                  <c:v>1971</c:v>
                </c:pt>
                <c:pt idx="198">
                  <c:v>1981</c:v>
                </c:pt>
                <c:pt idx="199">
                  <c:v>1991</c:v>
                </c:pt>
                <c:pt idx="200">
                  <c:v>2001</c:v>
                </c:pt>
              </c:numCache>
            </c:numRef>
          </c:xVal>
          <c:yVal>
            <c:numRef>
              <c:f>DATA!$F$2:$F$202</c:f>
              <c:numCache>
                <c:formatCode>General</c:formatCode>
                <c:ptCount val="201"/>
                <c:pt idx="0">
                  <c:v>0.99970000000000003</c:v>
                </c:pt>
                <c:pt idx="1">
                  <c:v>0.99790249999999969</c:v>
                </c:pt>
                <c:pt idx="2">
                  <c:v>0.99575000000000002</c:v>
                </c:pt>
                <c:pt idx="3">
                  <c:v>0.99666999999999961</c:v>
                </c:pt>
                <c:pt idx="4">
                  <c:v>0.99210999999999971</c:v>
                </c:pt>
                <c:pt idx="5">
                  <c:v>0.99143749999999953</c:v>
                </c:pt>
                <c:pt idx="6">
                  <c:v>0.98870999999999998</c:v>
                </c:pt>
                <c:pt idx="7">
                  <c:v>0.98646499999999937</c:v>
                </c:pt>
                <c:pt idx="8">
                  <c:v>0.98625499999999966</c:v>
                </c:pt>
                <c:pt idx="9">
                  <c:v>0.98567749999999998</c:v>
                </c:pt>
                <c:pt idx="10">
                  <c:v>0.98429249999999968</c:v>
                </c:pt>
                <c:pt idx="11">
                  <c:v>0.98242749999999968</c:v>
                </c:pt>
                <c:pt idx="12">
                  <c:v>0.97924</c:v>
                </c:pt>
                <c:pt idx="13">
                  <c:v>0.9763299999999997</c:v>
                </c:pt>
                <c:pt idx="14">
                  <c:v>0.97374249999999996</c:v>
                </c:pt>
                <c:pt idx="15">
                  <c:v>0.96884250000000005</c:v>
                </c:pt>
                <c:pt idx="16">
                  <c:v>0.9649950000000006</c:v>
                </c:pt>
                <c:pt idx="17">
                  <c:v>0.9605800000000001</c:v>
                </c:pt>
                <c:pt idx="18">
                  <c:v>0.95462500000000072</c:v>
                </c:pt>
                <c:pt idx="19">
                  <c:v>0.95001499999999961</c:v>
                </c:pt>
                <c:pt idx="20">
                  <c:v>0.94790249999999998</c:v>
                </c:pt>
                <c:pt idx="21">
                  <c:v>0.93838999999999961</c:v>
                </c:pt>
                <c:pt idx="22">
                  <c:v>0.93296999999999997</c:v>
                </c:pt>
                <c:pt idx="23">
                  <c:v>0.92604500000000034</c:v>
                </c:pt>
                <c:pt idx="24">
                  <c:v>0.92132999999999998</c:v>
                </c:pt>
                <c:pt idx="25">
                  <c:v>0.91664499999999993</c:v>
                </c:pt>
                <c:pt idx="26">
                  <c:v>0.9113450000000004</c:v>
                </c:pt>
                <c:pt idx="27">
                  <c:v>0.9061549999999996</c:v>
                </c:pt>
                <c:pt idx="28">
                  <c:v>0.89889750000000024</c:v>
                </c:pt>
                <c:pt idx="29">
                  <c:v>0.88689000000000073</c:v>
                </c:pt>
                <c:pt idx="30">
                  <c:v>0.87170250000000005</c:v>
                </c:pt>
                <c:pt idx="31">
                  <c:v>0.85492000000000046</c:v>
                </c:pt>
                <c:pt idx="32">
                  <c:v>0.83934750000000002</c:v>
                </c:pt>
                <c:pt idx="33">
                  <c:v>0.82088499999999998</c:v>
                </c:pt>
                <c:pt idx="34">
                  <c:v>0.80711499999999958</c:v>
                </c:pt>
                <c:pt idx="35">
                  <c:v>0.79288749999999997</c:v>
                </c:pt>
                <c:pt idx="36">
                  <c:v>0.77851999999999966</c:v>
                </c:pt>
                <c:pt idx="37">
                  <c:v>0.7622525</c:v>
                </c:pt>
                <c:pt idx="38">
                  <c:v>0.75007249999999992</c:v>
                </c:pt>
                <c:pt idx="39">
                  <c:v>0.73885500000000048</c:v>
                </c:pt>
                <c:pt idx="40">
                  <c:v>0.72253999999999996</c:v>
                </c:pt>
                <c:pt idx="41">
                  <c:v>0.70794250000000003</c:v>
                </c:pt>
                <c:pt idx="42">
                  <c:v>0.69112500000000054</c:v>
                </c:pt>
                <c:pt idx="43">
                  <c:v>0.68126749999999991</c:v>
                </c:pt>
                <c:pt idx="44">
                  <c:v>0.67176000000000036</c:v>
                </c:pt>
                <c:pt idx="45">
                  <c:v>0.66394750000000025</c:v>
                </c:pt>
                <c:pt idx="46">
                  <c:v>0.65601999999999994</c:v>
                </c:pt>
                <c:pt idx="47">
                  <c:v>0.64753500000000042</c:v>
                </c:pt>
                <c:pt idx="48">
                  <c:v>0.63911249999999997</c:v>
                </c:pt>
                <c:pt idx="49">
                  <c:v>0.63083000000000033</c:v>
                </c:pt>
                <c:pt idx="50">
                  <c:v>0.62181500000000034</c:v>
                </c:pt>
                <c:pt idx="51">
                  <c:v>0.6112124999999996</c:v>
                </c:pt>
                <c:pt idx="52">
                  <c:v>0.60071750000000002</c:v>
                </c:pt>
                <c:pt idx="53">
                  <c:v>0.59102999999999994</c:v>
                </c:pt>
                <c:pt idx="54">
                  <c:v>0.58299250000000002</c:v>
                </c:pt>
                <c:pt idx="55">
                  <c:v>0.5721700000000004</c:v>
                </c:pt>
                <c:pt idx="56">
                  <c:v>0.55780500000000033</c:v>
                </c:pt>
                <c:pt idx="57">
                  <c:v>0.54301500000000003</c:v>
                </c:pt>
                <c:pt idx="58">
                  <c:v>0.5273624999999994</c:v>
                </c:pt>
                <c:pt idx="59">
                  <c:v>0.51168500000000039</c:v>
                </c:pt>
                <c:pt idx="60">
                  <c:v>0.49358250000000031</c:v>
                </c:pt>
                <c:pt idx="61">
                  <c:v>0.47567250000000016</c:v>
                </c:pt>
                <c:pt idx="62">
                  <c:v>0.45536500000000008</c:v>
                </c:pt>
                <c:pt idx="63">
                  <c:v>0.43510000000000021</c:v>
                </c:pt>
                <c:pt idx="64">
                  <c:v>0.41710500000000006</c:v>
                </c:pt>
                <c:pt idx="65">
                  <c:v>0.40027250000000014</c:v>
                </c:pt>
                <c:pt idx="66">
                  <c:v>0.38335000000000025</c:v>
                </c:pt>
                <c:pt idx="67">
                  <c:v>0.3691250000000002</c:v>
                </c:pt>
                <c:pt idx="68">
                  <c:v>0.35711500000000002</c:v>
                </c:pt>
                <c:pt idx="69">
                  <c:v>0.34891500000000036</c:v>
                </c:pt>
                <c:pt idx="70">
                  <c:v>0.33963500000000002</c:v>
                </c:pt>
                <c:pt idx="71">
                  <c:v>0.33466000000000018</c:v>
                </c:pt>
                <c:pt idx="72">
                  <c:v>0.32850000000000024</c:v>
                </c:pt>
                <c:pt idx="73">
                  <c:v>0.32206250000000036</c:v>
                </c:pt>
                <c:pt idx="74">
                  <c:v>0.31785750000000024</c:v>
                </c:pt>
                <c:pt idx="75">
                  <c:v>0.31354000000000021</c:v>
                </c:pt>
                <c:pt idx="76">
                  <c:v>0.3087975</c:v>
                </c:pt>
                <c:pt idx="77">
                  <c:v>0.30442750000000024</c:v>
                </c:pt>
                <c:pt idx="78">
                  <c:v>0.30062000000000016</c:v>
                </c:pt>
                <c:pt idx="79">
                  <c:v>0.29710500000000001</c:v>
                </c:pt>
                <c:pt idx="80">
                  <c:v>0.2946775000000002</c:v>
                </c:pt>
                <c:pt idx="81">
                  <c:v>0.29164250000000008</c:v>
                </c:pt>
                <c:pt idx="82">
                  <c:v>0.28847250000000024</c:v>
                </c:pt>
                <c:pt idx="83">
                  <c:v>0.28739250000000016</c:v>
                </c:pt>
                <c:pt idx="84">
                  <c:v>0.28528500000000001</c:v>
                </c:pt>
                <c:pt idx="85">
                  <c:v>0.28148000000000017</c:v>
                </c:pt>
                <c:pt idx="86">
                  <c:v>0.2798150000000002</c:v>
                </c:pt>
                <c:pt idx="87">
                  <c:v>0.27769500000000003</c:v>
                </c:pt>
                <c:pt idx="88">
                  <c:v>0.27676000000000001</c:v>
                </c:pt>
                <c:pt idx="89">
                  <c:v>0.27448750000000016</c:v>
                </c:pt>
                <c:pt idx="90">
                  <c:v>0.27353250000000001</c:v>
                </c:pt>
                <c:pt idx="91">
                  <c:v>0.27393000000000001</c:v>
                </c:pt>
                <c:pt idx="92">
                  <c:v>0.27253250000000001</c:v>
                </c:pt>
                <c:pt idx="93">
                  <c:v>0.27162250000000021</c:v>
                </c:pt>
                <c:pt idx="94">
                  <c:v>0.27153500000000003</c:v>
                </c:pt>
                <c:pt idx="95">
                  <c:v>0.27117000000000002</c:v>
                </c:pt>
                <c:pt idx="96">
                  <c:v>0.27026500000000003</c:v>
                </c:pt>
                <c:pt idx="97">
                  <c:v>0.26958750000000015</c:v>
                </c:pt>
                <c:pt idx="98">
                  <c:v>0.26932000000000017</c:v>
                </c:pt>
                <c:pt idx="99">
                  <c:v>0.26919000000000004</c:v>
                </c:pt>
                <c:pt idx="100">
                  <c:v>0.26786000000000021</c:v>
                </c:pt>
                <c:pt idx="101">
                  <c:v>0.2680300000000001</c:v>
                </c:pt>
                <c:pt idx="102">
                  <c:v>0.26787000000000016</c:v>
                </c:pt>
                <c:pt idx="103">
                  <c:v>0.26707500000000001</c:v>
                </c:pt>
                <c:pt idx="104">
                  <c:v>0.26692250000000023</c:v>
                </c:pt>
                <c:pt idx="105">
                  <c:v>0.2660300000000001</c:v>
                </c:pt>
                <c:pt idx="106">
                  <c:v>0.26561000000000001</c:v>
                </c:pt>
                <c:pt idx="107">
                  <c:v>0.26438250000000024</c:v>
                </c:pt>
                <c:pt idx="108">
                  <c:v>0.26371500000000003</c:v>
                </c:pt>
                <c:pt idx="109">
                  <c:v>0.26313000000000003</c:v>
                </c:pt>
                <c:pt idx="110">
                  <c:v>0.262125</c:v>
                </c:pt>
                <c:pt idx="111">
                  <c:v>0.2611225000000002</c:v>
                </c:pt>
                <c:pt idx="112">
                  <c:v>0.26110250000000002</c:v>
                </c:pt>
                <c:pt idx="113">
                  <c:v>0.26036250000000016</c:v>
                </c:pt>
                <c:pt idx="114">
                  <c:v>0.26011250000000002</c:v>
                </c:pt>
                <c:pt idx="115">
                  <c:v>0.2600900000000001</c:v>
                </c:pt>
                <c:pt idx="116">
                  <c:v>0.25915750000000004</c:v>
                </c:pt>
                <c:pt idx="117">
                  <c:v>0.259015</c:v>
                </c:pt>
                <c:pt idx="118">
                  <c:v>0.25924250000000004</c:v>
                </c:pt>
                <c:pt idx="119">
                  <c:v>0.25860500000000003</c:v>
                </c:pt>
                <c:pt idx="120">
                  <c:v>0.25927</c:v>
                </c:pt>
                <c:pt idx="121">
                  <c:v>0.25854000000000005</c:v>
                </c:pt>
                <c:pt idx="122">
                  <c:v>0.25766</c:v>
                </c:pt>
                <c:pt idx="123">
                  <c:v>0.2572875</c:v>
                </c:pt>
                <c:pt idx="124">
                  <c:v>0.25716750000000005</c:v>
                </c:pt>
                <c:pt idx="125">
                  <c:v>0.25642500000000001</c:v>
                </c:pt>
                <c:pt idx="126">
                  <c:v>0.25803499999999996</c:v>
                </c:pt>
                <c:pt idx="127">
                  <c:v>0.2577275</c:v>
                </c:pt>
                <c:pt idx="128">
                  <c:v>0.25735000000000002</c:v>
                </c:pt>
                <c:pt idx="129">
                  <c:v>0.25704000000000005</c:v>
                </c:pt>
                <c:pt idx="130">
                  <c:v>0.25704749999999998</c:v>
                </c:pt>
                <c:pt idx="131">
                  <c:v>0.2562875</c:v>
                </c:pt>
                <c:pt idx="132">
                  <c:v>0.25601750000000001</c:v>
                </c:pt>
                <c:pt idx="133">
                  <c:v>0.25543250000000001</c:v>
                </c:pt>
                <c:pt idx="134">
                  <c:v>0.25512999999999997</c:v>
                </c:pt>
                <c:pt idx="135">
                  <c:v>0.25550500000000004</c:v>
                </c:pt>
                <c:pt idx="136">
                  <c:v>0.255805</c:v>
                </c:pt>
                <c:pt idx="137">
                  <c:v>0.25543250000000001</c:v>
                </c:pt>
                <c:pt idx="138">
                  <c:v>0.25526500000000002</c:v>
                </c:pt>
                <c:pt idx="139">
                  <c:v>0.25426749999999998</c:v>
                </c:pt>
                <c:pt idx="140">
                  <c:v>0.25444500000000003</c:v>
                </c:pt>
                <c:pt idx="141">
                  <c:v>0.25462750000000001</c:v>
                </c:pt>
                <c:pt idx="142">
                  <c:v>0.25438250000000018</c:v>
                </c:pt>
                <c:pt idx="143">
                  <c:v>0.25474749999999996</c:v>
                </c:pt>
                <c:pt idx="144">
                  <c:v>0.25360500000000002</c:v>
                </c:pt>
                <c:pt idx="145">
                  <c:v>0.25424749999999996</c:v>
                </c:pt>
                <c:pt idx="146">
                  <c:v>0.25292750000000008</c:v>
                </c:pt>
                <c:pt idx="147">
                  <c:v>0.25295000000000001</c:v>
                </c:pt>
                <c:pt idx="148">
                  <c:v>0.25279249999999998</c:v>
                </c:pt>
                <c:pt idx="149">
                  <c:v>0.25236000000000008</c:v>
                </c:pt>
                <c:pt idx="150">
                  <c:v>0.25178250000000002</c:v>
                </c:pt>
                <c:pt idx="151">
                  <c:v>0.25181750000000008</c:v>
                </c:pt>
                <c:pt idx="152">
                  <c:v>0.2516275</c:v>
                </c:pt>
                <c:pt idx="153">
                  <c:v>0.25143500000000002</c:v>
                </c:pt>
                <c:pt idx="154">
                  <c:v>0.25188000000000021</c:v>
                </c:pt>
                <c:pt idx="155">
                  <c:v>0.2504325</c:v>
                </c:pt>
                <c:pt idx="156">
                  <c:v>0.25038500000000002</c:v>
                </c:pt>
                <c:pt idx="157">
                  <c:v>0.25080750000000002</c:v>
                </c:pt>
                <c:pt idx="158">
                  <c:v>0.25069749999999996</c:v>
                </c:pt>
                <c:pt idx="159">
                  <c:v>0.24981000000000009</c:v>
                </c:pt>
                <c:pt idx="160">
                  <c:v>0.25025250000000004</c:v>
                </c:pt>
                <c:pt idx="161">
                  <c:v>0.24944000000000016</c:v>
                </c:pt>
                <c:pt idx="162">
                  <c:v>0.24823000000000009</c:v>
                </c:pt>
                <c:pt idx="163">
                  <c:v>0.24816500000000005</c:v>
                </c:pt>
                <c:pt idx="164">
                  <c:v>0.24799000000000013</c:v>
                </c:pt>
                <c:pt idx="165">
                  <c:v>0.24775000000000008</c:v>
                </c:pt>
                <c:pt idx="166">
                  <c:v>0.24689500000000009</c:v>
                </c:pt>
                <c:pt idx="167">
                  <c:v>0.24707750000000001</c:v>
                </c:pt>
                <c:pt idx="168">
                  <c:v>0.24730750000000001</c:v>
                </c:pt>
                <c:pt idx="169">
                  <c:v>0.24722750000000004</c:v>
                </c:pt>
                <c:pt idx="170">
                  <c:v>0.24667</c:v>
                </c:pt>
                <c:pt idx="171">
                  <c:v>0.24646500000000013</c:v>
                </c:pt>
                <c:pt idx="172">
                  <c:v>0.24605000000000007</c:v>
                </c:pt>
                <c:pt idx="173">
                  <c:v>0.24524250000000009</c:v>
                </c:pt>
                <c:pt idx="174">
                  <c:v>0.24609500000000006</c:v>
                </c:pt>
                <c:pt idx="175">
                  <c:v>0.24611750000000004</c:v>
                </c:pt>
                <c:pt idx="176">
                  <c:v>0.24581250000000004</c:v>
                </c:pt>
                <c:pt idx="177">
                  <c:v>0.24539500000000011</c:v>
                </c:pt>
                <c:pt idx="178">
                  <c:v>0.24521250000000008</c:v>
                </c:pt>
                <c:pt idx="179">
                  <c:v>0.24552000000000004</c:v>
                </c:pt>
                <c:pt idx="180">
                  <c:v>0.24582000000000001</c:v>
                </c:pt>
                <c:pt idx="181">
                  <c:v>0.24492250000000004</c:v>
                </c:pt>
                <c:pt idx="182">
                  <c:v>0.24506000000000008</c:v>
                </c:pt>
                <c:pt idx="183">
                  <c:v>0.24436250000000001</c:v>
                </c:pt>
                <c:pt idx="184">
                  <c:v>0.24503750000000007</c:v>
                </c:pt>
                <c:pt idx="185">
                  <c:v>0.2448225</c:v>
                </c:pt>
                <c:pt idx="186">
                  <c:v>0.24391250000000009</c:v>
                </c:pt>
                <c:pt idx="187">
                  <c:v>0.24399750000000009</c:v>
                </c:pt>
                <c:pt idx="188">
                  <c:v>0.2428525</c:v>
                </c:pt>
                <c:pt idx="189">
                  <c:v>0.24462500000000004</c:v>
                </c:pt>
                <c:pt idx="190">
                  <c:v>0.24637000000000001</c:v>
                </c:pt>
                <c:pt idx="191">
                  <c:v>0.2480625000000001</c:v>
                </c:pt>
                <c:pt idx="192">
                  <c:v>0.24850250000000004</c:v>
                </c:pt>
                <c:pt idx="193">
                  <c:v>0.25186000000000008</c:v>
                </c:pt>
                <c:pt idx="194">
                  <c:v>0.25500250000000002</c:v>
                </c:pt>
                <c:pt idx="195">
                  <c:v>0.25537250000000017</c:v>
                </c:pt>
                <c:pt idx="196">
                  <c:v>0.25764750000000003</c:v>
                </c:pt>
                <c:pt idx="197">
                  <c:v>0.25943250000000001</c:v>
                </c:pt>
                <c:pt idx="198">
                  <c:v>0.26065000000000005</c:v>
                </c:pt>
                <c:pt idx="199">
                  <c:v>0.2625050000000001</c:v>
                </c:pt>
                <c:pt idx="200">
                  <c:v>0.26392000000000021</c:v>
                </c:pt>
              </c:numCache>
            </c:numRef>
          </c:yVal>
          <c:smooth val="1"/>
        </c:ser>
        <c:axId val="66568960"/>
        <c:axId val="66570880"/>
      </c:scatterChart>
      <c:valAx>
        <c:axId val="66568960"/>
        <c:scaling>
          <c:orientation val="minMax"/>
          <c:max val="2000"/>
          <c:min val="0"/>
        </c:scaling>
        <c:axPos val="b"/>
        <c:title>
          <c:tx>
            <c:rich>
              <a:bodyPr/>
              <a:lstStyle/>
              <a:p>
                <a:pPr>
                  <a:defRPr/>
                </a:pPr>
                <a:r>
                  <a:rPr lang="en-US" sz="1400" dirty="0"/>
                  <a:t>Frame Number</a:t>
                </a:r>
              </a:p>
            </c:rich>
          </c:tx>
          <c:layout/>
        </c:title>
        <c:numFmt formatCode="General" sourceLinked="1"/>
        <c:tickLblPos val="nextTo"/>
        <c:crossAx val="66570880"/>
        <c:crosses val="autoZero"/>
        <c:crossBetween val="midCat"/>
      </c:valAx>
      <c:valAx>
        <c:axId val="66570880"/>
        <c:scaling>
          <c:orientation val="minMax"/>
          <c:max val="1"/>
          <c:min val="0"/>
        </c:scaling>
        <c:axPos val="l"/>
        <c:title>
          <c:tx>
            <c:rich>
              <a:bodyPr rot="-5400000" vert="horz"/>
              <a:lstStyle/>
              <a:p>
                <a:pPr>
                  <a:defRPr/>
                </a:pPr>
                <a:r>
                  <a:rPr lang="en-US" sz="1800" dirty="0"/>
                  <a:t>Oil Saturation</a:t>
                </a:r>
              </a:p>
            </c:rich>
          </c:tx>
          <c:layout/>
        </c:title>
        <c:numFmt formatCode="General" sourceLinked="1"/>
        <c:tickLblPos val="nextTo"/>
        <c:crossAx val="66568960"/>
        <c:crosses val="autoZero"/>
        <c:crossBetween val="midCat"/>
      </c:valAx>
    </c:plotArea>
    <c:plotVisOnly val="1"/>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sz="2400" dirty="0"/>
              <a:t>FOAM FLOOD</a:t>
            </a:r>
          </a:p>
        </c:rich>
      </c:tx>
      <c:layout/>
    </c:title>
    <c:plotArea>
      <c:layout/>
      <c:barChart>
        <c:barDir val="col"/>
        <c:grouping val="stacked"/>
        <c:ser>
          <c:idx val="0"/>
          <c:order val="0"/>
          <c:spPr>
            <a:solidFill>
              <a:schemeClr val="accent3"/>
            </a:solidFill>
            <a:ln w="25400">
              <a:solidFill>
                <a:schemeClr val="tx1"/>
              </a:solidFill>
            </a:ln>
          </c:spPr>
          <c:cat>
            <c:strRef>
              <c:f>BarChartData!$B$1:$E$1</c:f>
              <c:strCache>
                <c:ptCount val="4"/>
                <c:pt idx="0">
                  <c:v>FRACTURE</c:v>
                </c:pt>
                <c:pt idx="1">
                  <c:v>HIGH-PERM</c:v>
                </c:pt>
                <c:pt idx="2">
                  <c:v>LOW-PERM</c:v>
                </c:pt>
                <c:pt idx="3">
                  <c:v>TOTAL OIL</c:v>
                </c:pt>
              </c:strCache>
            </c:strRef>
          </c:cat>
          <c:val>
            <c:numRef>
              <c:f>BarChartData!$B$22:$B$25</c:f>
              <c:numCache>
                <c:formatCode>General</c:formatCode>
                <c:ptCount val="4"/>
                <c:pt idx="0">
                  <c:v>0.93716325</c:v>
                </c:pt>
                <c:pt idx="1">
                  <c:v>0</c:v>
                </c:pt>
                <c:pt idx="2">
                  <c:v>0</c:v>
                </c:pt>
                <c:pt idx="3">
                  <c:v>0</c:v>
                </c:pt>
              </c:numCache>
            </c:numRef>
          </c:val>
        </c:ser>
        <c:ser>
          <c:idx val="2"/>
          <c:order val="1"/>
          <c:spPr>
            <a:solidFill>
              <a:schemeClr val="accent1"/>
            </a:solidFill>
            <a:ln w="25400">
              <a:solidFill>
                <a:prstClr val="black"/>
              </a:solidFill>
            </a:ln>
          </c:spPr>
          <c:val>
            <c:numRef>
              <c:f>BarChartData!$D$22:$D$25</c:f>
              <c:numCache>
                <c:formatCode>General</c:formatCode>
                <c:ptCount val="4"/>
                <c:pt idx="0">
                  <c:v>0</c:v>
                </c:pt>
                <c:pt idx="1">
                  <c:v>0.88534249999999959</c:v>
                </c:pt>
                <c:pt idx="2">
                  <c:v>0</c:v>
                </c:pt>
                <c:pt idx="3">
                  <c:v>0</c:v>
                </c:pt>
              </c:numCache>
            </c:numRef>
          </c:val>
        </c:ser>
        <c:ser>
          <c:idx val="3"/>
          <c:order val="2"/>
          <c:spPr>
            <a:solidFill>
              <a:schemeClr val="accent2"/>
            </a:solidFill>
            <a:ln w="25400">
              <a:solidFill>
                <a:prstClr val="black"/>
              </a:solidFill>
            </a:ln>
          </c:spPr>
          <c:val>
            <c:numRef>
              <c:f>BarChartData!$E$22:$E$25</c:f>
              <c:numCache>
                <c:formatCode>General</c:formatCode>
                <c:ptCount val="4"/>
                <c:pt idx="0">
                  <c:v>0</c:v>
                </c:pt>
                <c:pt idx="1">
                  <c:v>0</c:v>
                </c:pt>
                <c:pt idx="2">
                  <c:v>0.75418000000000052</c:v>
                </c:pt>
                <c:pt idx="3">
                  <c:v>0</c:v>
                </c:pt>
              </c:numCache>
            </c:numRef>
          </c:val>
        </c:ser>
        <c:ser>
          <c:idx val="4"/>
          <c:order val="3"/>
          <c:spPr>
            <a:solidFill>
              <a:schemeClr val="tx1">
                <a:lumMod val="65000"/>
                <a:lumOff val="35000"/>
              </a:schemeClr>
            </a:solidFill>
            <a:ln w="25400">
              <a:solidFill>
                <a:schemeClr val="tx1"/>
              </a:solidFill>
            </a:ln>
          </c:spPr>
          <c:val>
            <c:numRef>
              <c:f>BarChartData!$F$22:$F$25</c:f>
              <c:numCache>
                <c:formatCode>General</c:formatCode>
                <c:ptCount val="4"/>
                <c:pt idx="0">
                  <c:v>0</c:v>
                </c:pt>
                <c:pt idx="1">
                  <c:v>0</c:v>
                </c:pt>
                <c:pt idx="2">
                  <c:v>0</c:v>
                </c:pt>
                <c:pt idx="3">
                  <c:v>0.85506775000000002</c:v>
                </c:pt>
              </c:numCache>
            </c:numRef>
          </c:val>
        </c:ser>
        <c:ser>
          <c:idx val="1"/>
          <c:order val="4"/>
          <c:spPr>
            <a:noFill/>
            <a:ln w="25400">
              <a:solidFill>
                <a:schemeClr val="tx1"/>
              </a:solidFill>
            </a:ln>
          </c:spPr>
          <c:cat>
            <c:strRef>
              <c:f>BarChartData!$B$1:$E$1</c:f>
              <c:strCache>
                <c:ptCount val="4"/>
                <c:pt idx="0">
                  <c:v>FRACTURE</c:v>
                </c:pt>
                <c:pt idx="1">
                  <c:v>HIGH-PERM</c:v>
                </c:pt>
                <c:pt idx="2">
                  <c:v>LOW-PERM</c:v>
                </c:pt>
                <c:pt idx="3">
                  <c:v>TOTAL OIL</c:v>
                </c:pt>
              </c:strCache>
            </c:strRef>
          </c:cat>
          <c:val>
            <c:numRef>
              <c:f>BarChartData!$C$22:$C$25</c:f>
              <c:numCache>
                <c:formatCode>General</c:formatCode>
                <c:ptCount val="4"/>
                <c:pt idx="0">
                  <c:v>6.283675000000008E-2</c:v>
                </c:pt>
                <c:pt idx="1">
                  <c:v>0.1146575</c:v>
                </c:pt>
                <c:pt idx="2">
                  <c:v>0.24582000000000001</c:v>
                </c:pt>
                <c:pt idx="3">
                  <c:v>0.14493225000000023</c:v>
                </c:pt>
              </c:numCache>
            </c:numRef>
          </c:val>
        </c:ser>
        <c:gapWidth val="55"/>
        <c:overlap val="100"/>
        <c:axId val="67291776"/>
        <c:axId val="67305856"/>
      </c:barChart>
      <c:catAx>
        <c:axId val="67291776"/>
        <c:scaling>
          <c:orientation val="minMax"/>
        </c:scaling>
        <c:axPos val="b"/>
        <c:majorTickMark val="none"/>
        <c:tickLblPos val="nextTo"/>
        <c:txPr>
          <a:bodyPr/>
          <a:lstStyle/>
          <a:p>
            <a:pPr>
              <a:defRPr sz="1200" b="1"/>
            </a:pPr>
            <a:endParaRPr lang="en-US"/>
          </a:p>
        </c:txPr>
        <c:crossAx val="67305856"/>
        <c:crosses val="autoZero"/>
        <c:auto val="1"/>
        <c:lblAlgn val="ctr"/>
        <c:lblOffset val="100"/>
      </c:catAx>
      <c:valAx>
        <c:axId val="67305856"/>
        <c:scaling>
          <c:orientation val="minMax"/>
          <c:max val="1"/>
          <c:min val="0"/>
        </c:scaling>
        <c:axPos val="l"/>
        <c:title>
          <c:tx>
            <c:rich>
              <a:bodyPr/>
              <a:lstStyle/>
              <a:p>
                <a:pPr>
                  <a:defRPr/>
                </a:pPr>
                <a:r>
                  <a:rPr lang="en-US" sz="1200" dirty="0"/>
                  <a:t>OIL DISPLACEMENT</a:t>
                </a:r>
              </a:p>
            </c:rich>
          </c:tx>
          <c:layout/>
        </c:title>
        <c:numFmt formatCode="General" sourceLinked="1"/>
        <c:majorTickMark val="cross"/>
        <c:minorTickMark val="in"/>
        <c:tickLblPos val="nextTo"/>
        <c:crossAx val="67291776"/>
        <c:crosses val="autoZero"/>
        <c:crossBetween val="between"/>
        <c:majorUnit val="1"/>
        <c:minorUnit val="0.1"/>
      </c:valAx>
    </c:plotArea>
    <c:plotVisOnly val="1"/>
    <c:dispBlanksAs val="gap"/>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sz="2400" dirty="0"/>
              <a:t>WATER FLOOD</a:t>
            </a:r>
          </a:p>
        </c:rich>
      </c:tx>
      <c:layout/>
    </c:title>
    <c:plotArea>
      <c:layout/>
      <c:barChart>
        <c:barDir val="col"/>
        <c:grouping val="stacked"/>
        <c:ser>
          <c:idx val="0"/>
          <c:order val="0"/>
          <c:spPr>
            <a:solidFill>
              <a:schemeClr val="accent3"/>
            </a:solidFill>
            <a:ln w="25400">
              <a:solidFill>
                <a:schemeClr val="tx1"/>
              </a:solidFill>
            </a:ln>
          </c:spPr>
          <c:cat>
            <c:strRef>
              <c:f>BarChartData!$B$1:$E$1</c:f>
              <c:strCache>
                <c:ptCount val="4"/>
                <c:pt idx="0">
                  <c:v>FRACTURE</c:v>
                </c:pt>
                <c:pt idx="1">
                  <c:v>HIGH-PERM</c:v>
                </c:pt>
                <c:pt idx="2">
                  <c:v>LOW-PERM</c:v>
                </c:pt>
                <c:pt idx="3">
                  <c:v>TOTAL OIL</c:v>
                </c:pt>
              </c:strCache>
            </c:strRef>
          </c:cat>
          <c:val>
            <c:numRef>
              <c:f>BarChartData!$B$10:$B$13</c:f>
              <c:numCache>
                <c:formatCode>General</c:formatCode>
                <c:ptCount val="4"/>
                <c:pt idx="0">
                  <c:v>0.98391874999999818</c:v>
                </c:pt>
                <c:pt idx="1">
                  <c:v>0</c:v>
                </c:pt>
                <c:pt idx="2">
                  <c:v>0</c:v>
                </c:pt>
                <c:pt idx="3">
                  <c:v>0</c:v>
                </c:pt>
              </c:numCache>
            </c:numRef>
          </c:val>
        </c:ser>
        <c:ser>
          <c:idx val="2"/>
          <c:order val="1"/>
          <c:spPr>
            <a:solidFill>
              <a:schemeClr val="accent1"/>
            </a:solidFill>
            <a:ln w="25400">
              <a:solidFill>
                <a:prstClr val="black"/>
              </a:solidFill>
            </a:ln>
          </c:spPr>
          <c:val>
            <c:numRef>
              <c:f>BarChartData!$D$10:$D$13</c:f>
              <c:numCache>
                <c:formatCode>General</c:formatCode>
                <c:ptCount val="4"/>
                <c:pt idx="0">
                  <c:v>0</c:v>
                </c:pt>
                <c:pt idx="1">
                  <c:v>0.16873250000000006</c:v>
                </c:pt>
                <c:pt idx="2">
                  <c:v>0</c:v>
                </c:pt>
                <c:pt idx="3">
                  <c:v>0</c:v>
                </c:pt>
              </c:numCache>
            </c:numRef>
          </c:val>
        </c:ser>
        <c:ser>
          <c:idx val="3"/>
          <c:order val="2"/>
          <c:val>
            <c:numRef>
              <c:f>BarChartData!$E$10:$E$13</c:f>
              <c:numCache>
                <c:formatCode>General</c:formatCode>
                <c:ptCount val="4"/>
                <c:pt idx="0">
                  <c:v>0</c:v>
                </c:pt>
                <c:pt idx="1">
                  <c:v>0</c:v>
                </c:pt>
                <c:pt idx="2">
                  <c:v>3.2000000000000947E-3</c:v>
                </c:pt>
                <c:pt idx="3">
                  <c:v>0</c:v>
                </c:pt>
              </c:numCache>
            </c:numRef>
          </c:val>
        </c:ser>
        <c:ser>
          <c:idx val="4"/>
          <c:order val="3"/>
          <c:spPr>
            <a:solidFill>
              <a:schemeClr val="tx1">
                <a:lumMod val="65000"/>
                <a:lumOff val="35000"/>
              </a:schemeClr>
            </a:solidFill>
            <a:ln w="25400">
              <a:solidFill>
                <a:prstClr val="black"/>
              </a:solidFill>
            </a:ln>
          </c:spPr>
          <c:val>
            <c:numRef>
              <c:f>BarChartData!$F$10:$F$13</c:f>
              <c:numCache>
                <c:formatCode>General</c:formatCode>
                <c:ptCount val="4"/>
                <c:pt idx="0">
                  <c:v>0</c:v>
                </c:pt>
                <c:pt idx="1">
                  <c:v>0</c:v>
                </c:pt>
                <c:pt idx="2">
                  <c:v>0</c:v>
                </c:pt>
                <c:pt idx="3">
                  <c:v>0.28653000000000001</c:v>
                </c:pt>
              </c:numCache>
            </c:numRef>
          </c:val>
        </c:ser>
        <c:ser>
          <c:idx val="1"/>
          <c:order val="4"/>
          <c:spPr>
            <a:noFill/>
            <a:ln w="25400">
              <a:solidFill>
                <a:schemeClr val="tx1"/>
              </a:solidFill>
            </a:ln>
          </c:spPr>
          <c:cat>
            <c:strRef>
              <c:f>BarChartData!$B$1:$E$1</c:f>
              <c:strCache>
                <c:ptCount val="4"/>
                <c:pt idx="0">
                  <c:v>FRACTURE</c:v>
                </c:pt>
                <c:pt idx="1">
                  <c:v>HIGH-PERM</c:v>
                </c:pt>
                <c:pt idx="2">
                  <c:v>LOW-PERM</c:v>
                </c:pt>
                <c:pt idx="3">
                  <c:v>TOTAL OIL</c:v>
                </c:pt>
              </c:strCache>
            </c:strRef>
          </c:cat>
          <c:val>
            <c:numRef>
              <c:f>BarChartData!$C$10:$C$13</c:f>
              <c:numCache>
                <c:formatCode>General</c:formatCode>
                <c:ptCount val="4"/>
                <c:pt idx="0">
                  <c:v>1.6081250000000109E-2</c:v>
                </c:pt>
                <c:pt idx="1">
                  <c:v>0.83126749999999949</c:v>
                </c:pt>
                <c:pt idx="2">
                  <c:v>0.99680000000000002</c:v>
                </c:pt>
                <c:pt idx="3">
                  <c:v>0.71347000000000005</c:v>
                </c:pt>
              </c:numCache>
            </c:numRef>
          </c:val>
        </c:ser>
        <c:gapWidth val="55"/>
        <c:overlap val="100"/>
        <c:axId val="67341312"/>
        <c:axId val="67347200"/>
      </c:barChart>
      <c:catAx>
        <c:axId val="67341312"/>
        <c:scaling>
          <c:orientation val="minMax"/>
        </c:scaling>
        <c:axPos val="b"/>
        <c:majorTickMark val="none"/>
        <c:tickLblPos val="nextTo"/>
        <c:txPr>
          <a:bodyPr/>
          <a:lstStyle/>
          <a:p>
            <a:pPr>
              <a:defRPr sz="1200" b="1"/>
            </a:pPr>
            <a:endParaRPr lang="en-US"/>
          </a:p>
        </c:txPr>
        <c:crossAx val="67347200"/>
        <c:crosses val="autoZero"/>
        <c:auto val="1"/>
        <c:lblAlgn val="ctr"/>
        <c:lblOffset val="100"/>
      </c:catAx>
      <c:valAx>
        <c:axId val="67347200"/>
        <c:scaling>
          <c:orientation val="minMax"/>
          <c:max val="1"/>
          <c:min val="0"/>
        </c:scaling>
        <c:axPos val="l"/>
        <c:title>
          <c:tx>
            <c:rich>
              <a:bodyPr/>
              <a:lstStyle/>
              <a:p>
                <a:pPr>
                  <a:defRPr/>
                </a:pPr>
                <a:r>
                  <a:rPr lang="en-US" sz="1200" dirty="0"/>
                  <a:t>OIL DISPLACEMENT</a:t>
                </a:r>
              </a:p>
            </c:rich>
          </c:tx>
          <c:layout/>
        </c:title>
        <c:numFmt formatCode="General" sourceLinked="0"/>
        <c:majorTickMark val="cross"/>
        <c:minorTickMark val="in"/>
        <c:tickLblPos val="nextTo"/>
        <c:crossAx val="67341312"/>
        <c:crosses val="autoZero"/>
        <c:crossBetween val="between"/>
        <c:majorUnit val="1"/>
        <c:minorUnit val="0.1"/>
      </c:valAx>
    </c:plotArea>
    <c:plotVisOnly val="1"/>
    <c:dispBlanksAs val="gap"/>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a:pPr>
            <a:r>
              <a:rPr lang="en-US" sz="2400" dirty="0"/>
              <a:t>GAS FLOOD</a:t>
            </a:r>
          </a:p>
        </c:rich>
      </c:tx>
      <c:layout/>
    </c:title>
    <c:plotArea>
      <c:layout/>
      <c:barChart>
        <c:barDir val="col"/>
        <c:grouping val="stacked"/>
        <c:ser>
          <c:idx val="0"/>
          <c:order val="0"/>
          <c:spPr>
            <a:solidFill>
              <a:schemeClr val="accent3"/>
            </a:solidFill>
            <a:ln w="25400">
              <a:solidFill>
                <a:schemeClr val="tx1"/>
              </a:solidFill>
            </a:ln>
          </c:spPr>
          <c:cat>
            <c:strRef>
              <c:f>BarChartData!$B$1:$E$1</c:f>
              <c:strCache>
                <c:ptCount val="4"/>
                <c:pt idx="0">
                  <c:v>FRACTURE</c:v>
                </c:pt>
                <c:pt idx="1">
                  <c:v>HIGH-PERM</c:v>
                </c:pt>
                <c:pt idx="2">
                  <c:v>LOW-PERM</c:v>
                </c:pt>
                <c:pt idx="3">
                  <c:v>TOTAL OIL</c:v>
                </c:pt>
              </c:strCache>
            </c:strRef>
          </c:cat>
          <c:val>
            <c:numRef>
              <c:f>BarChartData!$B$16:$B$19</c:f>
              <c:numCache>
                <c:formatCode>General</c:formatCode>
                <c:ptCount val="4"/>
                <c:pt idx="0">
                  <c:v>0.97845649999999951</c:v>
                </c:pt>
                <c:pt idx="1">
                  <c:v>0</c:v>
                </c:pt>
                <c:pt idx="2">
                  <c:v>0</c:v>
                </c:pt>
                <c:pt idx="3">
                  <c:v>0</c:v>
                </c:pt>
              </c:numCache>
            </c:numRef>
          </c:val>
        </c:ser>
        <c:ser>
          <c:idx val="2"/>
          <c:order val="1"/>
          <c:spPr>
            <a:solidFill>
              <a:schemeClr val="accent1"/>
            </a:solidFill>
            <a:ln w="25400">
              <a:solidFill>
                <a:prstClr val="black"/>
              </a:solidFill>
            </a:ln>
          </c:spPr>
          <c:val>
            <c:numRef>
              <c:f>BarChartData!$D$16:$D$19</c:f>
              <c:numCache>
                <c:formatCode>General</c:formatCode>
                <c:ptCount val="4"/>
                <c:pt idx="0">
                  <c:v>0</c:v>
                </c:pt>
                <c:pt idx="1">
                  <c:v>0.60526000000000002</c:v>
                </c:pt>
                <c:pt idx="2">
                  <c:v>0</c:v>
                </c:pt>
                <c:pt idx="3">
                  <c:v>0</c:v>
                </c:pt>
              </c:numCache>
            </c:numRef>
          </c:val>
        </c:ser>
        <c:ser>
          <c:idx val="3"/>
          <c:order val="2"/>
          <c:spPr>
            <a:solidFill>
              <a:schemeClr val="accent2"/>
            </a:solidFill>
            <a:ln w="25400">
              <a:solidFill>
                <a:sysClr val="windowText" lastClr="000000"/>
              </a:solidFill>
            </a:ln>
          </c:spPr>
          <c:val>
            <c:numRef>
              <c:f>BarChartData!$E$16:$E$19</c:f>
              <c:numCache>
                <c:formatCode>General</c:formatCode>
                <c:ptCount val="4"/>
                <c:pt idx="0">
                  <c:v>0</c:v>
                </c:pt>
                <c:pt idx="1">
                  <c:v>0</c:v>
                </c:pt>
                <c:pt idx="2">
                  <c:v>1.4927500000000003E-2</c:v>
                </c:pt>
                <c:pt idx="3">
                  <c:v>0</c:v>
                </c:pt>
              </c:numCache>
            </c:numRef>
          </c:val>
        </c:ser>
        <c:ser>
          <c:idx val="4"/>
          <c:order val="3"/>
          <c:spPr>
            <a:solidFill>
              <a:schemeClr val="tx1">
                <a:lumMod val="65000"/>
                <a:lumOff val="35000"/>
              </a:schemeClr>
            </a:solidFill>
            <a:ln w="25400">
              <a:solidFill>
                <a:prstClr val="black"/>
              </a:solidFill>
            </a:ln>
          </c:spPr>
          <c:val>
            <c:numRef>
              <c:f>BarChartData!$F$16:$F$19</c:f>
              <c:numCache>
                <c:formatCode>General</c:formatCode>
                <c:ptCount val="4"/>
                <c:pt idx="0">
                  <c:v>0</c:v>
                </c:pt>
                <c:pt idx="1">
                  <c:v>0</c:v>
                </c:pt>
                <c:pt idx="2">
                  <c:v>0</c:v>
                </c:pt>
                <c:pt idx="3">
                  <c:v>0.46580000000000027</c:v>
                </c:pt>
              </c:numCache>
            </c:numRef>
          </c:val>
        </c:ser>
        <c:ser>
          <c:idx val="1"/>
          <c:order val="4"/>
          <c:spPr>
            <a:noFill/>
            <a:ln w="25400">
              <a:solidFill>
                <a:schemeClr val="tx1"/>
              </a:solidFill>
            </a:ln>
          </c:spPr>
          <c:cat>
            <c:strRef>
              <c:f>BarChartData!$B$1:$E$1</c:f>
              <c:strCache>
                <c:ptCount val="4"/>
                <c:pt idx="0">
                  <c:v>FRACTURE</c:v>
                </c:pt>
                <c:pt idx="1">
                  <c:v>HIGH-PERM</c:v>
                </c:pt>
                <c:pt idx="2">
                  <c:v>LOW-PERM</c:v>
                </c:pt>
                <c:pt idx="3">
                  <c:v>TOTAL OIL</c:v>
                </c:pt>
              </c:strCache>
            </c:strRef>
          </c:cat>
          <c:val>
            <c:numRef>
              <c:f>BarChartData!$C$16:$C$19</c:f>
              <c:numCache>
                <c:formatCode>General</c:formatCode>
                <c:ptCount val="4"/>
                <c:pt idx="0">
                  <c:v>2.1543500000000011E-2</c:v>
                </c:pt>
                <c:pt idx="1">
                  <c:v>0.39474000000000026</c:v>
                </c:pt>
                <c:pt idx="2">
                  <c:v>0.98507249999999957</c:v>
                </c:pt>
                <c:pt idx="3">
                  <c:v>0.53420000000000001</c:v>
                </c:pt>
              </c:numCache>
            </c:numRef>
          </c:val>
        </c:ser>
        <c:gapWidth val="55"/>
        <c:overlap val="100"/>
        <c:axId val="67370368"/>
        <c:axId val="67507328"/>
      </c:barChart>
      <c:catAx>
        <c:axId val="67370368"/>
        <c:scaling>
          <c:orientation val="minMax"/>
        </c:scaling>
        <c:axPos val="b"/>
        <c:majorTickMark val="none"/>
        <c:tickLblPos val="nextTo"/>
        <c:txPr>
          <a:bodyPr/>
          <a:lstStyle/>
          <a:p>
            <a:pPr>
              <a:defRPr sz="1200" b="1"/>
            </a:pPr>
            <a:endParaRPr lang="en-US"/>
          </a:p>
        </c:txPr>
        <c:crossAx val="67507328"/>
        <c:crosses val="autoZero"/>
        <c:auto val="1"/>
        <c:lblAlgn val="ctr"/>
        <c:lblOffset val="100"/>
      </c:catAx>
      <c:valAx>
        <c:axId val="67507328"/>
        <c:scaling>
          <c:orientation val="minMax"/>
          <c:max val="1"/>
          <c:min val="0"/>
        </c:scaling>
        <c:axPos val="l"/>
        <c:title>
          <c:tx>
            <c:rich>
              <a:bodyPr/>
              <a:lstStyle/>
              <a:p>
                <a:pPr>
                  <a:defRPr/>
                </a:pPr>
                <a:r>
                  <a:rPr lang="en-US" sz="1200" dirty="0"/>
                  <a:t>OIL DISPLACEMENT</a:t>
                </a:r>
              </a:p>
            </c:rich>
          </c:tx>
          <c:layout/>
        </c:title>
        <c:numFmt formatCode="General" sourceLinked="0"/>
        <c:majorTickMark val="cross"/>
        <c:minorTickMark val="in"/>
        <c:tickLblPos val="nextTo"/>
        <c:crossAx val="67370368"/>
        <c:crosses val="autoZero"/>
        <c:crossBetween val="between"/>
        <c:majorUnit val="1"/>
        <c:minorUnit val="0.1"/>
      </c:valAx>
      <c:spPr>
        <a:noFill/>
      </c:spPr>
    </c:plotArea>
    <c:plotVisOnly val="1"/>
    <c:dispBlanksAs val="gap"/>
  </c:chart>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4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B9CC1B4D-54AC-4A0D-B218-EC7574DCC2A7}" type="datetimeFigureOut">
              <a:rPr lang="en-US" smtClean="0"/>
              <a:pPr/>
              <a:t>4/29/2013</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8898E08E-8C25-4F9C-BFCE-38B6AF26C476}" type="slidenum">
              <a:rPr lang="en-US" smtClean="0"/>
              <a:pPr/>
              <a:t>‹#›</a:t>
            </a:fld>
            <a:endParaRPr lang="en-US"/>
          </a:p>
        </p:txBody>
      </p:sp>
    </p:spTree>
    <p:extLst>
      <p:ext uri="{BB962C8B-B14F-4D97-AF65-F5344CB8AC3E}">
        <p14:creationId xmlns:p14="http://schemas.microsoft.com/office/powerpoint/2010/main" xmlns="" val="2088726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Good morning.  My name is Charles Conn – I’m a PhD student working with Dr. Biswal.</a:t>
            </a:r>
            <a:r>
              <a:rPr lang="en-US" baseline="0" dirty="0" smtClean="0"/>
              <a:t>  Today I’ll be presenting some of my research on micromodel visualization of foam displacing oil.</a:t>
            </a:r>
            <a:endParaRPr lang="en-US" dirty="0"/>
          </a:p>
        </p:txBody>
      </p:sp>
      <p:sp>
        <p:nvSpPr>
          <p:cNvPr id="4" name="Slide Number Placeholder 3"/>
          <p:cNvSpPr>
            <a:spLocks noGrp="1"/>
          </p:cNvSpPr>
          <p:nvPr>
            <p:ph type="sldNum" sz="quarter" idx="10"/>
          </p:nvPr>
        </p:nvSpPr>
        <p:spPr/>
        <p:txBody>
          <a:bodyPr/>
          <a:lstStyle/>
          <a:p>
            <a:fld id="{8898E08E-8C25-4F9C-BFCE-38B6AF26C476}"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how can we analyze this data?</a:t>
            </a:r>
          </a:p>
          <a:p>
            <a:r>
              <a:rPr lang="en-US" dirty="0" smtClean="0"/>
              <a:t>First of all, we record a</a:t>
            </a:r>
            <a:r>
              <a:rPr lang="en-US" baseline="0" dirty="0" smtClean="0"/>
              <a:t> video of the sweep.  Then I take that video and run some image-processing code I wrote that defines the fracture, low-perm, and high-perm regions, and identifies the regions with oil.  I run this code for each frame in the video, and if I normalize the oil saturation to the original oil-in-place, I can plot how each region is swept over time.</a:t>
            </a:r>
          </a:p>
          <a:p>
            <a:r>
              <a:rPr lang="en-US" baseline="0" dirty="0" smtClean="0"/>
              <a:t>For example, the green line here indicates oil in the fracture is quickly swept out, while oil in the low-perm region takes longer to sweep and reach a steady saturation.  Additionally, the added benefit of micromodels is that instead of just getting a total amount of recovered oil – which would be just this black line – we instead can see exactly from which region the oil was displaced.</a:t>
            </a:r>
            <a:endParaRPr lang="en-US" dirty="0"/>
          </a:p>
        </p:txBody>
      </p:sp>
      <p:sp>
        <p:nvSpPr>
          <p:cNvPr id="4" name="Slide Number Placeholder 3"/>
          <p:cNvSpPr>
            <a:spLocks noGrp="1"/>
          </p:cNvSpPr>
          <p:nvPr>
            <p:ph type="sldNum" sz="quarter" idx="10"/>
          </p:nvPr>
        </p:nvSpPr>
        <p:spPr/>
        <p:txBody>
          <a:bodyPr/>
          <a:lstStyle/>
          <a:p>
            <a:fld id="{8898E08E-8C25-4F9C-BFCE-38B6AF26C476}"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dirty="0" smtClean="0"/>
              <a:t>So, if we take the final end-saturations from</a:t>
            </a:r>
            <a:r>
              <a:rPr lang="en-US" sz="1200" b="0" baseline="0" dirty="0" smtClean="0"/>
              <a:t> each of these experiments, this is what we get.  We see that in each case the fracture is completely displaced.  The high-perm region is best-displaced with foam.  However the gas flood displaced more than the water flood – “Why is that?”  Well, these comparisons are for a given set of injection conditions, and in this case the gas pressure drop was higher than in the water injection.</a:t>
            </a:r>
          </a:p>
          <a:p>
            <a:r>
              <a:rPr lang="en-US" sz="1200" b="0" baseline="0" dirty="0" smtClean="0"/>
              <a:t>We might also note that in these results we can see the relationship between the total oil displaced and the region from which it mobilized.  Traditional experiments would tell you displaced a certain amount of oil, but it’s more difficult to say where exactly that oil came from – especially in more heterogeneous systems with fractures and a distribution of pore sizes where you have to estimate the volume of oil trapped at each pore size.  This is certainly an idealized system but it’s nice to have more definitive proof that the oil was mobilized from a certain region.</a:t>
            </a:r>
          </a:p>
          <a:p>
            <a:r>
              <a:rPr lang="en-US" sz="1200" b="0" baseline="0" dirty="0" smtClean="0"/>
              <a:t>Perhaps the most interesting result is that the low-perm region oil displacement is negligible in both the water flood and gas flood cases, but quite good in the foam flood.</a:t>
            </a:r>
            <a:endParaRPr lang="en-US" b="0" dirty="0"/>
          </a:p>
        </p:txBody>
      </p:sp>
      <p:sp>
        <p:nvSpPr>
          <p:cNvPr id="4" name="Slide Number Placeholder 3"/>
          <p:cNvSpPr>
            <a:spLocks noGrp="1"/>
          </p:cNvSpPr>
          <p:nvPr>
            <p:ph type="sldNum" sz="quarter" idx="10"/>
          </p:nvPr>
        </p:nvSpPr>
        <p:spPr/>
        <p:txBody>
          <a:bodyPr/>
          <a:lstStyle/>
          <a:p>
            <a:fld id="{8898E08E-8C25-4F9C-BFCE-38B6AF26C476}"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let’s ask the</a:t>
            </a:r>
            <a:r>
              <a:rPr lang="en-US" baseline="0" dirty="0" smtClean="0"/>
              <a:t> question, “How is oil mobilized from the low-perm region in these foam floods?”</a:t>
            </a:r>
          </a:p>
          <a:p>
            <a:r>
              <a:rPr lang="en-US" baseline="0" dirty="0" smtClean="0"/>
              <a:t>Here is a video of a foam flood – like before – but instead of looking at the middle of the micromodel we’re going to look at the very beginning, where the foam first enters the system.</a:t>
            </a:r>
            <a:r>
              <a:rPr lang="en-US" baseline="0" dirty="0"/>
              <a:t> </a:t>
            </a:r>
            <a:r>
              <a:rPr lang="en-US" baseline="0" dirty="0" smtClean="0"/>
              <a:t> At first you see foam enter the fracture and some of it diverts into the high-perm matrix.  After a bit the bubbles jam the high-perm region and surfactant solution starts pushing into the low-perm matrix.  We believe this happens because the highest pressure drop from the fracture into the matrix occurs at this point, and once the liquid enters this matrix it follows the pressure gradient downstream through the matrix itself.</a:t>
            </a:r>
          </a:p>
          <a:p>
            <a:r>
              <a:rPr lang="en-US" baseline="0" dirty="0" smtClean="0"/>
              <a:t>So really what we see is the liquid entering the low-perm region at the beginning, then filtering through and displacing the oil through the low-perm matrix itself.</a:t>
            </a:r>
          </a:p>
        </p:txBody>
      </p:sp>
      <p:sp>
        <p:nvSpPr>
          <p:cNvPr id="4" name="Slide Number Placeholder 3"/>
          <p:cNvSpPr>
            <a:spLocks noGrp="1"/>
          </p:cNvSpPr>
          <p:nvPr>
            <p:ph type="sldNum" sz="quarter" idx="10"/>
          </p:nvPr>
        </p:nvSpPr>
        <p:spPr/>
        <p:txBody>
          <a:bodyPr/>
          <a:lstStyle/>
          <a:p>
            <a:fld id="{8898E08E-8C25-4F9C-BFCE-38B6AF26C476}"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what</a:t>
            </a:r>
            <a:r>
              <a:rPr lang="en-US" baseline="0" dirty="0" smtClean="0"/>
              <a:t> can we learn from these experiments?  First of all, there’s no gas in the low-perm region, except at high pressures.  The oil in the low-perm region is mobilized entirely by the liquid portion of the foam.  Why does this happen?</a:t>
            </a:r>
          </a:p>
          <a:p>
            <a:r>
              <a:rPr lang="en-US" baseline="0" dirty="0" smtClean="0"/>
              <a:t>In order to enter a pore throat a fluid must overcome the capillary entry pressure.  If you imagine the curved interface in a pore throat between a displacing fluid and oil, the pressure needed to maintain that curvature is proportional to the interfacial tension, the wettability, and inversely proportional to the radius of the pore.</a:t>
            </a:r>
          </a:p>
          <a:p>
            <a:r>
              <a:rPr lang="en-US" baseline="0" dirty="0" smtClean="0"/>
              <a:t>In this system, air has both a higher interfacial tension with oil and is less wetting – compared to the surfactant solution.  This means a higher capillary pressure is needed to establish an interface in the pore throat.  So, surfactant solution more easily enters the small pores compared to the gas at a given pressure gradient.  It may also be the case that gas only enters small pores after surfactant solution has already invaded – because the capillary entry pressure of gas into surfactant solution is much easier than gas into oil.</a:t>
            </a:r>
            <a:endParaRPr lang="en-US" dirty="0" smtClean="0"/>
          </a:p>
          <a:p>
            <a:r>
              <a:rPr lang="en-US" baseline="0" dirty="0" smtClean="0"/>
              <a:t>Here we can see some examples of bubbles entering the low-perm region when the pressure is high enough.  Also you can see the effect this fluid selectivity might have on foam quality – the liquid portion of the foam more readily enters the porous matrix, while foam in the fracture dries out.  Look at the difference in lamellae at the beginning and end of this picture.</a:t>
            </a:r>
          </a:p>
          <a:p>
            <a:r>
              <a:rPr lang="en-US" baseline="0" dirty="0" smtClean="0"/>
              <a:t>Micromodels allow us to see this effect of fluid selectivity, and show that foam in porous media is not necessarily homogeneous, and it may have implications in the modeling of foam floods in reservoir simulators.</a:t>
            </a:r>
          </a:p>
          <a:p>
            <a:endParaRPr lang="en-US" baseline="0" dirty="0" smtClean="0"/>
          </a:p>
          <a:p>
            <a:r>
              <a:rPr lang="en-US" baseline="0" dirty="0" smtClean="0"/>
              <a:t>Think: </a:t>
            </a:r>
            <a:r>
              <a:rPr lang="el-GR" baseline="0" dirty="0" smtClean="0"/>
              <a:t>σ</a:t>
            </a:r>
            <a:r>
              <a:rPr lang="en-US" baseline="0" dirty="0" smtClean="0"/>
              <a:t> comparable or larger with gas, </a:t>
            </a:r>
            <a:r>
              <a:rPr lang="en-US" baseline="0" dirty="0" err="1" smtClean="0"/>
              <a:t>cos</a:t>
            </a:r>
            <a:r>
              <a:rPr lang="en-US" baseline="0" dirty="0" smtClean="0"/>
              <a:t>(</a:t>
            </a:r>
            <a:r>
              <a:rPr lang="el-GR" baseline="0" dirty="0" smtClean="0"/>
              <a:t>θ</a:t>
            </a:r>
            <a:r>
              <a:rPr lang="en-US" baseline="0" dirty="0" smtClean="0"/>
              <a:t>) larger with gas if oil-wetting (water will wet surface more than gas)</a:t>
            </a:r>
            <a:endParaRPr lang="en-US" dirty="0"/>
          </a:p>
        </p:txBody>
      </p:sp>
      <p:sp>
        <p:nvSpPr>
          <p:cNvPr id="4" name="Slide Number Placeholder 3"/>
          <p:cNvSpPr>
            <a:spLocks noGrp="1"/>
          </p:cNvSpPr>
          <p:nvPr>
            <p:ph type="sldNum" sz="quarter" idx="10"/>
          </p:nvPr>
        </p:nvSpPr>
        <p:spPr/>
        <p:txBody>
          <a:bodyPr/>
          <a:lstStyle/>
          <a:p>
            <a:fld id="{8898E08E-8C25-4F9C-BFCE-38B6AF26C476}"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Some people like to think of foam first invading the fracture, then pushing out into the surrounding matrix, but in my experiments this wasn’t the case.</a:t>
            </a:r>
          </a:p>
          <a:p>
            <a:r>
              <a:rPr lang="en-US" dirty="0" smtClean="0"/>
              <a:t>Fluid enters into the</a:t>
            </a:r>
            <a:r>
              <a:rPr lang="en-US" baseline="0" dirty="0" smtClean="0"/>
              <a:t> porous matrix at the beginning of the fracture, where there’s the biggest pressure drop from the fracture into the matrix, and then percolates through the matrix itself.</a:t>
            </a:r>
          </a:p>
          <a:p>
            <a:r>
              <a:rPr lang="en-US" baseline="0" dirty="0" smtClean="0"/>
              <a:t>Now, this might be because in this case the fracture in parallel to the pressure gradient, so downstream all the pressure gradients in the matrix are parallel to the fracture.  In future experiments we might change the orientation of the fracture and see what effect that has on fluid transport.</a:t>
            </a:r>
            <a:endParaRPr lang="en-US" dirty="0"/>
          </a:p>
        </p:txBody>
      </p:sp>
      <p:sp>
        <p:nvSpPr>
          <p:cNvPr id="4" name="Slide Number Placeholder 3"/>
          <p:cNvSpPr>
            <a:spLocks noGrp="1"/>
          </p:cNvSpPr>
          <p:nvPr>
            <p:ph type="sldNum" sz="quarter" idx="10"/>
          </p:nvPr>
        </p:nvSpPr>
        <p:spPr/>
        <p:txBody>
          <a:bodyPr/>
          <a:lstStyle/>
          <a:p>
            <a:fld id="{8898E08E-8C25-4F9C-BFCE-38B6AF26C476}"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we have some close-up pore-scale</a:t>
            </a:r>
            <a:r>
              <a:rPr lang="en-US" baseline="0" dirty="0" smtClean="0"/>
              <a:t> observations.  The top-left shows oil trapped on the surface of the grains, since the micromodel is oil-wet.  We also see that the bubbles are smaller than the pore throats and it is a very wet foam, so they easily flow through.  On the bottom-left we see bigger bubbles that tend to jam flow paths and force fluid to divert around them.  If you watch videos of this you see bubble trains flowing through one path, then a bubble gets stuck and the bubble train goes in a different direction.</a:t>
            </a:r>
          </a:p>
          <a:p>
            <a:r>
              <a:rPr lang="en-US" baseline="0" dirty="0" smtClean="0"/>
              <a:t>At the top-right we see oil trapped in the pore-throats between grains, and also leave-behind oil lamellae as the surfactant solution pushed through.  I also have videos of oil lamellae rearranging so that they show leave-behind in the direction of the pressure gradient over time.  At the bottom-right you can see the visual difference between gas, surfactant solution, and oil in the low-perm region.  Here the injected pressure is higher so we can get bubbles to enter.</a:t>
            </a:r>
            <a:endParaRPr lang="en-US" dirty="0"/>
          </a:p>
        </p:txBody>
      </p:sp>
      <p:sp>
        <p:nvSpPr>
          <p:cNvPr id="4" name="Slide Number Placeholder 3"/>
          <p:cNvSpPr>
            <a:spLocks noGrp="1"/>
          </p:cNvSpPr>
          <p:nvPr>
            <p:ph type="sldNum" sz="quarter" idx="10"/>
          </p:nvPr>
        </p:nvSpPr>
        <p:spPr/>
        <p:txBody>
          <a:bodyPr/>
          <a:lstStyle/>
          <a:p>
            <a:fld id="{8898E08E-8C25-4F9C-BFCE-38B6AF26C476}"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a:t>
            </a:r>
            <a:r>
              <a:rPr lang="en-US" baseline="0" dirty="0" smtClean="0"/>
              <a:t> future work, we want to investigate the role of bubble size on fluid transport.  “Is there a critical bubble size compared to the pore size in which a bubble won’t mobilize through?” And, “How can we generate a strong foam even at low pressure drops?”</a:t>
            </a:r>
          </a:p>
          <a:p>
            <a:r>
              <a:rPr lang="en-US" baseline="0" dirty="0" smtClean="0"/>
              <a:t>We also want to look at the role of fractures, since they are much easier to set-up and study in micromodels you can design yourself.  We plan to compare fractures with varying dimensions, look at networks of fractures, and see how their orientation relative to flow changes things.</a:t>
            </a:r>
          </a:p>
          <a:p>
            <a:r>
              <a:rPr lang="en-US" baseline="0" dirty="0" smtClean="0"/>
              <a:t>We can look at wettability – comparing oil-wet and water-wet systems, and use micromodels to better understand how foam destabilizes in the presence of oil – and what makes some surfactant formulations better than others.</a:t>
            </a:r>
            <a:br>
              <a:rPr lang="en-US" baseline="0" dirty="0" smtClean="0"/>
            </a:br>
            <a:r>
              <a:rPr lang="en-US" baseline="0" dirty="0" smtClean="0"/>
              <a:t> </a:t>
            </a:r>
            <a:endParaRPr lang="en-US" dirty="0"/>
          </a:p>
        </p:txBody>
      </p:sp>
      <p:sp>
        <p:nvSpPr>
          <p:cNvPr id="4" name="Slide Number Placeholder 3"/>
          <p:cNvSpPr>
            <a:spLocks noGrp="1"/>
          </p:cNvSpPr>
          <p:nvPr>
            <p:ph type="sldNum" sz="quarter" idx="10"/>
          </p:nvPr>
        </p:nvSpPr>
        <p:spPr/>
        <p:txBody>
          <a:bodyPr/>
          <a:lstStyle/>
          <a:p>
            <a:fld id="{8898E08E-8C25-4F9C-BFCE-38B6AF26C476}"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am funded by the US Department of Energy, and I would</a:t>
            </a:r>
            <a:r>
              <a:rPr lang="en-US" baseline="0" dirty="0" smtClean="0"/>
              <a:t> like to thank ADNOC and the Rice University Porous Media Consortium.  I’d also like to that Jose Lopez-Salinas and Maura Puerto in the Hirasaki group for surfactant advice and helpful discussions.</a:t>
            </a:r>
            <a:endParaRPr lang="en-US" dirty="0"/>
          </a:p>
        </p:txBody>
      </p:sp>
      <p:sp>
        <p:nvSpPr>
          <p:cNvPr id="4" name="Slide Number Placeholder 3"/>
          <p:cNvSpPr>
            <a:spLocks noGrp="1"/>
          </p:cNvSpPr>
          <p:nvPr>
            <p:ph type="sldNum" sz="quarter" idx="10"/>
          </p:nvPr>
        </p:nvSpPr>
        <p:spPr/>
        <p:txBody>
          <a:bodyPr/>
          <a:lstStyle/>
          <a:p>
            <a:fld id="{8898E08E-8C25-4F9C-BFCE-38B6AF26C476}" type="slidenum">
              <a:rPr lang="en-US" smtClean="0"/>
              <a:pPr/>
              <a:t>17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dirty="0" smtClean="0">
                <a:solidFill>
                  <a:srgbClr val="000000"/>
                </a:solidFill>
                <a:latin typeface="Times New Roman" pitchFamily="18" charset="0"/>
              </a:rPr>
              <a:t>So,</a:t>
            </a:r>
            <a:r>
              <a:rPr lang="en-US" altLang="zh-CN" sz="1200" baseline="0" dirty="0" smtClean="0">
                <a:solidFill>
                  <a:srgbClr val="000000"/>
                </a:solidFill>
                <a:latin typeface="Times New Roman" pitchFamily="18" charset="0"/>
              </a:rPr>
              <a:t> “Why do we care about foam?”</a:t>
            </a:r>
          </a:p>
          <a:p>
            <a:endParaRPr lang="en-US" altLang="zh-CN" sz="1200" baseline="0" dirty="0" smtClean="0">
              <a:solidFill>
                <a:srgbClr val="000000"/>
              </a:solidFill>
              <a:latin typeface="Times New Roman" pitchFamily="18" charset="0"/>
            </a:endParaRPr>
          </a:p>
          <a:p>
            <a:r>
              <a:rPr lang="en-US" altLang="zh-CN" sz="1200" baseline="0" dirty="0" smtClean="0">
                <a:solidFill>
                  <a:srgbClr val="000000"/>
                </a:solidFill>
                <a:latin typeface="Times New Roman" pitchFamily="18" charset="0"/>
              </a:rPr>
              <a:t>I use micromodels to help address some of these questions</a:t>
            </a:r>
            <a:endParaRPr lang="en-US" altLang="zh-CN" sz="1200" dirty="0" smtClean="0">
              <a:solidFill>
                <a:srgbClr val="000000"/>
              </a:solidFill>
              <a:latin typeface="Times New Roman" pitchFamily="18" charset="0"/>
            </a:endParaRPr>
          </a:p>
          <a:p>
            <a:endParaRPr lang="en-US" altLang="zh-CN" sz="1200" dirty="0" smtClean="0">
              <a:solidFill>
                <a:srgbClr val="000000"/>
              </a:solidFill>
              <a:latin typeface="Times New Roman" pitchFamily="18" charset="0"/>
            </a:endParaRPr>
          </a:p>
          <a:p>
            <a:r>
              <a:rPr lang="en-US" altLang="zh-CN" sz="1200" dirty="0" err="1" smtClean="0">
                <a:solidFill>
                  <a:srgbClr val="000000"/>
                </a:solidFill>
                <a:latin typeface="Times New Roman" pitchFamily="18" charset="0"/>
              </a:rPr>
              <a:t>Hanssen</a:t>
            </a:r>
            <a:r>
              <a:rPr lang="en-US" altLang="zh-CN" sz="1200" dirty="0" smtClean="0">
                <a:solidFill>
                  <a:srgbClr val="000000"/>
                </a:solidFill>
                <a:latin typeface="Times New Roman" pitchFamily="18" charset="0"/>
              </a:rPr>
              <a:t> J.E., </a:t>
            </a:r>
            <a:r>
              <a:rPr lang="en-US" altLang="zh-CN" sz="1200" dirty="0" err="1" smtClean="0">
                <a:solidFill>
                  <a:srgbClr val="000000"/>
                </a:solidFill>
                <a:latin typeface="Times New Roman" pitchFamily="18" charset="0"/>
              </a:rPr>
              <a:t>Surguchev</a:t>
            </a:r>
            <a:r>
              <a:rPr lang="en-US" altLang="zh-CN" sz="1200" dirty="0" smtClean="0">
                <a:solidFill>
                  <a:srgbClr val="000000"/>
                </a:solidFill>
                <a:latin typeface="Times New Roman" pitchFamily="18" charset="0"/>
              </a:rPr>
              <a:t> L.M. (1995). A Norwegian Research Program On Improved Oil Recovery 41(5): 205-220.</a:t>
            </a:r>
            <a:endParaRPr lang="en-US" altLang="zh-CN" sz="1200" dirty="0">
              <a:solidFill>
                <a:srgbClr val="000000"/>
              </a:solidFill>
              <a:latin typeface="Times New Roman" pitchFamily="18" charset="0"/>
            </a:endParaRPr>
          </a:p>
        </p:txBody>
      </p:sp>
      <p:sp>
        <p:nvSpPr>
          <p:cNvPr id="4" name="Slide Number Placeholder 3"/>
          <p:cNvSpPr>
            <a:spLocks noGrp="1"/>
          </p:cNvSpPr>
          <p:nvPr>
            <p:ph type="sldNum" sz="quarter" idx="10"/>
          </p:nvPr>
        </p:nvSpPr>
        <p:spPr/>
        <p:txBody>
          <a:bodyPr/>
          <a:lstStyle/>
          <a:p>
            <a:fld id="{8898E08E-8C25-4F9C-BFCE-38B6AF26C476}" type="slidenum">
              <a:rPr lang="en-US" smtClean="0"/>
              <a:pPr/>
              <a:t>2</a:t>
            </a:fld>
            <a:endParaRPr lang="en-US"/>
          </a:p>
        </p:txBody>
      </p:sp>
    </p:spTree>
    <p:extLst>
      <p:ext uri="{BB962C8B-B14F-4D97-AF65-F5344CB8AC3E}">
        <p14:creationId xmlns:p14="http://schemas.microsoft.com/office/powerpoint/2010/main" xmlns="" val="3859964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 me first give</a:t>
            </a:r>
            <a:r>
              <a:rPr lang="en-US" baseline="0" dirty="0" smtClean="0"/>
              <a:t> you some background information about my experimental setup.  I’m using a moderately viscous paraffin oil that I dye red to better visualize.  I use paraffin oil because PDMS micromodels will swell with short-chain alkanes or small molecule hydrocarbons.  I generate a foam using air and a surfactant blend of AOS and lauryl betaine.  AOS is an anionic surfactant and lauryl betaine is </a:t>
            </a:r>
            <a:r>
              <a:rPr lang="en-US" baseline="0" dirty="0" err="1" smtClean="0"/>
              <a:t>zwitterionic</a:t>
            </a:r>
            <a:r>
              <a:rPr lang="en-US" baseline="0" dirty="0" smtClean="0"/>
              <a:t>.  The salinity is adjusted with sodium chloride to the same ionic strength as seawater.  This blend is used because it can make a stable foam in the presence of my model oil.</a:t>
            </a:r>
          </a:p>
          <a:p>
            <a:r>
              <a:rPr lang="en-US" baseline="0" dirty="0" smtClean="0"/>
              <a:t>Here are some pictures of  a shake-test with this surfactant blend and oil (in red).  You can see the foam lamellae remain intact over a long period of time.  My experiments last only a few minutes so I get stable bubbles, even in the presence of oil.</a:t>
            </a:r>
          </a:p>
          <a:p>
            <a:r>
              <a:rPr lang="en-US" baseline="0" dirty="0" smtClean="0"/>
              <a:t>The basic schematic of my experiments is shown at the bottom.  I have two PDMS microfluidic devices – one generates the foam, which then flows through a connector tube to the porous media micromodel.  I use two devices because the foam-generator needs to be water-wet and the micromodel in these experiments is oil-wet.</a:t>
            </a:r>
            <a:endParaRPr lang="en-US" dirty="0" smtClean="0"/>
          </a:p>
          <a:p>
            <a:endParaRPr lang="en-US" dirty="0" smtClean="0"/>
          </a:p>
          <a:p>
            <a:r>
              <a:rPr lang="en-US" dirty="0" smtClean="0"/>
              <a:t>Why surfactant</a:t>
            </a:r>
            <a:r>
              <a:rPr lang="en-US" baseline="0" dirty="0" smtClean="0"/>
              <a:t> blend? Anionic, </a:t>
            </a:r>
            <a:r>
              <a:rPr lang="en-US" baseline="0" dirty="0" err="1" smtClean="0"/>
              <a:t>Zwitterionic</a:t>
            </a:r>
            <a:endParaRPr lang="en-US" dirty="0" smtClean="0"/>
          </a:p>
          <a:p>
            <a:r>
              <a:rPr lang="en-US" dirty="0" smtClean="0"/>
              <a:t>Why two devices? PDMS</a:t>
            </a:r>
            <a:r>
              <a:rPr lang="en-US" baseline="0" dirty="0" smtClean="0"/>
              <a:t> w</a:t>
            </a:r>
            <a:r>
              <a:rPr lang="en-US" dirty="0" smtClean="0"/>
              <a:t>ettability</a:t>
            </a:r>
          </a:p>
          <a:p>
            <a:r>
              <a:rPr lang="en-US" dirty="0" smtClean="0"/>
              <a:t>“moderately viscous” oil, non-swelling,</a:t>
            </a:r>
            <a:r>
              <a:rPr lang="en-US" baseline="0" dirty="0" smtClean="0"/>
              <a:t> 10:1 ratio base </a:t>
            </a:r>
            <a:r>
              <a:rPr lang="en-US" baseline="0" dirty="0" err="1" smtClean="0"/>
              <a:t>elatomer:cross</a:t>
            </a:r>
            <a:r>
              <a:rPr lang="en-US" baseline="0" dirty="0" smtClean="0"/>
              <a:t>-linker</a:t>
            </a:r>
            <a:endParaRPr lang="en-US" dirty="0"/>
          </a:p>
        </p:txBody>
      </p:sp>
      <p:sp>
        <p:nvSpPr>
          <p:cNvPr id="4" name="Slide Number Placeholder 3"/>
          <p:cNvSpPr>
            <a:spLocks noGrp="1"/>
          </p:cNvSpPr>
          <p:nvPr>
            <p:ph type="sldNum" sz="quarter" idx="10"/>
          </p:nvPr>
        </p:nvSpPr>
        <p:spPr/>
        <p:txBody>
          <a:bodyPr/>
          <a:lstStyle/>
          <a:p>
            <a:fld id="{8898E08E-8C25-4F9C-BFCE-38B6AF26C476}"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a:t>
            </a:r>
            <a:r>
              <a:rPr lang="en-US" baseline="0" dirty="0" smtClean="0"/>
              <a:t> using a flow-focusing design for the foam generator.  In the </a:t>
            </a:r>
            <a:r>
              <a:rPr lang="en-US" baseline="0" dirty="0" err="1" smtClean="0"/>
              <a:t>microfluidics</a:t>
            </a:r>
            <a:r>
              <a:rPr lang="en-US" baseline="0" dirty="0" smtClean="0"/>
              <a:t> field, flow-focusing designs are used to make bubbles and droplets for things like drug screening, </a:t>
            </a:r>
            <a:r>
              <a:rPr lang="en-US" baseline="0" dirty="0" err="1" smtClean="0"/>
              <a:t>crystalization</a:t>
            </a:r>
            <a:r>
              <a:rPr lang="en-US" baseline="0" dirty="0" smtClean="0"/>
              <a:t>, and </a:t>
            </a:r>
            <a:r>
              <a:rPr lang="en-US" baseline="0" dirty="0" err="1" smtClean="0"/>
              <a:t>microreactors</a:t>
            </a:r>
            <a:r>
              <a:rPr lang="en-US" baseline="0" dirty="0" smtClean="0"/>
              <a:t>.  The confined geometry of </a:t>
            </a:r>
            <a:r>
              <a:rPr lang="en-US" baseline="0" dirty="0" err="1" smtClean="0"/>
              <a:t>microfluidics</a:t>
            </a:r>
            <a:r>
              <a:rPr lang="en-US" baseline="0" dirty="0" smtClean="0"/>
              <a:t> devices allows for precise tuning of bubble size and gives excellent </a:t>
            </a:r>
            <a:r>
              <a:rPr lang="en-US" baseline="0" dirty="0" err="1" smtClean="0"/>
              <a:t>monodispersity</a:t>
            </a:r>
            <a:r>
              <a:rPr lang="en-US" baseline="0" dirty="0" smtClean="0"/>
              <a:t>.  Flow-focusing works by squeezing the gas stream through a small orifice with surfactant solution so that bubbles pinch off the other side.</a:t>
            </a:r>
          </a:p>
          <a:p>
            <a:r>
              <a:rPr lang="en-US" baseline="0" dirty="0" smtClean="0"/>
              <a:t>In the middle is a close-up of the flow-focusing geometry.  Gas is injected using a pressure regulator and surfactant solution is supplied via a syringe pump.</a:t>
            </a:r>
          </a:p>
          <a:p>
            <a:r>
              <a:rPr lang="en-US" baseline="0" dirty="0" smtClean="0"/>
              <a:t>At the bottom right you can see high-speed videos taken at over 8000 fps for different gas pressures.</a:t>
            </a:r>
          </a:p>
          <a:p>
            <a:r>
              <a:rPr lang="en-US" baseline="0" dirty="0" smtClean="0"/>
              <a:t>At the top right you can see how changing the injection pressure and flow-rate can alter the foam gas fraction and bubble size.  The first set shows a close-up of what happens when you decrease the liquid flow rate at a constant gas pressure.  The second set shows the central fracture of my micromodel with different gas pressures at a constant flow-rate.</a:t>
            </a:r>
          </a:p>
          <a:p>
            <a:r>
              <a:rPr lang="en-US" baseline="0" dirty="0" smtClean="0"/>
              <a:t>You can see this approach to foam generation offers a great deal of control over foam texture and gas-fraction.</a:t>
            </a:r>
          </a:p>
        </p:txBody>
      </p:sp>
      <p:sp>
        <p:nvSpPr>
          <p:cNvPr id="4" name="Slide Number Placeholder 3"/>
          <p:cNvSpPr>
            <a:spLocks noGrp="1"/>
          </p:cNvSpPr>
          <p:nvPr>
            <p:ph type="sldNum" sz="quarter" idx="10"/>
          </p:nvPr>
        </p:nvSpPr>
        <p:spPr/>
        <p:txBody>
          <a:bodyPr/>
          <a:lstStyle/>
          <a:p>
            <a:fld id="{8898E08E-8C25-4F9C-BFCE-38B6AF26C476}"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dirty="0" smtClean="0"/>
              <a:t>PDMS</a:t>
            </a:r>
            <a:r>
              <a:rPr lang="en-US" baseline="0" dirty="0" smtClean="0"/>
              <a:t> is nice because it allows for rapid-prototyping of microfluidic devices.  You can design a pattern on the computer using AutoCAD (or even MS Paint) and have a fully-fabricated device in a few hours.  If you’re smart you can make a set of redundant designs and prepare a batch of identical experiments for the next day.</a:t>
            </a:r>
          </a:p>
          <a:p>
            <a:pPr>
              <a:buFontTx/>
              <a:buNone/>
            </a:pPr>
            <a:r>
              <a:rPr lang="en-US" baseline="0" dirty="0" smtClean="0"/>
              <a:t>We are able to design 2D porous media at the pore-scale, with resolution down to about 5-10 microns.  This pattern I’m showing you today includes a central straight fracture with a low-permeable and high-permeable porous matrix on either side.  I would say each porous matrix is a ‘homogeneous’ square lattice, but the entire model is heterogeneous in that it includes different regions with different permeability.  The entire device is only about 3 cm long, and its width was designed to match the field-of-view of our microscope camera at 4x.</a:t>
            </a:r>
          </a:p>
          <a:p>
            <a:pPr>
              <a:buFontTx/>
              <a:buNone/>
            </a:pPr>
            <a:r>
              <a:rPr lang="en-US" baseline="0" dirty="0" smtClean="0"/>
              <a:t>Prior to the experiment, these devices are pre-flooded with paraffin oil to make the PDMS oil-wet.  Foam is later injected at the left inlet and both oil and foam flow out the drain for several minutes until the system stabilizes.  Then the drain is clamped and the foam sweeps and displaced oil from left to right.</a:t>
            </a:r>
          </a:p>
        </p:txBody>
      </p:sp>
      <p:sp>
        <p:nvSpPr>
          <p:cNvPr id="4" name="Slide Number Placeholder 3"/>
          <p:cNvSpPr>
            <a:spLocks noGrp="1"/>
          </p:cNvSpPr>
          <p:nvPr>
            <p:ph type="sldNum" sz="quarter" idx="10"/>
          </p:nvPr>
        </p:nvSpPr>
        <p:spPr/>
        <p:txBody>
          <a:bodyPr/>
          <a:lstStyle/>
          <a:p>
            <a:fld id="{8898E08E-8C25-4F9C-BFCE-38B6AF26C476}"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an example of what you would</a:t>
            </a:r>
            <a:r>
              <a:rPr lang="en-US" baseline="0" dirty="0" smtClean="0"/>
              <a:t> see under the microscope.  The pink areas are oil, and the white areas are PDMS posts representing solid grains in porous media.</a:t>
            </a:r>
          </a:p>
          <a:p>
            <a:r>
              <a:rPr lang="en-US" baseline="0" dirty="0" smtClean="0"/>
              <a:t>Now as I play this video you will see water enter from the left side and sweep through the fracture.  You can see it completely displaces all the oil in the fracture, but barely enters the high-perm region and doesn’t enter the low-perm region at all.  Now all the water is channeling through the fracture and bypassing adjacent trapped oil.</a:t>
            </a:r>
          </a:p>
          <a:p>
            <a:r>
              <a:rPr lang="en-US" baseline="0" dirty="0" smtClean="0"/>
              <a:t>If I were to increase the injection flow-rate you would see more water enter the high-perm region.  If I increased the pressure high enough I might be able to enter the low-perm region, but it would be very difficult.</a:t>
            </a:r>
            <a:endParaRPr lang="en-US" dirty="0"/>
          </a:p>
        </p:txBody>
      </p:sp>
      <p:sp>
        <p:nvSpPr>
          <p:cNvPr id="4" name="Slide Number Placeholder 3"/>
          <p:cNvSpPr>
            <a:spLocks noGrp="1"/>
          </p:cNvSpPr>
          <p:nvPr>
            <p:ph type="sldNum" sz="quarter" idx="10"/>
          </p:nvPr>
        </p:nvSpPr>
        <p:spPr/>
        <p:txBody>
          <a:bodyPr/>
          <a:lstStyle/>
          <a:p>
            <a:fld id="{8898E08E-8C25-4F9C-BFCE-38B6AF26C476}"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we have</a:t>
            </a:r>
            <a:r>
              <a:rPr lang="en-US" baseline="0" dirty="0" smtClean="0"/>
              <a:t> an example of a gas flood.  At first you can see the gas quickly zip through the fracture.  Since this gas pressure has a higher pressure-drop compared to the previous water-flood it streams through the high-perm region.  However, you still see a lot of oil being bypassed as the low-viscosity oil channels through paths of least-resistance.</a:t>
            </a:r>
            <a:endParaRPr lang="en-US" dirty="0"/>
          </a:p>
        </p:txBody>
      </p:sp>
      <p:sp>
        <p:nvSpPr>
          <p:cNvPr id="4" name="Slide Number Placeholder 3"/>
          <p:cNvSpPr>
            <a:spLocks noGrp="1"/>
          </p:cNvSpPr>
          <p:nvPr>
            <p:ph type="sldNum" sz="quarter" idx="10"/>
          </p:nvPr>
        </p:nvSpPr>
        <p:spPr/>
        <p:txBody>
          <a:bodyPr/>
          <a:lstStyle/>
          <a:p>
            <a:fld id="{8898E08E-8C25-4F9C-BFCE-38B6AF26C476}"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we have a foam flood.  It is a combination of the previous two injection conditions:</a:t>
            </a:r>
            <a:r>
              <a:rPr lang="en-US" baseline="0" dirty="0" smtClean="0"/>
              <a:t> water flow-rate and injected gas pressure.  You see that the foam quickly sweeps the fracture, as in the other two cases, but even before the foam front reaches the edge of the screen you see it invading into the high-perm region.  All of the oil is quickly displaced except at the bottom, here.</a:t>
            </a:r>
          </a:p>
          <a:p>
            <a:r>
              <a:rPr lang="en-US" baseline="0" dirty="0" smtClean="0"/>
              <a:t>Since we’re looking at the middle of the micromodel, we can’t see what’s occurring off-screen, but in a second you’ll start to see surfactant solution invading the low-perm region.  You can see that these bubbles are smaller than the pore throats in the high-perm region; we’re currently asking questions like, “What would happen if the bubbles were larger than the pore size? What effect would that have?”</a:t>
            </a:r>
          </a:p>
          <a:p>
            <a:r>
              <a:rPr lang="en-US" baseline="0" dirty="0" smtClean="0"/>
              <a:t>Now you can see surfactant solution start to creep in.</a:t>
            </a:r>
          </a:p>
          <a:p>
            <a:r>
              <a:rPr lang="en-US" baseline="0" dirty="0" smtClean="0"/>
              <a:t>If you notice, there are still some pockets of trapped oil.</a:t>
            </a:r>
            <a:endParaRPr lang="en-US" dirty="0"/>
          </a:p>
        </p:txBody>
      </p:sp>
      <p:sp>
        <p:nvSpPr>
          <p:cNvPr id="4" name="Slide Number Placeholder 3"/>
          <p:cNvSpPr>
            <a:spLocks noGrp="1"/>
          </p:cNvSpPr>
          <p:nvPr>
            <p:ph type="sldNum" sz="quarter" idx="10"/>
          </p:nvPr>
        </p:nvSpPr>
        <p:spPr/>
        <p:txBody>
          <a:bodyPr/>
          <a:lstStyle/>
          <a:p>
            <a:fld id="{8898E08E-8C25-4F9C-BFCE-38B6AF26C476}"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at</a:t>
            </a:r>
            <a:r>
              <a:rPr lang="en-US" baseline="0" dirty="0" smtClean="0"/>
              <a:t> the end of the experiments, if we take a survey of the entire micromodel, we see that in water flood we’re basically just channeling through the fracture.  In the gas flood we also channel through the fracture, but since we’re at a higher pressure we can push into the high-perm region.  In neither the water-flood nor the gas-flood were we able to displace any oil from the low-perm region.</a:t>
            </a:r>
          </a:p>
          <a:p>
            <a:r>
              <a:rPr lang="en-US" baseline="0" dirty="0" smtClean="0"/>
              <a:t>With foam, however, we were able to displace much of the oil from the low-perm matrix.</a:t>
            </a:r>
            <a:endParaRPr lang="en-US" dirty="0"/>
          </a:p>
        </p:txBody>
      </p:sp>
      <p:sp>
        <p:nvSpPr>
          <p:cNvPr id="4" name="Slide Number Placeholder 3"/>
          <p:cNvSpPr>
            <a:spLocks noGrp="1"/>
          </p:cNvSpPr>
          <p:nvPr>
            <p:ph type="sldNum" sz="quarter" idx="10"/>
          </p:nvPr>
        </p:nvSpPr>
        <p:spPr/>
        <p:txBody>
          <a:bodyPr/>
          <a:lstStyle/>
          <a:p>
            <a:fld id="{8898E08E-8C25-4F9C-BFCE-38B6AF26C476}"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11" name="Picture 2" descr="RicePP-4"/>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5588" cy="6859588"/>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
            <a:ext cx="8229600" cy="1005840"/>
          </a:xfr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7" name="Picture 2" descr="RicePP-4"/>
          <p:cNvPicPr>
            <a:picLocks noChangeAspect="1" noChangeArrowheads="1"/>
          </p:cNvPicPr>
          <p:nvPr userDrawn="1"/>
        </p:nvPicPr>
        <p:blipFill rotWithShape="1">
          <a:blip r:embed="rId2" cstate="print">
            <a:extLst>
              <a:ext uri="{28A0092B-C50C-407E-A947-70E740481C1C}">
                <a14:useLocalDpi xmlns:a14="http://schemas.microsoft.com/office/drawing/2010/main" xmlns="" val="0"/>
              </a:ext>
            </a:extLst>
          </a:blip>
          <a:srcRect t="14023" b="84765"/>
          <a:stretch/>
        </p:blipFill>
        <p:spPr bwMode="auto">
          <a:xfrm>
            <a:off x="0" y="961900"/>
            <a:ext cx="9145588" cy="83129"/>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
            <a:ext cx="8229600" cy="1005840"/>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7" name="Picture 2" descr="RicePP-4"/>
          <p:cNvPicPr>
            <a:picLocks noChangeAspect="1" noChangeArrowheads="1"/>
          </p:cNvPicPr>
          <p:nvPr userDrawn="1"/>
        </p:nvPicPr>
        <p:blipFill rotWithShape="1">
          <a:blip r:embed="rId2" cstate="print">
            <a:extLst>
              <a:ext uri="{28A0092B-C50C-407E-A947-70E740481C1C}">
                <a14:useLocalDpi xmlns:a14="http://schemas.microsoft.com/office/drawing/2010/main" xmlns="" val="0"/>
              </a:ext>
            </a:extLst>
          </a:blip>
          <a:srcRect t="14023" b="84765"/>
          <a:stretch/>
        </p:blipFill>
        <p:spPr bwMode="auto">
          <a:xfrm>
            <a:off x="0" y="961900"/>
            <a:ext cx="9145588" cy="83129"/>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7" name="Picture 2" descr="RicePP-4"/>
          <p:cNvPicPr>
            <a:picLocks noChangeAspect="1" noChangeArrowheads="1"/>
          </p:cNvPicPr>
          <p:nvPr userDrawn="1"/>
        </p:nvPicPr>
        <p:blipFill rotWithShape="1">
          <a:blip r:embed="rId2" cstate="print">
            <a:extLst>
              <a:ext uri="{28A0092B-C50C-407E-A947-70E740481C1C}">
                <a14:useLocalDpi xmlns:a14="http://schemas.microsoft.com/office/drawing/2010/main" xmlns="" val="0"/>
              </a:ext>
            </a:extLst>
          </a:blip>
          <a:srcRect t="14023" b="84765"/>
          <a:stretch/>
        </p:blipFill>
        <p:spPr bwMode="auto">
          <a:xfrm>
            <a:off x="0" y="961900"/>
            <a:ext cx="9145588" cy="83129"/>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
            <a:ext cx="8229600" cy="100584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4/29/2013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pic>
        <p:nvPicPr>
          <p:cNvPr id="8" name="Picture 2" descr="RicePP-4"/>
          <p:cNvPicPr>
            <a:picLocks noChangeAspect="1" noChangeArrowheads="1"/>
          </p:cNvPicPr>
          <p:nvPr userDrawn="1"/>
        </p:nvPicPr>
        <p:blipFill rotWithShape="1">
          <a:blip r:embed="rId2" cstate="print">
            <a:extLst>
              <a:ext uri="{28A0092B-C50C-407E-A947-70E740481C1C}">
                <a14:useLocalDpi xmlns:a14="http://schemas.microsoft.com/office/drawing/2010/main" xmlns="" val="0"/>
              </a:ext>
            </a:extLst>
          </a:blip>
          <a:srcRect t="14023" b="84765"/>
          <a:stretch/>
        </p:blipFill>
        <p:spPr bwMode="auto">
          <a:xfrm>
            <a:off x="0" y="961900"/>
            <a:ext cx="9145588" cy="83129"/>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
            <a:ext cx="8229600" cy="100584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4/29/2013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pic>
        <p:nvPicPr>
          <p:cNvPr id="10" name="Picture 2" descr="RicePP-4"/>
          <p:cNvPicPr>
            <a:picLocks noChangeAspect="1" noChangeArrowheads="1"/>
          </p:cNvPicPr>
          <p:nvPr userDrawn="1"/>
        </p:nvPicPr>
        <p:blipFill rotWithShape="1">
          <a:blip r:embed="rId2" cstate="print">
            <a:extLst>
              <a:ext uri="{28A0092B-C50C-407E-A947-70E740481C1C}">
                <a14:useLocalDpi xmlns:a14="http://schemas.microsoft.com/office/drawing/2010/main" xmlns="" val="0"/>
              </a:ext>
            </a:extLst>
          </a:blip>
          <a:srcRect t="14023" b="84765"/>
          <a:stretch/>
        </p:blipFill>
        <p:spPr bwMode="auto">
          <a:xfrm>
            <a:off x="0" y="961900"/>
            <a:ext cx="9145588" cy="83129"/>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
            <a:ext cx="8229600" cy="100584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4/29/2013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pic>
        <p:nvPicPr>
          <p:cNvPr id="6" name="Picture 2" descr="RicePP-4"/>
          <p:cNvPicPr>
            <a:picLocks noChangeAspect="1" noChangeArrowheads="1"/>
          </p:cNvPicPr>
          <p:nvPr userDrawn="1"/>
        </p:nvPicPr>
        <p:blipFill rotWithShape="1">
          <a:blip r:embed="rId2" cstate="print">
            <a:extLst>
              <a:ext uri="{28A0092B-C50C-407E-A947-70E740481C1C}">
                <a14:useLocalDpi xmlns:a14="http://schemas.microsoft.com/office/drawing/2010/main" xmlns="" val="0"/>
              </a:ext>
            </a:extLst>
          </a:blip>
          <a:srcRect t="14023" b="84765"/>
          <a:stretch/>
        </p:blipFill>
        <p:spPr bwMode="auto">
          <a:xfrm>
            <a:off x="0" y="961900"/>
            <a:ext cx="9145588" cy="83129"/>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4/29/2013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2" descr="RicePP-4"/>
          <p:cNvPicPr>
            <a:picLocks noChangeAspect="1" noChangeArrowheads="1"/>
          </p:cNvPicPr>
          <p:nvPr userDrawn="1"/>
        </p:nvPicPr>
        <p:blipFill rotWithShape="1">
          <a:blip r:embed="rId2" cstate="print">
            <a:extLst>
              <a:ext uri="{28A0092B-C50C-407E-A947-70E740481C1C}">
                <a14:useLocalDpi xmlns:a14="http://schemas.microsoft.com/office/drawing/2010/main" xmlns="" val="0"/>
              </a:ext>
            </a:extLst>
          </a:blip>
          <a:srcRect t="14023" b="84765"/>
          <a:stretch/>
        </p:blipFill>
        <p:spPr bwMode="auto">
          <a:xfrm>
            <a:off x="0" y="961900"/>
            <a:ext cx="9145588" cy="83129"/>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cs typeface="Arial" pitchFamily="34" charset="0"/>
              </a:defRPr>
            </a:lvl1pPr>
          </a:lstStyle>
          <a:p>
            <a:fld id="{1D8BD707-D9CF-40AE-B4C6-C98DA3205C09}" type="datetimeFigureOut">
              <a:rPr lang="en-US" smtClean="0"/>
              <a:pPr/>
              <a:t>4/29/2013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cs typeface="Arial" pitchFamily="34"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cs typeface="Arial" pitchFamily="34"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chart" Target="../charts/chart4.xml"/><Relationship Id="rId4" Type="http://schemas.openxmlformats.org/officeDocument/2006/relationships/chart" Target="../charts/chart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ideo" Target="file:///D:\Charles\Dropbox\Charles&amp;LisaBiswal\Update%202013-4-25\Micromodel%200.1mlhr%20surf%20300mbar%20air%20flood.wmv" TargetMode="External"/><Relationship Id="rId5" Type="http://schemas.openxmlformats.org/officeDocument/2006/relationships/image" Target="../media/image44.png"/><Relationship Id="rId4" Type="http://schemas.microsoft.com/office/2007/relationships/media" Target="file://localhost/Users/biswal/Dropbox/Charles&amp;LisaBiswal/Update%202013-4-25/Micromodel%200.1mlhr%20surf%20300mbar%20air%20flood.wmv"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2.xml"/><Relationship Id="rId7" Type="http://schemas.microsoft.com/office/2007/relationships/media" Target="file:///F:\micromodel%20flood%200.1mlhr%20surf%20300mbar%20TINY%20BUBBLES%20LOW%20PERM.wmv" TargetMode="External"/><Relationship Id="rId2" Type="http://schemas.openxmlformats.org/officeDocument/2006/relationships/video" Target="file:///F:\micromodel%20flood%200.1mlhr%20surf%20300mbar%20TINY%20BUBBLES%20LOW%20PERM.wmv" TargetMode="External"/><Relationship Id="rId1" Type="http://schemas.openxmlformats.org/officeDocument/2006/relationships/vmlDrawing" Target="../drawings/vmlDrawing1.v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notesSlide" Target="../notesSlides/notesSlide13.xml"/><Relationship Id="rId9"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gif"/><Relationship Id="rId5" Type="http://schemas.openxmlformats.org/officeDocument/2006/relationships/image" Target="../media/image6.pn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jpeg"/></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jpeg"/><Relationship Id="rId18" Type="http://schemas.openxmlformats.org/officeDocument/2006/relationships/image" Target="../media/image24.jpeg"/><Relationship Id="rId3" Type="http://schemas.openxmlformats.org/officeDocument/2006/relationships/video" Target="file:///F:\Presentations\April2012%20Research%20Update%20Presentation\bilayer%20foam%20sandwich%20200fps.wmv" TargetMode="External"/><Relationship Id="rId21" Type="http://schemas.openxmlformats.org/officeDocument/2006/relationships/image" Target="../media/image27.jpeg"/><Relationship Id="rId34" Type="http://schemas.openxmlformats.org/officeDocument/2006/relationships/image" Target="../media/image32.png"/><Relationship Id="rId7" Type="http://schemas.openxmlformats.org/officeDocument/2006/relationships/image" Target="../media/image13.jpeg"/><Relationship Id="rId12" Type="http://schemas.openxmlformats.org/officeDocument/2006/relationships/image" Target="../media/image18.png"/><Relationship Id="rId17" Type="http://schemas.openxmlformats.org/officeDocument/2006/relationships/image" Target="../media/image23.jpeg"/><Relationship Id="rId33" Type="http://schemas.microsoft.com/office/2007/relationships/media" Target="file:///F:\Presentations\April2012%20Research%20Update%20Presentation\bilayer%20foam%20sandwich%20200fps.wmv" TargetMode="External"/><Relationship Id="rId2" Type="http://schemas.openxmlformats.org/officeDocument/2006/relationships/video" Target="file:///D:\Charles\Dropbox\Charles&amp;LisaBiswal\Update%202013-4-25\300.avi" TargetMode="External"/><Relationship Id="rId16" Type="http://schemas.openxmlformats.org/officeDocument/2006/relationships/image" Target="../media/image22.jpeg"/><Relationship Id="rId20" Type="http://schemas.openxmlformats.org/officeDocument/2006/relationships/image" Target="../media/image26.jpeg"/><Relationship Id="rId29" Type="http://schemas.microsoft.com/office/2007/relationships/media" Target="file://localhost/Users/biswal/Dropbox/Charles&amp;LisaBiswal/Update%202013-4-25/150.avi" TargetMode="External"/><Relationship Id="rId1" Type="http://schemas.openxmlformats.org/officeDocument/2006/relationships/video" Target="file:///D:\Charles\Dropbox\Charles&amp;LisaBiswal\Update%202013-4-25\150.avi" TargetMode="External"/><Relationship Id="rId6" Type="http://schemas.openxmlformats.org/officeDocument/2006/relationships/image" Target="../media/image12.jpeg"/><Relationship Id="rId11" Type="http://schemas.openxmlformats.org/officeDocument/2006/relationships/image" Target="../media/image17.jpeg"/><Relationship Id="rId24" Type="http://schemas.openxmlformats.org/officeDocument/2006/relationships/image" Target="../media/image29.png"/><Relationship Id="rId32" Type="http://schemas.openxmlformats.org/officeDocument/2006/relationships/image" Target="../media/image31.png"/><Relationship Id="rId37" Type="http://schemas.openxmlformats.org/officeDocument/2006/relationships/image" Target="../media/image35.jpeg"/><Relationship Id="rId5" Type="http://schemas.openxmlformats.org/officeDocument/2006/relationships/notesSlide" Target="../notesSlides/notesSlide4.xml"/><Relationship Id="rId15" Type="http://schemas.openxmlformats.org/officeDocument/2006/relationships/image" Target="../media/image21.jpeg"/><Relationship Id="rId23" Type="http://schemas.openxmlformats.org/officeDocument/2006/relationships/image" Target="../media/image4.png"/><Relationship Id="rId36" Type="http://schemas.openxmlformats.org/officeDocument/2006/relationships/image" Target="../media/image34.jpeg"/><Relationship Id="rId10" Type="http://schemas.openxmlformats.org/officeDocument/2006/relationships/image" Target="../media/image16.jpeg"/><Relationship Id="rId19" Type="http://schemas.openxmlformats.org/officeDocument/2006/relationships/image" Target="../media/image25.jpeg"/><Relationship Id="rId31" Type="http://schemas.microsoft.com/office/2007/relationships/media" Target="file://localhost/Users/biswal/Dropbox/Charles&amp;LisaBiswal/Update%202013-4-25/300.avi" TargetMode="External"/><Relationship Id="rId4" Type="http://schemas.openxmlformats.org/officeDocument/2006/relationships/slideLayout" Target="../slideLayouts/slideLayout2.xml"/><Relationship Id="rId9" Type="http://schemas.openxmlformats.org/officeDocument/2006/relationships/image" Target="../media/image15.jpeg"/><Relationship Id="rId14" Type="http://schemas.openxmlformats.org/officeDocument/2006/relationships/image" Target="../media/image20.jpeg"/><Relationship Id="rId22" Type="http://schemas.openxmlformats.org/officeDocument/2006/relationships/image" Target="../media/image28.jpeg"/><Relationship Id="rId30" Type="http://schemas.openxmlformats.org/officeDocument/2006/relationships/image" Target="../media/image30.png"/><Relationship Id="rId35" Type="http://schemas.openxmlformats.org/officeDocument/2006/relationships/image" Target="../media/image33.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file:///D:\Charles\Dropbox\Charles&amp;LisaBiswal\Update%202013-4-25\0.10mlhr%20WATER%20ONLY%20middle%201.wmv" TargetMode="External"/><Relationship Id="rId5" Type="http://schemas.openxmlformats.org/officeDocument/2006/relationships/image" Target="../media/image36.png"/><Relationship Id="rId4" Type="http://schemas.microsoft.com/office/2007/relationships/media" Target="file://localhost/Users/biswal/Dropbox/Charles&amp;LisaBiswal/Update%202013-4-25/0.10mlhr%20WATER%20ONLY%20middle%201.wmv"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file:///D:\Charles\Dropbox\Charles&amp;LisaBiswal\Update%202013-4-25\300mbar%20air%20ONLY%20middle%203.wmv" TargetMode="External"/><Relationship Id="rId5" Type="http://schemas.openxmlformats.org/officeDocument/2006/relationships/image" Target="../media/image37.png"/><Relationship Id="rId4" Type="http://schemas.microsoft.com/office/2007/relationships/media" Target="file://localhost/Users/biswal/Dropbox/Charles&amp;LisaBiswal/Update%202013-4-25/300mbar%20air%20ONLY%20middle%203.wmv" TargetMode="Externa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file:///D:\Charles\Dropbox\Charles&amp;LisaBiswal\Update%202013-4-25\0.10mlhr%20300mbar%20middle%20micromodel%20flood1.wmv" TargetMode="External"/><Relationship Id="rId5" Type="http://schemas.openxmlformats.org/officeDocument/2006/relationships/image" Target="../media/image38.png"/><Relationship Id="rId4" Type="http://schemas.microsoft.com/office/2007/relationships/media" Target="file://localhost/Users/biswal/Dropbox/Charles&amp;LisaBiswal/Update%202013-4-25/0.10mlhr%20300mbar%20middle%20micromodel%20flood1.wmv"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143001"/>
            <a:ext cx="9144000" cy="2457450"/>
          </a:xfrm>
        </p:spPr>
        <p:txBody>
          <a:bodyPr>
            <a:normAutofit/>
          </a:bodyPr>
          <a:lstStyle/>
          <a:p>
            <a:r>
              <a:rPr lang="en-US" b="1" dirty="0" smtClean="0">
                <a:effectLst>
                  <a:outerShdw blurRad="38100" dist="38100" dir="2700000" algn="tl">
                    <a:srgbClr val="000000">
                      <a:alpha val="43137"/>
                    </a:srgbClr>
                  </a:outerShdw>
                </a:effectLst>
                <a:latin typeface="+mj-lt"/>
              </a:rPr>
              <a:t>Visualization of Oil Displacement by Foam in Porous Media Micromodels</a:t>
            </a:r>
            <a:endParaRPr lang="en-US" dirty="0">
              <a:effectLst>
                <a:outerShdw blurRad="38100" dist="38100" dir="2700000" algn="tl">
                  <a:srgbClr val="000000">
                    <a:alpha val="43137"/>
                  </a:srgbClr>
                </a:outerShdw>
              </a:effectLst>
              <a:latin typeface="+mj-lt"/>
            </a:endParaRPr>
          </a:p>
        </p:txBody>
      </p:sp>
      <p:sp>
        <p:nvSpPr>
          <p:cNvPr id="3" name="Subtitle 2"/>
          <p:cNvSpPr>
            <a:spLocks noGrp="1"/>
          </p:cNvSpPr>
          <p:nvPr>
            <p:ph type="subTitle" idx="1"/>
          </p:nvPr>
        </p:nvSpPr>
        <p:spPr>
          <a:xfrm>
            <a:off x="0" y="3352800"/>
            <a:ext cx="9144000" cy="1752600"/>
          </a:xfrm>
        </p:spPr>
        <p:txBody>
          <a:bodyPr>
            <a:normAutofit lnSpcReduction="10000"/>
          </a:bodyPr>
          <a:lstStyle/>
          <a:p>
            <a:r>
              <a:rPr lang="en-US" sz="2400" b="1" dirty="0" smtClean="0">
                <a:solidFill>
                  <a:schemeClr val="tx1">
                    <a:lumMod val="85000"/>
                    <a:lumOff val="15000"/>
                  </a:schemeClr>
                </a:solidFill>
                <a:effectLst>
                  <a:outerShdw blurRad="38100" dist="38100" dir="2700000" algn="tl">
                    <a:srgbClr val="000000">
                      <a:alpha val="43137"/>
                    </a:srgbClr>
                  </a:outerShdw>
                </a:effectLst>
                <a:latin typeface="+mn-lt"/>
              </a:rPr>
              <a:t>Charles Conn</a:t>
            </a:r>
            <a:r>
              <a:rPr lang="en-US" sz="2400" dirty="0" smtClean="0">
                <a:solidFill>
                  <a:schemeClr val="tx1">
                    <a:lumMod val="85000"/>
                    <a:lumOff val="15000"/>
                  </a:schemeClr>
                </a:solidFill>
                <a:effectLst>
                  <a:outerShdw blurRad="38100" dist="38100" dir="2700000" algn="tl">
                    <a:srgbClr val="000000">
                      <a:alpha val="43137"/>
                    </a:srgbClr>
                  </a:outerShdw>
                </a:effectLst>
                <a:latin typeface="+mn-lt"/>
              </a:rPr>
              <a:t>, Kun Ma, George Hirasaki, Sibani Lisa Biswal</a:t>
            </a:r>
          </a:p>
          <a:p>
            <a:r>
              <a:rPr lang="en-US" sz="2400" dirty="0" smtClean="0">
                <a:solidFill>
                  <a:schemeClr val="tx1">
                    <a:lumMod val="85000"/>
                    <a:lumOff val="15000"/>
                  </a:schemeClr>
                </a:solidFill>
                <a:effectLst>
                  <a:outerShdw blurRad="38100" dist="38100" dir="2700000" algn="tl">
                    <a:srgbClr val="000000">
                      <a:alpha val="43137"/>
                    </a:srgbClr>
                  </a:outerShdw>
                </a:effectLst>
                <a:latin typeface="+mn-lt"/>
              </a:rPr>
              <a:t>Rice University, Chemical and Biomolecular Engineering</a:t>
            </a:r>
          </a:p>
          <a:p>
            <a:endParaRPr lang="en-US" sz="2400" dirty="0" smtClean="0">
              <a:latin typeface="+mn-lt"/>
            </a:endParaRPr>
          </a:p>
          <a:p>
            <a:r>
              <a:rPr lang="en-US" sz="2400" dirty="0" smtClean="0">
                <a:solidFill>
                  <a:schemeClr val="bg1">
                    <a:lumMod val="50000"/>
                  </a:schemeClr>
                </a:solidFill>
                <a:latin typeface="+mn-lt"/>
              </a:rPr>
              <a:t>Rice Porous Media Consortium Meeting 2013</a:t>
            </a:r>
            <a:endParaRPr lang="en-US" sz="2400" dirty="0">
              <a:solidFill>
                <a:schemeClr val="bg1">
                  <a:lumMod val="50000"/>
                </a:schemeClr>
              </a:solidFill>
              <a:latin typeface="+mn-lt"/>
            </a:endParaRPr>
          </a:p>
        </p:txBody>
      </p:sp>
      <p:sp>
        <p:nvSpPr>
          <p:cNvPr id="6" name="TextBox 5"/>
          <p:cNvSpPr txBox="1"/>
          <p:nvPr/>
        </p:nvSpPr>
        <p:spPr>
          <a:xfrm>
            <a:off x="7010400" y="6488668"/>
            <a:ext cx="2133600" cy="369332"/>
          </a:xfrm>
          <a:prstGeom prst="rect">
            <a:avLst/>
          </a:prstGeom>
          <a:noFill/>
        </p:spPr>
        <p:txBody>
          <a:bodyPr wrap="square" rtlCol="0">
            <a:spAutoFit/>
          </a:bodyPr>
          <a:lstStyle/>
          <a:p>
            <a:pPr algn="r"/>
            <a:r>
              <a:rPr lang="en-US" dirty="0" smtClean="0">
                <a:solidFill>
                  <a:schemeClr val="bg1">
                    <a:lumMod val="50000"/>
                  </a:schemeClr>
                </a:solidFill>
              </a:rPr>
              <a:t>April 29</a:t>
            </a:r>
            <a:r>
              <a:rPr lang="en-US" baseline="30000" dirty="0" smtClean="0">
                <a:solidFill>
                  <a:schemeClr val="bg1">
                    <a:lumMod val="50000"/>
                  </a:schemeClr>
                </a:solidFill>
              </a:rPr>
              <a:t>th</a:t>
            </a:r>
            <a:r>
              <a:rPr lang="en-US" dirty="0" smtClean="0">
                <a:solidFill>
                  <a:schemeClr val="bg1">
                    <a:lumMod val="50000"/>
                  </a:schemeClr>
                </a:solidFill>
              </a:rPr>
              <a:t>, 2013</a:t>
            </a:r>
            <a:endParaRPr lang="en-US" dirty="0">
              <a:solidFill>
                <a:schemeClr val="bg1">
                  <a:lumMod val="50000"/>
                </a:schemeClr>
              </a:solidFill>
            </a:endParaRPr>
          </a:p>
        </p:txBody>
      </p:sp>
    </p:spTree>
    <p:extLst>
      <p:ext uri="{BB962C8B-B14F-4D97-AF65-F5344CB8AC3E}">
        <p14:creationId xmlns:p14="http://schemas.microsoft.com/office/powerpoint/2010/main" xmlns="" val="45160137"/>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p:cNvGraphicFramePr>
            <a:graphicFrameLocks noGrp="1"/>
          </p:cNvGraphicFramePr>
          <p:nvPr/>
        </p:nvGraphicFramePr>
        <p:xfrm>
          <a:off x="0" y="1364783"/>
          <a:ext cx="6324600" cy="381681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pPr algn="l"/>
            <a:r>
              <a:rPr lang="en-US" b="1" dirty="0" smtClean="0">
                <a:effectLst>
                  <a:outerShdw blurRad="38100" dist="38100" dir="2700000" algn="tl">
                    <a:srgbClr val="000000">
                      <a:alpha val="43137"/>
                    </a:srgbClr>
                  </a:outerShdw>
                </a:effectLst>
                <a:latin typeface="+mj-lt"/>
              </a:rPr>
              <a:t>Data Processing</a:t>
            </a:r>
            <a:endParaRPr lang="en-US" b="1" dirty="0">
              <a:effectLst>
                <a:outerShdw blurRad="38100" dist="38100" dir="2700000" algn="tl">
                  <a:srgbClr val="000000">
                    <a:alpha val="43137"/>
                  </a:srgbClr>
                </a:outerShdw>
              </a:effectLst>
              <a:latin typeface="+mj-lt"/>
            </a:endParaRPr>
          </a:p>
        </p:txBody>
      </p:sp>
      <p:sp>
        <p:nvSpPr>
          <p:cNvPr id="4" name="TextBox 3"/>
          <p:cNvSpPr txBox="1"/>
          <p:nvPr/>
        </p:nvSpPr>
        <p:spPr>
          <a:xfrm>
            <a:off x="8382000" y="0"/>
            <a:ext cx="762000" cy="338554"/>
          </a:xfrm>
          <a:prstGeom prst="rect">
            <a:avLst/>
          </a:prstGeom>
          <a:noFill/>
        </p:spPr>
        <p:txBody>
          <a:bodyPr wrap="square" rtlCol="0">
            <a:spAutoFit/>
          </a:bodyPr>
          <a:lstStyle/>
          <a:p>
            <a:pPr algn="r"/>
            <a:fld id="{3F394F84-93BB-4747-AE64-F573209410CC}" type="slidenum">
              <a:rPr lang="en-US" sz="1600" smtClean="0">
                <a:solidFill>
                  <a:schemeClr val="bg1">
                    <a:lumMod val="75000"/>
                  </a:schemeClr>
                </a:solidFill>
              </a:rPr>
              <a:pPr algn="r"/>
              <a:t>10</a:t>
            </a:fld>
            <a:endParaRPr lang="en-US" sz="1600" dirty="0">
              <a:solidFill>
                <a:schemeClr val="bg1">
                  <a:lumMod val="75000"/>
                </a:schemeClr>
              </a:solidFill>
            </a:endParaRPr>
          </a:p>
        </p:txBody>
      </p:sp>
      <p:sp>
        <p:nvSpPr>
          <p:cNvPr id="10" name="TextBox 9"/>
          <p:cNvSpPr txBox="1"/>
          <p:nvPr/>
        </p:nvSpPr>
        <p:spPr>
          <a:xfrm>
            <a:off x="685800" y="5029200"/>
            <a:ext cx="8458200" cy="1384995"/>
          </a:xfrm>
          <a:prstGeom prst="rect">
            <a:avLst/>
          </a:prstGeom>
          <a:noFill/>
        </p:spPr>
        <p:txBody>
          <a:bodyPr wrap="square" rtlCol="0">
            <a:spAutoFit/>
          </a:bodyPr>
          <a:lstStyle/>
          <a:p>
            <a:pPr>
              <a:buFont typeface="Arial" pitchFamily="34" charset="0"/>
              <a:buChar char="•"/>
            </a:pPr>
            <a:r>
              <a:rPr lang="en-US" sz="2800" b="1" dirty="0" smtClean="0"/>
              <a:t> Define </a:t>
            </a:r>
            <a:r>
              <a:rPr lang="en-US" sz="2800" b="1" dirty="0" smtClean="0">
                <a:solidFill>
                  <a:schemeClr val="accent2"/>
                </a:solidFill>
              </a:rPr>
              <a:t>low-perm</a:t>
            </a:r>
            <a:r>
              <a:rPr lang="en-US" sz="2800" b="1" dirty="0" smtClean="0"/>
              <a:t>, </a:t>
            </a:r>
            <a:r>
              <a:rPr lang="en-US" sz="2800" b="1" dirty="0" smtClean="0">
                <a:solidFill>
                  <a:schemeClr val="accent1"/>
                </a:solidFill>
              </a:rPr>
              <a:t>high-perm</a:t>
            </a:r>
            <a:r>
              <a:rPr lang="en-US" sz="2800" b="1" dirty="0" smtClean="0"/>
              <a:t>, and </a:t>
            </a:r>
            <a:r>
              <a:rPr lang="en-US" sz="2800" b="1" dirty="0" smtClean="0">
                <a:solidFill>
                  <a:schemeClr val="accent3"/>
                </a:solidFill>
              </a:rPr>
              <a:t>fracture</a:t>
            </a:r>
            <a:r>
              <a:rPr lang="en-US" sz="2800" b="1" dirty="0" smtClean="0"/>
              <a:t> regions</a:t>
            </a:r>
          </a:p>
          <a:p>
            <a:pPr>
              <a:buFont typeface="Arial" pitchFamily="34" charset="0"/>
              <a:buChar char="•"/>
            </a:pPr>
            <a:r>
              <a:rPr lang="en-US" sz="2800" b="1" dirty="0" smtClean="0"/>
              <a:t> Identify </a:t>
            </a:r>
            <a:r>
              <a:rPr lang="en-US" sz="2800" b="1" dirty="0" smtClean="0">
                <a:solidFill>
                  <a:srgbClr val="FF0000"/>
                </a:solidFill>
              </a:rPr>
              <a:t>red pixels </a:t>
            </a:r>
            <a:r>
              <a:rPr lang="en-US" sz="2800" b="1" dirty="0" smtClean="0"/>
              <a:t>(</a:t>
            </a:r>
            <a:r>
              <a:rPr lang="en-US" sz="2800" b="1" dirty="0" smtClean="0">
                <a:solidFill>
                  <a:srgbClr val="FF0000"/>
                </a:solidFill>
              </a:rPr>
              <a:t>oil</a:t>
            </a:r>
            <a:r>
              <a:rPr lang="en-US" sz="2800" b="1" dirty="0" smtClean="0"/>
              <a:t>) via color threshold</a:t>
            </a:r>
          </a:p>
          <a:p>
            <a:pPr>
              <a:buFont typeface="Arial" pitchFamily="34" charset="0"/>
              <a:buChar char="•"/>
            </a:pPr>
            <a:r>
              <a:rPr lang="en-US" sz="2800" b="1" dirty="0" smtClean="0"/>
              <a:t> Calculate oil saturation for each region</a:t>
            </a:r>
            <a:endParaRPr lang="en-US" sz="2400" b="1" dirty="0" smtClean="0"/>
          </a:p>
        </p:txBody>
      </p:sp>
      <p:pic>
        <p:nvPicPr>
          <p:cNvPr id="17" name="Picture 16" descr="Micromodel 0.1mlhr surf second flood surf only-CALIB.png"/>
          <p:cNvPicPr>
            <a:picLocks noChangeAspect="1"/>
          </p:cNvPicPr>
          <p:nvPr/>
        </p:nvPicPr>
        <p:blipFill>
          <a:blip r:embed="rId4" cstate="print"/>
          <a:srcRect l="12557" t="9812" r="8816" b="16918"/>
          <a:stretch>
            <a:fillRect/>
          </a:stretch>
        </p:blipFill>
        <p:spPr>
          <a:xfrm>
            <a:off x="3465558" y="1128604"/>
            <a:ext cx="2554242" cy="1787515"/>
          </a:xfrm>
          <a:prstGeom prst="rect">
            <a:avLst/>
          </a:prstGeom>
          <a:effectLst/>
        </p:spPr>
      </p:pic>
      <p:pic>
        <p:nvPicPr>
          <p:cNvPr id="18" name="Picture 4" descr="F:\AOS.LB foam\0.10mlhr 300mbar\Micromodel 0.1mlhr surf second flood surf only-BLUR.png"/>
          <p:cNvPicPr>
            <a:picLocks noChangeAspect="1" noChangeArrowheads="1"/>
          </p:cNvPicPr>
          <p:nvPr/>
        </p:nvPicPr>
        <p:blipFill>
          <a:blip r:embed="rId5" cstate="print"/>
          <a:srcRect l="853" t="2861" r="50952" b="3651"/>
          <a:stretch>
            <a:fillRect/>
          </a:stretch>
        </p:blipFill>
        <p:spPr bwMode="auto">
          <a:xfrm>
            <a:off x="6237632" y="1212383"/>
            <a:ext cx="2296768" cy="1709815"/>
          </a:xfrm>
          <a:prstGeom prst="rect">
            <a:avLst/>
          </a:prstGeom>
          <a:noFill/>
          <a:effectLst/>
        </p:spPr>
      </p:pic>
      <p:pic>
        <p:nvPicPr>
          <p:cNvPr id="19" name="Picture 4" descr="F:\AOS.LB foam\0.10mlhr 300mbar\Micromodel 0.1mlhr surf second flood surf only-BLUR.png"/>
          <p:cNvPicPr>
            <a:picLocks noChangeAspect="1" noChangeArrowheads="1"/>
          </p:cNvPicPr>
          <p:nvPr/>
        </p:nvPicPr>
        <p:blipFill>
          <a:blip r:embed="rId5" cstate="print"/>
          <a:srcRect l="50877" t="2745" r="1062" b="3069"/>
          <a:stretch>
            <a:fillRect/>
          </a:stretch>
        </p:blipFill>
        <p:spPr bwMode="auto">
          <a:xfrm>
            <a:off x="6237632" y="3079898"/>
            <a:ext cx="2286000" cy="1719275"/>
          </a:xfrm>
          <a:prstGeom prst="rect">
            <a:avLst/>
          </a:prstGeom>
          <a:noFill/>
          <a:effectLst/>
        </p:spPr>
      </p:pic>
      <p:sp>
        <p:nvSpPr>
          <p:cNvPr id="20" name="TextBox 19"/>
          <p:cNvSpPr txBox="1"/>
          <p:nvPr/>
        </p:nvSpPr>
        <p:spPr>
          <a:xfrm>
            <a:off x="5029200" y="6581001"/>
            <a:ext cx="4114800" cy="276999"/>
          </a:xfrm>
          <a:prstGeom prst="rect">
            <a:avLst/>
          </a:prstGeom>
          <a:noFill/>
        </p:spPr>
        <p:txBody>
          <a:bodyPr wrap="square" rtlCol="0">
            <a:spAutoFit/>
          </a:bodyPr>
          <a:lstStyle/>
          <a:p>
            <a:pPr algn="r"/>
            <a:r>
              <a:rPr lang="en-US" sz="1200" dirty="0" smtClean="0">
                <a:solidFill>
                  <a:schemeClr val="bg1">
                    <a:lumMod val="50000"/>
                  </a:schemeClr>
                </a:solidFill>
              </a:rPr>
              <a:t>Source: Conn et al, in preparation</a:t>
            </a:r>
            <a:endParaRPr lang="en-US" sz="1200" dirty="0">
              <a:solidFill>
                <a:schemeClr val="bg1">
                  <a:lumMod val="50000"/>
                </a:schemeClr>
              </a:solidFill>
            </a:endParaRPr>
          </a:p>
        </p:txBody>
      </p:sp>
      <p:grpSp>
        <p:nvGrpSpPr>
          <p:cNvPr id="21" name="Group 20"/>
          <p:cNvGrpSpPr/>
          <p:nvPr/>
        </p:nvGrpSpPr>
        <p:grpSpPr>
          <a:xfrm>
            <a:off x="2209800" y="3124200"/>
            <a:ext cx="3886200" cy="276999"/>
            <a:chOff x="2209800" y="3200400"/>
            <a:chExt cx="3886200" cy="276999"/>
          </a:xfrm>
        </p:grpSpPr>
        <p:sp>
          <p:nvSpPr>
            <p:cNvPr id="12" name="TextBox 11"/>
            <p:cNvSpPr txBox="1"/>
            <p:nvPr/>
          </p:nvSpPr>
          <p:spPr>
            <a:xfrm>
              <a:off x="3200400" y="3200400"/>
              <a:ext cx="914400" cy="276999"/>
            </a:xfrm>
            <a:prstGeom prst="rect">
              <a:avLst/>
            </a:prstGeom>
            <a:solidFill>
              <a:schemeClr val="bg1"/>
            </a:solidFill>
            <a:ln>
              <a:solidFill>
                <a:srgbClr val="0070C0"/>
              </a:solidFill>
            </a:ln>
          </p:spPr>
          <p:txBody>
            <a:bodyPr wrap="square" rtlCol="0" anchor="ctr">
              <a:spAutoFit/>
            </a:bodyPr>
            <a:lstStyle/>
            <a:p>
              <a:pPr algn="ctr"/>
              <a:r>
                <a:rPr lang="en-US" sz="1200" b="1" dirty="0" smtClean="0">
                  <a:solidFill>
                    <a:srgbClr val="0070C0"/>
                  </a:solidFill>
                </a:rPr>
                <a:t>High-perm</a:t>
              </a:r>
            </a:p>
          </p:txBody>
        </p:sp>
        <p:sp>
          <p:nvSpPr>
            <p:cNvPr id="13" name="TextBox 12"/>
            <p:cNvSpPr txBox="1"/>
            <p:nvPr/>
          </p:nvSpPr>
          <p:spPr>
            <a:xfrm>
              <a:off x="2209800" y="3200400"/>
              <a:ext cx="914400" cy="276999"/>
            </a:xfrm>
            <a:prstGeom prst="rect">
              <a:avLst/>
            </a:prstGeom>
            <a:solidFill>
              <a:schemeClr val="bg1"/>
            </a:solidFill>
            <a:ln>
              <a:solidFill>
                <a:srgbClr val="FF0000"/>
              </a:solidFill>
            </a:ln>
          </p:spPr>
          <p:txBody>
            <a:bodyPr wrap="square" rtlCol="0" anchor="ctr">
              <a:spAutoFit/>
            </a:bodyPr>
            <a:lstStyle/>
            <a:p>
              <a:pPr algn="ctr"/>
              <a:r>
                <a:rPr lang="en-US" sz="1200" b="1" dirty="0" smtClean="0">
                  <a:solidFill>
                    <a:srgbClr val="FF0000"/>
                  </a:solidFill>
                </a:rPr>
                <a:t>Low-perm</a:t>
              </a:r>
            </a:p>
          </p:txBody>
        </p:sp>
        <p:sp>
          <p:nvSpPr>
            <p:cNvPr id="14" name="TextBox 13"/>
            <p:cNvSpPr txBox="1"/>
            <p:nvPr/>
          </p:nvSpPr>
          <p:spPr>
            <a:xfrm>
              <a:off x="5181600" y="3200400"/>
              <a:ext cx="914400" cy="276999"/>
            </a:xfrm>
            <a:prstGeom prst="rect">
              <a:avLst/>
            </a:prstGeom>
            <a:solidFill>
              <a:schemeClr val="bg1"/>
            </a:solidFill>
            <a:ln>
              <a:solidFill>
                <a:srgbClr val="00B050"/>
              </a:solidFill>
            </a:ln>
          </p:spPr>
          <p:txBody>
            <a:bodyPr wrap="square" rtlCol="0" anchor="ctr">
              <a:spAutoFit/>
            </a:bodyPr>
            <a:lstStyle/>
            <a:p>
              <a:pPr algn="ctr"/>
              <a:r>
                <a:rPr lang="en-US" sz="1200" b="1" dirty="0" smtClean="0">
                  <a:solidFill>
                    <a:srgbClr val="00B050"/>
                  </a:solidFill>
                </a:rPr>
                <a:t>Fracture</a:t>
              </a:r>
            </a:p>
          </p:txBody>
        </p:sp>
        <p:sp>
          <p:nvSpPr>
            <p:cNvPr id="15" name="TextBox 14"/>
            <p:cNvSpPr txBox="1"/>
            <p:nvPr/>
          </p:nvSpPr>
          <p:spPr>
            <a:xfrm>
              <a:off x="4191000" y="3200400"/>
              <a:ext cx="914400" cy="276999"/>
            </a:xfrm>
            <a:prstGeom prst="rect">
              <a:avLst/>
            </a:prstGeom>
            <a:solidFill>
              <a:schemeClr val="bg1"/>
            </a:solidFill>
            <a:ln>
              <a:solidFill>
                <a:schemeClr val="tx1"/>
              </a:solidFill>
            </a:ln>
          </p:spPr>
          <p:txBody>
            <a:bodyPr wrap="square" rtlCol="0" anchor="ctr">
              <a:spAutoFit/>
            </a:bodyPr>
            <a:lstStyle/>
            <a:p>
              <a:pPr algn="ctr"/>
              <a:r>
                <a:rPr lang="en-US" sz="1200" b="1" dirty="0" smtClean="0"/>
                <a:t>Total</a:t>
              </a:r>
            </a:p>
          </p:txBody>
        </p:sp>
      </p:grpSp>
    </p:spTree>
    <p:extLst>
      <p:ext uri="{BB962C8B-B14F-4D97-AF65-F5344CB8AC3E}">
        <p14:creationId xmlns:p14="http://schemas.microsoft.com/office/powerpoint/2010/main" xmlns="" val="13835822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 Diagonal Corner Rectangle 11"/>
          <p:cNvSpPr/>
          <p:nvPr/>
        </p:nvSpPr>
        <p:spPr>
          <a:xfrm>
            <a:off x="6248400" y="1262743"/>
            <a:ext cx="2667000" cy="3309257"/>
          </a:xfrm>
          <a:prstGeom prst="round2DiagRect">
            <a:avLst/>
          </a:prstGeom>
          <a:solidFill>
            <a:schemeClr val="bg1">
              <a:lumMod val="85000"/>
            </a:schemeClr>
          </a:solidFill>
          <a:ln w="50800">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Chart 14"/>
          <p:cNvGraphicFramePr/>
          <p:nvPr/>
        </p:nvGraphicFramePr>
        <p:xfrm>
          <a:off x="6248400" y="1261646"/>
          <a:ext cx="2667000" cy="3276600"/>
        </p:xfrm>
        <a:graphic>
          <a:graphicData uri="http://schemas.openxmlformats.org/drawingml/2006/chart">
            <c:chart xmlns:c="http://schemas.openxmlformats.org/drawingml/2006/chart" xmlns:r="http://schemas.openxmlformats.org/officeDocument/2006/relationships" r:id="rId3"/>
          </a:graphicData>
        </a:graphic>
      </p:graphicFrame>
      <p:sp>
        <p:nvSpPr>
          <p:cNvPr id="10" name="Round Diagonal Corner Rectangle 9"/>
          <p:cNvSpPr/>
          <p:nvPr/>
        </p:nvSpPr>
        <p:spPr>
          <a:xfrm>
            <a:off x="304800" y="1261645"/>
            <a:ext cx="2667000" cy="3309257"/>
          </a:xfrm>
          <a:prstGeom prst="round2DiagRect">
            <a:avLst/>
          </a:prstGeom>
          <a:solidFill>
            <a:schemeClr val="bg1">
              <a:lumMod val="85000"/>
            </a:schemeClr>
          </a:solidFill>
          <a:ln w="50800">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Diagonal Corner Rectangle 10"/>
          <p:cNvSpPr/>
          <p:nvPr/>
        </p:nvSpPr>
        <p:spPr>
          <a:xfrm>
            <a:off x="3276600" y="1261646"/>
            <a:ext cx="2667000" cy="3309257"/>
          </a:xfrm>
          <a:prstGeom prst="round2DiagRect">
            <a:avLst/>
          </a:prstGeom>
          <a:solidFill>
            <a:schemeClr val="bg1">
              <a:lumMod val="85000"/>
            </a:schemeClr>
          </a:solidFill>
          <a:ln w="50800">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Chart 12"/>
          <p:cNvGraphicFramePr/>
          <p:nvPr/>
        </p:nvGraphicFramePr>
        <p:xfrm>
          <a:off x="304801" y="1261646"/>
          <a:ext cx="2667000" cy="32766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Chart 19"/>
          <p:cNvGraphicFramePr/>
          <p:nvPr/>
        </p:nvGraphicFramePr>
        <p:xfrm>
          <a:off x="3276600" y="1219200"/>
          <a:ext cx="2667000" cy="3352799"/>
        </p:xfrm>
        <a:graphic>
          <a:graphicData uri="http://schemas.openxmlformats.org/drawingml/2006/chart">
            <c:chart xmlns:c="http://schemas.openxmlformats.org/drawingml/2006/chart" xmlns:r="http://schemas.openxmlformats.org/officeDocument/2006/relationships" r:id="rId5"/>
          </a:graphicData>
        </a:graphic>
      </p:graphicFrame>
      <p:sp>
        <p:nvSpPr>
          <p:cNvPr id="2" name="Title 1"/>
          <p:cNvSpPr>
            <a:spLocks noGrp="1"/>
          </p:cNvSpPr>
          <p:nvPr>
            <p:ph type="title"/>
          </p:nvPr>
        </p:nvSpPr>
        <p:spPr/>
        <p:txBody>
          <a:bodyPr/>
          <a:lstStyle/>
          <a:p>
            <a:pPr algn="l"/>
            <a:r>
              <a:rPr lang="en-US" b="1" dirty="0" smtClean="0">
                <a:effectLst>
                  <a:outerShdw blurRad="38100" dist="38100" dir="2700000" algn="tl">
                    <a:srgbClr val="000000">
                      <a:alpha val="43137"/>
                    </a:srgbClr>
                  </a:outerShdw>
                </a:effectLst>
                <a:latin typeface="+mj-lt"/>
              </a:rPr>
              <a:t>Micromodel Results</a:t>
            </a:r>
            <a:endParaRPr lang="en-US" b="1" dirty="0">
              <a:effectLst>
                <a:outerShdw blurRad="38100" dist="38100" dir="2700000" algn="tl">
                  <a:srgbClr val="000000">
                    <a:alpha val="43137"/>
                  </a:srgbClr>
                </a:outerShdw>
              </a:effectLst>
              <a:latin typeface="+mj-lt"/>
            </a:endParaRPr>
          </a:p>
        </p:txBody>
      </p:sp>
      <p:sp>
        <p:nvSpPr>
          <p:cNvPr id="4" name="TextBox 3"/>
          <p:cNvSpPr txBox="1"/>
          <p:nvPr/>
        </p:nvSpPr>
        <p:spPr>
          <a:xfrm>
            <a:off x="8382000" y="0"/>
            <a:ext cx="762000" cy="338554"/>
          </a:xfrm>
          <a:prstGeom prst="rect">
            <a:avLst/>
          </a:prstGeom>
          <a:noFill/>
        </p:spPr>
        <p:txBody>
          <a:bodyPr wrap="square" rtlCol="0">
            <a:spAutoFit/>
          </a:bodyPr>
          <a:lstStyle/>
          <a:p>
            <a:pPr algn="r"/>
            <a:fld id="{3F394F84-93BB-4747-AE64-F573209410CC}" type="slidenum">
              <a:rPr lang="en-US" sz="1600" smtClean="0">
                <a:solidFill>
                  <a:schemeClr val="bg1">
                    <a:lumMod val="75000"/>
                  </a:schemeClr>
                </a:solidFill>
              </a:rPr>
              <a:pPr algn="r"/>
              <a:t>11</a:t>
            </a:fld>
            <a:endParaRPr lang="en-US" sz="1600" dirty="0">
              <a:solidFill>
                <a:schemeClr val="bg1">
                  <a:lumMod val="75000"/>
                </a:schemeClr>
              </a:solidFill>
            </a:endParaRPr>
          </a:p>
        </p:txBody>
      </p:sp>
      <p:sp>
        <p:nvSpPr>
          <p:cNvPr id="5" name="TextBox 4"/>
          <p:cNvSpPr txBox="1"/>
          <p:nvPr/>
        </p:nvSpPr>
        <p:spPr>
          <a:xfrm>
            <a:off x="5029200" y="6581001"/>
            <a:ext cx="4114800" cy="276999"/>
          </a:xfrm>
          <a:prstGeom prst="rect">
            <a:avLst/>
          </a:prstGeom>
          <a:noFill/>
        </p:spPr>
        <p:txBody>
          <a:bodyPr wrap="square" rtlCol="0">
            <a:spAutoFit/>
          </a:bodyPr>
          <a:lstStyle/>
          <a:p>
            <a:pPr algn="r"/>
            <a:r>
              <a:rPr lang="en-US" sz="1200" dirty="0" smtClean="0">
                <a:solidFill>
                  <a:schemeClr val="bg1">
                    <a:lumMod val="50000"/>
                  </a:schemeClr>
                </a:solidFill>
              </a:rPr>
              <a:t>Source: Conn et al, in preparation</a:t>
            </a:r>
            <a:endParaRPr lang="en-US" sz="1200" dirty="0">
              <a:solidFill>
                <a:schemeClr val="bg1">
                  <a:lumMod val="50000"/>
                </a:schemeClr>
              </a:solidFill>
            </a:endParaRPr>
          </a:p>
        </p:txBody>
      </p:sp>
      <p:sp>
        <p:nvSpPr>
          <p:cNvPr id="17" name="TextBox 16"/>
          <p:cNvSpPr txBox="1"/>
          <p:nvPr/>
        </p:nvSpPr>
        <p:spPr>
          <a:xfrm>
            <a:off x="533400" y="4813518"/>
            <a:ext cx="8610600" cy="1815882"/>
          </a:xfrm>
          <a:prstGeom prst="rect">
            <a:avLst/>
          </a:prstGeom>
          <a:noFill/>
        </p:spPr>
        <p:txBody>
          <a:bodyPr wrap="square" rtlCol="0">
            <a:spAutoFit/>
          </a:bodyPr>
          <a:lstStyle/>
          <a:p>
            <a:pPr>
              <a:buFont typeface="Arial" pitchFamily="34" charset="0"/>
              <a:buChar char="•"/>
            </a:pPr>
            <a:r>
              <a:rPr lang="en-US" sz="2800" b="1" dirty="0" smtClean="0"/>
              <a:t> In all floods, oil in the </a:t>
            </a:r>
            <a:r>
              <a:rPr lang="en-US" sz="2800" b="1" dirty="0" smtClean="0">
                <a:solidFill>
                  <a:schemeClr val="accent3"/>
                </a:solidFill>
              </a:rPr>
              <a:t>fracture</a:t>
            </a:r>
            <a:r>
              <a:rPr lang="en-US" sz="2800" b="1" dirty="0" smtClean="0"/>
              <a:t> displaces completely</a:t>
            </a:r>
          </a:p>
          <a:p>
            <a:pPr>
              <a:buFont typeface="Arial" pitchFamily="34" charset="0"/>
              <a:buChar char="•"/>
            </a:pPr>
            <a:r>
              <a:rPr lang="en-US" sz="2800" b="1" dirty="0" smtClean="0"/>
              <a:t> </a:t>
            </a:r>
            <a:r>
              <a:rPr lang="en-US" sz="2800" b="1" dirty="0" smtClean="0">
                <a:solidFill>
                  <a:schemeClr val="accent1"/>
                </a:solidFill>
              </a:rPr>
              <a:t>High-perm</a:t>
            </a:r>
            <a:r>
              <a:rPr lang="en-US" sz="2800" b="1" dirty="0" smtClean="0"/>
              <a:t> region displaces best with foam</a:t>
            </a:r>
          </a:p>
          <a:p>
            <a:pPr>
              <a:buFont typeface="Arial" pitchFamily="34" charset="0"/>
              <a:buChar char="•"/>
            </a:pPr>
            <a:r>
              <a:rPr lang="en-US" sz="2800" b="1" dirty="0" smtClean="0"/>
              <a:t> Oil in the </a:t>
            </a:r>
            <a:r>
              <a:rPr lang="en-US" sz="2800" b="1" dirty="0" smtClean="0">
                <a:solidFill>
                  <a:schemeClr val="accent2"/>
                </a:solidFill>
              </a:rPr>
              <a:t>low-perm</a:t>
            </a:r>
            <a:r>
              <a:rPr lang="en-US" sz="2800" b="1" dirty="0" smtClean="0"/>
              <a:t> region only mobilizes with foam</a:t>
            </a:r>
          </a:p>
          <a:p>
            <a:pPr>
              <a:buFont typeface="Arial" pitchFamily="34" charset="0"/>
              <a:buChar char="•"/>
            </a:pPr>
            <a:r>
              <a:rPr lang="en-US" sz="2800" b="1" dirty="0" smtClean="0"/>
              <a:t> </a:t>
            </a:r>
            <a:r>
              <a:rPr lang="en-US" sz="2800" b="1" dirty="0" smtClean="0">
                <a:solidFill>
                  <a:schemeClr val="tx1">
                    <a:lumMod val="50000"/>
                    <a:lumOff val="50000"/>
                  </a:schemeClr>
                </a:solidFill>
              </a:rPr>
              <a:t>Total</a:t>
            </a:r>
            <a:r>
              <a:rPr lang="en-US" sz="2800" b="1" dirty="0" smtClean="0"/>
              <a:t> oil recovery improves with displaced low-perm oil</a:t>
            </a:r>
            <a:endParaRPr lang="en-US" sz="2400" b="1" dirty="0" smtClean="0"/>
          </a:p>
        </p:txBody>
      </p:sp>
      <p:sp>
        <p:nvSpPr>
          <p:cNvPr id="14" name="TextBox 13"/>
          <p:cNvSpPr txBox="1"/>
          <p:nvPr/>
        </p:nvSpPr>
        <p:spPr>
          <a:xfrm>
            <a:off x="6858000" y="4554379"/>
            <a:ext cx="1752600" cy="246221"/>
          </a:xfrm>
          <a:prstGeom prst="rect">
            <a:avLst/>
          </a:prstGeom>
          <a:noFill/>
        </p:spPr>
        <p:txBody>
          <a:bodyPr wrap="square" rtlCol="0">
            <a:spAutoFit/>
          </a:bodyPr>
          <a:lstStyle/>
          <a:p>
            <a:pPr algn="r"/>
            <a:r>
              <a:rPr lang="en-US" sz="1000" b="1" dirty="0" smtClean="0">
                <a:solidFill>
                  <a:schemeClr val="tx1">
                    <a:lumMod val="50000"/>
                    <a:lumOff val="50000"/>
                  </a:schemeClr>
                </a:solidFill>
              </a:rPr>
              <a:t>0.1 </a:t>
            </a:r>
            <a:r>
              <a:rPr lang="en-US" sz="1000" b="1" dirty="0" err="1" smtClean="0">
                <a:solidFill>
                  <a:schemeClr val="tx1">
                    <a:lumMod val="50000"/>
                    <a:lumOff val="50000"/>
                  </a:schemeClr>
                </a:solidFill>
              </a:rPr>
              <a:t>mL</a:t>
            </a:r>
            <a:r>
              <a:rPr lang="en-US" sz="1000" b="1" dirty="0" smtClean="0">
                <a:solidFill>
                  <a:schemeClr val="tx1">
                    <a:lumMod val="50000"/>
                    <a:lumOff val="50000"/>
                  </a:schemeClr>
                </a:solidFill>
              </a:rPr>
              <a:t>/hr, 300 mbar</a:t>
            </a:r>
          </a:p>
        </p:txBody>
      </p:sp>
      <p:sp>
        <p:nvSpPr>
          <p:cNvPr id="16" name="TextBox 15"/>
          <p:cNvSpPr txBox="1"/>
          <p:nvPr/>
        </p:nvSpPr>
        <p:spPr>
          <a:xfrm>
            <a:off x="3886200" y="4554379"/>
            <a:ext cx="1752600" cy="246221"/>
          </a:xfrm>
          <a:prstGeom prst="rect">
            <a:avLst/>
          </a:prstGeom>
          <a:noFill/>
        </p:spPr>
        <p:txBody>
          <a:bodyPr wrap="square" rtlCol="0">
            <a:spAutoFit/>
          </a:bodyPr>
          <a:lstStyle/>
          <a:p>
            <a:pPr algn="r"/>
            <a:r>
              <a:rPr lang="en-US" sz="1000" b="1" dirty="0" smtClean="0">
                <a:solidFill>
                  <a:schemeClr val="tx1">
                    <a:lumMod val="50000"/>
                    <a:lumOff val="50000"/>
                  </a:schemeClr>
                </a:solidFill>
              </a:rPr>
              <a:t>300 mbar</a:t>
            </a:r>
          </a:p>
        </p:txBody>
      </p:sp>
      <p:sp>
        <p:nvSpPr>
          <p:cNvPr id="18" name="TextBox 17"/>
          <p:cNvSpPr txBox="1"/>
          <p:nvPr/>
        </p:nvSpPr>
        <p:spPr>
          <a:xfrm>
            <a:off x="914400" y="4554379"/>
            <a:ext cx="1752600" cy="246221"/>
          </a:xfrm>
          <a:prstGeom prst="rect">
            <a:avLst/>
          </a:prstGeom>
          <a:noFill/>
        </p:spPr>
        <p:txBody>
          <a:bodyPr wrap="square" rtlCol="0">
            <a:spAutoFit/>
          </a:bodyPr>
          <a:lstStyle/>
          <a:p>
            <a:pPr algn="r"/>
            <a:r>
              <a:rPr lang="en-US" sz="1000" b="1" dirty="0" smtClean="0">
                <a:solidFill>
                  <a:schemeClr val="tx1">
                    <a:lumMod val="50000"/>
                    <a:lumOff val="50000"/>
                  </a:schemeClr>
                </a:solidFill>
              </a:rPr>
              <a:t>0.1 </a:t>
            </a:r>
            <a:r>
              <a:rPr lang="en-US" sz="1000" b="1" dirty="0" err="1" smtClean="0">
                <a:solidFill>
                  <a:schemeClr val="tx1">
                    <a:lumMod val="50000"/>
                    <a:lumOff val="50000"/>
                  </a:schemeClr>
                </a:solidFill>
              </a:rPr>
              <a:t>mL</a:t>
            </a:r>
            <a:r>
              <a:rPr lang="en-US" sz="1000" b="1" dirty="0" smtClean="0">
                <a:solidFill>
                  <a:schemeClr val="tx1">
                    <a:lumMod val="50000"/>
                    <a:lumOff val="50000"/>
                  </a:schemeClr>
                </a:solidFill>
              </a:rPr>
              <a:t>/hr</a:t>
            </a:r>
          </a:p>
        </p:txBody>
      </p:sp>
    </p:spTree>
    <p:extLst>
      <p:ext uri="{BB962C8B-B14F-4D97-AF65-F5344CB8AC3E}">
        <p14:creationId xmlns:p14="http://schemas.microsoft.com/office/powerpoint/2010/main" xmlns="" val="1383582236"/>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effectLst>
                  <a:outerShdw blurRad="38100" dist="38100" dir="2700000" algn="tl">
                    <a:srgbClr val="000000">
                      <a:alpha val="43137"/>
                    </a:srgbClr>
                  </a:outerShdw>
                </a:effectLst>
                <a:latin typeface="+mj-lt"/>
              </a:rPr>
              <a:t>FOAM FLOOD: low-perm diversion</a:t>
            </a:r>
            <a:endParaRPr lang="en-US" b="1" dirty="0">
              <a:effectLst>
                <a:outerShdw blurRad="38100" dist="38100" dir="2700000" algn="tl">
                  <a:srgbClr val="000000">
                    <a:alpha val="43137"/>
                  </a:srgbClr>
                </a:outerShdw>
              </a:effectLst>
              <a:latin typeface="+mj-lt"/>
            </a:endParaRPr>
          </a:p>
        </p:txBody>
      </p:sp>
      <p:sp>
        <p:nvSpPr>
          <p:cNvPr id="4" name="TextBox 3"/>
          <p:cNvSpPr txBox="1"/>
          <p:nvPr/>
        </p:nvSpPr>
        <p:spPr>
          <a:xfrm>
            <a:off x="8382000" y="0"/>
            <a:ext cx="762000" cy="338554"/>
          </a:xfrm>
          <a:prstGeom prst="rect">
            <a:avLst/>
          </a:prstGeom>
          <a:noFill/>
        </p:spPr>
        <p:txBody>
          <a:bodyPr wrap="square" rtlCol="0">
            <a:spAutoFit/>
          </a:bodyPr>
          <a:lstStyle/>
          <a:p>
            <a:pPr algn="r"/>
            <a:fld id="{3F394F84-93BB-4747-AE64-F573209410CC}" type="slidenum">
              <a:rPr lang="en-US" sz="1600" smtClean="0">
                <a:solidFill>
                  <a:schemeClr val="bg1">
                    <a:lumMod val="75000"/>
                  </a:schemeClr>
                </a:solidFill>
              </a:rPr>
              <a:pPr algn="r"/>
              <a:t>12</a:t>
            </a:fld>
            <a:endParaRPr lang="en-US" sz="1600" dirty="0">
              <a:solidFill>
                <a:schemeClr val="bg1">
                  <a:lumMod val="75000"/>
                </a:schemeClr>
              </a:solidFill>
            </a:endParaRPr>
          </a:p>
        </p:txBody>
      </p:sp>
      <p:pic>
        <p:nvPicPr>
          <p:cNvPr id="5" name="Micromodel 0.1mlhr surf 300mbar air flood.wmv">
            <a:hlinkClick r:id="" action="ppaction://media"/>
          </p:cNvPr>
          <p:cNvPicPr>
            <a:picLocks noRot="1" noChangeAspect="1"/>
          </p:cNvPicPr>
          <p:nvPr>
            <a:videoFile r:link="rId1"/>
            <p:extLst>
              <p:ext uri="{DAA4B4D4-6D71-4841-9C94-3DE7FCFB9230}">
                <p14:media xmlns:p14="http://schemas.microsoft.com/office/powerpoint/2010/main" xmlns="" r:link="rId4"/>
              </p:ext>
            </p:extLst>
          </p:nvPr>
        </p:nvPicPr>
        <p:blipFill>
          <a:blip r:embed="rId5" cstate="print"/>
          <a:stretch>
            <a:fillRect/>
          </a:stretch>
        </p:blipFill>
        <p:spPr>
          <a:xfrm>
            <a:off x="762000" y="1066800"/>
            <a:ext cx="7620000" cy="5715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xmlns="" val="1383582236"/>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5" descr="G:\Research\AOS.LB 1.1\Micromodel 0.1mlhr surf 300mbar air flood-BLUR.png"/>
          <p:cNvPicPr>
            <a:picLocks noChangeAspect="1" noChangeArrowheads="1"/>
          </p:cNvPicPr>
          <p:nvPr/>
        </p:nvPicPr>
        <p:blipFill>
          <a:blip r:embed="rId5" cstate="print"/>
          <a:srcRect/>
          <a:stretch>
            <a:fillRect/>
          </a:stretch>
        </p:blipFill>
        <p:spPr bwMode="auto">
          <a:xfrm>
            <a:off x="3581400" y="4495800"/>
            <a:ext cx="5162471" cy="1981200"/>
          </a:xfrm>
          <a:prstGeom prst="rect">
            <a:avLst/>
          </a:prstGeom>
          <a:noFill/>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lstStyle/>
          <a:p>
            <a:pPr algn="l"/>
            <a:r>
              <a:rPr lang="en-US" b="1" dirty="0" smtClean="0">
                <a:effectLst>
                  <a:outerShdw blurRad="38100" dist="38100" dir="2700000" algn="tl">
                    <a:srgbClr val="000000">
                      <a:alpha val="43137"/>
                    </a:srgbClr>
                  </a:outerShdw>
                </a:effectLst>
                <a:latin typeface="+mj-lt"/>
              </a:rPr>
              <a:t>Discussion</a:t>
            </a:r>
            <a:endParaRPr lang="en-US" b="1" dirty="0">
              <a:effectLst>
                <a:outerShdw blurRad="38100" dist="38100" dir="2700000" algn="tl">
                  <a:srgbClr val="000000">
                    <a:alpha val="43137"/>
                  </a:srgbClr>
                </a:outerShdw>
              </a:effectLst>
              <a:latin typeface="+mj-lt"/>
            </a:endParaRPr>
          </a:p>
        </p:txBody>
      </p:sp>
      <p:sp>
        <p:nvSpPr>
          <p:cNvPr id="4" name="TextBox 3"/>
          <p:cNvSpPr txBox="1"/>
          <p:nvPr/>
        </p:nvSpPr>
        <p:spPr>
          <a:xfrm>
            <a:off x="8382000" y="0"/>
            <a:ext cx="762000" cy="338554"/>
          </a:xfrm>
          <a:prstGeom prst="rect">
            <a:avLst/>
          </a:prstGeom>
          <a:noFill/>
        </p:spPr>
        <p:txBody>
          <a:bodyPr wrap="square" rtlCol="0">
            <a:spAutoFit/>
          </a:bodyPr>
          <a:lstStyle/>
          <a:p>
            <a:pPr algn="r"/>
            <a:fld id="{3F394F84-93BB-4747-AE64-F573209410CC}" type="slidenum">
              <a:rPr lang="en-US" sz="1600" smtClean="0">
                <a:solidFill>
                  <a:schemeClr val="bg1">
                    <a:lumMod val="75000"/>
                  </a:schemeClr>
                </a:solidFill>
              </a:rPr>
              <a:pPr algn="r"/>
              <a:t>13</a:t>
            </a:fld>
            <a:endParaRPr lang="en-US" sz="1600" dirty="0">
              <a:solidFill>
                <a:schemeClr val="bg1">
                  <a:lumMod val="75000"/>
                </a:schemeClr>
              </a:solidFill>
            </a:endParaRPr>
          </a:p>
        </p:txBody>
      </p:sp>
      <p:sp>
        <p:nvSpPr>
          <p:cNvPr id="6" name="TextBox 5"/>
          <p:cNvSpPr txBox="1"/>
          <p:nvPr/>
        </p:nvSpPr>
        <p:spPr>
          <a:xfrm>
            <a:off x="152400" y="1234857"/>
            <a:ext cx="8915400" cy="3477875"/>
          </a:xfrm>
          <a:prstGeom prst="rect">
            <a:avLst/>
          </a:prstGeom>
          <a:noFill/>
        </p:spPr>
        <p:txBody>
          <a:bodyPr wrap="square" rtlCol="0">
            <a:spAutoFit/>
          </a:bodyPr>
          <a:lstStyle/>
          <a:p>
            <a:r>
              <a:rPr lang="en-US" sz="2800" b="1" dirty="0" smtClean="0"/>
              <a:t>Fluid selectivity</a:t>
            </a:r>
          </a:p>
          <a:p>
            <a:pPr lvl="1">
              <a:buFont typeface="Arial" pitchFamily="34" charset="0"/>
              <a:buChar char="•"/>
            </a:pPr>
            <a:r>
              <a:rPr lang="en-US" sz="2400" dirty="0" smtClean="0"/>
              <a:t> No gas in low-perm</a:t>
            </a:r>
            <a:r>
              <a:rPr lang="en-US" sz="2000" dirty="0" smtClean="0"/>
              <a:t>*</a:t>
            </a:r>
          </a:p>
          <a:p>
            <a:pPr lvl="1">
              <a:buFont typeface="Arial" pitchFamily="34" charset="0"/>
              <a:buChar char="•"/>
            </a:pPr>
            <a:r>
              <a:rPr lang="en-US" sz="2400" dirty="0" smtClean="0"/>
              <a:t> Oil mobilized by </a:t>
            </a:r>
            <a:r>
              <a:rPr lang="en-US" sz="2400" i="1" dirty="0" smtClean="0"/>
              <a:t>surfactant sol’n</a:t>
            </a:r>
          </a:p>
          <a:p>
            <a:r>
              <a:rPr lang="en-US" sz="2400" dirty="0" smtClean="0"/>
              <a:t>          in low-perm region</a:t>
            </a:r>
          </a:p>
          <a:p>
            <a:pPr lvl="1">
              <a:buFont typeface="Arial" pitchFamily="34" charset="0"/>
              <a:buChar char="•"/>
            </a:pPr>
            <a:r>
              <a:rPr lang="en-US" sz="2400" dirty="0" smtClean="0"/>
              <a:t> Capillary entry pressure</a:t>
            </a:r>
          </a:p>
          <a:p>
            <a:pPr lvl="1"/>
            <a:r>
              <a:rPr lang="en-US" sz="2400" dirty="0" smtClean="0"/>
              <a:t>	        </a:t>
            </a:r>
            <a:r>
              <a:rPr lang="en-US" sz="2400" dirty="0" err="1" smtClean="0"/>
              <a:t>P</a:t>
            </a:r>
            <a:r>
              <a:rPr lang="en-US" sz="2400" baseline="-25000" dirty="0" err="1" smtClean="0"/>
              <a:t>ce</a:t>
            </a:r>
            <a:r>
              <a:rPr lang="en-US" sz="2400" baseline="-25000" dirty="0" smtClean="0"/>
              <a:t>, air</a:t>
            </a:r>
            <a:r>
              <a:rPr lang="en-US" sz="2400" dirty="0" smtClean="0"/>
              <a:t> </a:t>
            </a:r>
            <a:r>
              <a:rPr lang="en-US" sz="2400" b="1" dirty="0" smtClean="0"/>
              <a:t>&gt;</a:t>
            </a:r>
            <a:r>
              <a:rPr lang="en-US" sz="2400" dirty="0" smtClean="0"/>
              <a:t> </a:t>
            </a:r>
            <a:r>
              <a:rPr lang="en-US" sz="2400" dirty="0" err="1" smtClean="0"/>
              <a:t>P</a:t>
            </a:r>
            <a:r>
              <a:rPr lang="en-US" sz="2400" baseline="-25000" dirty="0" err="1" smtClean="0"/>
              <a:t>ce</a:t>
            </a:r>
            <a:r>
              <a:rPr lang="en-US" sz="2400" baseline="-25000" dirty="0" smtClean="0"/>
              <a:t>, aqueous</a:t>
            </a:r>
            <a:endParaRPr lang="en-US" sz="2400" dirty="0" smtClean="0"/>
          </a:p>
          <a:p>
            <a:pPr>
              <a:buFont typeface="Arial" pitchFamily="34" charset="0"/>
              <a:buChar char="•"/>
            </a:pPr>
            <a:r>
              <a:rPr lang="en-US" sz="2400" b="1" dirty="0" smtClean="0"/>
              <a:t> </a:t>
            </a:r>
            <a:r>
              <a:rPr lang="en-US" sz="2400" dirty="0" smtClean="0"/>
              <a:t>Foam in porous media is </a:t>
            </a:r>
            <a:r>
              <a:rPr lang="en-US" sz="2400" u="sng" dirty="0" smtClean="0"/>
              <a:t>not homogeneous</a:t>
            </a:r>
            <a:r>
              <a:rPr lang="en-US" sz="2400" dirty="0" smtClean="0"/>
              <a:t> in gas fraction or texture</a:t>
            </a:r>
          </a:p>
          <a:p>
            <a:pPr lvl="1">
              <a:buFont typeface="Arial" pitchFamily="34" charset="0"/>
              <a:buChar char="•"/>
            </a:pPr>
            <a:r>
              <a:rPr lang="en-US" sz="2400" dirty="0" smtClean="0"/>
              <a:t> Implications for reservoir modeling</a:t>
            </a:r>
          </a:p>
          <a:p>
            <a:r>
              <a:rPr lang="en-US" sz="2400" b="1" dirty="0" smtClean="0"/>
              <a:t>	</a:t>
            </a:r>
            <a:endParaRPr lang="en-US" sz="2800" b="1" dirty="0" smtClean="0"/>
          </a:p>
        </p:txBody>
      </p:sp>
      <p:pic>
        <p:nvPicPr>
          <p:cNvPr id="15" name="Picture 2" descr="F:\micromodel flood ZOOM 0.1mlhr surf 600mbar air FFjunk.jpg"/>
          <p:cNvPicPr>
            <a:picLocks noChangeAspect="1" noChangeArrowheads="1"/>
          </p:cNvPicPr>
          <p:nvPr/>
        </p:nvPicPr>
        <p:blipFill>
          <a:blip r:embed="rId6" cstate="print"/>
          <a:srcRect/>
          <a:stretch>
            <a:fillRect/>
          </a:stretch>
        </p:blipFill>
        <p:spPr bwMode="auto">
          <a:xfrm>
            <a:off x="380618" y="4419601"/>
            <a:ext cx="2895982" cy="2109099"/>
          </a:xfrm>
          <a:prstGeom prst="rect">
            <a:avLst/>
          </a:prstGeom>
          <a:noFill/>
          <a:effectLst>
            <a:outerShdw blurRad="50800" dist="38100" dir="2700000" algn="tl" rotWithShape="0">
              <a:prstClr val="black">
                <a:alpha val="40000"/>
              </a:prstClr>
            </a:outerShdw>
          </a:effectLst>
        </p:spPr>
      </p:pic>
      <p:sp>
        <p:nvSpPr>
          <p:cNvPr id="17" name="Rectangle 16"/>
          <p:cNvSpPr/>
          <p:nvPr/>
        </p:nvSpPr>
        <p:spPr>
          <a:xfrm>
            <a:off x="384696" y="6248400"/>
            <a:ext cx="2891904" cy="276999"/>
          </a:xfrm>
          <a:prstGeom prst="rect">
            <a:avLst/>
          </a:prstGeom>
        </p:spPr>
        <p:txBody>
          <a:bodyPr wrap="square">
            <a:spAutoFit/>
          </a:bodyPr>
          <a:lstStyle/>
          <a:p>
            <a:pPr algn="r"/>
            <a:r>
              <a:rPr lang="en-US" sz="1200" b="1" dirty="0" smtClean="0">
                <a:solidFill>
                  <a:schemeClr val="bg1"/>
                </a:solidFill>
                <a:ea typeface="Arial Unicode MS" pitchFamily="34" charset="-128"/>
                <a:cs typeface="Arial Unicode MS" pitchFamily="34" charset="-128"/>
              </a:rPr>
              <a:t>High gas pressure entry into low-perm</a:t>
            </a:r>
            <a:endParaRPr lang="en-US" sz="1200" b="1" dirty="0">
              <a:solidFill>
                <a:schemeClr val="bg1"/>
              </a:solidFill>
              <a:ea typeface="Arial Unicode MS" pitchFamily="34" charset="-128"/>
              <a:cs typeface="Arial Unicode MS" pitchFamily="34" charset="-128"/>
            </a:endParaRPr>
          </a:p>
        </p:txBody>
      </p:sp>
      <p:grpSp>
        <p:nvGrpSpPr>
          <p:cNvPr id="16" name="Group 15"/>
          <p:cNvGrpSpPr/>
          <p:nvPr/>
        </p:nvGrpSpPr>
        <p:grpSpPr>
          <a:xfrm>
            <a:off x="5486400" y="1447373"/>
            <a:ext cx="3512617" cy="1753027"/>
            <a:chOff x="5029200" y="1295400"/>
            <a:chExt cx="3969818" cy="1981200"/>
          </a:xfrm>
        </p:grpSpPr>
        <p:pic>
          <p:nvPicPr>
            <p:cNvPr id="11" name="micromodel flood 0.1mlhr surf 300mbar TINY BUBBLES LOW PERM.wmv">
              <a:hlinkClick r:id="" action="ppaction://media"/>
            </p:cNvPr>
            <p:cNvPicPr>
              <a:picLocks noRot="1" noChangeAspect="1"/>
            </p:cNvPicPr>
            <p:nvPr>
              <a:videoFile r:link="rId2"/>
              <p:extLst>
                <p:ext uri="{DAA4B4D4-6D71-4841-9C94-3DE7FCFB9230}">
                  <p14:media xmlns:p14="http://schemas.microsoft.com/office/powerpoint/2010/main" xmlns="" r:link="rId7"/>
                </p:ext>
              </p:extLst>
            </p:nvPr>
          </p:nvPicPr>
          <p:blipFill>
            <a:blip r:embed="rId8" cstate="print"/>
            <a:srcRect l="12557" t="33613" r="12676"/>
            <a:stretch>
              <a:fillRect/>
            </a:stretch>
          </p:blipFill>
          <p:spPr>
            <a:xfrm>
              <a:off x="5029200" y="1295400"/>
              <a:ext cx="3969818" cy="1981200"/>
            </a:xfrm>
            <a:prstGeom prst="rect">
              <a:avLst/>
            </a:prstGeom>
            <a:effectLst>
              <a:outerShdw blurRad="50800" dist="38100" dir="2700000" algn="tl" rotWithShape="0">
                <a:prstClr val="black">
                  <a:alpha val="40000"/>
                </a:prstClr>
              </a:outerShdw>
            </a:effectLst>
          </p:spPr>
        </p:pic>
        <p:sp>
          <p:nvSpPr>
            <p:cNvPr id="20" name="Rectangle 19"/>
            <p:cNvSpPr/>
            <p:nvPr/>
          </p:nvSpPr>
          <p:spPr>
            <a:xfrm>
              <a:off x="6096000" y="2971800"/>
              <a:ext cx="2891904" cy="276999"/>
            </a:xfrm>
            <a:prstGeom prst="rect">
              <a:avLst/>
            </a:prstGeom>
          </p:spPr>
          <p:txBody>
            <a:bodyPr wrap="square">
              <a:spAutoFit/>
            </a:bodyPr>
            <a:lstStyle/>
            <a:p>
              <a:pPr algn="r"/>
              <a:r>
                <a:rPr lang="en-US" sz="1200" b="1" dirty="0" smtClean="0">
                  <a:solidFill>
                    <a:schemeClr val="bg1"/>
                  </a:solidFill>
                  <a:ea typeface="Arial Unicode MS" pitchFamily="34" charset="-128"/>
                  <a:cs typeface="Arial Unicode MS" pitchFamily="34" charset="-128"/>
                </a:rPr>
                <a:t>Low-perm entry &amp; foam drying</a:t>
              </a:r>
              <a:endParaRPr lang="en-US" sz="1200" b="1" dirty="0">
                <a:solidFill>
                  <a:schemeClr val="bg1"/>
                </a:solidFill>
                <a:ea typeface="Arial Unicode MS" pitchFamily="34" charset="-128"/>
                <a:cs typeface="Arial Unicode MS" pitchFamily="34" charset="-128"/>
              </a:endParaRPr>
            </a:p>
          </p:txBody>
        </p:sp>
      </p:grpSp>
      <p:sp>
        <p:nvSpPr>
          <p:cNvPr id="21" name="Rectangle 20"/>
          <p:cNvSpPr/>
          <p:nvPr/>
        </p:nvSpPr>
        <p:spPr>
          <a:xfrm>
            <a:off x="6172200" y="5334000"/>
            <a:ext cx="2434704" cy="461665"/>
          </a:xfrm>
          <a:prstGeom prst="rect">
            <a:avLst/>
          </a:prstGeom>
        </p:spPr>
        <p:txBody>
          <a:bodyPr wrap="square">
            <a:spAutoFit/>
          </a:bodyPr>
          <a:lstStyle/>
          <a:p>
            <a:r>
              <a:rPr lang="en-US" sz="1200" b="1" dirty="0" smtClean="0">
                <a:solidFill>
                  <a:schemeClr val="bg1"/>
                </a:solidFill>
                <a:ea typeface="Arial Unicode MS" pitchFamily="34" charset="-128"/>
                <a:cs typeface="Arial Unicode MS" pitchFamily="34" charset="-128"/>
              </a:rPr>
              <a:t>Liquid portion of foam diverted into low-perm</a:t>
            </a:r>
            <a:endParaRPr lang="en-US" sz="1200" b="1" dirty="0">
              <a:solidFill>
                <a:schemeClr val="bg1"/>
              </a:solidFill>
              <a:ea typeface="Arial Unicode MS" pitchFamily="34" charset="-128"/>
              <a:cs typeface="Arial Unicode MS" pitchFamily="34" charset="-128"/>
            </a:endParaRPr>
          </a:p>
        </p:txBody>
      </p:sp>
      <p:sp>
        <p:nvSpPr>
          <p:cNvPr id="12" name="TextBox 11"/>
          <p:cNvSpPr txBox="1"/>
          <p:nvPr/>
        </p:nvSpPr>
        <p:spPr>
          <a:xfrm>
            <a:off x="304800" y="6550223"/>
            <a:ext cx="3048000" cy="307777"/>
          </a:xfrm>
          <a:prstGeom prst="rect">
            <a:avLst/>
          </a:prstGeom>
          <a:noFill/>
        </p:spPr>
        <p:txBody>
          <a:bodyPr wrap="square" rtlCol="0">
            <a:spAutoFit/>
          </a:bodyPr>
          <a:lstStyle/>
          <a:p>
            <a:r>
              <a:rPr lang="en-US" sz="1400" b="1" dirty="0" smtClean="0"/>
              <a:t>* Unless gas pressure is high!</a:t>
            </a:r>
          </a:p>
        </p:txBody>
      </p:sp>
      <p:sp>
        <p:nvSpPr>
          <p:cNvPr id="13" name="TextBox 12"/>
          <p:cNvSpPr txBox="1"/>
          <p:nvPr/>
        </p:nvSpPr>
        <p:spPr>
          <a:xfrm>
            <a:off x="5029200" y="6581001"/>
            <a:ext cx="4114800" cy="276999"/>
          </a:xfrm>
          <a:prstGeom prst="rect">
            <a:avLst/>
          </a:prstGeom>
          <a:noFill/>
        </p:spPr>
        <p:txBody>
          <a:bodyPr wrap="square" rtlCol="0">
            <a:spAutoFit/>
          </a:bodyPr>
          <a:lstStyle/>
          <a:p>
            <a:pPr algn="r"/>
            <a:r>
              <a:rPr lang="en-US" sz="1200" dirty="0" smtClean="0">
                <a:solidFill>
                  <a:schemeClr val="bg1">
                    <a:lumMod val="50000"/>
                  </a:schemeClr>
                </a:solidFill>
              </a:rPr>
              <a:t>Source: Conn et al, in preparation</a:t>
            </a:r>
            <a:endParaRPr lang="en-US" sz="1200" dirty="0">
              <a:solidFill>
                <a:schemeClr val="bg1">
                  <a:lumMod val="50000"/>
                </a:schemeClr>
              </a:solidFill>
            </a:endParaRPr>
          </a:p>
        </p:txBody>
      </p:sp>
      <p:graphicFrame>
        <p:nvGraphicFramePr>
          <p:cNvPr id="14" name="Object 13"/>
          <p:cNvGraphicFramePr>
            <a:graphicFrameLocks noChangeAspect="1"/>
          </p:cNvGraphicFramePr>
          <p:nvPr/>
        </p:nvGraphicFramePr>
        <p:xfrm>
          <a:off x="3960556" y="2743200"/>
          <a:ext cx="1449644" cy="599186"/>
        </p:xfrm>
        <a:graphic>
          <a:graphicData uri="http://schemas.openxmlformats.org/presentationml/2006/ole">
            <p:oleObj spid="_x0000_s1026" name="Equation" r:id="rId9" imgW="952200" imgH="393480" progId="Equation.3">
              <p:embed/>
            </p:oleObj>
          </a:graphicData>
        </a:graphic>
      </p:graphicFrame>
    </p:spTree>
    <p:extLst>
      <p:ext uri="{BB962C8B-B14F-4D97-AF65-F5344CB8AC3E}">
        <p14:creationId xmlns:p14="http://schemas.microsoft.com/office/powerpoint/2010/main" xmlns="" val="1383582236"/>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effectLst>
                  <a:outerShdw blurRad="38100" dist="38100" dir="2700000" algn="tl">
                    <a:srgbClr val="000000">
                      <a:alpha val="43137"/>
                    </a:srgbClr>
                  </a:outerShdw>
                </a:effectLst>
                <a:latin typeface="+mj-lt"/>
              </a:rPr>
              <a:t>Discussion</a:t>
            </a:r>
            <a:endParaRPr lang="en-US" b="1" dirty="0">
              <a:effectLst>
                <a:outerShdw blurRad="38100" dist="38100" dir="2700000" algn="tl">
                  <a:srgbClr val="000000">
                    <a:alpha val="43137"/>
                  </a:srgbClr>
                </a:outerShdw>
              </a:effectLst>
              <a:latin typeface="+mj-lt"/>
            </a:endParaRPr>
          </a:p>
        </p:txBody>
      </p:sp>
      <p:sp>
        <p:nvSpPr>
          <p:cNvPr id="4" name="TextBox 3"/>
          <p:cNvSpPr txBox="1"/>
          <p:nvPr/>
        </p:nvSpPr>
        <p:spPr>
          <a:xfrm>
            <a:off x="8382000" y="0"/>
            <a:ext cx="762000" cy="338554"/>
          </a:xfrm>
          <a:prstGeom prst="rect">
            <a:avLst/>
          </a:prstGeom>
          <a:noFill/>
        </p:spPr>
        <p:txBody>
          <a:bodyPr wrap="square" rtlCol="0">
            <a:spAutoFit/>
          </a:bodyPr>
          <a:lstStyle/>
          <a:p>
            <a:pPr algn="r"/>
            <a:fld id="{3F394F84-93BB-4747-AE64-F573209410CC}" type="slidenum">
              <a:rPr lang="en-US" sz="1600" smtClean="0">
                <a:solidFill>
                  <a:schemeClr val="bg1">
                    <a:lumMod val="75000"/>
                  </a:schemeClr>
                </a:solidFill>
              </a:rPr>
              <a:pPr algn="r"/>
              <a:t>14</a:t>
            </a:fld>
            <a:endParaRPr lang="en-US" sz="1600" dirty="0">
              <a:solidFill>
                <a:schemeClr val="bg1">
                  <a:lumMod val="75000"/>
                </a:schemeClr>
              </a:solidFill>
            </a:endParaRPr>
          </a:p>
        </p:txBody>
      </p:sp>
      <p:sp>
        <p:nvSpPr>
          <p:cNvPr id="6" name="TextBox 5"/>
          <p:cNvSpPr txBox="1"/>
          <p:nvPr/>
        </p:nvSpPr>
        <p:spPr>
          <a:xfrm>
            <a:off x="228600" y="1562993"/>
            <a:ext cx="8915400" cy="3847207"/>
          </a:xfrm>
          <a:prstGeom prst="rect">
            <a:avLst/>
          </a:prstGeom>
          <a:noFill/>
        </p:spPr>
        <p:txBody>
          <a:bodyPr wrap="square" rtlCol="0">
            <a:spAutoFit/>
          </a:bodyPr>
          <a:lstStyle/>
          <a:p>
            <a:r>
              <a:rPr lang="en-US" sz="2800" b="1" dirty="0" smtClean="0"/>
              <a:t>Direction of transport</a:t>
            </a:r>
          </a:p>
          <a:p>
            <a:pPr lvl="1">
              <a:buFont typeface="Arial" pitchFamily="34" charset="0"/>
              <a:buChar char="•"/>
            </a:pPr>
            <a:r>
              <a:rPr lang="en-US" sz="2400" b="1" dirty="0" smtClean="0"/>
              <a:t> </a:t>
            </a:r>
            <a:r>
              <a:rPr lang="en-US" sz="2400" dirty="0" smtClean="0"/>
              <a:t>Fluid enters low-perm at the beginning; biggest </a:t>
            </a:r>
            <a:r>
              <a:rPr lang="el-GR" sz="2400" dirty="0" smtClean="0"/>
              <a:t>Δ</a:t>
            </a:r>
            <a:r>
              <a:rPr lang="en-US" sz="2400" dirty="0" smtClean="0"/>
              <a:t>P into matrix</a:t>
            </a:r>
          </a:p>
          <a:p>
            <a:pPr lvl="1">
              <a:buFont typeface="Arial" pitchFamily="34" charset="0"/>
              <a:buChar char="•"/>
            </a:pPr>
            <a:r>
              <a:rPr lang="en-US" sz="2400" dirty="0" smtClean="0"/>
              <a:t> Oil displaces </a:t>
            </a:r>
            <a:r>
              <a:rPr lang="en-US" sz="2400" i="1" dirty="0" smtClean="0"/>
              <a:t>through</a:t>
            </a:r>
            <a:r>
              <a:rPr lang="en-US" sz="2400" dirty="0" smtClean="0"/>
              <a:t> the porous matrix (not into fracture) by the liquid portion of the foam</a:t>
            </a:r>
          </a:p>
          <a:p>
            <a:pPr lvl="1">
              <a:buFont typeface="Arial" pitchFamily="34" charset="0"/>
              <a:buChar char="•"/>
            </a:pPr>
            <a:endParaRPr lang="en-US" sz="2400" dirty="0" smtClean="0"/>
          </a:p>
          <a:p>
            <a:pPr lvl="1">
              <a:buFont typeface="Arial" pitchFamily="34" charset="0"/>
              <a:buChar char="•"/>
            </a:pPr>
            <a:endParaRPr lang="en-US" sz="2400" dirty="0" smtClean="0"/>
          </a:p>
          <a:p>
            <a:pPr lvl="1">
              <a:buFont typeface="Arial" pitchFamily="34" charset="0"/>
              <a:buChar char="•"/>
            </a:pPr>
            <a:endParaRPr lang="en-US" sz="2400" dirty="0" smtClean="0"/>
          </a:p>
          <a:p>
            <a:pPr lvl="1">
              <a:buFont typeface="Arial" pitchFamily="34" charset="0"/>
              <a:buChar char="•"/>
            </a:pPr>
            <a:endParaRPr lang="en-US" sz="2400" dirty="0" smtClean="0"/>
          </a:p>
          <a:p>
            <a:pPr lvl="1">
              <a:buFont typeface="Arial" pitchFamily="34" charset="0"/>
              <a:buChar char="•"/>
            </a:pPr>
            <a:r>
              <a:rPr lang="en-US" sz="2400" dirty="0" smtClean="0"/>
              <a:t> This may be because the fracture is parallel to the pressure gradient across the micromodel</a:t>
            </a:r>
          </a:p>
        </p:txBody>
      </p:sp>
      <p:pic>
        <p:nvPicPr>
          <p:cNvPr id="8" name="Picture 7" descr="PorousSix-white.png"/>
          <p:cNvPicPr>
            <a:picLocks noChangeAspect="1"/>
          </p:cNvPicPr>
          <p:nvPr/>
        </p:nvPicPr>
        <p:blipFill>
          <a:blip r:embed="rId3" cstate="print"/>
          <a:stretch>
            <a:fillRect/>
          </a:stretch>
        </p:blipFill>
        <p:spPr>
          <a:xfrm>
            <a:off x="1371600" y="3459793"/>
            <a:ext cx="6093736" cy="965284"/>
          </a:xfrm>
          <a:prstGeom prst="rect">
            <a:avLst/>
          </a:prstGeom>
        </p:spPr>
      </p:pic>
      <p:grpSp>
        <p:nvGrpSpPr>
          <p:cNvPr id="49" name="Group 48"/>
          <p:cNvGrpSpPr/>
          <p:nvPr/>
        </p:nvGrpSpPr>
        <p:grpSpPr>
          <a:xfrm>
            <a:off x="2142699" y="3535993"/>
            <a:ext cx="4867701" cy="335063"/>
            <a:chOff x="2142699" y="3048000"/>
            <a:chExt cx="4867701" cy="335063"/>
          </a:xfrm>
          <a:effectLst>
            <a:outerShdw blurRad="63500" sx="102000" sy="102000" algn="ctr" rotWithShape="0">
              <a:prstClr val="black">
                <a:alpha val="40000"/>
              </a:prstClr>
            </a:outerShdw>
          </a:effectLst>
        </p:grpSpPr>
        <p:sp>
          <p:nvSpPr>
            <p:cNvPr id="9" name="Freeform 8"/>
            <p:cNvSpPr/>
            <p:nvPr/>
          </p:nvSpPr>
          <p:spPr>
            <a:xfrm>
              <a:off x="2142699" y="3048000"/>
              <a:ext cx="4181901" cy="335063"/>
            </a:xfrm>
            <a:custGeom>
              <a:avLst/>
              <a:gdLst>
                <a:gd name="connsiteX0" fmla="*/ 0 w 4776716"/>
                <a:gd name="connsiteY0" fmla="*/ 335063 h 335063"/>
                <a:gd name="connsiteX1" fmla="*/ 109182 w 4776716"/>
                <a:gd name="connsiteY1" fmla="*/ 321415 h 335063"/>
                <a:gd name="connsiteX2" fmla="*/ 150125 w 4776716"/>
                <a:gd name="connsiteY2" fmla="*/ 307767 h 335063"/>
                <a:gd name="connsiteX3" fmla="*/ 218364 w 4776716"/>
                <a:gd name="connsiteY3" fmla="*/ 253176 h 335063"/>
                <a:gd name="connsiteX4" fmla="*/ 313898 w 4776716"/>
                <a:gd name="connsiteY4" fmla="*/ 143994 h 335063"/>
                <a:gd name="connsiteX5" fmla="*/ 395785 w 4776716"/>
                <a:gd name="connsiteY5" fmla="*/ 116699 h 335063"/>
                <a:gd name="connsiteX6" fmla="*/ 436728 w 4776716"/>
                <a:gd name="connsiteY6" fmla="*/ 89403 h 335063"/>
                <a:gd name="connsiteX7" fmla="*/ 559558 w 4776716"/>
                <a:gd name="connsiteY7" fmla="*/ 62108 h 335063"/>
                <a:gd name="connsiteX8" fmla="*/ 1050877 w 4776716"/>
                <a:gd name="connsiteY8" fmla="*/ 34812 h 335063"/>
                <a:gd name="connsiteX9" fmla="*/ 1160059 w 4776716"/>
                <a:gd name="connsiteY9" fmla="*/ 21164 h 335063"/>
                <a:gd name="connsiteX10" fmla="*/ 1296537 w 4776716"/>
                <a:gd name="connsiteY10" fmla="*/ 7517 h 335063"/>
                <a:gd name="connsiteX11" fmla="*/ 2047164 w 4776716"/>
                <a:gd name="connsiteY11" fmla="*/ 21164 h 335063"/>
                <a:gd name="connsiteX12" fmla="*/ 2156346 w 4776716"/>
                <a:gd name="connsiteY12" fmla="*/ 34812 h 335063"/>
                <a:gd name="connsiteX13" fmla="*/ 3111689 w 4776716"/>
                <a:gd name="connsiteY13" fmla="*/ 48460 h 335063"/>
                <a:gd name="connsiteX14" fmla="*/ 4776716 w 4776716"/>
                <a:gd name="connsiteY14" fmla="*/ 34812 h 335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76716" h="335063">
                  <a:moveTo>
                    <a:pt x="0" y="335063"/>
                  </a:moveTo>
                  <a:cubicBezTo>
                    <a:pt x="36394" y="330514"/>
                    <a:pt x="73096" y="327976"/>
                    <a:pt x="109182" y="321415"/>
                  </a:cubicBezTo>
                  <a:cubicBezTo>
                    <a:pt x="123336" y="318842"/>
                    <a:pt x="138892" y="316754"/>
                    <a:pt x="150125" y="307767"/>
                  </a:cubicBezTo>
                  <a:cubicBezTo>
                    <a:pt x="238312" y="237216"/>
                    <a:pt x="115451" y="287480"/>
                    <a:pt x="218364" y="253176"/>
                  </a:cubicBezTo>
                  <a:cubicBezTo>
                    <a:pt x="253319" y="200743"/>
                    <a:pt x="260027" y="167937"/>
                    <a:pt x="313898" y="143994"/>
                  </a:cubicBezTo>
                  <a:cubicBezTo>
                    <a:pt x="340190" y="132309"/>
                    <a:pt x="395785" y="116699"/>
                    <a:pt x="395785" y="116699"/>
                  </a:cubicBezTo>
                  <a:cubicBezTo>
                    <a:pt x="409433" y="107600"/>
                    <a:pt x="422057" y="96739"/>
                    <a:pt x="436728" y="89403"/>
                  </a:cubicBezTo>
                  <a:cubicBezTo>
                    <a:pt x="470327" y="72603"/>
                    <a:pt x="528105" y="67350"/>
                    <a:pt x="559558" y="62108"/>
                  </a:cubicBezTo>
                  <a:cubicBezTo>
                    <a:pt x="745878" y="0"/>
                    <a:pt x="555943" y="58956"/>
                    <a:pt x="1050877" y="34812"/>
                  </a:cubicBezTo>
                  <a:cubicBezTo>
                    <a:pt x="1087511" y="33025"/>
                    <a:pt x="1123606" y="25214"/>
                    <a:pt x="1160059" y="21164"/>
                  </a:cubicBezTo>
                  <a:cubicBezTo>
                    <a:pt x="1205499" y="16115"/>
                    <a:pt x="1251044" y="12066"/>
                    <a:pt x="1296537" y="7517"/>
                  </a:cubicBezTo>
                  <a:lnTo>
                    <a:pt x="2047164" y="21164"/>
                  </a:lnTo>
                  <a:cubicBezTo>
                    <a:pt x="2083823" y="22328"/>
                    <a:pt x="2119681" y="33872"/>
                    <a:pt x="2156346" y="34812"/>
                  </a:cubicBezTo>
                  <a:cubicBezTo>
                    <a:pt x="2474722" y="42976"/>
                    <a:pt x="2793241" y="43911"/>
                    <a:pt x="3111689" y="48460"/>
                  </a:cubicBezTo>
                  <a:lnTo>
                    <a:pt x="4776716" y="34812"/>
                  </a:lnTo>
                </a:path>
              </a:pathLst>
            </a:custGeom>
            <a:ln w="2540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2209800" y="3124201"/>
              <a:ext cx="4343400" cy="228599"/>
            </a:xfrm>
            <a:custGeom>
              <a:avLst/>
              <a:gdLst>
                <a:gd name="connsiteX0" fmla="*/ 0 w 4776716"/>
                <a:gd name="connsiteY0" fmla="*/ 335063 h 335063"/>
                <a:gd name="connsiteX1" fmla="*/ 109182 w 4776716"/>
                <a:gd name="connsiteY1" fmla="*/ 321415 h 335063"/>
                <a:gd name="connsiteX2" fmla="*/ 150125 w 4776716"/>
                <a:gd name="connsiteY2" fmla="*/ 307767 h 335063"/>
                <a:gd name="connsiteX3" fmla="*/ 218364 w 4776716"/>
                <a:gd name="connsiteY3" fmla="*/ 253176 h 335063"/>
                <a:gd name="connsiteX4" fmla="*/ 313898 w 4776716"/>
                <a:gd name="connsiteY4" fmla="*/ 143994 h 335063"/>
                <a:gd name="connsiteX5" fmla="*/ 395785 w 4776716"/>
                <a:gd name="connsiteY5" fmla="*/ 116699 h 335063"/>
                <a:gd name="connsiteX6" fmla="*/ 436728 w 4776716"/>
                <a:gd name="connsiteY6" fmla="*/ 89403 h 335063"/>
                <a:gd name="connsiteX7" fmla="*/ 559558 w 4776716"/>
                <a:gd name="connsiteY7" fmla="*/ 62108 h 335063"/>
                <a:gd name="connsiteX8" fmla="*/ 1050877 w 4776716"/>
                <a:gd name="connsiteY8" fmla="*/ 34812 h 335063"/>
                <a:gd name="connsiteX9" fmla="*/ 1160059 w 4776716"/>
                <a:gd name="connsiteY9" fmla="*/ 21164 h 335063"/>
                <a:gd name="connsiteX10" fmla="*/ 1296537 w 4776716"/>
                <a:gd name="connsiteY10" fmla="*/ 7517 h 335063"/>
                <a:gd name="connsiteX11" fmla="*/ 2047164 w 4776716"/>
                <a:gd name="connsiteY11" fmla="*/ 21164 h 335063"/>
                <a:gd name="connsiteX12" fmla="*/ 2156346 w 4776716"/>
                <a:gd name="connsiteY12" fmla="*/ 34812 h 335063"/>
                <a:gd name="connsiteX13" fmla="*/ 3111689 w 4776716"/>
                <a:gd name="connsiteY13" fmla="*/ 48460 h 335063"/>
                <a:gd name="connsiteX14" fmla="*/ 4776716 w 4776716"/>
                <a:gd name="connsiteY14" fmla="*/ 34812 h 335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76716" h="335063">
                  <a:moveTo>
                    <a:pt x="0" y="335063"/>
                  </a:moveTo>
                  <a:cubicBezTo>
                    <a:pt x="36394" y="330514"/>
                    <a:pt x="73096" y="327976"/>
                    <a:pt x="109182" y="321415"/>
                  </a:cubicBezTo>
                  <a:cubicBezTo>
                    <a:pt x="123336" y="318842"/>
                    <a:pt x="138892" y="316754"/>
                    <a:pt x="150125" y="307767"/>
                  </a:cubicBezTo>
                  <a:cubicBezTo>
                    <a:pt x="238312" y="237216"/>
                    <a:pt x="115451" y="287480"/>
                    <a:pt x="218364" y="253176"/>
                  </a:cubicBezTo>
                  <a:cubicBezTo>
                    <a:pt x="253319" y="200743"/>
                    <a:pt x="260027" y="167937"/>
                    <a:pt x="313898" y="143994"/>
                  </a:cubicBezTo>
                  <a:cubicBezTo>
                    <a:pt x="340190" y="132309"/>
                    <a:pt x="395785" y="116699"/>
                    <a:pt x="395785" y="116699"/>
                  </a:cubicBezTo>
                  <a:cubicBezTo>
                    <a:pt x="409433" y="107600"/>
                    <a:pt x="422057" y="96739"/>
                    <a:pt x="436728" y="89403"/>
                  </a:cubicBezTo>
                  <a:cubicBezTo>
                    <a:pt x="470327" y="72603"/>
                    <a:pt x="528105" y="67350"/>
                    <a:pt x="559558" y="62108"/>
                  </a:cubicBezTo>
                  <a:cubicBezTo>
                    <a:pt x="745878" y="0"/>
                    <a:pt x="555943" y="58956"/>
                    <a:pt x="1050877" y="34812"/>
                  </a:cubicBezTo>
                  <a:cubicBezTo>
                    <a:pt x="1087511" y="33025"/>
                    <a:pt x="1123606" y="25214"/>
                    <a:pt x="1160059" y="21164"/>
                  </a:cubicBezTo>
                  <a:cubicBezTo>
                    <a:pt x="1205499" y="16115"/>
                    <a:pt x="1251044" y="12066"/>
                    <a:pt x="1296537" y="7517"/>
                  </a:cubicBezTo>
                  <a:lnTo>
                    <a:pt x="2047164" y="21164"/>
                  </a:lnTo>
                  <a:cubicBezTo>
                    <a:pt x="2083823" y="22328"/>
                    <a:pt x="2119681" y="33872"/>
                    <a:pt x="2156346" y="34812"/>
                  </a:cubicBezTo>
                  <a:cubicBezTo>
                    <a:pt x="2474722" y="42976"/>
                    <a:pt x="2793241" y="43911"/>
                    <a:pt x="3111689" y="48460"/>
                  </a:cubicBezTo>
                  <a:lnTo>
                    <a:pt x="4776716" y="34812"/>
                  </a:lnTo>
                </a:path>
              </a:pathLst>
            </a:custGeom>
            <a:ln w="2540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Freeform 13"/>
            <p:cNvSpPr/>
            <p:nvPr/>
          </p:nvSpPr>
          <p:spPr>
            <a:xfrm>
              <a:off x="2295099" y="3200401"/>
              <a:ext cx="4486701" cy="152399"/>
            </a:xfrm>
            <a:custGeom>
              <a:avLst/>
              <a:gdLst>
                <a:gd name="connsiteX0" fmla="*/ 0 w 4776716"/>
                <a:gd name="connsiteY0" fmla="*/ 335063 h 335063"/>
                <a:gd name="connsiteX1" fmla="*/ 109182 w 4776716"/>
                <a:gd name="connsiteY1" fmla="*/ 321415 h 335063"/>
                <a:gd name="connsiteX2" fmla="*/ 150125 w 4776716"/>
                <a:gd name="connsiteY2" fmla="*/ 307767 h 335063"/>
                <a:gd name="connsiteX3" fmla="*/ 218364 w 4776716"/>
                <a:gd name="connsiteY3" fmla="*/ 253176 h 335063"/>
                <a:gd name="connsiteX4" fmla="*/ 313898 w 4776716"/>
                <a:gd name="connsiteY4" fmla="*/ 143994 h 335063"/>
                <a:gd name="connsiteX5" fmla="*/ 395785 w 4776716"/>
                <a:gd name="connsiteY5" fmla="*/ 116699 h 335063"/>
                <a:gd name="connsiteX6" fmla="*/ 436728 w 4776716"/>
                <a:gd name="connsiteY6" fmla="*/ 89403 h 335063"/>
                <a:gd name="connsiteX7" fmla="*/ 559558 w 4776716"/>
                <a:gd name="connsiteY7" fmla="*/ 62108 h 335063"/>
                <a:gd name="connsiteX8" fmla="*/ 1050877 w 4776716"/>
                <a:gd name="connsiteY8" fmla="*/ 34812 h 335063"/>
                <a:gd name="connsiteX9" fmla="*/ 1160059 w 4776716"/>
                <a:gd name="connsiteY9" fmla="*/ 21164 h 335063"/>
                <a:gd name="connsiteX10" fmla="*/ 1296537 w 4776716"/>
                <a:gd name="connsiteY10" fmla="*/ 7517 h 335063"/>
                <a:gd name="connsiteX11" fmla="*/ 2047164 w 4776716"/>
                <a:gd name="connsiteY11" fmla="*/ 21164 h 335063"/>
                <a:gd name="connsiteX12" fmla="*/ 2156346 w 4776716"/>
                <a:gd name="connsiteY12" fmla="*/ 34812 h 335063"/>
                <a:gd name="connsiteX13" fmla="*/ 3111689 w 4776716"/>
                <a:gd name="connsiteY13" fmla="*/ 48460 h 335063"/>
                <a:gd name="connsiteX14" fmla="*/ 4776716 w 4776716"/>
                <a:gd name="connsiteY14" fmla="*/ 34812 h 335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76716" h="335063">
                  <a:moveTo>
                    <a:pt x="0" y="335063"/>
                  </a:moveTo>
                  <a:cubicBezTo>
                    <a:pt x="36394" y="330514"/>
                    <a:pt x="73096" y="327976"/>
                    <a:pt x="109182" y="321415"/>
                  </a:cubicBezTo>
                  <a:cubicBezTo>
                    <a:pt x="123336" y="318842"/>
                    <a:pt x="138892" y="316754"/>
                    <a:pt x="150125" y="307767"/>
                  </a:cubicBezTo>
                  <a:cubicBezTo>
                    <a:pt x="238312" y="237216"/>
                    <a:pt x="115451" y="287480"/>
                    <a:pt x="218364" y="253176"/>
                  </a:cubicBezTo>
                  <a:cubicBezTo>
                    <a:pt x="253319" y="200743"/>
                    <a:pt x="260027" y="167937"/>
                    <a:pt x="313898" y="143994"/>
                  </a:cubicBezTo>
                  <a:cubicBezTo>
                    <a:pt x="340190" y="132309"/>
                    <a:pt x="395785" y="116699"/>
                    <a:pt x="395785" y="116699"/>
                  </a:cubicBezTo>
                  <a:cubicBezTo>
                    <a:pt x="409433" y="107600"/>
                    <a:pt x="422057" y="96739"/>
                    <a:pt x="436728" y="89403"/>
                  </a:cubicBezTo>
                  <a:cubicBezTo>
                    <a:pt x="470327" y="72603"/>
                    <a:pt x="528105" y="67350"/>
                    <a:pt x="559558" y="62108"/>
                  </a:cubicBezTo>
                  <a:cubicBezTo>
                    <a:pt x="745878" y="0"/>
                    <a:pt x="555943" y="58956"/>
                    <a:pt x="1050877" y="34812"/>
                  </a:cubicBezTo>
                  <a:cubicBezTo>
                    <a:pt x="1087511" y="33025"/>
                    <a:pt x="1123606" y="25214"/>
                    <a:pt x="1160059" y="21164"/>
                  </a:cubicBezTo>
                  <a:cubicBezTo>
                    <a:pt x="1205499" y="16115"/>
                    <a:pt x="1251044" y="12066"/>
                    <a:pt x="1296537" y="7517"/>
                  </a:cubicBezTo>
                  <a:lnTo>
                    <a:pt x="2047164" y="21164"/>
                  </a:lnTo>
                  <a:cubicBezTo>
                    <a:pt x="2083823" y="22328"/>
                    <a:pt x="2119681" y="33872"/>
                    <a:pt x="2156346" y="34812"/>
                  </a:cubicBezTo>
                  <a:cubicBezTo>
                    <a:pt x="2474722" y="42976"/>
                    <a:pt x="2793241" y="43911"/>
                    <a:pt x="3111689" y="48460"/>
                  </a:cubicBezTo>
                  <a:lnTo>
                    <a:pt x="4776716" y="34812"/>
                  </a:lnTo>
                </a:path>
              </a:pathLst>
            </a:custGeom>
            <a:ln w="2540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a:off x="2362200" y="3276600"/>
              <a:ext cx="4648200" cy="76200"/>
            </a:xfrm>
            <a:custGeom>
              <a:avLst/>
              <a:gdLst>
                <a:gd name="connsiteX0" fmla="*/ 0 w 4776716"/>
                <a:gd name="connsiteY0" fmla="*/ 335063 h 335063"/>
                <a:gd name="connsiteX1" fmla="*/ 109182 w 4776716"/>
                <a:gd name="connsiteY1" fmla="*/ 321415 h 335063"/>
                <a:gd name="connsiteX2" fmla="*/ 150125 w 4776716"/>
                <a:gd name="connsiteY2" fmla="*/ 307767 h 335063"/>
                <a:gd name="connsiteX3" fmla="*/ 218364 w 4776716"/>
                <a:gd name="connsiteY3" fmla="*/ 253176 h 335063"/>
                <a:gd name="connsiteX4" fmla="*/ 313898 w 4776716"/>
                <a:gd name="connsiteY4" fmla="*/ 143994 h 335063"/>
                <a:gd name="connsiteX5" fmla="*/ 395785 w 4776716"/>
                <a:gd name="connsiteY5" fmla="*/ 116699 h 335063"/>
                <a:gd name="connsiteX6" fmla="*/ 436728 w 4776716"/>
                <a:gd name="connsiteY6" fmla="*/ 89403 h 335063"/>
                <a:gd name="connsiteX7" fmla="*/ 559558 w 4776716"/>
                <a:gd name="connsiteY7" fmla="*/ 62108 h 335063"/>
                <a:gd name="connsiteX8" fmla="*/ 1050877 w 4776716"/>
                <a:gd name="connsiteY8" fmla="*/ 34812 h 335063"/>
                <a:gd name="connsiteX9" fmla="*/ 1160059 w 4776716"/>
                <a:gd name="connsiteY9" fmla="*/ 21164 h 335063"/>
                <a:gd name="connsiteX10" fmla="*/ 1296537 w 4776716"/>
                <a:gd name="connsiteY10" fmla="*/ 7517 h 335063"/>
                <a:gd name="connsiteX11" fmla="*/ 2047164 w 4776716"/>
                <a:gd name="connsiteY11" fmla="*/ 21164 h 335063"/>
                <a:gd name="connsiteX12" fmla="*/ 2156346 w 4776716"/>
                <a:gd name="connsiteY12" fmla="*/ 34812 h 335063"/>
                <a:gd name="connsiteX13" fmla="*/ 3111689 w 4776716"/>
                <a:gd name="connsiteY13" fmla="*/ 48460 h 335063"/>
                <a:gd name="connsiteX14" fmla="*/ 4776716 w 4776716"/>
                <a:gd name="connsiteY14" fmla="*/ 34812 h 335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76716" h="335063">
                  <a:moveTo>
                    <a:pt x="0" y="335063"/>
                  </a:moveTo>
                  <a:cubicBezTo>
                    <a:pt x="36394" y="330514"/>
                    <a:pt x="73096" y="327976"/>
                    <a:pt x="109182" y="321415"/>
                  </a:cubicBezTo>
                  <a:cubicBezTo>
                    <a:pt x="123336" y="318842"/>
                    <a:pt x="138892" y="316754"/>
                    <a:pt x="150125" y="307767"/>
                  </a:cubicBezTo>
                  <a:cubicBezTo>
                    <a:pt x="238312" y="237216"/>
                    <a:pt x="115451" y="287480"/>
                    <a:pt x="218364" y="253176"/>
                  </a:cubicBezTo>
                  <a:cubicBezTo>
                    <a:pt x="253319" y="200743"/>
                    <a:pt x="260027" y="167937"/>
                    <a:pt x="313898" y="143994"/>
                  </a:cubicBezTo>
                  <a:cubicBezTo>
                    <a:pt x="340190" y="132309"/>
                    <a:pt x="395785" y="116699"/>
                    <a:pt x="395785" y="116699"/>
                  </a:cubicBezTo>
                  <a:cubicBezTo>
                    <a:pt x="409433" y="107600"/>
                    <a:pt x="422057" y="96739"/>
                    <a:pt x="436728" y="89403"/>
                  </a:cubicBezTo>
                  <a:cubicBezTo>
                    <a:pt x="470327" y="72603"/>
                    <a:pt x="528105" y="67350"/>
                    <a:pt x="559558" y="62108"/>
                  </a:cubicBezTo>
                  <a:cubicBezTo>
                    <a:pt x="745878" y="0"/>
                    <a:pt x="555943" y="58956"/>
                    <a:pt x="1050877" y="34812"/>
                  </a:cubicBezTo>
                  <a:cubicBezTo>
                    <a:pt x="1087511" y="33025"/>
                    <a:pt x="1123606" y="25214"/>
                    <a:pt x="1160059" y="21164"/>
                  </a:cubicBezTo>
                  <a:cubicBezTo>
                    <a:pt x="1205499" y="16115"/>
                    <a:pt x="1251044" y="12066"/>
                    <a:pt x="1296537" y="7517"/>
                  </a:cubicBezTo>
                  <a:lnTo>
                    <a:pt x="2047164" y="21164"/>
                  </a:lnTo>
                  <a:cubicBezTo>
                    <a:pt x="2083823" y="22328"/>
                    <a:pt x="2119681" y="33872"/>
                    <a:pt x="2156346" y="34812"/>
                  </a:cubicBezTo>
                  <a:cubicBezTo>
                    <a:pt x="2474722" y="42976"/>
                    <a:pt x="2793241" y="43911"/>
                    <a:pt x="3111689" y="48460"/>
                  </a:cubicBezTo>
                  <a:lnTo>
                    <a:pt x="4776716" y="34812"/>
                  </a:lnTo>
                </a:path>
              </a:pathLst>
            </a:custGeom>
            <a:ln w="2540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8" name="Group 47"/>
          <p:cNvGrpSpPr/>
          <p:nvPr/>
        </p:nvGrpSpPr>
        <p:grpSpPr>
          <a:xfrm>
            <a:off x="3352800" y="3688393"/>
            <a:ext cx="2438400" cy="457200"/>
            <a:chOff x="2819400" y="4953000"/>
            <a:chExt cx="2438400" cy="457200"/>
          </a:xfrm>
          <a:effectLst>
            <a:outerShdw blurRad="63500" sx="102000" sy="102000" algn="ctr" rotWithShape="0">
              <a:schemeClr val="tx1">
                <a:alpha val="40000"/>
              </a:schemeClr>
            </a:outerShdw>
          </a:effectLst>
        </p:grpSpPr>
        <p:grpSp>
          <p:nvGrpSpPr>
            <p:cNvPr id="47" name="Group 46"/>
            <p:cNvGrpSpPr/>
            <p:nvPr/>
          </p:nvGrpSpPr>
          <p:grpSpPr>
            <a:xfrm>
              <a:off x="2819400" y="4953000"/>
              <a:ext cx="2438400" cy="228600"/>
              <a:chOff x="3048000" y="4648200"/>
              <a:chExt cx="2438400" cy="304800"/>
            </a:xfrm>
          </p:grpSpPr>
          <p:cxnSp>
            <p:nvCxnSpPr>
              <p:cNvPr id="19" name="Straight Arrow Connector 18"/>
              <p:cNvCxnSpPr/>
              <p:nvPr/>
            </p:nvCxnSpPr>
            <p:spPr>
              <a:xfrm flipV="1">
                <a:off x="3048000" y="4648200"/>
                <a:ext cx="0" cy="304800"/>
              </a:xfrm>
              <a:prstGeom prst="straightConnector1">
                <a:avLst/>
              </a:prstGeom>
              <a:ln w="25400">
                <a:solidFill>
                  <a:schemeClr val="accent5"/>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3352800" y="4648200"/>
                <a:ext cx="0" cy="304800"/>
              </a:xfrm>
              <a:prstGeom prst="straightConnector1">
                <a:avLst/>
              </a:prstGeom>
              <a:ln w="25400">
                <a:solidFill>
                  <a:schemeClr val="accent5"/>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3657600" y="4648200"/>
                <a:ext cx="0" cy="304800"/>
              </a:xfrm>
              <a:prstGeom prst="straightConnector1">
                <a:avLst/>
              </a:prstGeom>
              <a:ln w="25400">
                <a:solidFill>
                  <a:schemeClr val="accent5"/>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3962400" y="4648200"/>
                <a:ext cx="0" cy="304800"/>
              </a:xfrm>
              <a:prstGeom prst="straightConnector1">
                <a:avLst/>
              </a:prstGeom>
              <a:ln w="25400">
                <a:solidFill>
                  <a:schemeClr val="accent5"/>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4267200" y="4648200"/>
                <a:ext cx="0" cy="304800"/>
              </a:xfrm>
              <a:prstGeom prst="straightConnector1">
                <a:avLst/>
              </a:prstGeom>
              <a:ln w="25400">
                <a:solidFill>
                  <a:schemeClr val="accent5"/>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4572000" y="4648200"/>
                <a:ext cx="0" cy="304800"/>
              </a:xfrm>
              <a:prstGeom prst="straightConnector1">
                <a:avLst/>
              </a:prstGeom>
              <a:ln w="25400">
                <a:solidFill>
                  <a:schemeClr val="accent5"/>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4876800" y="4648200"/>
                <a:ext cx="0" cy="304800"/>
              </a:xfrm>
              <a:prstGeom prst="straightConnector1">
                <a:avLst/>
              </a:prstGeom>
              <a:ln w="25400">
                <a:solidFill>
                  <a:schemeClr val="accent5"/>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5181600" y="4648200"/>
                <a:ext cx="0" cy="304800"/>
              </a:xfrm>
              <a:prstGeom prst="straightConnector1">
                <a:avLst/>
              </a:prstGeom>
              <a:ln w="25400">
                <a:solidFill>
                  <a:schemeClr val="accent5"/>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5486400" y="4648200"/>
                <a:ext cx="0" cy="304800"/>
              </a:xfrm>
              <a:prstGeom prst="straightConnector1">
                <a:avLst/>
              </a:prstGeom>
              <a:ln w="25400">
                <a:solidFill>
                  <a:schemeClr val="accent5"/>
                </a:solidFill>
                <a:tailEnd type="triangle" w="med" len="lg"/>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rot="10800000">
              <a:off x="2819400" y="5181600"/>
              <a:ext cx="2438400" cy="228600"/>
              <a:chOff x="2971800" y="5410200"/>
              <a:chExt cx="2438400" cy="304800"/>
            </a:xfrm>
          </p:grpSpPr>
          <p:cxnSp>
            <p:nvCxnSpPr>
              <p:cNvPr id="28" name="Straight Arrow Connector 27"/>
              <p:cNvCxnSpPr/>
              <p:nvPr/>
            </p:nvCxnSpPr>
            <p:spPr>
              <a:xfrm flipV="1">
                <a:off x="2971800" y="5410200"/>
                <a:ext cx="0" cy="304800"/>
              </a:xfrm>
              <a:prstGeom prst="straightConnector1">
                <a:avLst/>
              </a:prstGeom>
              <a:ln w="25400">
                <a:solidFill>
                  <a:schemeClr val="accent5"/>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3276600" y="5410200"/>
                <a:ext cx="0" cy="304800"/>
              </a:xfrm>
              <a:prstGeom prst="straightConnector1">
                <a:avLst/>
              </a:prstGeom>
              <a:ln w="25400">
                <a:solidFill>
                  <a:schemeClr val="accent5"/>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3581400" y="5410200"/>
                <a:ext cx="0" cy="304800"/>
              </a:xfrm>
              <a:prstGeom prst="straightConnector1">
                <a:avLst/>
              </a:prstGeom>
              <a:ln w="25400">
                <a:solidFill>
                  <a:schemeClr val="accent5"/>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3886200" y="5410200"/>
                <a:ext cx="0" cy="304800"/>
              </a:xfrm>
              <a:prstGeom prst="straightConnector1">
                <a:avLst/>
              </a:prstGeom>
              <a:ln w="25400">
                <a:solidFill>
                  <a:schemeClr val="accent5"/>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4191000" y="5410200"/>
                <a:ext cx="0" cy="304800"/>
              </a:xfrm>
              <a:prstGeom prst="straightConnector1">
                <a:avLst/>
              </a:prstGeom>
              <a:ln w="25400">
                <a:solidFill>
                  <a:schemeClr val="accent5"/>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4495800" y="5410200"/>
                <a:ext cx="0" cy="304800"/>
              </a:xfrm>
              <a:prstGeom prst="straightConnector1">
                <a:avLst/>
              </a:prstGeom>
              <a:ln w="25400">
                <a:solidFill>
                  <a:schemeClr val="accent5"/>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4800600" y="5410200"/>
                <a:ext cx="0" cy="304800"/>
              </a:xfrm>
              <a:prstGeom prst="straightConnector1">
                <a:avLst/>
              </a:prstGeom>
              <a:ln w="25400">
                <a:solidFill>
                  <a:schemeClr val="accent5"/>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5105400" y="5410200"/>
                <a:ext cx="0" cy="304800"/>
              </a:xfrm>
              <a:prstGeom prst="straightConnector1">
                <a:avLst/>
              </a:prstGeom>
              <a:ln w="25400">
                <a:solidFill>
                  <a:schemeClr val="accent5"/>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5410200" y="5410200"/>
                <a:ext cx="0" cy="304800"/>
              </a:xfrm>
              <a:prstGeom prst="straightConnector1">
                <a:avLst/>
              </a:prstGeom>
              <a:ln w="25400">
                <a:solidFill>
                  <a:schemeClr val="accent5"/>
                </a:solidFill>
                <a:tailEnd type="triangle" w="med" len="lg"/>
              </a:ln>
            </p:spPr>
            <p:style>
              <a:lnRef idx="1">
                <a:schemeClr val="accent1"/>
              </a:lnRef>
              <a:fillRef idx="0">
                <a:schemeClr val="accent1"/>
              </a:fillRef>
              <a:effectRef idx="0">
                <a:schemeClr val="accent1"/>
              </a:effectRef>
              <a:fontRef idx="minor">
                <a:schemeClr val="tx1"/>
              </a:fontRef>
            </p:style>
          </p:cxnSp>
        </p:grpSp>
      </p:grpSp>
      <p:cxnSp>
        <p:nvCxnSpPr>
          <p:cNvPr id="51" name="Straight Arrow Connector 50"/>
          <p:cNvCxnSpPr/>
          <p:nvPr/>
        </p:nvCxnSpPr>
        <p:spPr bwMode="auto">
          <a:xfrm>
            <a:off x="2438400" y="3307393"/>
            <a:ext cx="4265087" cy="0"/>
          </a:xfrm>
          <a:prstGeom prst="straightConnector1">
            <a:avLst/>
          </a:prstGeom>
          <a:solidFill>
            <a:schemeClr val="accent1"/>
          </a:solidFill>
          <a:ln w="38100" cap="flat" cmpd="sng" algn="ctr">
            <a:solidFill>
              <a:schemeClr val="tx1">
                <a:lumMod val="50000"/>
                <a:lumOff val="50000"/>
              </a:schemeClr>
            </a:solidFill>
            <a:prstDash val="solid"/>
            <a:round/>
            <a:headEnd type="none" w="med" len="med"/>
            <a:tailEnd type="triangle" w="lg" len="med"/>
          </a:ln>
          <a:effectLst/>
        </p:spPr>
      </p:cxnSp>
      <p:sp>
        <p:nvSpPr>
          <p:cNvPr id="37" name="TextBox 36"/>
          <p:cNvSpPr txBox="1"/>
          <p:nvPr/>
        </p:nvSpPr>
        <p:spPr>
          <a:xfrm>
            <a:off x="7010400" y="3205877"/>
            <a:ext cx="1828800" cy="307777"/>
          </a:xfrm>
          <a:prstGeom prst="rect">
            <a:avLst/>
          </a:prstGeom>
          <a:noFill/>
        </p:spPr>
        <p:txBody>
          <a:bodyPr wrap="square" rtlCol="0">
            <a:spAutoFit/>
          </a:bodyPr>
          <a:lstStyle/>
          <a:p>
            <a:r>
              <a:rPr lang="en-US" sz="1400" b="1" dirty="0" smtClean="0">
                <a:solidFill>
                  <a:srgbClr val="00B0F0"/>
                </a:solidFill>
                <a:effectLst>
                  <a:outerShdw blurRad="38100" dist="38100" dir="2700000" algn="tl">
                    <a:srgbClr val="000000">
                      <a:alpha val="43137"/>
                    </a:srgbClr>
                  </a:outerShdw>
                </a:effectLst>
              </a:rPr>
              <a:t> ● surfactant solution</a:t>
            </a:r>
          </a:p>
        </p:txBody>
      </p:sp>
      <p:grpSp>
        <p:nvGrpSpPr>
          <p:cNvPr id="43" name="Group 42"/>
          <p:cNvGrpSpPr/>
          <p:nvPr/>
        </p:nvGrpSpPr>
        <p:grpSpPr>
          <a:xfrm>
            <a:off x="3200400" y="3739277"/>
            <a:ext cx="2667000" cy="381000"/>
            <a:chOff x="3200400" y="3352800"/>
            <a:chExt cx="2667000" cy="381000"/>
          </a:xfrm>
        </p:grpSpPr>
        <p:cxnSp>
          <p:nvCxnSpPr>
            <p:cNvPr id="39" name="Straight Connector 38"/>
            <p:cNvCxnSpPr/>
            <p:nvPr/>
          </p:nvCxnSpPr>
          <p:spPr>
            <a:xfrm flipH="1" flipV="1">
              <a:off x="3276600" y="3352800"/>
              <a:ext cx="2590800" cy="38100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3200400" y="3352800"/>
              <a:ext cx="2590800" cy="38100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13835822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dissolve">
                                      <p:cBhvr>
                                        <p:cTn id="7" dur="1000"/>
                                        <p:tgtEl>
                                          <p:spTgt spid="4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11" presetClass="entr" presetSubtype="0" fill="hold" nodeType="clickEffect">
                                  <p:stCondLst>
                                    <p:cond delay="0"/>
                                  </p:stCondLst>
                                  <p:childTnLst>
                                    <p:set>
                                      <p:cBhvr>
                                        <p:cTn id="14" dur="1000">
                                          <p:stCondLst>
                                            <p:cond delay="0"/>
                                          </p:stCondLst>
                                        </p:cTn>
                                        <p:tgtEl>
                                          <p:spTgt spid="43"/>
                                        </p:tgtEl>
                                        <p:attrNameLst>
                                          <p:attrName>style.visibility</p:attrName>
                                        </p:attrNameLst>
                                      </p:cBhvr>
                                      <p:to>
                                        <p:strVal val="visible"/>
                                      </p:to>
                                    </p:set>
                                  </p:childTnLst>
                                </p:cTn>
                              </p:par>
                            </p:childTnLst>
                          </p:cTn>
                        </p:par>
                        <p:par>
                          <p:cTn id="15" fill="hold">
                            <p:stCondLst>
                              <p:cond delay="1000"/>
                            </p:stCondLst>
                            <p:childTnLst>
                              <p:par>
                                <p:cTn id="16" presetID="10" presetClass="exit" presetSubtype="0" fill="hold" nodeType="afterEffect">
                                  <p:stCondLst>
                                    <p:cond delay="0"/>
                                  </p:stCondLst>
                                  <p:childTnLst>
                                    <p:animEffect transition="out" filter="fade">
                                      <p:cBhvr>
                                        <p:cTn id="17" dur="500"/>
                                        <p:tgtEl>
                                          <p:spTgt spid="48"/>
                                        </p:tgtEl>
                                      </p:cBhvr>
                                    </p:animEffect>
                                    <p:set>
                                      <p:cBhvr>
                                        <p:cTn id="18" dur="1" fill="hold">
                                          <p:stCondLst>
                                            <p:cond delay="499"/>
                                          </p:stCondLst>
                                        </p:cTn>
                                        <p:tgtEl>
                                          <p:spTgt spid="48"/>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43"/>
                                        </p:tgtEl>
                                      </p:cBhvr>
                                    </p:animEffect>
                                    <p:set>
                                      <p:cBhvr>
                                        <p:cTn id="21" dur="1" fill="hold">
                                          <p:stCondLst>
                                            <p:cond delay="499"/>
                                          </p:stCondLst>
                                        </p:cTn>
                                        <p:tgtEl>
                                          <p:spTgt spid="43"/>
                                        </p:tgtEl>
                                        <p:attrNameLst>
                                          <p:attrName>style.visibility</p:attrName>
                                        </p:attrNameLst>
                                      </p:cBhvr>
                                      <p:to>
                                        <p:strVal val="hidden"/>
                                      </p:to>
                                    </p:set>
                                  </p:childTnLst>
                                </p:cTn>
                              </p:par>
                            </p:childTnLst>
                          </p:cTn>
                        </p:par>
                        <p:par>
                          <p:cTn id="22" fill="hold">
                            <p:stCondLst>
                              <p:cond delay="1500"/>
                            </p:stCondLst>
                            <p:childTnLst>
                              <p:par>
                                <p:cTn id="23" presetID="9" presetClass="entr" presetSubtype="0" fill="hold" nodeType="after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dissolve">
                                      <p:cBhvr>
                                        <p:cTn id="25"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b="1" dirty="0" smtClean="0">
                <a:effectLst>
                  <a:outerShdw blurRad="38100" dist="38100" dir="2700000" algn="tl">
                    <a:srgbClr val="000000">
                      <a:alpha val="43137"/>
                    </a:srgbClr>
                  </a:outerShdw>
                </a:effectLst>
                <a:latin typeface="+mj-lt"/>
              </a:rPr>
              <a:t>Pore-scale Observations</a:t>
            </a:r>
            <a:endParaRPr lang="en-US" b="1" dirty="0">
              <a:effectLst>
                <a:outerShdw blurRad="38100" dist="38100" dir="2700000" algn="tl">
                  <a:srgbClr val="000000">
                    <a:alpha val="43137"/>
                  </a:srgbClr>
                </a:outerShdw>
              </a:effectLst>
              <a:latin typeface="+mj-lt"/>
            </a:endParaRPr>
          </a:p>
        </p:txBody>
      </p:sp>
      <p:sp>
        <p:nvSpPr>
          <p:cNvPr id="4" name="TextBox 3"/>
          <p:cNvSpPr txBox="1"/>
          <p:nvPr/>
        </p:nvSpPr>
        <p:spPr>
          <a:xfrm>
            <a:off x="8382000" y="0"/>
            <a:ext cx="762000" cy="338554"/>
          </a:xfrm>
          <a:prstGeom prst="rect">
            <a:avLst/>
          </a:prstGeom>
          <a:noFill/>
        </p:spPr>
        <p:txBody>
          <a:bodyPr wrap="square" rtlCol="0">
            <a:spAutoFit/>
          </a:bodyPr>
          <a:lstStyle/>
          <a:p>
            <a:pPr algn="r"/>
            <a:fld id="{3F394F84-93BB-4747-AE64-F573209410CC}" type="slidenum">
              <a:rPr lang="en-US" sz="1600" smtClean="0">
                <a:solidFill>
                  <a:schemeClr val="bg1">
                    <a:lumMod val="75000"/>
                  </a:schemeClr>
                </a:solidFill>
              </a:rPr>
              <a:pPr algn="r"/>
              <a:t>15</a:t>
            </a:fld>
            <a:endParaRPr lang="en-US" sz="1600" dirty="0">
              <a:solidFill>
                <a:schemeClr val="bg1">
                  <a:lumMod val="75000"/>
                </a:schemeClr>
              </a:solidFill>
            </a:endParaRPr>
          </a:p>
        </p:txBody>
      </p:sp>
      <p:pic>
        <p:nvPicPr>
          <p:cNvPr id="7" name="Picture 2" descr="F:\micromodel flood ZOOM-lowperml 0.4mlhr surf 300mbar air 1.1.AOS.LB.SWIS.jpg"/>
          <p:cNvPicPr>
            <a:picLocks noChangeAspect="1" noChangeArrowheads="1"/>
          </p:cNvPicPr>
          <p:nvPr/>
        </p:nvPicPr>
        <p:blipFill>
          <a:blip r:embed="rId3" cstate="print"/>
          <a:srcRect l="42837" b="42837"/>
          <a:stretch>
            <a:fillRect/>
          </a:stretch>
        </p:blipFill>
        <p:spPr bwMode="auto">
          <a:xfrm>
            <a:off x="4648200" y="1447800"/>
            <a:ext cx="3050547" cy="2286000"/>
          </a:xfrm>
          <a:prstGeom prst="rect">
            <a:avLst/>
          </a:prstGeom>
          <a:noFill/>
          <a:effectLst>
            <a:outerShdw blurRad="50800" dist="38100" dir="2700000" algn="tl" rotWithShape="0">
              <a:prstClr val="black">
                <a:alpha val="40000"/>
              </a:prstClr>
            </a:outerShdw>
          </a:effectLst>
        </p:spPr>
      </p:pic>
      <p:pic>
        <p:nvPicPr>
          <p:cNvPr id="10" name="Picture 2" descr="F:\micromodel flood ZOOM-trappedoil 0.4mlhr surf 300mbar air 1.1.AOS.LB.SWIS.jpg"/>
          <p:cNvPicPr>
            <a:picLocks noChangeAspect="1" noChangeArrowheads="1"/>
          </p:cNvPicPr>
          <p:nvPr/>
        </p:nvPicPr>
        <p:blipFill>
          <a:blip r:embed="rId4" cstate="print"/>
          <a:srcRect/>
          <a:stretch>
            <a:fillRect/>
          </a:stretch>
        </p:blipFill>
        <p:spPr bwMode="auto">
          <a:xfrm>
            <a:off x="1447800" y="1447800"/>
            <a:ext cx="3050554" cy="2286000"/>
          </a:xfrm>
          <a:prstGeom prst="rect">
            <a:avLst/>
          </a:prstGeom>
          <a:noFill/>
          <a:effectLst>
            <a:outerShdw blurRad="50800" dist="38100" dir="2700000" algn="tl" rotWithShape="0">
              <a:prstClr val="black">
                <a:alpha val="40000"/>
              </a:prstClr>
            </a:outerShdw>
          </a:effectLst>
        </p:spPr>
      </p:pic>
      <p:pic>
        <p:nvPicPr>
          <p:cNvPr id="14" name="Picture 2" descr="F:\micromodel flood ZOOM-highperm 0.1mlhr surf 600mbar air FFjunk.jpg"/>
          <p:cNvPicPr>
            <a:picLocks noChangeAspect="1" noChangeArrowheads="1"/>
          </p:cNvPicPr>
          <p:nvPr/>
        </p:nvPicPr>
        <p:blipFill>
          <a:blip r:embed="rId5" cstate="print"/>
          <a:srcRect/>
          <a:stretch>
            <a:fillRect/>
          </a:stretch>
        </p:blipFill>
        <p:spPr bwMode="auto">
          <a:xfrm>
            <a:off x="1449216" y="3886200"/>
            <a:ext cx="3071813" cy="2301935"/>
          </a:xfrm>
          <a:prstGeom prst="rect">
            <a:avLst/>
          </a:prstGeom>
          <a:noFill/>
          <a:effectLst>
            <a:outerShdw blurRad="50800" dist="38100" dir="2700000" algn="tl" rotWithShape="0">
              <a:prstClr val="black">
                <a:alpha val="40000"/>
              </a:prstClr>
            </a:outerShdw>
          </a:effectLst>
        </p:spPr>
      </p:pic>
      <p:pic>
        <p:nvPicPr>
          <p:cNvPr id="18" name="Picture 2" descr="F:\micromodel flood ZOOM-lowperm 0.1mlhr surf 600mbar air FFjunk.jpg"/>
          <p:cNvPicPr>
            <a:picLocks noChangeAspect="1" noChangeArrowheads="1"/>
          </p:cNvPicPr>
          <p:nvPr/>
        </p:nvPicPr>
        <p:blipFill>
          <a:blip r:embed="rId6" cstate="print"/>
          <a:srcRect l="42837" t="41920"/>
          <a:stretch>
            <a:fillRect/>
          </a:stretch>
        </p:blipFill>
        <p:spPr bwMode="auto">
          <a:xfrm>
            <a:off x="4648200" y="3886200"/>
            <a:ext cx="3050550" cy="2322668"/>
          </a:xfrm>
          <a:prstGeom prst="rect">
            <a:avLst/>
          </a:prstGeom>
          <a:noFill/>
          <a:effectLst>
            <a:outerShdw blurRad="50800" dist="38100" dir="2700000" algn="tl" rotWithShape="0">
              <a:prstClr val="black">
                <a:alpha val="40000"/>
              </a:prstClr>
            </a:outerShdw>
          </a:effectLst>
        </p:spPr>
      </p:pic>
      <p:sp>
        <p:nvSpPr>
          <p:cNvPr id="19" name="Rectangle 18"/>
          <p:cNvSpPr/>
          <p:nvPr/>
        </p:nvSpPr>
        <p:spPr>
          <a:xfrm>
            <a:off x="3355066" y="6071926"/>
            <a:ext cx="3274334" cy="461665"/>
          </a:xfrm>
          <a:prstGeom prst="rect">
            <a:avLst/>
          </a:prstGeom>
        </p:spPr>
        <p:txBody>
          <a:bodyPr wrap="square">
            <a:spAutoFit/>
          </a:bodyPr>
          <a:lstStyle/>
          <a:p>
            <a:endParaRPr lang="en-US" sz="2400" dirty="0">
              <a:ea typeface="Arial Unicode MS" pitchFamily="34" charset="-128"/>
              <a:cs typeface="Arial Unicode MS" pitchFamily="34" charset="-128"/>
            </a:endParaRPr>
          </a:p>
        </p:txBody>
      </p:sp>
      <p:sp>
        <p:nvSpPr>
          <p:cNvPr id="21" name="TextBox 20"/>
          <p:cNvSpPr txBox="1"/>
          <p:nvPr/>
        </p:nvSpPr>
        <p:spPr>
          <a:xfrm>
            <a:off x="0" y="2000071"/>
            <a:ext cx="1524000" cy="1477328"/>
          </a:xfrm>
          <a:prstGeom prst="rect">
            <a:avLst/>
          </a:prstGeom>
          <a:noFill/>
        </p:spPr>
        <p:txBody>
          <a:bodyPr wrap="square" rtlCol="0">
            <a:spAutoFit/>
          </a:bodyPr>
          <a:lstStyle/>
          <a:p>
            <a:pPr algn="ctr"/>
            <a:r>
              <a:rPr lang="en-US" b="1" dirty="0" smtClean="0"/>
              <a:t>Trapped oil on walls</a:t>
            </a:r>
          </a:p>
          <a:p>
            <a:pPr algn="ctr"/>
            <a:endParaRPr lang="en-US" b="1" dirty="0" smtClean="0"/>
          </a:p>
          <a:p>
            <a:pPr algn="ctr"/>
            <a:r>
              <a:rPr lang="en-US" b="1" dirty="0" smtClean="0"/>
              <a:t>Wet foam</a:t>
            </a:r>
          </a:p>
          <a:p>
            <a:pPr algn="ctr"/>
            <a:r>
              <a:rPr lang="en-US" b="1" dirty="0" smtClean="0"/>
              <a:t>small bubbles</a:t>
            </a:r>
          </a:p>
        </p:txBody>
      </p:sp>
      <p:sp>
        <p:nvSpPr>
          <p:cNvPr id="22" name="TextBox 21"/>
          <p:cNvSpPr txBox="1"/>
          <p:nvPr/>
        </p:nvSpPr>
        <p:spPr>
          <a:xfrm>
            <a:off x="0" y="4648200"/>
            <a:ext cx="1447800" cy="646331"/>
          </a:xfrm>
          <a:prstGeom prst="rect">
            <a:avLst/>
          </a:prstGeom>
          <a:noFill/>
        </p:spPr>
        <p:txBody>
          <a:bodyPr wrap="square" rtlCol="0">
            <a:spAutoFit/>
          </a:bodyPr>
          <a:lstStyle/>
          <a:p>
            <a:pPr algn="ctr"/>
            <a:r>
              <a:rPr lang="en-US" b="1" dirty="0" smtClean="0"/>
              <a:t>Bubble Blocking</a:t>
            </a:r>
          </a:p>
        </p:txBody>
      </p:sp>
      <p:sp>
        <p:nvSpPr>
          <p:cNvPr id="23" name="TextBox 22"/>
          <p:cNvSpPr txBox="1"/>
          <p:nvPr/>
        </p:nvSpPr>
        <p:spPr>
          <a:xfrm>
            <a:off x="7620000" y="1875472"/>
            <a:ext cx="1524000" cy="1477328"/>
          </a:xfrm>
          <a:prstGeom prst="rect">
            <a:avLst/>
          </a:prstGeom>
          <a:noFill/>
        </p:spPr>
        <p:txBody>
          <a:bodyPr wrap="square" rtlCol="0">
            <a:spAutoFit/>
          </a:bodyPr>
          <a:lstStyle/>
          <a:p>
            <a:pPr algn="ctr"/>
            <a:r>
              <a:rPr lang="en-US" b="1" dirty="0" smtClean="0"/>
              <a:t>Trapped oil in pore throats</a:t>
            </a:r>
          </a:p>
          <a:p>
            <a:pPr algn="ctr"/>
            <a:endParaRPr lang="en-US" b="1" dirty="0" smtClean="0"/>
          </a:p>
          <a:p>
            <a:pPr algn="ctr"/>
            <a:r>
              <a:rPr lang="en-US" b="1" dirty="0" smtClean="0"/>
              <a:t>Leave-behind oil lamellae</a:t>
            </a:r>
          </a:p>
        </p:txBody>
      </p:sp>
      <p:sp>
        <p:nvSpPr>
          <p:cNvPr id="24" name="TextBox 23"/>
          <p:cNvSpPr txBox="1"/>
          <p:nvPr/>
        </p:nvSpPr>
        <p:spPr>
          <a:xfrm>
            <a:off x="7696200" y="4114800"/>
            <a:ext cx="1447800" cy="1754326"/>
          </a:xfrm>
          <a:prstGeom prst="rect">
            <a:avLst/>
          </a:prstGeom>
          <a:noFill/>
        </p:spPr>
        <p:txBody>
          <a:bodyPr wrap="square" rtlCol="0">
            <a:spAutoFit/>
          </a:bodyPr>
          <a:lstStyle/>
          <a:p>
            <a:pPr algn="ctr"/>
            <a:r>
              <a:rPr lang="en-US" b="1" dirty="0" smtClean="0"/>
              <a:t>High gas pressure</a:t>
            </a:r>
          </a:p>
          <a:p>
            <a:pPr algn="ctr"/>
            <a:endParaRPr lang="en-US" b="1" dirty="0" smtClean="0"/>
          </a:p>
          <a:p>
            <a:pPr algn="ctr"/>
            <a:r>
              <a:rPr lang="en-US" b="1" dirty="0" smtClean="0"/>
              <a:t>Bubbles entering</a:t>
            </a:r>
          </a:p>
          <a:p>
            <a:pPr algn="ctr"/>
            <a:r>
              <a:rPr lang="en-US" b="1" dirty="0" smtClean="0"/>
              <a:t>low-perm</a:t>
            </a:r>
          </a:p>
        </p:txBody>
      </p:sp>
      <p:sp>
        <p:nvSpPr>
          <p:cNvPr id="13" name="TextBox 12"/>
          <p:cNvSpPr txBox="1"/>
          <p:nvPr/>
        </p:nvSpPr>
        <p:spPr>
          <a:xfrm>
            <a:off x="1447800" y="1066800"/>
            <a:ext cx="3048000" cy="400110"/>
          </a:xfrm>
          <a:prstGeom prst="rect">
            <a:avLst/>
          </a:prstGeom>
          <a:noFill/>
        </p:spPr>
        <p:txBody>
          <a:bodyPr wrap="square" rtlCol="0">
            <a:spAutoFit/>
          </a:bodyPr>
          <a:lstStyle/>
          <a:p>
            <a:pPr algn="ctr"/>
            <a:r>
              <a:rPr lang="en-US" sz="2000" b="1" u="sng" dirty="0" smtClean="0"/>
              <a:t>High-Perm</a:t>
            </a:r>
          </a:p>
        </p:txBody>
      </p:sp>
      <p:sp>
        <p:nvSpPr>
          <p:cNvPr id="15" name="TextBox 14"/>
          <p:cNvSpPr txBox="1"/>
          <p:nvPr/>
        </p:nvSpPr>
        <p:spPr>
          <a:xfrm>
            <a:off x="4648200" y="1066800"/>
            <a:ext cx="3048000" cy="400110"/>
          </a:xfrm>
          <a:prstGeom prst="rect">
            <a:avLst/>
          </a:prstGeom>
          <a:noFill/>
        </p:spPr>
        <p:txBody>
          <a:bodyPr wrap="square" rtlCol="0">
            <a:spAutoFit/>
          </a:bodyPr>
          <a:lstStyle/>
          <a:p>
            <a:pPr algn="ctr"/>
            <a:r>
              <a:rPr lang="en-US" sz="2000" b="1" u="sng" dirty="0" smtClean="0"/>
              <a:t>Low-Perm</a:t>
            </a:r>
          </a:p>
        </p:txBody>
      </p:sp>
      <p:sp>
        <p:nvSpPr>
          <p:cNvPr id="16" name="TextBox 15"/>
          <p:cNvSpPr txBox="1"/>
          <p:nvPr/>
        </p:nvSpPr>
        <p:spPr>
          <a:xfrm>
            <a:off x="5029200" y="6581001"/>
            <a:ext cx="4114800" cy="276999"/>
          </a:xfrm>
          <a:prstGeom prst="rect">
            <a:avLst/>
          </a:prstGeom>
          <a:noFill/>
        </p:spPr>
        <p:txBody>
          <a:bodyPr wrap="square" rtlCol="0">
            <a:spAutoFit/>
          </a:bodyPr>
          <a:lstStyle/>
          <a:p>
            <a:pPr algn="r"/>
            <a:r>
              <a:rPr lang="en-US" sz="1200" dirty="0" smtClean="0">
                <a:solidFill>
                  <a:schemeClr val="bg1">
                    <a:lumMod val="50000"/>
                  </a:schemeClr>
                </a:solidFill>
              </a:rPr>
              <a:t>Source: Conn et al, in preparation</a:t>
            </a:r>
            <a:endParaRPr lang="en-US" sz="1200" dirty="0">
              <a:solidFill>
                <a:schemeClr val="bg1">
                  <a:lumMod val="50000"/>
                </a:schemeClr>
              </a:solidFill>
            </a:endParaRPr>
          </a:p>
        </p:txBody>
      </p:sp>
      <p:sp>
        <p:nvSpPr>
          <p:cNvPr id="17" name="TextBox 16"/>
          <p:cNvSpPr txBox="1"/>
          <p:nvPr/>
        </p:nvSpPr>
        <p:spPr>
          <a:xfrm>
            <a:off x="1447800" y="6172200"/>
            <a:ext cx="6324600" cy="276999"/>
          </a:xfrm>
          <a:prstGeom prst="rect">
            <a:avLst/>
          </a:prstGeom>
          <a:noFill/>
        </p:spPr>
        <p:txBody>
          <a:bodyPr wrap="square" rtlCol="0">
            <a:spAutoFit/>
          </a:bodyPr>
          <a:lstStyle/>
          <a:p>
            <a:pPr algn="r"/>
            <a:r>
              <a:rPr lang="en-US" sz="1200" b="1" dirty="0" smtClean="0">
                <a:solidFill>
                  <a:schemeClr val="tx1">
                    <a:lumMod val="50000"/>
                    <a:lumOff val="50000"/>
                  </a:schemeClr>
                </a:solidFill>
              </a:rPr>
              <a:t>Note: high- and low-perm images at different magnifications</a:t>
            </a:r>
          </a:p>
        </p:txBody>
      </p:sp>
    </p:spTree>
    <p:extLst>
      <p:ext uri="{BB962C8B-B14F-4D97-AF65-F5344CB8AC3E}">
        <p14:creationId xmlns:p14="http://schemas.microsoft.com/office/powerpoint/2010/main" xmlns="" val="1383582236"/>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effectLst>
                  <a:outerShdw blurRad="38100" dist="38100" dir="2700000" algn="tl">
                    <a:srgbClr val="000000">
                      <a:alpha val="43137"/>
                    </a:srgbClr>
                  </a:outerShdw>
                </a:effectLst>
                <a:latin typeface="+mj-lt"/>
              </a:rPr>
              <a:t>Future Work</a:t>
            </a:r>
            <a:endParaRPr lang="en-US" b="1" dirty="0">
              <a:effectLst>
                <a:outerShdw blurRad="38100" dist="38100" dir="2700000" algn="tl">
                  <a:srgbClr val="000000">
                    <a:alpha val="43137"/>
                  </a:srgbClr>
                </a:outerShdw>
              </a:effectLst>
              <a:latin typeface="+mj-lt"/>
            </a:endParaRPr>
          </a:p>
        </p:txBody>
      </p:sp>
      <p:sp>
        <p:nvSpPr>
          <p:cNvPr id="4" name="TextBox 3"/>
          <p:cNvSpPr txBox="1"/>
          <p:nvPr/>
        </p:nvSpPr>
        <p:spPr>
          <a:xfrm>
            <a:off x="8382000" y="0"/>
            <a:ext cx="762000" cy="338554"/>
          </a:xfrm>
          <a:prstGeom prst="rect">
            <a:avLst/>
          </a:prstGeom>
          <a:noFill/>
        </p:spPr>
        <p:txBody>
          <a:bodyPr wrap="square" rtlCol="0">
            <a:spAutoFit/>
          </a:bodyPr>
          <a:lstStyle/>
          <a:p>
            <a:pPr algn="r"/>
            <a:fld id="{3F394F84-93BB-4747-AE64-F573209410CC}" type="slidenum">
              <a:rPr lang="en-US" sz="1600" smtClean="0">
                <a:solidFill>
                  <a:schemeClr val="bg1">
                    <a:lumMod val="75000"/>
                  </a:schemeClr>
                </a:solidFill>
              </a:rPr>
              <a:pPr algn="r"/>
              <a:t>16</a:t>
            </a:fld>
            <a:endParaRPr lang="en-US" sz="1600" dirty="0">
              <a:solidFill>
                <a:schemeClr val="bg1">
                  <a:lumMod val="75000"/>
                </a:schemeClr>
              </a:solidFill>
            </a:endParaRPr>
          </a:p>
        </p:txBody>
      </p:sp>
      <p:sp>
        <p:nvSpPr>
          <p:cNvPr id="11" name="TextBox 10"/>
          <p:cNvSpPr txBox="1"/>
          <p:nvPr/>
        </p:nvSpPr>
        <p:spPr>
          <a:xfrm>
            <a:off x="304800" y="1290221"/>
            <a:ext cx="8534400" cy="5386090"/>
          </a:xfrm>
          <a:prstGeom prst="rect">
            <a:avLst/>
          </a:prstGeom>
          <a:noFill/>
        </p:spPr>
        <p:txBody>
          <a:bodyPr wrap="square" rtlCol="0">
            <a:spAutoFit/>
          </a:bodyPr>
          <a:lstStyle/>
          <a:p>
            <a:r>
              <a:rPr lang="en-US" sz="2400" b="1" dirty="0" smtClean="0"/>
              <a:t>Bubble Size &amp; Foam Texture</a:t>
            </a:r>
          </a:p>
          <a:p>
            <a:pPr lvl="1">
              <a:buFont typeface="Arial" pitchFamily="34" charset="0"/>
              <a:buChar char="•"/>
            </a:pPr>
            <a:r>
              <a:rPr lang="en-US" sz="2400" b="1" dirty="0" smtClean="0"/>
              <a:t> </a:t>
            </a:r>
            <a:r>
              <a:rPr lang="en-US" sz="2400" dirty="0" smtClean="0"/>
              <a:t>Effect on fluid transport</a:t>
            </a:r>
          </a:p>
          <a:p>
            <a:pPr lvl="1">
              <a:buFont typeface="Arial" pitchFamily="34" charset="0"/>
              <a:buChar char="•"/>
            </a:pPr>
            <a:r>
              <a:rPr lang="en-US" sz="2400" dirty="0" smtClean="0"/>
              <a:t> Critical bubble size for</a:t>
            </a:r>
          </a:p>
          <a:p>
            <a:pPr lvl="1"/>
            <a:r>
              <a:rPr lang="en-US" sz="2400" dirty="0" smtClean="0"/>
              <a:t>   mobility (</a:t>
            </a:r>
            <a:r>
              <a:rPr lang="en-US" sz="2400" i="1" dirty="0" smtClean="0"/>
              <a:t>vs.</a:t>
            </a:r>
            <a:r>
              <a:rPr lang="en-US" sz="2400" dirty="0" smtClean="0"/>
              <a:t> pore size)</a:t>
            </a:r>
          </a:p>
          <a:p>
            <a:pPr lvl="1">
              <a:buFont typeface="Arial" pitchFamily="34" charset="0"/>
              <a:buChar char="•"/>
            </a:pPr>
            <a:r>
              <a:rPr lang="en-US" sz="2400" dirty="0" smtClean="0"/>
              <a:t> In-situ foam generation strategies with low </a:t>
            </a:r>
            <a:r>
              <a:rPr lang="el-GR" sz="2400" dirty="0" smtClean="0"/>
              <a:t>Δ</a:t>
            </a:r>
            <a:r>
              <a:rPr lang="en-US" sz="2400" dirty="0" smtClean="0"/>
              <a:t>P</a:t>
            </a:r>
          </a:p>
          <a:p>
            <a:r>
              <a:rPr lang="en-US" sz="2400" b="1" dirty="0" smtClean="0"/>
              <a:t>Fracture Effects</a:t>
            </a:r>
          </a:p>
          <a:p>
            <a:pPr lvl="1">
              <a:buFont typeface="Arial" pitchFamily="34" charset="0"/>
              <a:buChar char="•"/>
            </a:pPr>
            <a:r>
              <a:rPr lang="en-US" sz="2400" b="1" dirty="0" smtClean="0"/>
              <a:t> </a:t>
            </a:r>
            <a:r>
              <a:rPr lang="en-US" sz="2400" dirty="0" smtClean="0"/>
              <a:t>Multiple fractures, varying widths, fracture networks</a:t>
            </a:r>
          </a:p>
          <a:p>
            <a:pPr lvl="1">
              <a:buFont typeface="Arial" pitchFamily="34" charset="0"/>
              <a:buChar char="•"/>
            </a:pPr>
            <a:r>
              <a:rPr lang="en-US" sz="2400" dirty="0" smtClean="0"/>
              <a:t> Orientation relative to pressure drop</a:t>
            </a:r>
          </a:p>
          <a:p>
            <a:endParaRPr lang="en-US" sz="2800" b="1" dirty="0" smtClean="0"/>
          </a:p>
          <a:p>
            <a:endParaRPr lang="en-US" sz="2800" b="1" dirty="0" smtClean="0"/>
          </a:p>
          <a:p>
            <a:r>
              <a:rPr lang="en-US" sz="2400" b="1" dirty="0" smtClean="0"/>
              <a:t>Wettability</a:t>
            </a:r>
          </a:p>
          <a:p>
            <a:pPr lvl="1">
              <a:buFont typeface="Arial" pitchFamily="34" charset="0"/>
              <a:buChar char="•"/>
            </a:pPr>
            <a:r>
              <a:rPr lang="en-US" sz="2400" b="1" dirty="0" smtClean="0"/>
              <a:t> </a:t>
            </a:r>
            <a:r>
              <a:rPr lang="en-US" sz="2400" dirty="0" smtClean="0"/>
              <a:t>Compare displacement of oil-wet &amp; water-wet systems</a:t>
            </a:r>
          </a:p>
          <a:p>
            <a:r>
              <a:rPr lang="en-US" sz="2400" b="1" dirty="0" smtClean="0"/>
              <a:t>Surfactant Screening</a:t>
            </a:r>
          </a:p>
          <a:p>
            <a:pPr lvl="1">
              <a:buFont typeface="Arial" pitchFamily="34" charset="0"/>
              <a:buChar char="•"/>
            </a:pPr>
            <a:r>
              <a:rPr lang="en-US" sz="2400" dirty="0" smtClean="0"/>
              <a:t> Understand foam destabilization in the presence of oil</a:t>
            </a:r>
          </a:p>
        </p:txBody>
      </p:sp>
      <p:grpSp>
        <p:nvGrpSpPr>
          <p:cNvPr id="39" name="Group 38"/>
          <p:cNvGrpSpPr/>
          <p:nvPr/>
        </p:nvGrpSpPr>
        <p:grpSpPr>
          <a:xfrm>
            <a:off x="4233281" y="1143000"/>
            <a:ext cx="4792237" cy="1752600"/>
            <a:chOff x="4233281" y="1143000"/>
            <a:chExt cx="4792237" cy="1752600"/>
          </a:xfrm>
        </p:grpSpPr>
        <p:pic>
          <p:nvPicPr>
            <p:cNvPr id="37" name="Picture 4" descr="C:\Users\Charles\Desktop\BubbleSizing\400mbar.png"/>
            <p:cNvPicPr>
              <a:picLocks noChangeAspect="1" noChangeArrowheads="1"/>
            </p:cNvPicPr>
            <p:nvPr/>
          </p:nvPicPr>
          <p:blipFill>
            <a:blip r:embed="rId3" cstate="print"/>
            <a:srcRect/>
            <a:stretch>
              <a:fillRect/>
            </a:stretch>
          </p:blipFill>
          <p:spPr bwMode="auto">
            <a:xfrm>
              <a:off x="4233281" y="1143000"/>
              <a:ext cx="2472319" cy="1752600"/>
            </a:xfrm>
            <a:prstGeom prst="rect">
              <a:avLst/>
            </a:prstGeom>
            <a:noFill/>
          </p:spPr>
        </p:pic>
        <p:pic>
          <p:nvPicPr>
            <p:cNvPr id="38" name="Picture 8" descr="C:\Users\Charles\Desktop\BubbleSizing\800mbar.png"/>
            <p:cNvPicPr>
              <a:picLocks noChangeAspect="1" noChangeArrowheads="1"/>
            </p:cNvPicPr>
            <p:nvPr/>
          </p:nvPicPr>
          <p:blipFill>
            <a:blip r:embed="rId4" cstate="print"/>
            <a:srcRect/>
            <a:stretch>
              <a:fillRect/>
            </a:stretch>
          </p:blipFill>
          <p:spPr bwMode="auto">
            <a:xfrm>
              <a:off x="6553200" y="1143000"/>
              <a:ext cx="2472318" cy="1752600"/>
            </a:xfrm>
            <a:prstGeom prst="rect">
              <a:avLst/>
            </a:prstGeom>
            <a:noFill/>
          </p:spPr>
        </p:pic>
      </p:grpSp>
      <p:grpSp>
        <p:nvGrpSpPr>
          <p:cNvPr id="30" name="Group 29"/>
          <p:cNvGrpSpPr/>
          <p:nvPr/>
        </p:nvGrpSpPr>
        <p:grpSpPr>
          <a:xfrm>
            <a:off x="533400" y="4287611"/>
            <a:ext cx="8305800" cy="741589"/>
            <a:chOff x="304800" y="4800600"/>
            <a:chExt cx="8534400" cy="762000"/>
          </a:xfrm>
        </p:grpSpPr>
        <p:grpSp>
          <p:nvGrpSpPr>
            <p:cNvPr id="36" name="Group 35"/>
            <p:cNvGrpSpPr/>
            <p:nvPr/>
          </p:nvGrpSpPr>
          <p:grpSpPr>
            <a:xfrm>
              <a:off x="304800" y="4800600"/>
              <a:ext cx="8534400" cy="762000"/>
              <a:chOff x="304800" y="3657600"/>
              <a:chExt cx="8534400" cy="762000"/>
            </a:xfrm>
          </p:grpSpPr>
          <p:sp>
            <p:nvSpPr>
              <p:cNvPr id="15" name="Rectangle 14"/>
              <p:cNvSpPr/>
              <p:nvPr/>
            </p:nvSpPr>
            <p:spPr>
              <a:xfrm>
                <a:off x="304800" y="3657600"/>
                <a:ext cx="2743200" cy="762000"/>
              </a:xfrm>
              <a:prstGeom prst="rect">
                <a:avLst/>
              </a:prstGeom>
              <a:blipFill dpi="0" rotWithShape="1">
                <a:blip r:embed="rId5" cstate="print">
                  <a:alphaModFix amt="40000"/>
                </a:blip>
                <a:srcRect/>
                <a:tile tx="0" ty="0" sx="100000" sy="100000" flip="none" algn="tl"/>
              </a:blipFill>
              <a:ln>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200400" y="3657600"/>
                <a:ext cx="2743200" cy="762000"/>
              </a:xfrm>
              <a:prstGeom prst="rect">
                <a:avLst/>
              </a:prstGeom>
              <a:blipFill dpi="0" rotWithShape="1">
                <a:blip r:embed="rId5" cstate="print">
                  <a:alphaModFix amt="40000"/>
                </a:blip>
                <a:srcRect/>
                <a:tile tx="0" ty="0" sx="100000" sy="100000" flip="none" algn="tl"/>
              </a:blipFill>
              <a:ln>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096000" y="3657600"/>
                <a:ext cx="2743200" cy="762000"/>
              </a:xfrm>
              <a:prstGeom prst="rect">
                <a:avLst/>
              </a:prstGeom>
              <a:blipFill dpi="0" rotWithShape="1">
                <a:blip r:embed="rId5" cstate="print">
                  <a:alphaModFix amt="40000"/>
                </a:blip>
                <a:srcRect/>
                <a:tile tx="0" ty="0" sx="100000" sy="100000" flip="none" algn="tl"/>
              </a:blipFill>
              <a:ln>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a:stCxn id="15" idx="1"/>
                <a:endCxn id="15" idx="3"/>
              </p:cNvCxnSpPr>
              <p:nvPr/>
            </p:nvCxnSpPr>
            <p:spPr>
              <a:xfrm>
                <a:off x="304800" y="4038600"/>
                <a:ext cx="2743200"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16" idx="0"/>
                <a:endCxn id="16" idx="2"/>
              </p:cNvCxnSpPr>
              <p:nvPr/>
            </p:nvCxnSpPr>
            <p:spPr>
              <a:xfrm>
                <a:off x="4572000" y="3657600"/>
                <a:ext cx="0" cy="76200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191000" y="3657600"/>
                <a:ext cx="0" cy="76200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505200" y="3657600"/>
                <a:ext cx="0" cy="76200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724400" y="3657600"/>
                <a:ext cx="0" cy="76200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334000" y="3657600"/>
                <a:ext cx="0" cy="76200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04800" y="4114800"/>
                <a:ext cx="2743200"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04800" y="3810000"/>
                <a:ext cx="2743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6248400" y="3657600"/>
                <a:ext cx="838200" cy="76200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6705600" y="3657600"/>
                <a:ext cx="838200" cy="76200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6858000" y="3657600"/>
                <a:ext cx="838200" cy="76200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flipV="1">
                <a:off x="7848600" y="3657600"/>
                <a:ext cx="838200" cy="76200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cxnSp>
          <p:nvCxnSpPr>
            <p:cNvPr id="40" name="Straight Arrow Connector 39"/>
            <p:cNvCxnSpPr/>
            <p:nvPr/>
          </p:nvCxnSpPr>
          <p:spPr bwMode="auto">
            <a:xfrm>
              <a:off x="1219200" y="5410200"/>
              <a:ext cx="923192" cy="0"/>
            </a:xfrm>
            <a:prstGeom prst="straightConnector1">
              <a:avLst/>
            </a:prstGeom>
            <a:solidFill>
              <a:schemeClr val="accent1"/>
            </a:solidFill>
            <a:ln w="25400" cap="flat" cmpd="sng" algn="ctr">
              <a:solidFill>
                <a:schemeClr val="tx1">
                  <a:lumMod val="50000"/>
                  <a:lumOff val="50000"/>
                </a:schemeClr>
              </a:solidFill>
              <a:prstDash val="solid"/>
              <a:round/>
              <a:headEnd type="none" w="med" len="med"/>
              <a:tailEnd type="triangle" w="lg" len="med"/>
            </a:ln>
            <a:effectLst/>
          </p:spPr>
        </p:cxnSp>
        <p:cxnSp>
          <p:nvCxnSpPr>
            <p:cNvPr id="43" name="Straight Arrow Connector 42"/>
            <p:cNvCxnSpPr/>
            <p:nvPr/>
          </p:nvCxnSpPr>
          <p:spPr bwMode="auto">
            <a:xfrm>
              <a:off x="4038600" y="5410200"/>
              <a:ext cx="923192" cy="0"/>
            </a:xfrm>
            <a:prstGeom prst="straightConnector1">
              <a:avLst/>
            </a:prstGeom>
            <a:solidFill>
              <a:schemeClr val="accent1"/>
            </a:solidFill>
            <a:ln w="25400" cap="flat" cmpd="sng" algn="ctr">
              <a:solidFill>
                <a:schemeClr val="tx1">
                  <a:lumMod val="50000"/>
                  <a:lumOff val="50000"/>
                </a:schemeClr>
              </a:solidFill>
              <a:prstDash val="solid"/>
              <a:round/>
              <a:headEnd type="none" w="med" len="med"/>
              <a:tailEnd type="triangle" w="lg" len="med"/>
            </a:ln>
            <a:effectLst/>
          </p:spPr>
        </p:cxnSp>
        <p:cxnSp>
          <p:nvCxnSpPr>
            <p:cNvPr id="44" name="Straight Arrow Connector 43"/>
            <p:cNvCxnSpPr/>
            <p:nvPr/>
          </p:nvCxnSpPr>
          <p:spPr bwMode="auto">
            <a:xfrm>
              <a:off x="7001608" y="5410200"/>
              <a:ext cx="923192" cy="0"/>
            </a:xfrm>
            <a:prstGeom prst="straightConnector1">
              <a:avLst/>
            </a:prstGeom>
            <a:solidFill>
              <a:schemeClr val="accent1"/>
            </a:solidFill>
            <a:ln w="25400" cap="flat" cmpd="sng" algn="ctr">
              <a:solidFill>
                <a:schemeClr val="tx1">
                  <a:lumMod val="50000"/>
                  <a:lumOff val="50000"/>
                </a:schemeClr>
              </a:solidFill>
              <a:prstDash val="solid"/>
              <a:round/>
              <a:headEnd type="none" w="med" len="med"/>
              <a:tailEnd type="triangle" w="lg" len="med"/>
            </a:ln>
            <a:effectLst/>
          </p:spPr>
        </p:cxnSp>
      </p:grpSp>
      <p:sp>
        <p:nvSpPr>
          <p:cNvPr id="34" name="TextBox 33"/>
          <p:cNvSpPr txBox="1"/>
          <p:nvPr/>
        </p:nvSpPr>
        <p:spPr>
          <a:xfrm>
            <a:off x="5029200" y="6581001"/>
            <a:ext cx="4114800" cy="276999"/>
          </a:xfrm>
          <a:prstGeom prst="rect">
            <a:avLst/>
          </a:prstGeom>
          <a:noFill/>
        </p:spPr>
        <p:txBody>
          <a:bodyPr wrap="square" rtlCol="0">
            <a:spAutoFit/>
          </a:bodyPr>
          <a:lstStyle/>
          <a:p>
            <a:pPr algn="r"/>
            <a:r>
              <a:rPr lang="en-US" sz="1200" dirty="0" smtClean="0">
                <a:solidFill>
                  <a:schemeClr val="bg1">
                    <a:lumMod val="50000"/>
                  </a:schemeClr>
                </a:solidFill>
              </a:rPr>
              <a:t>Source: Conn et al, in preparation</a:t>
            </a:r>
            <a:endParaRPr lang="en-US" sz="1200" dirty="0">
              <a:solidFill>
                <a:schemeClr val="bg1">
                  <a:lumMod val="50000"/>
                </a:schemeClr>
              </a:solidFill>
            </a:endParaRPr>
          </a:p>
        </p:txBody>
      </p:sp>
    </p:spTree>
    <p:extLst>
      <p:ext uri="{BB962C8B-B14F-4D97-AF65-F5344CB8AC3E}">
        <p14:creationId xmlns:p14="http://schemas.microsoft.com/office/powerpoint/2010/main" xmlns="" val="1383582236"/>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effectLst>
                  <a:outerShdw blurRad="38100" dist="38100" dir="2700000" algn="tl">
                    <a:srgbClr val="000000">
                      <a:alpha val="43137"/>
                    </a:srgbClr>
                  </a:outerShdw>
                </a:effectLst>
                <a:latin typeface="+mj-lt"/>
              </a:rPr>
              <a:t>Acknowledgements</a:t>
            </a:r>
            <a:endParaRPr lang="en-US" b="1" dirty="0">
              <a:effectLst>
                <a:outerShdw blurRad="38100" dist="38100" dir="2700000" algn="tl">
                  <a:srgbClr val="000000">
                    <a:alpha val="43137"/>
                  </a:srgbClr>
                </a:outerShdw>
              </a:effectLst>
              <a:latin typeface="+mj-lt"/>
            </a:endParaRPr>
          </a:p>
        </p:txBody>
      </p:sp>
      <p:sp>
        <p:nvSpPr>
          <p:cNvPr id="4" name="TextBox 3"/>
          <p:cNvSpPr txBox="1"/>
          <p:nvPr/>
        </p:nvSpPr>
        <p:spPr>
          <a:xfrm>
            <a:off x="8382000" y="0"/>
            <a:ext cx="762000" cy="338554"/>
          </a:xfrm>
          <a:prstGeom prst="rect">
            <a:avLst/>
          </a:prstGeom>
          <a:noFill/>
        </p:spPr>
        <p:txBody>
          <a:bodyPr wrap="square" rtlCol="0">
            <a:spAutoFit/>
          </a:bodyPr>
          <a:lstStyle/>
          <a:p>
            <a:pPr algn="r"/>
            <a:fld id="{3F394F84-93BB-4747-AE64-F573209410CC}" type="slidenum">
              <a:rPr lang="en-US" sz="1600" smtClean="0">
                <a:solidFill>
                  <a:schemeClr val="bg1">
                    <a:lumMod val="75000"/>
                  </a:schemeClr>
                </a:solidFill>
              </a:rPr>
              <a:pPr algn="r"/>
              <a:t>17</a:t>
            </a:fld>
            <a:endParaRPr lang="en-US" sz="1600" dirty="0">
              <a:solidFill>
                <a:schemeClr val="bg1">
                  <a:lumMod val="75000"/>
                </a:schemeClr>
              </a:solidFill>
            </a:endParaRPr>
          </a:p>
        </p:txBody>
      </p:sp>
      <p:sp>
        <p:nvSpPr>
          <p:cNvPr id="11" name="TextBox 10"/>
          <p:cNvSpPr txBox="1"/>
          <p:nvPr/>
        </p:nvSpPr>
        <p:spPr>
          <a:xfrm>
            <a:off x="304800" y="1447800"/>
            <a:ext cx="8534400" cy="3416320"/>
          </a:xfrm>
          <a:prstGeom prst="rect">
            <a:avLst/>
          </a:prstGeom>
          <a:noFill/>
        </p:spPr>
        <p:txBody>
          <a:bodyPr wrap="square" rtlCol="0">
            <a:spAutoFit/>
          </a:bodyPr>
          <a:lstStyle/>
          <a:p>
            <a:r>
              <a:rPr lang="en-US" sz="2400" b="1" dirty="0" smtClean="0"/>
              <a:t>U.S. Department of Energy (DOE) (DE-FE0005902)</a:t>
            </a:r>
          </a:p>
          <a:p>
            <a:r>
              <a:rPr lang="en-US" sz="2400" b="1" dirty="0"/>
              <a:t>Abu Dhabi National Oil Company (ADNOC</a:t>
            </a:r>
            <a:r>
              <a:rPr lang="en-US" sz="2400" b="1" dirty="0" smtClean="0"/>
              <a:t>)/Petroleum Institute </a:t>
            </a:r>
          </a:p>
          <a:p>
            <a:r>
              <a:rPr lang="en-US" sz="2400" b="1" dirty="0" smtClean="0"/>
              <a:t>Rice University Porous Media Consortium</a:t>
            </a:r>
          </a:p>
          <a:p>
            <a:endParaRPr lang="en-US" sz="2400" b="1" dirty="0" smtClean="0"/>
          </a:p>
          <a:p>
            <a:endParaRPr lang="en-US" sz="2400" b="1" dirty="0" smtClean="0"/>
          </a:p>
          <a:p>
            <a:r>
              <a:rPr lang="en-US" sz="2400" b="1" i="1" dirty="0" smtClean="0"/>
              <a:t>Special thanks to:</a:t>
            </a:r>
            <a:endParaRPr lang="en-US" sz="2400" b="1" i="1" dirty="0"/>
          </a:p>
          <a:p>
            <a:r>
              <a:rPr lang="en-US" sz="2400" b="1" dirty="0" smtClean="0"/>
              <a:t>Dr. Jose Lopez-Salinas (Rice)</a:t>
            </a:r>
          </a:p>
          <a:p>
            <a:r>
              <a:rPr lang="en-US" sz="2400" b="1" dirty="0" smtClean="0"/>
              <a:t>Dr. Maura Puerto (Rice)</a:t>
            </a:r>
          </a:p>
          <a:p>
            <a:endParaRPr lang="en-US" sz="2400" b="1" dirty="0" smtClean="0"/>
          </a:p>
        </p:txBody>
      </p:sp>
      <p:pic>
        <p:nvPicPr>
          <p:cNvPr id="5" name="Picture 4" descr="rice_stone_logo_greyscale cropped.gif"/>
          <p:cNvPicPr>
            <a:picLocks noChangeAspect="1"/>
          </p:cNvPicPr>
          <p:nvPr/>
        </p:nvPicPr>
        <p:blipFill>
          <a:blip r:embed="rId3" cstate="print"/>
          <a:stretch>
            <a:fillRect/>
          </a:stretch>
        </p:blipFill>
        <p:spPr>
          <a:xfrm>
            <a:off x="6934200" y="4267200"/>
            <a:ext cx="1905000" cy="2324263"/>
          </a:xfrm>
          <a:prstGeom prst="rect">
            <a:avLst/>
          </a:prstGeom>
        </p:spPr>
      </p:pic>
      <p:pic>
        <p:nvPicPr>
          <p:cNvPr id="6" name="Picture 5" descr="adnoc_logo.jpg"/>
          <p:cNvPicPr>
            <a:picLocks noChangeAspect="1"/>
          </p:cNvPicPr>
          <p:nvPr/>
        </p:nvPicPr>
        <p:blipFill>
          <a:blip r:embed="rId4" cstate="print"/>
          <a:stretch>
            <a:fillRect/>
          </a:stretch>
        </p:blipFill>
        <p:spPr>
          <a:xfrm>
            <a:off x="2174966" y="4343400"/>
            <a:ext cx="4225834" cy="2292350"/>
          </a:xfrm>
          <a:prstGeom prst="rect">
            <a:avLst/>
          </a:prstGeom>
        </p:spPr>
      </p:pic>
      <p:pic>
        <p:nvPicPr>
          <p:cNvPr id="7" name="Picture 6" descr="DOE logo.png"/>
          <p:cNvPicPr>
            <a:picLocks noChangeAspect="1"/>
          </p:cNvPicPr>
          <p:nvPr/>
        </p:nvPicPr>
        <p:blipFill>
          <a:blip r:embed="rId5" cstate="print"/>
          <a:stretch>
            <a:fillRect/>
          </a:stretch>
        </p:blipFill>
        <p:spPr>
          <a:xfrm>
            <a:off x="4495800" y="2895174"/>
            <a:ext cx="4434850" cy="111491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xmlns="" val="1383582236"/>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effectLst>
                  <a:outerShdw blurRad="38100" dist="38100" dir="2700000" algn="tl">
                    <a:srgbClr val="000000">
                      <a:alpha val="43137"/>
                    </a:srgbClr>
                  </a:outerShdw>
                </a:effectLst>
                <a:latin typeface="+mj-lt"/>
              </a:rPr>
              <a:t>Motivation</a:t>
            </a:r>
            <a:endParaRPr lang="en-US" b="1" dirty="0">
              <a:effectLst>
                <a:outerShdw blurRad="38100" dist="38100" dir="2700000" algn="tl">
                  <a:srgbClr val="000000">
                    <a:alpha val="43137"/>
                  </a:srgbClr>
                </a:outerShdw>
              </a:effectLst>
              <a:latin typeface="+mj-lt"/>
            </a:endParaRPr>
          </a:p>
        </p:txBody>
      </p:sp>
      <p:sp>
        <p:nvSpPr>
          <p:cNvPr id="4" name="TextBox 3"/>
          <p:cNvSpPr txBox="1"/>
          <p:nvPr/>
        </p:nvSpPr>
        <p:spPr>
          <a:xfrm>
            <a:off x="8382000" y="0"/>
            <a:ext cx="762000" cy="338554"/>
          </a:xfrm>
          <a:prstGeom prst="rect">
            <a:avLst/>
          </a:prstGeom>
          <a:noFill/>
        </p:spPr>
        <p:txBody>
          <a:bodyPr wrap="square" rtlCol="0">
            <a:spAutoFit/>
          </a:bodyPr>
          <a:lstStyle/>
          <a:p>
            <a:pPr algn="r"/>
            <a:fld id="{3F394F84-93BB-4747-AE64-F573209410CC}" type="slidenum">
              <a:rPr lang="en-US" sz="1600" smtClean="0">
                <a:solidFill>
                  <a:schemeClr val="bg1">
                    <a:lumMod val="75000"/>
                  </a:schemeClr>
                </a:solidFill>
              </a:rPr>
              <a:pPr algn="r"/>
              <a:t>2</a:t>
            </a:fld>
            <a:endParaRPr lang="en-US" sz="1600" dirty="0">
              <a:solidFill>
                <a:schemeClr val="bg1">
                  <a:lumMod val="75000"/>
                </a:schemeClr>
              </a:solidFill>
            </a:endParaRPr>
          </a:p>
        </p:txBody>
      </p:sp>
      <p:sp>
        <p:nvSpPr>
          <p:cNvPr id="5" name="TextBox 4"/>
          <p:cNvSpPr txBox="1"/>
          <p:nvPr/>
        </p:nvSpPr>
        <p:spPr>
          <a:xfrm>
            <a:off x="152400" y="1085672"/>
            <a:ext cx="8991600" cy="1200328"/>
          </a:xfrm>
          <a:prstGeom prst="rect">
            <a:avLst/>
          </a:prstGeom>
          <a:noFill/>
        </p:spPr>
        <p:txBody>
          <a:bodyPr wrap="square" rtlCol="0">
            <a:spAutoFit/>
          </a:bodyPr>
          <a:lstStyle/>
          <a:p>
            <a:r>
              <a:rPr lang="en-US" sz="2400" b="1" dirty="0" smtClean="0"/>
              <a:t>Challenges in gas flooding – </a:t>
            </a:r>
            <a:r>
              <a:rPr lang="en-US" sz="2400" dirty="0" smtClean="0"/>
              <a:t>premature gas breakthrough, channeling through high-permeability regions, fingering due to low viscosity</a:t>
            </a:r>
          </a:p>
          <a:p>
            <a:endParaRPr lang="en-US" sz="2400" b="1" dirty="0" smtClean="0"/>
          </a:p>
        </p:txBody>
      </p:sp>
      <p:sp>
        <p:nvSpPr>
          <p:cNvPr id="8" name="TextBox 7"/>
          <p:cNvSpPr txBox="1"/>
          <p:nvPr/>
        </p:nvSpPr>
        <p:spPr>
          <a:xfrm>
            <a:off x="0" y="5137428"/>
            <a:ext cx="9144000" cy="1415772"/>
          </a:xfrm>
          <a:prstGeom prst="rect">
            <a:avLst/>
          </a:prstGeom>
          <a:noFill/>
        </p:spPr>
        <p:txBody>
          <a:bodyPr wrap="square" rtlCol="0">
            <a:spAutoFit/>
          </a:bodyPr>
          <a:lstStyle/>
          <a:p>
            <a:pPr algn="ctr"/>
            <a:r>
              <a:rPr lang="en-US" sz="2400" i="1" dirty="0" smtClean="0"/>
              <a:t>How does foam transition from a fracture to the matrix?</a:t>
            </a:r>
          </a:p>
          <a:p>
            <a:pPr algn="ctr"/>
            <a:endParaRPr lang="en-US" sz="1200" i="1" dirty="0" smtClean="0"/>
          </a:p>
          <a:p>
            <a:pPr algn="ctr"/>
            <a:r>
              <a:rPr lang="en-US" sz="2400" i="1" dirty="0" smtClean="0"/>
              <a:t>How does foam gas fraction and texture </a:t>
            </a:r>
          </a:p>
          <a:p>
            <a:pPr algn="ctr"/>
            <a:r>
              <a:rPr lang="en-US" sz="2400" i="1" dirty="0" smtClean="0"/>
              <a:t>(bubble size) change in porous media?</a:t>
            </a:r>
            <a:endParaRPr lang="en-US" sz="2400" b="1" dirty="0" smtClean="0"/>
          </a:p>
        </p:txBody>
      </p:sp>
      <p:sp>
        <p:nvSpPr>
          <p:cNvPr id="3" name="Rectangle 2"/>
          <p:cNvSpPr/>
          <p:nvPr/>
        </p:nvSpPr>
        <p:spPr>
          <a:xfrm>
            <a:off x="381000" y="3886200"/>
            <a:ext cx="6172200" cy="1200329"/>
          </a:xfrm>
          <a:prstGeom prst="rect">
            <a:avLst/>
          </a:prstGeom>
        </p:spPr>
        <p:txBody>
          <a:bodyPr wrap="square">
            <a:spAutoFit/>
          </a:bodyPr>
          <a:lstStyle/>
          <a:p>
            <a:r>
              <a:rPr lang="en-US" b="1" dirty="0" smtClean="0"/>
              <a:t>Possible Solution: Foam</a:t>
            </a:r>
          </a:p>
          <a:p>
            <a:r>
              <a:rPr lang="en-US" b="1" dirty="0" smtClean="0"/>
              <a:t>Applications </a:t>
            </a:r>
            <a:r>
              <a:rPr lang="en-US" b="1" dirty="0"/>
              <a:t>in </a:t>
            </a:r>
            <a:r>
              <a:rPr lang="en-US" dirty="0" smtClean="0"/>
              <a:t>enhanced/improved oil recovery </a:t>
            </a:r>
            <a:r>
              <a:rPr lang="en-US" dirty="0"/>
              <a:t>(EOR/IOR</a:t>
            </a:r>
            <a:r>
              <a:rPr lang="en-US" dirty="0" smtClean="0"/>
              <a:t>) </a:t>
            </a:r>
            <a:r>
              <a:rPr lang="en-US" dirty="0"/>
              <a:t>and </a:t>
            </a:r>
            <a:endParaRPr lang="en-US" dirty="0" smtClean="0"/>
          </a:p>
          <a:p>
            <a:r>
              <a:rPr lang="en-US" dirty="0" smtClean="0"/>
              <a:t>	          CO</a:t>
            </a:r>
            <a:r>
              <a:rPr lang="en-US" baseline="-25000" dirty="0" smtClean="0"/>
              <a:t>2</a:t>
            </a:r>
            <a:r>
              <a:rPr lang="en-US" dirty="0" smtClean="0"/>
              <a:t> sequestration</a:t>
            </a:r>
          </a:p>
          <a:p>
            <a:r>
              <a:rPr lang="en-US" b="1" dirty="0" smtClean="0"/>
              <a:t>Questions:</a:t>
            </a:r>
            <a:endParaRPr lang="en-US" b="1" dirty="0"/>
          </a:p>
        </p:txBody>
      </p:sp>
      <p:sp>
        <p:nvSpPr>
          <p:cNvPr id="9" name="TextBox 8"/>
          <p:cNvSpPr txBox="1"/>
          <p:nvPr/>
        </p:nvSpPr>
        <p:spPr>
          <a:xfrm>
            <a:off x="0" y="6581001"/>
            <a:ext cx="9144000" cy="276999"/>
          </a:xfrm>
          <a:prstGeom prst="rect">
            <a:avLst/>
          </a:prstGeom>
          <a:noFill/>
        </p:spPr>
        <p:txBody>
          <a:bodyPr wrap="square" rtlCol="0">
            <a:spAutoFit/>
          </a:bodyPr>
          <a:lstStyle/>
          <a:p>
            <a:pPr algn="r"/>
            <a:r>
              <a:rPr lang="en-US" sz="1200" dirty="0" smtClean="0">
                <a:solidFill>
                  <a:schemeClr val="bg1">
                    <a:lumMod val="50000"/>
                  </a:schemeClr>
                </a:solidFill>
              </a:rPr>
              <a:t>Source: </a:t>
            </a:r>
            <a:r>
              <a:rPr lang="en-US" sz="1200" dirty="0" err="1" smtClean="0">
                <a:solidFill>
                  <a:schemeClr val="bg1">
                    <a:lumMod val="50000"/>
                  </a:schemeClr>
                </a:solidFill>
              </a:rPr>
              <a:t>Vikingstad</a:t>
            </a:r>
            <a:r>
              <a:rPr lang="en-US" sz="1200" dirty="0" smtClean="0">
                <a:solidFill>
                  <a:schemeClr val="bg1">
                    <a:lumMod val="50000"/>
                  </a:schemeClr>
                </a:solidFill>
              </a:rPr>
              <a:t>, </a:t>
            </a:r>
            <a:r>
              <a:rPr lang="en-US" sz="1200" dirty="0" err="1" smtClean="0">
                <a:solidFill>
                  <a:schemeClr val="bg1">
                    <a:lumMod val="50000"/>
                  </a:schemeClr>
                </a:solidFill>
              </a:rPr>
              <a:t>Skauge</a:t>
            </a:r>
            <a:r>
              <a:rPr lang="en-US" sz="1200" dirty="0" smtClean="0">
                <a:solidFill>
                  <a:schemeClr val="bg1">
                    <a:lumMod val="50000"/>
                  </a:schemeClr>
                </a:solidFill>
              </a:rPr>
              <a:t> (2005); adapted from </a:t>
            </a:r>
            <a:r>
              <a:rPr lang="en-US" sz="1200" dirty="0" err="1" smtClean="0">
                <a:solidFill>
                  <a:schemeClr val="bg1">
                    <a:lumMod val="50000"/>
                  </a:schemeClr>
                </a:solidFill>
              </a:rPr>
              <a:t>Hanssen</a:t>
            </a:r>
            <a:r>
              <a:rPr lang="en-US" sz="1200" dirty="0" smtClean="0">
                <a:solidFill>
                  <a:schemeClr val="bg1">
                    <a:lumMod val="50000"/>
                  </a:schemeClr>
                </a:solidFill>
              </a:rPr>
              <a:t>, </a:t>
            </a:r>
            <a:r>
              <a:rPr lang="en-US" sz="1200" dirty="0" err="1" smtClean="0">
                <a:solidFill>
                  <a:schemeClr val="bg1">
                    <a:lumMod val="50000"/>
                  </a:schemeClr>
                </a:solidFill>
              </a:rPr>
              <a:t>Surguchev</a:t>
            </a:r>
            <a:r>
              <a:rPr lang="en-US" sz="1200" dirty="0" smtClean="0">
                <a:solidFill>
                  <a:schemeClr val="bg1">
                    <a:lumMod val="50000"/>
                  </a:schemeClr>
                </a:solidFill>
              </a:rPr>
              <a:t> (1995); epmag.com</a:t>
            </a:r>
            <a:endParaRPr lang="en-US" sz="1200" dirty="0">
              <a:solidFill>
                <a:schemeClr val="bg1">
                  <a:lumMod val="50000"/>
                </a:schemeClr>
              </a:solidFill>
            </a:endParaRPr>
          </a:p>
        </p:txBody>
      </p:sp>
      <p:grpSp>
        <p:nvGrpSpPr>
          <p:cNvPr id="47" name="Group 46"/>
          <p:cNvGrpSpPr/>
          <p:nvPr/>
        </p:nvGrpSpPr>
        <p:grpSpPr>
          <a:xfrm>
            <a:off x="3124200" y="1941576"/>
            <a:ext cx="2689235" cy="1761460"/>
            <a:chOff x="4321165" y="1981200"/>
            <a:chExt cx="2689235" cy="1761460"/>
          </a:xfrm>
          <a:effectLst>
            <a:outerShdw blurRad="50800" dist="38100" dir="2700000" algn="tl" rotWithShape="0">
              <a:prstClr val="black">
                <a:alpha val="40000"/>
              </a:prstClr>
            </a:outerShdw>
          </a:effectLst>
        </p:grpSpPr>
        <p:grpSp>
          <p:nvGrpSpPr>
            <p:cNvPr id="34" name="Group 33"/>
            <p:cNvGrpSpPr/>
            <p:nvPr/>
          </p:nvGrpSpPr>
          <p:grpSpPr>
            <a:xfrm>
              <a:off x="4321165" y="2209331"/>
              <a:ext cx="2689235" cy="1533329"/>
              <a:chOff x="4321165" y="2209331"/>
              <a:chExt cx="2689235" cy="1533329"/>
            </a:xfrm>
          </p:grpSpPr>
          <p:grpSp>
            <p:nvGrpSpPr>
              <p:cNvPr id="28" name="Group 27"/>
              <p:cNvGrpSpPr/>
              <p:nvPr/>
            </p:nvGrpSpPr>
            <p:grpSpPr>
              <a:xfrm>
                <a:off x="4343400" y="2209800"/>
                <a:ext cx="2667000" cy="1531088"/>
                <a:chOff x="5791200" y="2133600"/>
                <a:chExt cx="2667000" cy="1531088"/>
              </a:xfrm>
            </p:grpSpPr>
            <p:sp>
              <p:nvSpPr>
                <p:cNvPr id="14" name="Freeform 13"/>
                <p:cNvSpPr/>
                <p:nvPr/>
              </p:nvSpPr>
              <p:spPr>
                <a:xfrm>
                  <a:off x="5791200" y="2133600"/>
                  <a:ext cx="2667000" cy="893135"/>
                </a:xfrm>
                <a:custGeom>
                  <a:avLst/>
                  <a:gdLst>
                    <a:gd name="connsiteX0" fmla="*/ 0 w 2732567"/>
                    <a:gd name="connsiteY0" fmla="*/ 893135 h 893135"/>
                    <a:gd name="connsiteX1" fmla="*/ 1360967 w 2732567"/>
                    <a:gd name="connsiteY1" fmla="*/ 0 h 893135"/>
                    <a:gd name="connsiteX2" fmla="*/ 2732567 w 2732567"/>
                    <a:gd name="connsiteY2" fmla="*/ 0 h 893135"/>
                    <a:gd name="connsiteX3" fmla="*/ 1350335 w 2732567"/>
                    <a:gd name="connsiteY3" fmla="*/ 893135 h 893135"/>
                    <a:gd name="connsiteX4" fmla="*/ 0 w 2732567"/>
                    <a:gd name="connsiteY4" fmla="*/ 893135 h 893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2567" h="893135">
                      <a:moveTo>
                        <a:pt x="0" y="893135"/>
                      </a:moveTo>
                      <a:lnTo>
                        <a:pt x="1360967" y="0"/>
                      </a:lnTo>
                      <a:lnTo>
                        <a:pt x="2732567" y="0"/>
                      </a:lnTo>
                      <a:lnTo>
                        <a:pt x="1350335" y="893135"/>
                      </a:lnTo>
                      <a:lnTo>
                        <a:pt x="0" y="893135"/>
                      </a:lnTo>
                      <a:close/>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791200" y="3048000"/>
                  <a:ext cx="1295400" cy="6096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7086600" y="2133600"/>
                  <a:ext cx="1371600" cy="1531088"/>
                </a:xfrm>
                <a:custGeom>
                  <a:avLst/>
                  <a:gdLst>
                    <a:gd name="connsiteX0" fmla="*/ 1350335 w 1371600"/>
                    <a:gd name="connsiteY0" fmla="*/ 0 h 1531088"/>
                    <a:gd name="connsiteX1" fmla="*/ 1371600 w 1371600"/>
                    <a:gd name="connsiteY1" fmla="*/ 563525 h 1531088"/>
                    <a:gd name="connsiteX2" fmla="*/ 0 w 1371600"/>
                    <a:gd name="connsiteY2" fmla="*/ 1531088 h 1531088"/>
                    <a:gd name="connsiteX3" fmla="*/ 0 w 1371600"/>
                    <a:gd name="connsiteY3" fmla="*/ 903767 h 1531088"/>
                    <a:gd name="connsiteX4" fmla="*/ 1350335 w 1371600"/>
                    <a:gd name="connsiteY4" fmla="*/ 0 h 153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531088">
                      <a:moveTo>
                        <a:pt x="1350335" y="0"/>
                      </a:moveTo>
                      <a:lnTo>
                        <a:pt x="1371600" y="563525"/>
                      </a:lnTo>
                      <a:lnTo>
                        <a:pt x="0" y="1531088"/>
                      </a:lnTo>
                      <a:lnTo>
                        <a:pt x="0" y="903767"/>
                      </a:lnTo>
                      <a:lnTo>
                        <a:pt x="1350335" y="0"/>
                      </a:lnTo>
                      <a:close/>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791200" y="3200400"/>
                  <a:ext cx="1295400" cy="2286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p:nvPr/>
              </p:nvCxnSpPr>
              <p:spPr>
                <a:xfrm flipV="1">
                  <a:off x="7086600" y="2286000"/>
                  <a:ext cx="1371600" cy="91440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7086600" y="2514600"/>
                  <a:ext cx="1371600" cy="91440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30" name="Freeform 29"/>
              <p:cNvSpPr/>
              <p:nvPr/>
            </p:nvSpPr>
            <p:spPr>
              <a:xfrm>
                <a:off x="4321165" y="2209331"/>
                <a:ext cx="2651187" cy="1066474"/>
              </a:xfrm>
              <a:custGeom>
                <a:avLst/>
                <a:gdLst>
                  <a:gd name="connsiteX0" fmla="*/ 452854 w 2651187"/>
                  <a:gd name="connsiteY0" fmla="*/ 1054864 h 1066474"/>
                  <a:gd name="connsiteX1" fmla="*/ 506016 w 2651187"/>
                  <a:gd name="connsiteY1" fmla="*/ 1012334 h 1066474"/>
                  <a:gd name="connsiteX2" fmla="*/ 516649 w 2651187"/>
                  <a:gd name="connsiteY2" fmla="*/ 969804 h 1066474"/>
                  <a:gd name="connsiteX3" fmla="*/ 580444 w 2651187"/>
                  <a:gd name="connsiteY3" fmla="*/ 927274 h 1066474"/>
                  <a:gd name="connsiteX4" fmla="*/ 612342 w 2651187"/>
                  <a:gd name="connsiteY4" fmla="*/ 906009 h 1066474"/>
                  <a:gd name="connsiteX5" fmla="*/ 633607 w 2651187"/>
                  <a:gd name="connsiteY5" fmla="*/ 874111 h 1066474"/>
                  <a:gd name="connsiteX6" fmla="*/ 644240 w 2651187"/>
                  <a:gd name="connsiteY6" fmla="*/ 842213 h 1066474"/>
                  <a:gd name="connsiteX7" fmla="*/ 686770 w 2651187"/>
                  <a:gd name="connsiteY7" fmla="*/ 789050 h 1066474"/>
                  <a:gd name="connsiteX8" fmla="*/ 718668 w 2651187"/>
                  <a:gd name="connsiteY8" fmla="*/ 778418 h 1066474"/>
                  <a:gd name="connsiteX9" fmla="*/ 931319 w 2651187"/>
                  <a:gd name="connsiteY9" fmla="*/ 789050 h 1066474"/>
                  <a:gd name="connsiteX10" fmla="*/ 1080175 w 2651187"/>
                  <a:gd name="connsiteY10" fmla="*/ 778418 h 1066474"/>
                  <a:gd name="connsiteX11" fmla="*/ 1143970 w 2651187"/>
                  <a:gd name="connsiteY11" fmla="*/ 757153 h 1066474"/>
                  <a:gd name="connsiteX12" fmla="*/ 1197133 w 2651187"/>
                  <a:gd name="connsiteY12" fmla="*/ 714622 h 1066474"/>
                  <a:gd name="connsiteX13" fmla="*/ 1218398 w 2651187"/>
                  <a:gd name="connsiteY13" fmla="*/ 682725 h 1066474"/>
                  <a:gd name="connsiteX14" fmla="*/ 1250295 w 2651187"/>
                  <a:gd name="connsiteY14" fmla="*/ 661460 h 1066474"/>
                  <a:gd name="connsiteX15" fmla="*/ 1271561 w 2651187"/>
                  <a:gd name="connsiteY15" fmla="*/ 640195 h 1066474"/>
                  <a:gd name="connsiteX16" fmla="*/ 1324723 w 2651187"/>
                  <a:gd name="connsiteY16" fmla="*/ 629562 h 1066474"/>
                  <a:gd name="connsiteX17" fmla="*/ 1399151 w 2651187"/>
                  <a:gd name="connsiteY17" fmla="*/ 608297 h 1066474"/>
                  <a:gd name="connsiteX18" fmla="*/ 1452314 w 2651187"/>
                  <a:gd name="connsiteY18" fmla="*/ 555134 h 1066474"/>
                  <a:gd name="connsiteX19" fmla="*/ 1484212 w 2651187"/>
                  <a:gd name="connsiteY19" fmla="*/ 533869 h 1066474"/>
                  <a:gd name="connsiteX20" fmla="*/ 1516109 w 2651187"/>
                  <a:gd name="connsiteY20" fmla="*/ 501971 h 1066474"/>
                  <a:gd name="connsiteX21" fmla="*/ 1548007 w 2651187"/>
                  <a:gd name="connsiteY21" fmla="*/ 480706 h 1066474"/>
                  <a:gd name="connsiteX22" fmla="*/ 1664965 w 2651187"/>
                  <a:gd name="connsiteY22" fmla="*/ 385013 h 1066474"/>
                  <a:gd name="connsiteX23" fmla="*/ 1707495 w 2651187"/>
                  <a:gd name="connsiteY23" fmla="*/ 374381 h 1066474"/>
                  <a:gd name="connsiteX24" fmla="*/ 1771291 w 2651187"/>
                  <a:gd name="connsiteY24" fmla="*/ 353116 h 1066474"/>
                  <a:gd name="connsiteX25" fmla="*/ 1994575 w 2651187"/>
                  <a:gd name="connsiteY25" fmla="*/ 331850 h 1066474"/>
                  <a:gd name="connsiteX26" fmla="*/ 2100900 w 2651187"/>
                  <a:gd name="connsiteY26" fmla="*/ 299953 h 1066474"/>
                  <a:gd name="connsiteX27" fmla="*/ 2132798 w 2651187"/>
                  <a:gd name="connsiteY27" fmla="*/ 278688 h 1066474"/>
                  <a:gd name="connsiteX28" fmla="*/ 2164695 w 2651187"/>
                  <a:gd name="connsiteY28" fmla="*/ 268055 h 1066474"/>
                  <a:gd name="connsiteX29" fmla="*/ 2185961 w 2651187"/>
                  <a:gd name="connsiteY29" fmla="*/ 246790 h 1066474"/>
                  <a:gd name="connsiteX30" fmla="*/ 2249756 w 2651187"/>
                  <a:gd name="connsiteY30" fmla="*/ 204260 h 1066474"/>
                  <a:gd name="connsiteX31" fmla="*/ 2281654 w 2651187"/>
                  <a:gd name="connsiteY31" fmla="*/ 182995 h 1066474"/>
                  <a:gd name="connsiteX32" fmla="*/ 2313551 w 2651187"/>
                  <a:gd name="connsiteY32" fmla="*/ 172362 h 1066474"/>
                  <a:gd name="connsiteX33" fmla="*/ 2345449 w 2651187"/>
                  <a:gd name="connsiteY33" fmla="*/ 151097 h 1066474"/>
                  <a:gd name="connsiteX34" fmla="*/ 2398612 w 2651187"/>
                  <a:gd name="connsiteY34" fmla="*/ 140464 h 1066474"/>
                  <a:gd name="connsiteX35" fmla="*/ 2430509 w 2651187"/>
                  <a:gd name="connsiteY35" fmla="*/ 129832 h 1066474"/>
                  <a:gd name="connsiteX36" fmla="*/ 2451775 w 2651187"/>
                  <a:gd name="connsiteY36" fmla="*/ 108567 h 1066474"/>
                  <a:gd name="connsiteX37" fmla="*/ 2515570 w 2651187"/>
                  <a:gd name="connsiteY37" fmla="*/ 87302 h 1066474"/>
                  <a:gd name="connsiteX38" fmla="*/ 2568733 w 2651187"/>
                  <a:gd name="connsiteY38" fmla="*/ 55404 h 1066474"/>
                  <a:gd name="connsiteX39" fmla="*/ 2632528 w 2651187"/>
                  <a:gd name="connsiteY39" fmla="*/ 23506 h 1066474"/>
                  <a:gd name="connsiteX40" fmla="*/ 2600630 w 2651187"/>
                  <a:gd name="connsiteY40" fmla="*/ 2241 h 1066474"/>
                  <a:gd name="connsiteX41" fmla="*/ 2547468 w 2651187"/>
                  <a:gd name="connsiteY41" fmla="*/ 12874 h 1066474"/>
                  <a:gd name="connsiteX42" fmla="*/ 2483672 w 2651187"/>
                  <a:gd name="connsiteY42" fmla="*/ 34139 h 1066474"/>
                  <a:gd name="connsiteX43" fmla="*/ 2419877 w 2651187"/>
                  <a:gd name="connsiteY43" fmla="*/ 66036 h 1066474"/>
                  <a:gd name="connsiteX44" fmla="*/ 2260388 w 2651187"/>
                  <a:gd name="connsiteY44" fmla="*/ 97934 h 1066474"/>
                  <a:gd name="connsiteX45" fmla="*/ 2228491 w 2651187"/>
                  <a:gd name="connsiteY45" fmla="*/ 119199 h 1066474"/>
                  <a:gd name="connsiteX46" fmla="*/ 2196593 w 2651187"/>
                  <a:gd name="connsiteY46" fmla="*/ 129832 h 1066474"/>
                  <a:gd name="connsiteX47" fmla="*/ 2111533 w 2651187"/>
                  <a:gd name="connsiteY47" fmla="*/ 193627 h 1066474"/>
                  <a:gd name="connsiteX48" fmla="*/ 2037105 w 2651187"/>
                  <a:gd name="connsiteY48" fmla="*/ 246790 h 1066474"/>
                  <a:gd name="connsiteX49" fmla="*/ 1973309 w 2651187"/>
                  <a:gd name="connsiteY49" fmla="*/ 257422 h 1066474"/>
                  <a:gd name="connsiteX50" fmla="*/ 1622435 w 2651187"/>
                  <a:gd name="connsiteY50" fmla="*/ 257422 h 1066474"/>
                  <a:gd name="connsiteX51" fmla="*/ 1558640 w 2651187"/>
                  <a:gd name="connsiteY51" fmla="*/ 278688 h 1066474"/>
                  <a:gd name="connsiteX52" fmla="*/ 1526742 w 2651187"/>
                  <a:gd name="connsiteY52" fmla="*/ 289320 h 1066474"/>
                  <a:gd name="connsiteX53" fmla="*/ 1516109 w 2651187"/>
                  <a:gd name="connsiteY53" fmla="*/ 321218 h 1066474"/>
                  <a:gd name="connsiteX54" fmla="*/ 1484212 w 2651187"/>
                  <a:gd name="connsiteY54" fmla="*/ 342483 h 1066474"/>
                  <a:gd name="connsiteX55" fmla="*/ 1420416 w 2651187"/>
                  <a:gd name="connsiteY55" fmla="*/ 363748 h 1066474"/>
                  <a:gd name="connsiteX56" fmla="*/ 1229030 w 2651187"/>
                  <a:gd name="connsiteY56" fmla="*/ 385013 h 1066474"/>
                  <a:gd name="connsiteX57" fmla="*/ 1175868 w 2651187"/>
                  <a:gd name="connsiteY57" fmla="*/ 427543 h 1066474"/>
                  <a:gd name="connsiteX58" fmla="*/ 1165235 w 2651187"/>
                  <a:gd name="connsiteY58" fmla="*/ 459441 h 1066474"/>
                  <a:gd name="connsiteX59" fmla="*/ 1133337 w 2651187"/>
                  <a:gd name="connsiteY59" fmla="*/ 470074 h 1066474"/>
                  <a:gd name="connsiteX60" fmla="*/ 1101440 w 2651187"/>
                  <a:gd name="connsiteY60" fmla="*/ 491339 h 1066474"/>
                  <a:gd name="connsiteX61" fmla="*/ 1027012 w 2651187"/>
                  <a:gd name="connsiteY61" fmla="*/ 512604 h 1066474"/>
                  <a:gd name="connsiteX62" fmla="*/ 835626 w 2651187"/>
                  <a:gd name="connsiteY62" fmla="*/ 544502 h 1066474"/>
                  <a:gd name="connsiteX63" fmla="*/ 782463 w 2651187"/>
                  <a:gd name="connsiteY63" fmla="*/ 533869 h 1066474"/>
                  <a:gd name="connsiteX64" fmla="*/ 718668 w 2651187"/>
                  <a:gd name="connsiteY64" fmla="*/ 512604 h 1066474"/>
                  <a:gd name="connsiteX65" fmla="*/ 612342 w 2651187"/>
                  <a:gd name="connsiteY65" fmla="*/ 523236 h 1066474"/>
                  <a:gd name="connsiteX66" fmla="*/ 516649 w 2651187"/>
                  <a:gd name="connsiteY66" fmla="*/ 565767 h 1066474"/>
                  <a:gd name="connsiteX67" fmla="*/ 484751 w 2651187"/>
                  <a:gd name="connsiteY67" fmla="*/ 576399 h 1066474"/>
                  <a:gd name="connsiteX68" fmla="*/ 452854 w 2651187"/>
                  <a:gd name="connsiteY68" fmla="*/ 597664 h 1066474"/>
                  <a:gd name="connsiteX69" fmla="*/ 410323 w 2651187"/>
                  <a:gd name="connsiteY69" fmla="*/ 640195 h 1066474"/>
                  <a:gd name="connsiteX70" fmla="*/ 378426 w 2651187"/>
                  <a:gd name="connsiteY70" fmla="*/ 650827 h 1066474"/>
                  <a:gd name="connsiteX71" fmla="*/ 314630 w 2651187"/>
                  <a:gd name="connsiteY71" fmla="*/ 693357 h 1066474"/>
                  <a:gd name="connsiteX72" fmla="*/ 261468 w 2651187"/>
                  <a:gd name="connsiteY72" fmla="*/ 746520 h 1066474"/>
                  <a:gd name="connsiteX73" fmla="*/ 197672 w 2651187"/>
                  <a:gd name="connsiteY73" fmla="*/ 767785 h 1066474"/>
                  <a:gd name="connsiteX74" fmla="*/ 165775 w 2651187"/>
                  <a:gd name="connsiteY74" fmla="*/ 778418 h 1066474"/>
                  <a:gd name="connsiteX75" fmla="*/ 133877 w 2651187"/>
                  <a:gd name="connsiteY75" fmla="*/ 789050 h 1066474"/>
                  <a:gd name="connsiteX76" fmla="*/ 112612 w 2651187"/>
                  <a:gd name="connsiteY76" fmla="*/ 810316 h 1066474"/>
                  <a:gd name="connsiteX77" fmla="*/ 70082 w 2651187"/>
                  <a:gd name="connsiteY77" fmla="*/ 874111 h 1066474"/>
                  <a:gd name="connsiteX78" fmla="*/ 27551 w 2651187"/>
                  <a:gd name="connsiteY78" fmla="*/ 927274 h 1066474"/>
                  <a:gd name="connsiteX79" fmla="*/ 27551 w 2651187"/>
                  <a:gd name="connsiteY79" fmla="*/ 1044232 h 1066474"/>
                  <a:gd name="connsiteX80" fmla="*/ 70082 w 2651187"/>
                  <a:gd name="connsiteY80" fmla="*/ 1054864 h 1066474"/>
                  <a:gd name="connsiteX81" fmla="*/ 452854 w 2651187"/>
                  <a:gd name="connsiteY81" fmla="*/ 1054864 h 106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651187" h="1066474">
                    <a:moveTo>
                      <a:pt x="452854" y="1054864"/>
                    </a:moveTo>
                    <a:cubicBezTo>
                      <a:pt x="525510" y="1047776"/>
                      <a:pt x="489984" y="1049741"/>
                      <a:pt x="506016" y="1012334"/>
                    </a:cubicBezTo>
                    <a:cubicBezTo>
                      <a:pt x="511772" y="998903"/>
                      <a:pt x="507026" y="980801"/>
                      <a:pt x="516649" y="969804"/>
                    </a:cubicBezTo>
                    <a:cubicBezTo>
                      <a:pt x="533479" y="950570"/>
                      <a:pt x="559179" y="941451"/>
                      <a:pt x="580444" y="927274"/>
                    </a:cubicBezTo>
                    <a:lnTo>
                      <a:pt x="612342" y="906009"/>
                    </a:lnTo>
                    <a:cubicBezTo>
                      <a:pt x="619430" y="895376"/>
                      <a:pt x="627892" y="885541"/>
                      <a:pt x="633607" y="874111"/>
                    </a:cubicBezTo>
                    <a:cubicBezTo>
                      <a:pt x="638619" y="864086"/>
                      <a:pt x="639228" y="852238"/>
                      <a:pt x="644240" y="842213"/>
                    </a:cubicBezTo>
                    <a:cubicBezTo>
                      <a:pt x="650448" y="829797"/>
                      <a:pt x="672644" y="797526"/>
                      <a:pt x="686770" y="789050"/>
                    </a:cubicBezTo>
                    <a:cubicBezTo>
                      <a:pt x="696381" y="783284"/>
                      <a:pt x="708035" y="781962"/>
                      <a:pt x="718668" y="778418"/>
                    </a:cubicBezTo>
                    <a:cubicBezTo>
                      <a:pt x="789552" y="781962"/>
                      <a:pt x="860347" y="789050"/>
                      <a:pt x="931319" y="789050"/>
                    </a:cubicBezTo>
                    <a:cubicBezTo>
                      <a:pt x="981064" y="789050"/>
                      <a:pt x="1030980" y="785797"/>
                      <a:pt x="1080175" y="778418"/>
                    </a:cubicBezTo>
                    <a:cubicBezTo>
                      <a:pt x="1102342" y="775093"/>
                      <a:pt x="1143970" y="757153"/>
                      <a:pt x="1143970" y="757153"/>
                    </a:cubicBezTo>
                    <a:cubicBezTo>
                      <a:pt x="1167658" y="741361"/>
                      <a:pt x="1179816" y="736269"/>
                      <a:pt x="1197133" y="714622"/>
                    </a:cubicBezTo>
                    <a:cubicBezTo>
                      <a:pt x="1205116" y="704644"/>
                      <a:pt x="1209362" y="691761"/>
                      <a:pt x="1218398" y="682725"/>
                    </a:cubicBezTo>
                    <a:cubicBezTo>
                      <a:pt x="1227434" y="673689"/>
                      <a:pt x="1240317" y="669443"/>
                      <a:pt x="1250295" y="661460"/>
                    </a:cubicBezTo>
                    <a:cubicBezTo>
                      <a:pt x="1258123" y="655198"/>
                      <a:pt x="1262347" y="644144"/>
                      <a:pt x="1271561" y="640195"/>
                    </a:cubicBezTo>
                    <a:cubicBezTo>
                      <a:pt x="1288171" y="633076"/>
                      <a:pt x="1307082" y="633482"/>
                      <a:pt x="1324723" y="629562"/>
                    </a:cubicBezTo>
                    <a:cubicBezTo>
                      <a:pt x="1364775" y="620661"/>
                      <a:pt x="1363630" y="620137"/>
                      <a:pt x="1399151" y="608297"/>
                    </a:cubicBezTo>
                    <a:cubicBezTo>
                      <a:pt x="1484212" y="551590"/>
                      <a:pt x="1381430" y="626018"/>
                      <a:pt x="1452314" y="555134"/>
                    </a:cubicBezTo>
                    <a:cubicBezTo>
                      <a:pt x="1461350" y="546098"/>
                      <a:pt x="1474395" y="542050"/>
                      <a:pt x="1484212" y="533869"/>
                    </a:cubicBezTo>
                    <a:cubicBezTo>
                      <a:pt x="1495763" y="524243"/>
                      <a:pt x="1504558" y="511597"/>
                      <a:pt x="1516109" y="501971"/>
                    </a:cubicBezTo>
                    <a:cubicBezTo>
                      <a:pt x="1525926" y="493790"/>
                      <a:pt x="1538390" y="489121"/>
                      <a:pt x="1548007" y="480706"/>
                    </a:cubicBezTo>
                    <a:cubicBezTo>
                      <a:pt x="1578152" y="454329"/>
                      <a:pt x="1622221" y="395699"/>
                      <a:pt x="1664965" y="385013"/>
                    </a:cubicBezTo>
                    <a:cubicBezTo>
                      <a:pt x="1679142" y="381469"/>
                      <a:pt x="1693498" y="378580"/>
                      <a:pt x="1707495" y="374381"/>
                    </a:cubicBezTo>
                    <a:cubicBezTo>
                      <a:pt x="1728965" y="367940"/>
                      <a:pt x="1749013" y="355591"/>
                      <a:pt x="1771291" y="353116"/>
                    </a:cubicBezTo>
                    <a:cubicBezTo>
                      <a:pt x="1909401" y="337770"/>
                      <a:pt x="1835001" y="345148"/>
                      <a:pt x="1994575" y="331850"/>
                    </a:cubicBezTo>
                    <a:cubicBezTo>
                      <a:pt x="2072233" y="305964"/>
                      <a:pt x="2036624" y="316021"/>
                      <a:pt x="2100900" y="299953"/>
                    </a:cubicBezTo>
                    <a:cubicBezTo>
                      <a:pt x="2111533" y="292865"/>
                      <a:pt x="2121368" y="284403"/>
                      <a:pt x="2132798" y="278688"/>
                    </a:cubicBezTo>
                    <a:cubicBezTo>
                      <a:pt x="2142822" y="273676"/>
                      <a:pt x="2155085" y="273821"/>
                      <a:pt x="2164695" y="268055"/>
                    </a:cubicBezTo>
                    <a:cubicBezTo>
                      <a:pt x="2173291" y="262897"/>
                      <a:pt x="2177941" y="252805"/>
                      <a:pt x="2185961" y="246790"/>
                    </a:cubicBezTo>
                    <a:cubicBezTo>
                      <a:pt x="2206407" y="231456"/>
                      <a:pt x="2228491" y="218437"/>
                      <a:pt x="2249756" y="204260"/>
                    </a:cubicBezTo>
                    <a:cubicBezTo>
                      <a:pt x="2260389" y="197172"/>
                      <a:pt x="2269531" y="187036"/>
                      <a:pt x="2281654" y="182995"/>
                    </a:cubicBezTo>
                    <a:cubicBezTo>
                      <a:pt x="2292286" y="179451"/>
                      <a:pt x="2303527" y="177374"/>
                      <a:pt x="2313551" y="172362"/>
                    </a:cubicBezTo>
                    <a:cubicBezTo>
                      <a:pt x="2324981" y="166647"/>
                      <a:pt x="2333484" y="155584"/>
                      <a:pt x="2345449" y="151097"/>
                    </a:cubicBezTo>
                    <a:cubicBezTo>
                      <a:pt x="2362370" y="144751"/>
                      <a:pt x="2381080" y="144847"/>
                      <a:pt x="2398612" y="140464"/>
                    </a:cubicBezTo>
                    <a:cubicBezTo>
                      <a:pt x="2409485" y="137746"/>
                      <a:pt x="2419877" y="133376"/>
                      <a:pt x="2430509" y="129832"/>
                    </a:cubicBezTo>
                    <a:cubicBezTo>
                      <a:pt x="2437598" y="122744"/>
                      <a:pt x="2442809" y="113050"/>
                      <a:pt x="2451775" y="108567"/>
                    </a:cubicBezTo>
                    <a:cubicBezTo>
                      <a:pt x="2471824" y="98543"/>
                      <a:pt x="2515570" y="87302"/>
                      <a:pt x="2515570" y="87302"/>
                    </a:cubicBezTo>
                    <a:cubicBezTo>
                      <a:pt x="2557105" y="45765"/>
                      <a:pt x="2513522" y="83009"/>
                      <a:pt x="2568733" y="55404"/>
                    </a:cubicBezTo>
                    <a:cubicBezTo>
                      <a:pt x="2651187" y="14178"/>
                      <a:pt x="2552344" y="50235"/>
                      <a:pt x="2632528" y="23506"/>
                    </a:cubicBezTo>
                    <a:cubicBezTo>
                      <a:pt x="2621895" y="16418"/>
                      <a:pt x="2613310" y="3826"/>
                      <a:pt x="2600630" y="2241"/>
                    </a:cubicBezTo>
                    <a:cubicBezTo>
                      <a:pt x="2582698" y="0"/>
                      <a:pt x="2564903" y="8119"/>
                      <a:pt x="2547468" y="12874"/>
                    </a:cubicBezTo>
                    <a:cubicBezTo>
                      <a:pt x="2525842" y="18772"/>
                      <a:pt x="2502323" y="21705"/>
                      <a:pt x="2483672" y="34139"/>
                    </a:cubicBezTo>
                    <a:cubicBezTo>
                      <a:pt x="2442450" y="61621"/>
                      <a:pt x="2463898" y="51363"/>
                      <a:pt x="2419877" y="66036"/>
                    </a:cubicBezTo>
                    <a:cubicBezTo>
                      <a:pt x="2361561" y="124355"/>
                      <a:pt x="2428778" y="66362"/>
                      <a:pt x="2260388" y="97934"/>
                    </a:cubicBezTo>
                    <a:cubicBezTo>
                      <a:pt x="2247828" y="100289"/>
                      <a:pt x="2239920" y="113484"/>
                      <a:pt x="2228491" y="119199"/>
                    </a:cubicBezTo>
                    <a:cubicBezTo>
                      <a:pt x="2218466" y="124211"/>
                      <a:pt x="2207226" y="126288"/>
                      <a:pt x="2196593" y="129832"/>
                    </a:cubicBezTo>
                    <a:cubicBezTo>
                      <a:pt x="2135505" y="190920"/>
                      <a:pt x="2167205" y="175070"/>
                      <a:pt x="2111533" y="193627"/>
                    </a:cubicBezTo>
                    <a:cubicBezTo>
                      <a:pt x="2110528" y="194381"/>
                      <a:pt x="2046432" y="243681"/>
                      <a:pt x="2037105" y="246790"/>
                    </a:cubicBezTo>
                    <a:cubicBezTo>
                      <a:pt x="2016653" y="253607"/>
                      <a:pt x="1994574" y="253878"/>
                      <a:pt x="1973309" y="257422"/>
                    </a:cubicBezTo>
                    <a:cubicBezTo>
                      <a:pt x="1831532" y="249546"/>
                      <a:pt x="1759945" y="237778"/>
                      <a:pt x="1622435" y="257422"/>
                    </a:cubicBezTo>
                    <a:cubicBezTo>
                      <a:pt x="1600245" y="260592"/>
                      <a:pt x="1579905" y="271600"/>
                      <a:pt x="1558640" y="278688"/>
                    </a:cubicBezTo>
                    <a:lnTo>
                      <a:pt x="1526742" y="289320"/>
                    </a:lnTo>
                    <a:cubicBezTo>
                      <a:pt x="1523198" y="299953"/>
                      <a:pt x="1523110" y="312466"/>
                      <a:pt x="1516109" y="321218"/>
                    </a:cubicBezTo>
                    <a:cubicBezTo>
                      <a:pt x="1508126" y="331196"/>
                      <a:pt x="1495889" y="337293"/>
                      <a:pt x="1484212" y="342483"/>
                    </a:cubicBezTo>
                    <a:cubicBezTo>
                      <a:pt x="1463728" y="351587"/>
                      <a:pt x="1441681" y="356659"/>
                      <a:pt x="1420416" y="363748"/>
                    </a:cubicBezTo>
                    <a:cubicBezTo>
                      <a:pt x="1337967" y="391231"/>
                      <a:pt x="1399727" y="373634"/>
                      <a:pt x="1229030" y="385013"/>
                    </a:cubicBezTo>
                    <a:cubicBezTo>
                      <a:pt x="1192241" y="397277"/>
                      <a:pt x="1195105" y="389069"/>
                      <a:pt x="1175868" y="427543"/>
                    </a:cubicBezTo>
                    <a:cubicBezTo>
                      <a:pt x="1170856" y="437568"/>
                      <a:pt x="1173160" y="451516"/>
                      <a:pt x="1165235" y="459441"/>
                    </a:cubicBezTo>
                    <a:cubicBezTo>
                      <a:pt x="1157310" y="467366"/>
                      <a:pt x="1143362" y="465062"/>
                      <a:pt x="1133337" y="470074"/>
                    </a:cubicBezTo>
                    <a:cubicBezTo>
                      <a:pt x="1121908" y="475789"/>
                      <a:pt x="1112870" y="485624"/>
                      <a:pt x="1101440" y="491339"/>
                    </a:cubicBezTo>
                    <a:cubicBezTo>
                      <a:pt x="1086191" y="498963"/>
                      <a:pt x="1040632" y="509199"/>
                      <a:pt x="1027012" y="512604"/>
                    </a:cubicBezTo>
                    <a:cubicBezTo>
                      <a:pt x="954913" y="560669"/>
                      <a:pt x="990640" y="544502"/>
                      <a:pt x="835626" y="544502"/>
                    </a:cubicBezTo>
                    <a:cubicBezTo>
                      <a:pt x="817554" y="544502"/>
                      <a:pt x="799898" y="538624"/>
                      <a:pt x="782463" y="533869"/>
                    </a:cubicBezTo>
                    <a:cubicBezTo>
                      <a:pt x="760838" y="527971"/>
                      <a:pt x="718668" y="512604"/>
                      <a:pt x="718668" y="512604"/>
                    </a:cubicBezTo>
                    <a:cubicBezTo>
                      <a:pt x="683226" y="516148"/>
                      <a:pt x="647351" y="516672"/>
                      <a:pt x="612342" y="523236"/>
                    </a:cubicBezTo>
                    <a:cubicBezTo>
                      <a:pt x="524564" y="539695"/>
                      <a:pt x="573959" y="537113"/>
                      <a:pt x="516649" y="565767"/>
                    </a:cubicBezTo>
                    <a:cubicBezTo>
                      <a:pt x="506624" y="570779"/>
                      <a:pt x="495384" y="572855"/>
                      <a:pt x="484751" y="576399"/>
                    </a:cubicBezTo>
                    <a:cubicBezTo>
                      <a:pt x="474119" y="583487"/>
                      <a:pt x="462556" y="589348"/>
                      <a:pt x="452854" y="597664"/>
                    </a:cubicBezTo>
                    <a:cubicBezTo>
                      <a:pt x="437631" y="610712"/>
                      <a:pt x="429344" y="633855"/>
                      <a:pt x="410323" y="640195"/>
                    </a:cubicBezTo>
                    <a:lnTo>
                      <a:pt x="378426" y="650827"/>
                    </a:lnTo>
                    <a:cubicBezTo>
                      <a:pt x="357161" y="665004"/>
                      <a:pt x="328807" y="672092"/>
                      <a:pt x="314630" y="693357"/>
                    </a:cubicBezTo>
                    <a:cubicBezTo>
                      <a:pt x="295231" y="722456"/>
                      <a:pt x="295044" y="731598"/>
                      <a:pt x="261468" y="746520"/>
                    </a:cubicBezTo>
                    <a:cubicBezTo>
                      <a:pt x="240984" y="755624"/>
                      <a:pt x="218937" y="760696"/>
                      <a:pt x="197672" y="767785"/>
                    </a:cubicBezTo>
                    <a:lnTo>
                      <a:pt x="165775" y="778418"/>
                    </a:lnTo>
                    <a:lnTo>
                      <a:pt x="133877" y="789050"/>
                    </a:lnTo>
                    <a:cubicBezTo>
                      <a:pt x="126789" y="796139"/>
                      <a:pt x="118627" y="802296"/>
                      <a:pt x="112612" y="810316"/>
                    </a:cubicBezTo>
                    <a:cubicBezTo>
                      <a:pt x="97278" y="830762"/>
                      <a:pt x="88154" y="856040"/>
                      <a:pt x="70082" y="874111"/>
                    </a:cubicBezTo>
                    <a:cubicBezTo>
                      <a:pt x="39780" y="904412"/>
                      <a:pt x="54377" y="887035"/>
                      <a:pt x="27551" y="927274"/>
                    </a:cubicBezTo>
                    <a:cubicBezTo>
                      <a:pt x="13974" y="968006"/>
                      <a:pt x="0" y="994640"/>
                      <a:pt x="27551" y="1044232"/>
                    </a:cubicBezTo>
                    <a:cubicBezTo>
                      <a:pt x="34648" y="1057006"/>
                      <a:pt x="55496" y="1053980"/>
                      <a:pt x="70082" y="1054864"/>
                    </a:cubicBezTo>
                    <a:cubicBezTo>
                      <a:pt x="261651" y="1066474"/>
                      <a:pt x="380198" y="1061952"/>
                      <a:pt x="452854" y="1054864"/>
                    </a:cubicBezTo>
                    <a:close/>
                  </a:path>
                </a:pathLst>
              </a:custGeom>
              <a:solidFill>
                <a:schemeClr val="tx1">
                  <a:lumMod val="50000"/>
                  <a:lumOff val="50000"/>
                  <a:alpha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4352184" y="2748992"/>
                <a:ext cx="2229369" cy="771541"/>
              </a:xfrm>
              <a:custGeom>
                <a:avLst/>
                <a:gdLst>
                  <a:gd name="connsiteX0" fmla="*/ 347407 w 2229369"/>
                  <a:gd name="connsiteY0" fmla="*/ 674692 h 771541"/>
                  <a:gd name="connsiteX1" fmla="*/ 634486 w 2229369"/>
                  <a:gd name="connsiteY1" fmla="*/ 685324 h 771541"/>
                  <a:gd name="connsiteX2" fmla="*/ 1070421 w 2229369"/>
                  <a:gd name="connsiteY2" fmla="*/ 664059 h 771541"/>
                  <a:gd name="connsiteX3" fmla="*/ 1102318 w 2229369"/>
                  <a:gd name="connsiteY3" fmla="*/ 642794 h 771541"/>
                  <a:gd name="connsiteX4" fmla="*/ 1198011 w 2229369"/>
                  <a:gd name="connsiteY4" fmla="*/ 664059 h 771541"/>
                  <a:gd name="connsiteX5" fmla="*/ 1283072 w 2229369"/>
                  <a:gd name="connsiteY5" fmla="*/ 653427 h 771541"/>
                  <a:gd name="connsiteX6" fmla="*/ 1304337 w 2229369"/>
                  <a:gd name="connsiteY6" fmla="*/ 632161 h 771541"/>
                  <a:gd name="connsiteX7" fmla="*/ 1336235 w 2229369"/>
                  <a:gd name="connsiteY7" fmla="*/ 621529 h 771541"/>
                  <a:gd name="connsiteX8" fmla="*/ 1368132 w 2229369"/>
                  <a:gd name="connsiteY8" fmla="*/ 600264 h 771541"/>
                  <a:gd name="connsiteX9" fmla="*/ 1431928 w 2229369"/>
                  <a:gd name="connsiteY9" fmla="*/ 578999 h 771541"/>
                  <a:gd name="connsiteX10" fmla="*/ 1463825 w 2229369"/>
                  <a:gd name="connsiteY10" fmla="*/ 547101 h 771541"/>
                  <a:gd name="connsiteX11" fmla="*/ 1495723 w 2229369"/>
                  <a:gd name="connsiteY11" fmla="*/ 536468 h 771541"/>
                  <a:gd name="connsiteX12" fmla="*/ 1559518 w 2229369"/>
                  <a:gd name="connsiteY12" fmla="*/ 493938 h 771541"/>
                  <a:gd name="connsiteX13" fmla="*/ 1591416 w 2229369"/>
                  <a:gd name="connsiteY13" fmla="*/ 472673 h 771541"/>
                  <a:gd name="connsiteX14" fmla="*/ 1602049 w 2229369"/>
                  <a:gd name="connsiteY14" fmla="*/ 440775 h 771541"/>
                  <a:gd name="connsiteX15" fmla="*/ 1665844 w 2229369"/>
                  <a:gd name="connsiteY15" fmla="*/ 398245 h 771541"/>
                  <a:gd name="connsiteX16" fmla="*/ 1740272 w 2229369"/>
                  <a:gd name="connsiteY16" fmla="*/ 376980 h 771541"/>
                  <a:gd name="connsiteX17" fmla="*/ 1793435 w 2229369"/>
                  <a:gd name="connsiteY17" fmla="*/ 334450 h 771541"/>
                  <a:gd name="connsiteX18" fmla="*/ 1857230 w 2229369"/>
                  <a:gd name="connsiteY18" fmla="*/ 302552 h 771541"/>
                  <a:gd name="connsiteX19" fmla="*/ 1921025 w 2229369"/>
                  <a:gd name="connsiteY19" fmla="*/ 249389 h 771541"/>
                  <a:gd name="connsiteX20" fmla="*/ 1952923 w 2229369"/>
                  <a:gd name="connsiteY20" fmla="*/ 228124 h 771541"/>
                  <a:gd name="connsiteX21" fmla="*/ 1974188 w 2229369"/>
                  <a:gd name="connsiteY21" fmla="*/ 196227 h 771541"/>
                  <a:gd name="connsiteX22" fmla="*/ 2006086 w 2229369"/>
                  <a:gd name="connsiteY22" fmla="*/ 185594 h 771541"/>
                  <a:gd name="connsiteX23" fmla="*/ 2037983 w 2229369"/>
                  <a:gd name="connsiteY23" fmla="*/ 164329 h 771541"/>
                  <a:gd name="connsiteX24" fmla="*/ 2101779 w 2229369"/>
                  <a:gd name="connsiteY24" fmla="*/ 132431 h 771541"/>
                  <a:gd name="connsiteX25" fmla="*/ 2123044 w 2229369"/>
                  <a:gd name="connsiteY25" fmla="*/ 100534 h 771541"/>
                  <a:gd name="connsiteX26" fmla="*/ 2154942 w 2229369"/>
                  <a:gd name="connsiteY26" fmla="*/ 89901 h 771541"/>
                  <a:gd name="connsiteX27" fmla="*/ 2165574 w 2229369"/>
                  <a:gd name="connsiteY27" fmla="*/ 58003 h 771541"/>
                  <a:gd name="connsiteX28" fmla="*/ 2229369 w 2229369"/>
                  <a:gd name="connsiteY28" fmla="*/ 26106 h 771541"/>
                  <a:gd name="connsiteX29" fmla="*/ 2197472 w 2229369"/>
                  <a:gd name="connsiteY29" fmla="*/ 4841 h 771541"/>
                  <a:gd name="connsiteX30" fmla="*/ 2112411 w 2229369"/>
                  <a:gd name="connsiteY30" fmla="*/ 36738 h 771541"/>
                  <a:gd name="connsiteX31" fmla="*/ 2101779 w 2229369"/>
                  <a:gd name="connsiteY31" fmla="*/ 68636 h 771541"/>
                  <a:gd name="connsiteX32" fmla="*/ 2069881 w 2229369"/>
                  <a:gd name="connsiteY32" fmla="*/ 79268 h 771541"/>
                  <a:gd name="connsiteX33" fmla="*/ 2016718 w 2229369"/>
                  <a:gd name="connsiteY33" fmla="*/ 111166 h 771541"/>
                  <a:gd name="connsiteX34" fmla="*/ 1952923 w 2229369"/>
                  <a:gd name="connsiteY34" fmla="*/ 153696 h 771541"/>
                  <a:gd name="connsiteX35" fmla="*/ 1921025 w 2229369"/>
                  <a:gd name="connsiteY35" fmla="*/ 174961 h 771541"/>
                  <a:gd name="connsiteX36" fmla="*/ 1867863 w 2229369"/>
                  <a:gd name="connsiteY36" fmla="*/ 217492 h 771541"/>
                  <a:gd name="connsiteX37" fmla="*/ 1846597 w 2229369"/>
                  <a:gd name="connsiteY37" fmla="*/ 238757 h 771541"/>
                  <a:gd name="connsiteX38" fmla="*/ 1782802 w 2229369"/>
                  <a:gd name="connsiteY38" fmla="*/ 281287 h 771541"/>
                  <a:gd name="connsiteX39" fmla="*/ 1719007 w 2229369"/>
                  <a:gd name="connsiteY39" fmla="*/ 302552 h 771541"/>
                  <a:gd name="connsiteX40" fmla="*/ 1687109 w 2229369"/>
                  <a:gd name="connsiteY40" fmla="*/ 323817 h 771541"/>
                  <a:gd name="connsiteX41" fmla="*/ 1655211 w 2229369"/>
                  <a:gd name="connsiteY41" fmla="*/ 334450 h 771541"/>
                  <a:gd name="connsiteX42" fmla="*/ 1591416 w 2229369"/>
                  <a:gd name="connsiteY42" fmla="*/ 376980 h 771541"/>
                  <a:gd name="connsiteX43" fmla="*/ 1527621 w 2229369"/>
                  <a:gd name="connsiteY43" fmla="*/ 462041 h 771541"/>
                  <a:gd name="connsiteX44" fmla="*/ 1431928 w 2229369"/>
                  <a:gd name="connsiteY44" fmla="*/ 504571 h 771541"/>
                  <a:gd name="connsiteX45" fmla="*/ 1389397 w 2229369"/>
                  <a:gd name="connsiteY45" fmla="*/ 525836 h 771541"/>
                  <a:gd name="connsiteX46" fmla="*/ 1325602 w 2229369"/>
                  <a:gd name="connsiteY46" fmla="*/ 547101 h 771541"/>
                  <a:gd name="connsiteX47" fmla="*/ 1261807 w 2229369"/>
                  <a:gd name="connsiteY47" fmla="*/ 578999 h 771541"/>
                  <a:gd name="connsiteX48" fmla="*/ 1038523 w 2229369"/>
                  <a:gd name="connsiteY48" fmla="*/ 600264 h 771541"/>
                  <a:gd name="connsiteX49" fmla="*/ 793974 w 2229369"/>
                  <a:gd name="connsiteY49" fmla="*/ 621529 h 771541"/>
                  <a:gd name="connsiteX50" fmla="*/ 719546 w 2229369"/>
                  <a:gd name="connsiteY50" fmla="*/ 632161 h 771541"/>
                  <a:gd name="connsiteX51" fmla="*/ 655751 w 2229369"/>
                  <a:gd name="connsiteY51" fmla="*/ 632161 h 771541"/>
                  <a:gd name="connsiteX52" fmla="*/ 411202 w 2229369"/>
                  <a:gd name="connsiteY52" fmla="*/ 621529 h 771541"/>
                  <a:gd name="connsiteX53" fmla="*/ 464365 w 2229369"/>
                  <a:gd name="connsiteY53" fmla="*/ 547101 h 771541"/>
                  <a:gd name="connsiteX54" fmla="*/ 443100 w 2229369"/>
                  <a:gd name="connsiteY54" fmla="*/ 515203 h 771541"/>
                  <a:gd name="connsiteX55" fmla="*/ 347407 w 2229369"/>
                  <a:gd name="connsiteY55" fmla="*/ 536468 h 771541"/>
                  <a:gd name="connsiteX56" fmla="*/ 39063 w 2229369"/>
                  <a:gd name="connsiteY56" fmla="*/ 547101 h 771541"/>
                  <a:gd name="connsiteX57" fmla="*/ 7165 w 2229369"/>
                  <a:gd name="connsiteY57" fmla="*/ 610896 h 771541"/>
                  <a:gd name="connsiteX58" fmla="*/ 17797 w 2229369"/>
                  <a:gd name="connsiteY58" fmla="*/ 642794 h 771541"/>
                  <a:gd name="connsiteX59" fmla="*/ 28430 w 2229369"/>
                  <a:gd name="connsiteY59" fmla="*/ 738487 h 771541"/>
                  <a:gd name="connsiteX60" fmla="*/ 241081 w 2229369"/>
                  <a:gd name="connsiteY60" fmla="*/ 759752 h 771541"/>
                  <a:gd name="connsiteX61" fmla="*/ 358039 w 2229369"/>
                  <a:gd name="connsiteY61" fmla="*/ 685324 h 771541"/>
                  <a:gd name="connsiteX62" fmla="*/ 347407 w 2229369"/>
                  <a:gd name="connsiteY62" fmla="*/ 674692 h 771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229369" h="771541">
                    <a:moveTo>
                      <a:pt x="347407" y="674692"/>
                    </a:moveTo>
                    <a:cubicBezTo>
                      <a:pt x="443100" y="678236"/>
                      <a:pt x="538727" y="685324"/>
                      <a:pt x="634486" y="685324"/>
                    </a:cubicBezTo>
                    <a:cubicBezTo>
                      <a:pt x="840256" y="685324"/>
                      <a:pt x="900609" y="678211"/>
                      <a:pt x="1070421" y="664059"/>
                    </a:cubicBezTo>
                    <a:cubicBezTo>
                      <a:pt x="1081053" y="656971"/>
                      <a:pt x="1089638" y="644379"/>
                      <a:pt x="1102318" y="642794"/>
                    </a:cubicBezTo>
                    <a:cubicBezTo>
                      <a:pt x="1111314" y="641670"/>
                      <a:pt x="1185248" y="660869"/>
                      <a:pt x="1198011" y="664059"/>
                    </a:cubicBezTo>
                    <a:cubicBezTo>
                      <a:pt x="1226365" y="660515"/>
                      <a:pt x="1255703" y="661638"/>
                      <a:pt x="1283072" y="653427"/>
                    </a:cubicBezTo>
                    <a:cubicBezTo>
                      <a:pt x="1292674" y="650546"/>
                      <a:pt x="1295741" y="637319"/>
                      <a:pt x="1304337" y="632161"/>
                    </a:cubicBezTo>
                    <a:cubicBezTo>
                      <a:pt x="1313948" y="626395"/>
                      <a:pt x="1325602" y="625073"/>
                      <a:pt x="1336235" y="621529"/>
                    </a:cubicBezTo>
                    <a:cubicBezTo>
                      <a:pt x="1346867" y="614441"/>
                      <a:pt x="1356455" y="605454"/>
                      <a:pt x="1368132" y="600264"/>
                    </a:cubicBezTo>
                    <a:cubicBezTo>
                      <a:pt x="1388616" y="591160"/>
                      <a:pt x="1431928" y="578999"/>
                      <a:pt x="1431928" y="578999"/>
                    </a:cubicBezTo>
                    <a:cubicBezTo>
                      <a:pt x="1442560" y="568366"/>
                      <a:pt x="1451314" y="555442"/>
                      <a:pt x="1463825" y="547101"/>
                    </a:cubicBezTo>
                    <a:cubicBezTo>
                      <a:pt x="1473150" y="540884"/>
                      <a:pt x="1485926" y="541911"/>
                      <a:pt x="1495723" y="536468"/>
                    </a:cubicBezTo>
                    <a:cubicBezTo>
                      <a:pt x="1518064" y="524056"/>
                      <a:pt x="1538253" y="508115"/>
                      <a:pt x="1559518" y="493938"/>
                    </a:cubicBezTo>
                    <a:lnTo>
                      <a:pt x="1591416" y="472673"/>
                    </a:lnTo>
                    <a:cubicBezTo>
                      <a:pt x="1594960" y="462040"/>
                      <a:pt x="1594124" y="448700"/>
                      <a:pt x="1602049" y="440775"/>
                    </a:cubicBezTo>
                    <a:cubicBezTo>
                      <a:pt x="1620121" y="422703"/>
                      <a:pt x="1641050" y="404443"/>
                      <a:pt x="1665844" y="398245"/>
                    </a:cubicBezTo>
                    <a:cubicBezTo>
                      <a:pt x="1679475" y="394837"/>
                      <a:pt x="1725015" y="384608"/>
                      <a:pt x="1740272" y="376980"/>
                    </a:cubicBezTo>
                    <a:cubicBezTo>
                      <a:pt x="1783901" y="355165"/>
                      <a:pt x="1760473" y="360820"/>
                      <a:pt x="1793435" y="334450"/>
                    </a:cubicBezTo>
                    <a:cubicBezTo>
                      <a:pt x="1844221" y="293822"/>
                      <a:pt x="1804822" y="328756"/>
                      <a:pt x="1857230" y="302552"/>
                    </a:cubicBezTo>
                    <a:cubicBezTo>
                      <a:pt x="1896832" y="282751"/>
                      <a:pt x="1885749" y="278786"/>
                      <a:pt x="1921025" y="249389"/>
                    </a:cubicBezTo>
                    <a:cubicBezTo>
                      <a:pt x="1930842" y="241208"/>
                      <a:pt x="1942290" y="235212"/>
                      <a:pt x="1952923" y="228124"/>
                    </a:cubicBezTo>
                    <a:cubicBezTo>
                      <a:pt x="1960011" y="217492"/>
                      <a:pt x="1964210" y="204210"/>
                      <a:pt x="1974188" y="196227"/>
                    </a:cubicBezTo>
                    <a:cubicBezTo>
                      <a:pt x="1982940" y="189226"/>
                      <a:pt x="1996061" y="190606"/>
                      <a:pt x="2006086" y="185594"/>
                    </a:cubicBezTo>
                    <a:cubicBezTo>
                      <a:pt x="2017515" y="179879"/>
                      <a:pt x="2026554" y="170044"/>
                      <a:pt x="2037983" y="164329"/>
                    </a:cubicBezTo>
                    <a:cubicBezTo>
                      <a:pt x="2126029" y="120305"/>
                      <a:pt x="2010359" y="193376"/>
                      <a:pt x="2101779" y="132431"/>
                    </a:cubicBezTo>
                    <a:cubicBezTo>
                      <a:pt x="2108867" y="121799"/>
                      <a:pt x="2113066" y="108517"/>
                      <a:pt x="2123044" y="100534"/>
                    </a:cubicBezTo>
                    <a:cubicBezTo>
                      <a:pt x="2131796" y="93533"/>
                      <a:pt x="2147017" y="97826"/>
                      <a:pt x="2154942" y="89901"/>
                    </a:cubicBezTo>
                    <a:cubicBezTo>
                      <a:pt x="2162867" y="81976"/>
                      <a:pt x="2158573" y="66755"/>
                      <a:pt x="2165574" y="58003"/>
                    </a:cubicBezTo>
                    <a:cubicBezTo>
                      <a:pt x="2180564" y="39265"/>
                      <a:pt x="2208356" y="33110"/>
                      <a:pt x="2229369" y="26106"/>
                    </a:cubicBezTo>
                    <a:cubicBezTo>
                      <a:pt x="2218737" y="19018"/>
                      <a:pt x="2210152" y="6426"/>
                      <a:pt x="2197472" y="4841"/>
                    </a:cubicBezTo>
                    <a:cubicBezTo>
                      <a:pt x="2158747" y="0"/>
                      <a:pt x="2140276" y="18162"/>
                      <a:pt x="2112411" y="36738"/>
                    </a:cubicBezTo>
                    <a:cubicBezTo>
                      <a:pt x="2108867" y="47371"/>
                      <a:pt x="2109704" y="60711"/>
                      <a:pt x="2101779" y="68636"/>
                    </a:cubicBezTo>
                    <a:cubicBezTo>
                      <a:pt x="2093854" y="76561"/>
                      <a:pt x="2079492" y="73502"/>
                      <a:pt x="2069881" y="79268"/>
                    </a:cubicBezTo>
                    <a:cubicBezTo>
                      <a:pt x="1996906" y="123054"/>
                      <a:pt x="2107079" y="81047"/>
                      <a:pt x="2016718" y="111166"/>
                    </a:cubicBezTo>
                    <a:lnTo>
                      <a:pt x="1952923" y="153696"/>
                    </a:lnTo>
                    <a:cubicBezTo>
                      <a:pt x="1942290" y="160784"/>
                      <a:pt x="1930061" y="165925"/>
                      <a:pt x="1921025" y="174961"/>
                    </a:cubicBezTo>
                    <a:cubicBezTo>
                      <a:pt x="1869689" y="226300"/>
                      <a:pt x="1934915" y="163851"/>
                      <a:pt x="1867863" y="217492"/>
                    </a:cubicBezTo>
                    <a:cubicBezTo>
                      <a:pt x="1860035" y="223754"/>
                      <a:pt x="1854617" y="232742"/>
                      <a:pt x="1846597" y="238757"/>
                    </a:cubicBezTo>
                    <a:cubicBezTo>
                      <a:pt x="1826151" y="254091"/>
                      <a:pt x="1807048" y="273205"/>
                      <a:pt x="1782802" y="281287"/>
                    </a:cubicBezTo>
                    <a:lnTo>
                      <a:pt x="1719007" y="302552"/>
                    </a:lnTo>
                    <a:cubicBezTo>
                      <a:pt x="1708374" y="309640"/>
                      <a:pt x="1698539" y="318102"/>
                      <a:pt x="1687109" y="323817"/>
                    </a:cubicBezTo>
                    <a:cubicBezTo>
                      <a:pt x="1677084" y="328829"/>
                      <a:pt x="1665008" y="329007"/>
                      <a:pt x="1655211" y="334450"/>
                    </a:cubicBezTo>
                    <a:cubicBezTo>
                      <a:pt x="1632870" y="346862"/>
                      <a:pt x="1591416" y="376980"/>
                      <a:pt x="1591416" y="376980"/>
                    </a:cubicBezTo>
                    <a:cubicBezTo>
                      <a:pt x="1571984" y="406128"/>
                      <a:pt x="1555716" y="439565"/>
                      <a:pt x="1527621" y="462041"/>
                    </a:cubicBezTo>
                    <a:cubicBezTo>
                      <a:pt x="1475499" y="503739"/>
                      <a:pt x="1510605" y="465233"/>
                      <a:pt x="1431928" y="504571"/>
                    </a:cubicBezTo>
                    <a:cubicBezTo>
                      <a:pt x="1417751" y="511659"/>
                      <a:pt x="1404114" y="519949"/>
                      <a:pt x="1389397" y="525836"/>
                    </a:cubicBezTo>
                    <a:cubicBezTo>
                      <a:pt x="1368585" y="534161"/>
                      <a:pt x="1344253" y="534667"/>
                      <a:pt x="1325602" y="547101"/>
                    </a:cubicBezTo>
                    <a:cubicBezTo>
                      <a:pt x="1296929" y="566216"/>
                      <a:pt x="1294820" y="571663"/>
                      <a:pt x="1261807" y="578999"/>
                    </a:cubicBezTo>
                    <a:cubicBezTo>
                      <a:pt x="1187017" y="595619"/>
                      <a:pt x="1116804" y="595045"/>
                      <a:pt x="1038523" y="600264"/>
                    </a:cubicBezTo>
                    <a:cubicBezTo>
                      <a:pt x="910641" y="625839"/>
                      <a:pt x="1046065" y="601362"/>
                      <a:pt x="793974" y="621529"/>
                    </a:cubicBezTo>
                    <a:cubicBezTo>
                      <a:pt x="768993" y="623527"/>
                      <a:pt x="744355" y="628617"/>
                      <a:pt x="719546" y="632161"/>
                    </a:cubicBezTo>
                    <a:cubicBezTo>
                      <a:pt x="650436" y="655199"/>
                      <a:pt x="724863" y="637477"/>
                      <a:pt x="655751" y="632161"/>
                    </a:cubicBezTo>
                    <a:cubicBezTo>
                      <a:pt x="574398" y="625903"/>
                      <a:pt x="492718" y="625073"/>
                      <a:pt x="411202" y="621529"/>
                    </a:cubicBezTo>
                    <a:cubicBezTo>
                      <a:pt x="436011" y="547101"/>
                      <a:pt x="411202" y="564823"/>
                      <a:pt x="464365" y="547101"/>
                    </a:cubicBezTo>
                    <a:cubicBezTo>
                      <a:pt x="457277" y="536468"/>
                      <a:pt x="455497" y="518302"/>
                      <a:pt x="443100" y="515203"/>
                    </a:cubicBezTo>
                    <a:cubicBezTo>
                      <a:pt x="380781" y="499623"/>
                      <a:pt x="393241" y="533603"/>
                      <a:pt x="347407" y="536468"/>
                    </a:cubicBezTo>
                    <a:cubicBezTo>
                      <a:pt x="244765" y="542883"/>
                      <a:pt x="141844" y="543557"/>
                      <a:pt x="39063" y="547101"/>
                    </a:cubicBezTo>
                    <a:cubicBezTo>
                      <a:pt x="16425" y="569738"/>
                      <a:pt x="7165" y="571703"/>
                      <a:pt x="7165" y="610896"/>
                    </a:cubicBezTo>
                    <a:cubicBezTo>
                      <a:pt x="7165" y="622104"/>
                      <a:pt x="14253" y="632161"/>
                      <a:pt x="17797" y="642794"/>
                    </a:cubicBezTo>
                    <a:cubicBezTo>
                      <a:pt x="21341" y="674692"/>
                      <a:pt x="0" y="723595"/>
                      <a:pt x="28430" y="738487"/>
                    </a:cubicBezTo>
                    <a:cubicBezTo>
                      <a:pt x="91534" y="771541"/>
                      <a:pt x="241081" y="759752"/>
                      <a:pt x="241081" y="759752"/>
                    </a:cubicBezTo>
                    <a:cubicBezTo>
                      <a:pt x="285475" y="753410"/>
                      <a:pt x="358039" y="761911"/>
                      <a:pt x="358039" y="685324"/>
                    </a:cubicBezTo>
                    <a:lnTo>
                      <a:pt x="347407" y="674692"/>
                    </a:lnTo>
                    <a:close/>
                  </a:path>
                </a:pathLst>
              </a:custGeom>
              <a:solidFill>
                <a:schemeClr val="tx1">
                  <a:lumMod val="50000"/>
                  <a:lumOff val="50000"/>
                  <a:alpha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p:cNvSpPr/>
              <p:nvPr/>
            </p:nvSpPr>
            <p:spPr>
              <a:xfrm>
                <a:off x="4345984" y="3498112"/>
                <a:ext cx="1101823" cy="244548"/>
              </a:xfrm>
              <a:custGeom>
                <a:avLst/>
                <a:gdLst>
                  <a:gd name="connsiteX0" fmla="*/ 491830 w 1101823"/>
                  <a:gd name="connsiteY0" fmla="*/ 233916 h 244548"/>
                  <a:gd name="connsiteX1" fmla="*/ 513095 w 1101823"/>
                  <a:gd name="connsiteY1" fmla="*/ 202018 h 244548"/>
                  <a:gd name="connsiteX2" fmla="*/ 566258 w 1101823"/>
                  <a:gd name="connsiteY2" fmla="*/ 148855 h 244548"/>
                  <a:gd name="connsiteX3" fmla="*/ 598156 w 1101823"/>
                  <a:gd name="connsiteY3" fmla="*/ 95693 h 244548"/>
                  <a:gd name="connsiteX4" fmla="*/ 1055356 w 1101823"/>
                  <a:gd name="connsiteY4" fmla="*/ 63795 h 244548"/>
                  <a:gd name="connsiteX5" fmla="*/ 1087253 w 1101823"/>
                  <a:gd name="connsiteY5" fmla="*/ 53162 h 244548"/>
                  <a:gd name="connsiteX6" fmla="*/ 1044723 w 1101823"/>
                  <a:gd name="connsiteY6" fmla="*/ 10632 h 244548"/>
                  <a:gd name="connsiteX7" fmla="*/ 704481 w 1101823"/>
                  <a:gd name="connsiteY7" fmla="*/ 0 h 244548"/>
                  <a:gd name="connsiteX8" fmla="*/ 651318 w 1101823"/>
                  <a:gd name="connsiteY8" fmla="*/ 10632 h 244548"/>
                  <a:gd name="connsiteX9" fmla="*/ 459932 w 1101823"/>
                  <a:gd name="connsiteY9" fmla="*/ 31897 h 244548"/>
                  <a:gd name="connsiteX10" fmla="*/ 311076 w 1101823"/>
                  <a:gd name="connsiteY10" fmla="*/ 21265 h 244548"/>
                  <a:gd name="connsiteX11" fmla="*/ 279179 w 1101823"/>
                  <a:gd name="connsiteY11" fmla="*/ 10632 h 244548"/>
                  <a:gd name="connsiteX12" fmla="*/ 109058 w 1101823"/>
                  <a:gd name="connsiteY12" fmla="*/ 0 h 244548"/>
                  <a:gd name="connsiteX13" fmla="*/ 23997 w 1101823"/>
                  <a:gd name="connsiteY13" fmla="*/ 10632 h 244548"/>
                  <a:gd name="connsiteX14" fmla="*/ 2732 w 1101823"/>
                  <a:gd name="connsiteY14" fmla="*/ 42530 h 244548"/>
                  <a:gd name="connsiteX15" fmla="*/ 13365 w 1101823"/>
                  <a:gd name="connsiteY15" fmla="*/ 148855 h 244548"/>
                  <a:gd name="connsiteX16" fmla="*/ 23997 w 1101823"/>
                  <a:gd name="connsiteY16" fmla="*/ 223283 h 244548"/>
                  <a:gd name="connsiteX17" fmla="*/ 55895 w 1101823"/>
                  <a:gd name="connsiteY17" fmla="*/ 233916 h 244548"/>
                  <a:gd name="connsiteX18" fmla="*/ 353607 w 1101823"/>
                  <a:gd name="connsiteY18" fmla="*/ 244548 h 244548"/>
                  <a:gd name="connsiteX19" fmla="*/ 470565 w 1101823"/>
                  <a:gd name="connsiteY19" fmla="*/ 233916 h 244548"/>
                  <a:gd name="connsiteX20" fmla="*/ 491830 w 1101823"/>
                  <a:gd name="connsiteY20" fmla="*/ 233916 h 244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01823" h="244548">
                    <a:moveTo>
                      <a:pt x="491830" y="233916"/>
                    </a:moveTo>
                    <a:cubicBezTo>
                      <a:pt x="498918" y="228600"/>
                      <a:pt x="504059" y="211054"/>
                      <a:pt x="513095" y="202018"/>
                    </a:cubicBezTo>
                    <a:cubicBezTo>
                      <a:pt x="583979" y="131134"/>
                      <a:pt x="509551" y="233916"/>
                      <a:pt x="566258" y="148855"/>
                    </a:cubicBezTo>
                    <a:cubicBezTo>
                      <a:pt x="573534" y="127027"/>
                      <a:pt x="574802" y="107370"/>
                      <a:pt x="598156" y="95693"/>
                    </a:cubicBezTo>
                    <a:cubicBezTo>
                      <a:pt x="720069" y="34737"/>
                      <a:pt x="1027750" y="64541"/>
                      <a:pt x="1055356" y="63795"/>
                    </a:cubicBezTo>
                    <a:cubicBezTo>
                      <a:pt x="1065988" y="60251"/>
                      <a:pt x="1082241" y="63186"/>
                      <a:pt x="1087253" y="53162"/>
                    </a:cubicBezTo>
                    <a:cubicBezTo>
                      <a:pt x="1101823" y="24021"/>
                      <a:pt x="1058506" y="11420"/>
                      <a:pt x="1044723" y="10632"/>
                    </a:cubicBezTo>
                    <a:cubicBezTo>
                      <a:pt x="931438" y="4159"/>
                      <a:pt x="817895" y="3544"/>
                      <a:pt x="704481" y="0"/>
                    </a:cubicBezTo>
                    <a:cubicBezTo>
                      <a:pt x="686760" y="3544"/>
                      <a:pt x="669291" y="8740"/>
                      <a:pt x="651318" y="10632"/>
                    </a:cubicBezTo>
                    <a:cubicBezTo>
                      <a:pt x="449682" y="31857"/>
                      <a:pt x="561946" y="6395"/>
                      <a:pt x="459932" y="31897"/>
                    </a:cubicBezTo>
                    <a:cubicBezTo>
                      <a:pt x="410313" y="28353"/>
                      <a:pt x="360480" y="27077"/>
                      <a:pt x="311076" y="21265"/>
                    </a:cubicBezTo>
                    <a:cubicBezTo>
                      <a:pt x="299945" y="19956"/>
                      <a:pt x="290325" y="11805"/>
                      <a:pt x="279179" y="10632"/>
                    </a:cubicBezTo>
                    <a:cubicBezTo>
                      <a:pt x="222674" y="4684"/>
                      <a:pt x="165765" y="3544"/>
                      <a:pt x="109058" y="0"/>
                    </a:cubicBezTo>
                    <a:cubicBezTo>
                      <a:pt x="80704" y="3544"/>
                      <a:pt x="50528" y="20"/>
                      <a:pt x="23997" y="10632"/>
                    </a:cubicBezTo>
                    <a:cubicBezTo>
                      <a:pt x="12132" y="15378"/>
                      <a:pt x="3712" y="29789"/>
                      <a:pt x="2732" y="42530"/>
                    </a:cubicBezTo>
                    <a:cubicBezTo>
                      <a:pt x="0" y="78044"/>
                      <a:pt x="9203" y="113481"/>
                      <a:pt x="13365" y="148855"/>
                    </a:cubicBezTo>
                    <a:cubicBezTo>
                      <a:pt x="16293" y="173745"/>
                      <a:pt x="12789" y="200868"/>
                      <a:pt x="23997" y="223283"/>
                    </a:cubicBezTo>
                    <a:cubicBezTo>
                      <a:pt x="29009" y="233308"/>
                      <a:pt x="44710" y="233194"/>
                      <a:pt x="55895" y="233916"/>
                    </a:cubicBezTo>
                    <a:cubicBezTo>
                      <a:pt x="154990" y="240309"/>
                      <a:pt x="254370" y="241004"/>
                      <a:pt x="353607" y="244548"/>
                    </a:cubicBezTo>
                    <a:cubicBezTo>
                      <a:pt x="392593" y="241004"/>
                      <a:pt x="431762" y="239090"/>
                      <a:pt x="470565" y="233916"/>
                    </a:cubicBezTo>
                    <a:cubicBezTo>
                      <a:pt x="485050" y="231985"/>
                      <a:pt x="484742" y="239232"/>
                      <a:pt x="491830" y="233916"/>
                    </a:cubicBezTo>
                    <a:close/>
                  </a:path>
                </a:pathLst>
              </a:custGeom>
              <a:solidFill>
                <a:schemeClr val="tx1">
                  <a:lumMod val="50000"/>
                  <a:lumOff val="50000"/>
                  <a:alpha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6" name="Straight Arrow Connector 35"/>
            <p:cNvCxnSpPr/>
            <p:nvPr/>
          </p:nvCxnSpPr>
          <p:spPr>
            <a:xfrm>
              <a:off x="4343400" y="2362200"/>
              <a:ext cx="0" cy="685800"/>
            </a:xfrm>
            <a:prstGeom prst="straightConnector1">
              <a:avLst/>
            </a:prstGeom>
            <a:ln w="38100">
              <a:solidFill>
                <a:schemeClr val="tx1">
                  <a:lumMod val="75000"/>
                  <a:lumOff val="25000"/>
                </a:scheme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flipV="1">
              <a:off x="6980464" y="1981200"/>
              <a:ext cx="29936" cy="838198"/>
            </a:xfrm>
            <a:prstGeom prst="straightConnector1">
              <a:avLst/>
            </a:prstGeom>
            <a:ln w="38100">
              <a:solidFill>
                <a:schemeClr val="tx1">
                  <a:lumMod val="75000"/>
                  <a:lumOff val="25000"/>
                </a:schemeClr>
              </a:solidFill>
              <a:tailEnd type="triangle" w="med" len="lg"/>
            </a:ln>
          </p:spPr>
          <p:style>
            <a:lnRef idx="1">
              <a:schemeClr val="accent1"/>
            </a:lnRef>
            <a:fillRef idx="0">
              <a:schemeClr val="accent1"/>
            </a:fillRef>
            <a:effectRef idx="0">
              <a:schemeClr val="accent1"/>
            </a:effectRef>
            <a:fontRef idx="minor">
              <a:schemeClr val="tx1"/>
            </a:fontRef>
          </p:style>
        </p:cxnSp>
      </p:grpSp>
      <p:pic>
        <p:nvPicPr>
          <p:cNvPr id="48" name="Picture 47" descr="httpwww.epmag.comImages2010MayEnhanced-Recovery-Odyssey-Powerwavecompare-May.jpg.jpg"/>
          <p:cNvPicPr>
            <a:picLocks noChangeAspect="1"/>
          </p:cNvPicPr>
          <p:nvPr/>
        </p:nvPicPr>
        <p:blipFill>
          <a:blip r:embed="rId3" cstate="print"/>
          <a:srcRect r="52610" b="4739"/>
          <a:stretch>
            <a:fillRect/>
          </a:stretch>
        </p:blipFill>
        <p:spPr>
          <a:xfrm>
            <a:off x="6629400" y="1889539"/>
            <a:ext cx="1905000" cy="3063461"/>
          </a:xfrm>
          <a:prstGeom prst="rect">
            <a:avLst/>
          </a:prstGeom>
          <a:effectLst>
            <a:outerShdw blurRad="50800" dist="38100" dir="2700000" algn="tl" rotWithShape="0">
              <a:prstClr val="black">
                <a:alpha val="40000"/>
              </a:prstClr>
            </a:outerShdw>
          </a:effectLst>
        </p:spPr>
      </p:pic>
      <p:pic>
        <p:nvPicPr>
          <p:cNvPr id="49" name="Picture 48" descr="10.1016j.colsurfa.2005.02.034.jpg"/>
          <p:cNvPicPr>
            <a:picLocks noChangeAspect="1"/>
          </p:cNvPicPr>
          <p:nvPr/>
        </p:nvPicPr>
        <p:blipFill>
          <a:blip r:embed="rId4" cstate="print"/>
          <a:stretch>
            <a:fillRect/>
          </a:stretch>
        </p:blipFill>
        <p:spPr>
          <a:xfrm>
            <a:off x="762000" y="2026674"/>
            <a:ext cx="1371600" cy="170712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xmlns="" val="13835822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500"/>
                                        <p:tgtEl>
                                          <p:spTgt spid="4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extBox 65"/>
          <p:cNvSpPr txBox="1"/>
          <p:nvPr/>
        </p:nvSpPr>
        <p:spPr>
          <a:xfrm>
            <a:off x="5029200" y="6581001"/>
            <a:ext cx="4114800" cy="276999"/>
          </a:xfrm>
          <a:prstGeom prst="rect">
            <a:avLst/>
          </a:prstGeom>
          <a:noFill/>
        </p:spPr>
        <p:txBody>
          <a:bodyPr wrap="square" rtlCol="0">
            <a:spAutoFit/>
          </a:bodyPr>
          <a:lstStyle/>
          <a:p>
            <a:pPr algn="r"/>
            <a:r>
              <a:rPr lang="en-US" sz="1200" dirty="0" smtClean="0">
                <a:solidFill>
                  <a:schemeClr val="bg1">
                    <a:lumMod val="50000"/>
                  </a:schemeClr>
                </a:solidFill>
              </a:rPr>
              <a:t>Source: Conn et al, in preparation</a:t>
            </a:r>
            <a:endParaRPr lang="en-US" sz="1200" dirty="0">
              <a:solidFill>
                <a:schemeClr val="bg1">
                  <a:lumMod val="50000"/>
                </a:schemeClr>
              </a:solidFill>
            </a:endParaRPr>
          </a:p>
        </p:txBody>
      </p:sp>
      <p:sp>
        <p:nvSpPr>
          <p:cNvPr id="2" name="Title 1"/>
          <p:cNvSpPr>
            <a:spLocks noGrp="1"/>
          </p:cNvSpPr>
          <p:nvPr>
            <p:ph type="title"/>
          </p:nvPr>
        </p:nvSpPr>
        <p:spPr/>
        <p:txBody>
          <a:bodyPr/>
          <a:lstStyle/>
          <a:p>
            <a:pPr algn="l"/>
            <a:r>
              <a:rPr lang="en-US" b="1" dirty="0" smtClean="0">
                <a:effectLst>
                  <a:outerShdw blurRad="38100" dist="38100" dir="2700000" algn="tl">
                    <a:srgbClr val="000000">
                      <a:alpha val="43137"/>
                    </a:srgbClr>
                  </a:outerShdw>
                </a:effectLst>
                <a:latin typeface="+mj-lt"/>
              </a:rPr>
              <a:t>Experimental Design</a:t>
            </a:r>
            <a:endParaRPr lang="en-US" b="1" dirty="0">
              <a:effectLst>
                <a:outerShdw blurRad="38100" dist="38100" dir="2700000" algn="tl">
                  <a:srgbClr val="000000">
                    <a:alpha val="43137"/>
                  </a:srgbClr>
                </a:outerShdw>
              </a:effectLst>
              <a:latin typeface="+mj-lt"/>
            </a:endParaRPr>
          </a:p>
        </p:txBody>
      </p:sp>
      <p:sp>
        <p:nvSpPr>
          <p:cNvPr id="4" name="TextBox 3"/>
          <p:cNvSpPr txBox="1"/>
          <p:nvPr/>
        </p:nvSpPr>
        <p:spPr>
          <a:xfrm>
            <a:off x="8382000" y="0"/>
            <a:ext cx="762000" cy="338554"/>
          </a:xfrm>
          <a:prstGeom prst="rect">
            <a:avLst/>
          </a:prstGeom>
          <a:noFill/>
        </p:spPr>
        <p:txBody>
          <a:bodyPr wrap="square" rtlCol="0">
            <a:spAutoFit/>
          </a:bodyPr>
          <a:lstStyle/>
          <a:p>
            <a:pPr algn="r"/>
            <a:fld id="{3F394F84-93BB-4747-AE64-F573209410CC}" type="slidenum">
              <a:rPr lang="en-US" sz="1600" smtClean="0">
                <a:solidFill>
                  <a:schemeClr val="bg1">
                    <a:lumMod val="75000"/>
                  </a:schemeClr>
                </a:solidFill>
              </a:rPr>
              <a:pPr algn="r"/>
              <a:t>3</a:t>
            </a:fld>
            <a:endParaRPr lang="en-US" sz="1600" dirty="0">
              <a:solidFill>
                <a:schemeClr val="bg1">
                  <a:lumMod val="75000"/>
                </a:schemeClr>
              </a:solidFill>
            </a:endParaRPr>
          </a:p>
        </p:txBody>
      </p:sp>
      <p:grpSp>
        <p:nvGrpSpPr>
          <p:cNvPr id="65" name="Group 64"/>
          <p:cNvGrpSpPr/>
          <p:nvPr/>
        </p:nvGrpSpPr>
        <p:grpSpPr>
          <a:xfrm>
            <a:off x="228599" y="6096000"/>
            <a:ext cx="8763001" cy="609600"/>
            <a:chOff x="228599" y="6096000"/>
            <a:chExt cx="8763001" cy="609600"/>
          </a:xfrm>
        </p:grpSpPr>
        <p:sp>
          <p:nvSpPr>
            <p:cNvPr id="133" name="Right Arrow 132"/>
            <p:cNvSpPr/>
            <p:nvPr/>
          </p:nvSpPr>
          <p:spPr>
            <a:xfrm>
              <a:off x="3886200" y="6096000"/>
              <a:ext cx="1066800" cy="609600"/>
            </a:xfrm>
            <a:prstGeom prst="rightArrow">
              <a:avLst/>
            </a:prstGeom>
            <a:solidFill>
              <a:schemeClr val="accent1"/>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FOAM</a:t>
              </a:r>
              <a:endParaRPr lang="en-US" sz="1600" b="1" dirty="0"/>
            </a:p>
          </p:txBody>
        </p:sp>
        <p:pic>
          <p:nvPicPr>
            <p:cNvPr id="63" name="Picture 62" descr="Generator_50um_v2white.png"/>
            <p:cNvPicPr>
              <a:picLocks noChangeAspect="1"/>
            </p:cNvPicPr>
            <p:nvPr/>
          </p:nvPicPr>
          <p:blipFill>
            <a:blip r:embed="rId3" cstate="print"/>
            <a:stretch>
              <a:fillRect/>
            </a:stretch>
          </p:blipFill>
          <p:spPr>
            <a:xfrm rot="16200000">
              <a:off x="2846979" y="5687422"/>
              <a:ext cx="459857" cy="1429414"/>
            </a:xfrm>
            <a:prstGeom prst="rect">
              <a:avLst/>
            </a:prstGeom>
          </p:spPr>
        </p:pic>
        <p:pic>
          <p:nvPicPr>
            <p:cNvPr id="64" name="Picture 63" descr="PorousSix-white.png"/>
            <p:cNvPicPr>
              <a:picLocks noChangeAspect="1"/>
            </p:cNvPicPr>
            <p:nvPr/>
          </p:nvPicPr>
          <p:blipFill>
            <a:blip r:embed="rId4" cstate="print"/>
            <a:stretch>
              <a:fillRect/>
            </a:stretch>
          </p:blipFill>
          <p:spPr>
            <a:xfrm>
              <a:off x="5029200" y="6248400"/>
              <a:ext cx="2209800" cy="350045"/>
            </a:xfrm>
            <a:prstGeom prst="rect">
              <a:avLst/>
            </a:prstGeom>
          </p:spPr>
        </p:pic>
        <p:sp>
          <p:nvSpPr>
            <p:cNvPr id="131" name="Right Arrow 130"/>
            <p:cNvSpPr/>
            <p:nvPr/>
          </p:nvSpPr>
          <p:spPr>
            <a:xfrm>
              <a:off x="228599" y="6096000"/>
              <a:ext cx="2057401" cy="609600"/>
            </a:xfrm>
            <a:prstGeom prst="rightArrow">
              <a:avLst/>
            </a:prstGeom>
            <a:solidFill>
              <a:schemeClr val="accent1"/>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smtClean="0"/>
                <a:t>GAS &amp; SURFACTANT</a:t>
              </a:r>
              <a:endParaRPr lang="en-US" sz="1600" b="1" dirty="0"/>
            </a:p>
          </p:txBody>
        </p:sp>
        <p:sp>
          <p:nvSpPr>
            <p:cNvPr id="132" name="Right Arrow 131"/>
            <p:cNvSpPr/>
            <p:nvPr/>
          </p:nvSpPr>
          <p:spPr>
            <a:xfrm>
              <a:off x="7315201" y="6096000"/>
              <a:ext cx="1676399" cy="609600"/>
            </a:xfrm>
            <a:prstGeom prst="rightArrow">
              <a:avLst/>
            </a:prstGeom>
            <a:solidFill>
              <a:schemeClr val="accent1"/>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WASTE</a:t>
              </a:r>
              <a:endParaRPr lang="en-US" sz="1600" b="1" dirty="0"/>
            </a:p>
          </p:txBody>
        </p:sp>
      </p:grpSp>
      <p:sp>
        <p:nvSpPr>
          <p:cNvPr id="153" name="TextBox 152"/>
          <p:cNvSpPr txBox="1"/>
          <p:nvPr/>
        </p:nvSpPr>
        <p:spPr>
          <a:xfrm>
            <a:off x="0" y="1915180"/>
            <a:ext cx="1905000" cy="523220"/>
          </a:xfrm>
          <a:prstGeom prst="rect">
            <a:avLst/>
          </a:prstGeom>
          <a:noFill/>
        </p:spPr>
        <p:txBody>
          <a:bodyPr wrap="square" rtlCol="0">
            <a:spAutoFit/>
          </a:bodyPr>
          <a:lstStyle/>
          <a:p>
            <a:pPr algn="ctr"/>
            <a:r>
              <a:rPr lang="en-US" sz="2800" b="1" dirty="0" smtClean="0"/>
              <a:t>MATERIALS</a:t>
            </a:r>
            <a:endParaRPr lang="en-US" sz="2400" b="1" dirty="0" smtClean="0"/>
          </a:p>
        </p:txBody>
      </p:sp>
      <p:cxnSp>
        <p:nvCxnSpPr>
          <p:cNvPr id="155" name="Straight Connector 154"/>
          <p:cNvCxnSpPr/>
          <p:nvPr/>
        </p:nvCxnSpPr>
        <p:spPr>
          <a:xfrm>
            <a:off x="0" y="3200400"/>
            <a:ext cx="9144000" cy="0"/>
          </a:xfrm>
          <a:prstGeom prst="line">
            <a:avLst/>
          </a:prstGeom>
          <a:ln w="38100">
            <a:gradFill flip="none" rotWithShape="1">
              <a:gsLst>
                <a:gs pos="0">
                  <a:schemeClr val="tx1">
                    <a:lumMod val="50000"/>
                    <a:lumOff val="50000"/>
                  </a:schemeClr>
                </a:gs>
                <a:gs pos="50000">
                  <a:schemeClr val="tx1"/>
                </a:gs>
                <a:gs pos="100000">
                  <a:schemeClr val="tx1">
                    <a:lumMod val="50000"/>
                    <a:lumOff val="5000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6" name="Group 163"/>
          <p:cNvGrpSpPr/>
          <p:nvPr/>
        </p:nvGrpSpPr>
        <p:grpSpPr>
          <a:xfrm>
            <a:off x="4800600" y="1219200"/>
            <a:ext cx="762000" cy="1828800"/>
            <a:chOff x="1752600" y="1143000"/>
            <a:chExt cx="762000" cy="1828800"/>
          </a:xfrm>
        </p:grpSpPr>
        <p:sp>
          <p:nvSpPr>
            <p:cNvPr id="161" name="Round Same Side Corner Rectangle 160"/>
            <p:cNvSpPr/>
            <p:nvPr/>
          </p:nvSpPr>
          <p:spPr>
            <a:xfrm>
              <a:off x="2057400" y="1295400"/>
              <a:ext cx="152400" cy="228600"/>
            </a:xfrm>
            <a:prstGeom prst="round2SameRect">
              <a:avLst>
                <a:gd name="adj1" fmla="val 50000"/>
                <a:gd name="adj2" fmla="val 0"/>
              </a:avLst>
            </a:prstGeom>
            <a:solidFill>
              <a:schemeClr val="bg1">
                <a:lumMod val="6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ound Same Side Corner Rectangle 156"/>
            <p:cNvSpPr/>
            <p:nvPr/>
          </p:nvSpPr>
          <p:spPr>
            <a:xfrm>
              <a:off x="1905000" y="1524000"/>
              <a:ext cx="457200" cy="1447800"/>
            </a:xfrm>
            <a:prstGeom prst="round2SameRect">
              <a:avLst>
                <a:gd name="adj1" fmla="val 50000"/>
                <a:gd name="adj2" fmla="val 0"/>
              </a:avLst>
            </a:prstGeom>
            <a:solidFill>
              <a:schemeClr val="accent3">
                <a:lumMod val="75000"/>
              </a:schemeClr>
            </a:solidFill>
            <a:ln>
              <a:solidFill>
                <a:schemeClr val="tx1">
                  <a:lumMod val="50000"/>
                  <a:lumOff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0" name="Oval 159"/>
            <p:cNvSpPr/>
            <p:nvPr/>
          </p:nvSpPr>
          <p:spPr>
            <a:xfrm>
              <a:off x="2133600" y="1219200"/>
              <a:ext cx="228600" cy="228600"/>
            </a:xfrm>
            <a:prstGeom prst="ellipse">
              <a:avLst/>
            </a:prstGeom>
            <a:solidFill>
              <a:schemeClr val="bg1">
                <a:lumMod val="65000"/>
              </a:schemeClr>
            </a:solidFill>
            <a:ln>
              <a:solidFill>
                <a:schemeClr val="tx1">
                  <a:lumMod val="50000"/>
                  <a:lumOff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p:cNvSpPr/>
            <p:nvPr/>
          </p:nvSpPr>
          <p:spPr>
            <a:xfrm>
              <a:off x="2057400" y="1143000"/>
              <a:ext cx="152400" cy="152400"/>
            </a:xfrm>
            <a:prstGeom prst="ellipse">
              <a:avLst/>
            </a:prstGeom>
            <a:solidFill>
              <a:schemeClr val="bg1">
                <a:lumMod val="75000"/>
              </a:schemeClr>
            </a:solidFill>
            <a:ln>
              <a:solidFill>
                <a:schemeClr val="tx1">
                  <a:lumMod val="50000"/>
                  <a:lumOff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p:cNvSpPr/>
            <p:nvPr/>
          </p:nvSpPr>
          <p:spPr>
            <a:xfrm>
              <a:off x="2286000" y="1143000"/>
              <a:ext cx="152400" cy="152400"/>
            </a:xfrm>
            <a:prstGeom prst="ellipse">
              <a:avLst/>
            </a:prstGeom>
            <a:solidFill>
              <a:schemeClr val="bg1">
                <a:lumMod val="75000"/>
              </a:schemeClr>
            </a:solidFill>
            <a:ln>
              <a:solidFill>
                <a:schemeClr val="tx1">
                  <a:lumMod val="50000"/>
                  <a:lumOff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TextBox 161"/>
            <p:cNvSpPr txBox="1"/>
            <p:nvPr/>
          </p:nvSpPr>
          <p:spPr>
            <a:xfrm>
              <a:off x="1752600" y="1524000"/>
              <a:ext cx="762000" cy="338554"/>
            </a:xfrm>
            <a:prstGeom prst="rect">
              <a:avLst/>
            </a:prstGeom>
            <a:noFill/>
          </p:spPr>
          <p:txBody>
            <a:bodyPr wrap="square" rtlCol="0">
              <a:spAutoFit/>
            </a:bodyPr>
            <a:lstStyle/>
            <a:p>
              <a:pPr algn="ctr"/>
              <a:r>
                <a:rPr lang="en-US" sz="1600" b="1" dirty="0" smtClean="0">
                  <a:solidFill>
                    <a:schemeClr val="bg1"/>
                  </a:solidFill>
                </a:rPr>
                <a:t>GAS</a:t>
              </a:r>
              <a:endParaRPr lang="en-US" sz="1600" b="1" dirty="0">
                <a:solidFill>
                  <a:schemeClr val="bg1"/>
                </a:solidFill>
              </a:endParaRPr>
            </a:p>
          </p:txBody>
        </p:sp>
        <p:sp>
          <p:nvSpPr>
            <p:cNvPr id="163" name="TextBox 162"/>
            <p:cNvSpPr txBox="1"/>
            <p:nvPr/>
          </p:nvSpPr>
          <p:spPr>
            <a:xfrm>
              <a:off x="1752600" y="2057400"/>
              <a:ext cx="762000" cy="369332"/>
            </a:xfrm>
            <a:prstGeom prst="rect">
              <a:avLst/>
            </a:prstGeom>
            <a:noFill/>
          </p:spPr>
          <p:txBody>
            <a:bodyPr wrap="square" rtlCol="0">
              <a:spAutoFit/>
            </a:bodyPr>
            <a:lstStyle/>
            <a:p>
              <a:pPr algn="ctr"/>
              <a:r>
                <a:rPr lang="en-US" b="1" dirty="0" smtClean="0"/>
                <a:t>Air</a:t>
              </a:r>
              <a:endParaRPr lang="en-US" b="1" dirty="0"/>
            </a:p>
          </p:txBody>
        </p:sp>
      </p:grpSp>
      <p:grpSp>
        <p:nvGrpSpPr>
          <p:cNvPr id="7" name="Group 168"/>
          <p:cNvGrpSpPr/>
          <p:nvPr/>
        </p:nvGrpSpPr>
        <p:grpSpPr>
          <a:xfrm>
            <a:off x="2590800" y="1278523"/>
            <a:ext cx="2209800" cy="1769477"/>
            <a:chOff x="1981200" y="1202323"/>
            <a:chExt cx="2209800" cy="1769477"/>
          </a:xfrm>
        </p:grpSpPr>
        <p:grpSp>
          <p:nvGrpSpPr>
            <p:cNvPr id="8" name="Group 139"/>
            <p:cNvGrpSpPr/>
            <p:nvPr/>
          </p:nvGrpSpPr>
          <p:grpSpPr>
            <a:xfrm>
              <a:off x="2133600" y="1219200"/>
              <a:ext cx="1219200" cy="1752600"/>
              <a:chOff x="457200" y="4876800"/>
              <a:chExt cx="1219200" cy="1752600"/>
            </a:xfrm>
          </p:grpSpPr>
          <p:sp>
            <p:nvSpPr>
              <p:cNvPr id="136" name="Round Same Side Corner Rectangle 135"/>
              <p:cNvSpPr/>
              <p:nvPr/>
            </p:nvSpPr>
            <p:spPr>
              <a:xfrm>
                <a:off x="533400" y="5105400"/>
                <a:ext cx="1066800" cy="1524000"/>
              </a:xfrm>
              <a:prstGeom prst="round2SameRect">
                <a:avLst/>
              </a:prstGeom>
              <a:solidFill>
                <a:schemeClr val="accent5">
                  <a:lumMod val="60000"/>
                  <a:lumOff val="4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smtClean="0">
                    <a:solidFill>
                      <a:schemeClr val="tx1"/>
                    </a:solidFill>
                  </a:rPr>
                  <a:t>AOS</a:t>
                </a:r>
                <a:r>
                  <a:rPr lang="en-US" dirty="0" smtClean="0">
                    <a:solidFill>
                      <a:schemeClr val="tx1"/>
                    </a:solidFill>
                  </a:rPr>
                  <a:t> 1%</a:t>
                </a:r>
              </a:p>
              <a:p>
                <a:pPr algn="ctr"/>
                <a:r>
                  <a:rPr lang="en-US" sz="800" dirty="0" smtClean="0">
                    <a:solidFill>
                      <a:schemeClr val="tx1"/>
                    </a:solidFill>
                  </a:rPr>
                  <a:t>AOS C14-16</a:t>
                </a:r>
              </a:p>
              <a:p>
                <a:pPr algn="ctr"/>
                <a:r>
                  <a:rPr lang="en-US" sz="1400" dirty="0" smtClean="0">
                    <a:solidFill>
                      <a:schemeClr val="tx1"/>
                    </a:solidFill>
                  </a:rPr>
                  <a:t>NaCl 2.5%</a:t>
                </a:r>
              </a:p>
            </p:txBody>
          </p:sp>
          <p:sp>
            <p:nvSpPr>
              <p:cNvPr id="137" name="Rectangle 136"/>
              <p:cNvSpPr/>
              <p:nvPr/>
            </p:nvSpPr>
            <p:spPr>
              <a:xfrm>
                <a:off x="533400" y="5867400"/>
                <a:ext cx="1066800" cy="76200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smtClean="0">
                    <a:solidFill>
                      <a:schemeClr val="tx1"/>
                    </a:solidFill>
                  </a:rPr>
                  <a:t>LB</a:t>
                </a:r>
                <a:r>
                  <a:rPr lang="en-US" dirty="0" smtClean="0">
                    <a:solidFill>
                      <a:schemeClr val="tx1"/>
                    </a:solidFill>
                  </a:rPr>
                  <a:t> 1%</a:t>
                </a:r>
              </a:p>
              <a:p>
                <a:pPr algn="ctr"/>
                <a:r>
                  <a:rPr lang="en-US" sz="800" dirty="0" smtClean="0">
                    <a:solidFill>
                      <a:schemeClr val="tx1"/>
                    </a:solidFill>
                  </a:rPr>
                  <a:t>lauryl betaine</a:t>
                </a:r>
              </a:p>
              <a:p>
                <a:pPr algn="ctr"/>
                <a:r>
                  <a:rPr lang="en-US" sz="1400" dirty="0" smtClean="0">
                    <a:solidFill>
                      <a:schemeClr val="tx1"/>
                    </a:solidFill>
                  </a:rPr>
                  <a:t>NaCl 2.5%</a:t>
                </a:r>
                <a:endParaRPr lang="en-US" sz="1400" dirty="0">
                  <a:solidFill>
                    <a:schemeClr val="tx1"/>
                  </a:solidFill>
                </a:endParaRPr>
              </a:p>
            </p:txBody>
          </p:sp>
          <p:sp>
            <p:nvSpPr>
              <p:cNvPr id="139" name="Rounded Rectangle 138"/>
              <p:cNvSpPr/>
              <p:nvPr/>
            </p:nvSpPr>
            <p:spPr>
              <a:xfrm>
                <a:off x="457200" y="4876800"/>
                <a:ext cx="1219200" cy="304800"/>
              </a:xfrm>
              <a:prstGeom prst="roundRect">
                <a:avLst/>
              </a:prstGeom>
              <a:solidFill>
                <a:schemeClr val="bg1">
                  <a:lumMod val="50000"/>
                </a:schemeClr>
              </a:solidFill>
              <a:ln w="19050">
                <a:solidFill>
                  <a:schemeClr val="tx1">
                    <a:lumMod val="65000"/>
                    <a:lumOff val="3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bg1"/>
                  </a:solidFill>
                </a:endParaRPr>
              </a:p>
            </p:txBody>
          </p:sp>
        </p:grpSp>
        <p:sp>
          <p:nvSpPr>
            <p:cNvPr id="141" name="Right Brace 140"/>
            <p:cNvSpPr/>
            <p:nvPr/>
          </p:nvSpPr>
          <p:spPr>
            <a:xfrm>
              <a:off x="3352800" y="1524000"/>
              <a:ext cx="152400" cy="1447800"/>
            </a:xfrm>
            <a:prstGeom prst="rightBrace">
              <a:avLst/>
            </a:prstGeom>
            <a:noFill/>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2" name="Rectangle 141"/>
            <p:cNvSpPr/>
            <p:nvPr/>
          </p:nvSpPr>
          <p:spPr>
            <a:xfrm>
              <a:off x="3429000" y="2109400"/>
              <a:ext cx="762000" cy="276999"/>
            </a:xfrm>
            <a:prstGeom prst="rect">
              <a:avLst/>
            </a:prstGeom>
          </p:spPr>
          <p:txBody>
            <a:bodyPr wrap="square" anchor="ctr">
              <a:spAutoFit/>
            </a:bodyPr>
            <a:lstStyle/>
            <a:p>
              <a:pPr algn="ctr"/>
              <a:r>
                <a:rPr lang="en-US" sz="1200" b="1" dirty="0" smtClean="0">
                  <a:solidFill>
                    <a:schemeClr val="tx1">
                      <a:lumMod val="50000"/>
                      <a:lumOff val="50000"/>
                    </a:schemeClr>
                  </a:solidFill>
                  <a:ea typeface="Arial Unicode MS" pitchFamily="34" charset="-128"/>
                  <a:cs typeface="Arial" pitchFamily="34" charset="0"/>
                </a:rPr>
                <a:t>1:1 ratio</a:t>
              </a:r>
              <a:endParaRPr lang="en-US" sz="1200" b="1" dirty="0">
                <a:solidFill>
                  <a:schemeClr val="tx1">
                    <a:lumMod val="50000"/>
                    <a:lumOff val="50000"/>
                  </a:schemeClr>
                </a:solidFill>
                <a:ea typeface="Arial Unicode MS" pitchFamily="34" charset="-128"/>
                <a:cs typeface="Arial" pitchFamily="34" charset="0"/>
              </a:endParaRPr>
            </a:p>
          </p:txBody>
        </p:sp>
        <p:sp>
          <p:nvSpPr>
            <p:cNvPr id="165" name="TextBox 164"/>
            <p:cNvSpPr txBox="1"/>
            <p:nvPr/>
          </p:nvSpPr>
          <p:spPr>
            <a:xfrm>
              <a:off x="1981200" y="1202323"/>
              <a:ext cx="1524000" cy="338554"/>
            </a:xfrm>
            <a:prstGeom prst="rect">
              <a:avLst/>
            </a:prstGeom>
            <a:noFill/>
          </p:spPr>
          <p:txBody>
            <a:bodyPr wrap="square" rtlCol="0" anchor="ctr">
              <a:spAutoFit/>
            </a:bodyPr>
            <a:lstStyle/>
            <a:p>
              <a:pPr algn="ctr"/>
              <a:r>
                <a:rPr lang="en-US" sz="1600" b="1" dirty="0" smtClean="0">
                  <a:solidFill>
                    <a:schemeClr val="bg1"/>
                  </a:solidFill>
                </a:rPr>
                <a:t>SURFACTANT</a:t>
              </a:r>
              <a:endParaRPr lang="en-US" sz="1600" b="1" dirty="0">
                <a:solidFill>
                  <a:schemeClr val="bg1"/>
                </a:solidFill>
              </a:endParaRPr>
            </a:p>
          </p:txBody>
        </p:sp>
      </p:grpSp>
      <p:grpSp>
        <p:nvGrpSpPr>
          <p:cNvPr id="9" name="Group 166"/>
          <p:cNvGrpSpPr/>
          <p:nvPr/>
        </p:nvGrpSpPr>
        <p:grpSpPr>
          <a:xfrm>
            <a:off x="5943600" y="1261646"/>
            <a:ext cx="1524000" cy="1786354"/>
            <a:chOff x="6400800" y="1185446"/>
            <a:chExt cx="1524000" cy="1786354"/>
          </a:xfrm>
          <a:effectLst/>
        </p:grpSpPr>
        <p:grpSp>
          <p:nvGrpSpPr>
            <p:cNvPr id="10" name="Group 148"/>
            <p:cNvGrpSpPr/>
            <p:nvPr/>
          </p:nvGrpSpPr>
          <p:grpSpPr>
            <a:xfrm>
              <a:off x="6553200" y="1219200"/>
              <a:ext cx="1219200" cy="1752600"/>
              <a:chOff x="5791200" y="4953000"/>
              <a:chExt cx="1219200" cy="1752600"/>
            </a:xfrm>
          </p:grpSpPr>
          <p:sp>
            <p:nvSpPr>
              <p:cNvPr id="144" name="Round Same Side Corner Rectangle 143"/>
              <p:cNvSpPr/>
              <p:nvPr/>
            </p:nvSpPr>
            <p:spPr>
              <a:xfrm>
                <a:off x="5867400" y="5181600"/>
                <a:ext cx="1066800" cy="1524000"/>
              </a:xfrm>
              <a:prstGeom prst="round2SameRect">
                <a:avLst/>
              </a:prstGeom>
              <a:solidFill>
                <a:schemeClr val="bg1">
                  <a:lumMod val="75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200" b="1" dirty="0" smtClean="0">
                  <a:solidFill>
                    <a:schemeClr val="tx1"/>
                  </a:solidFill>
                </a:endParaRPr>
              </a:p>
              <a:p>
                <a:pPr algn="ctr"/>
                <a:r>
                  <a:rPr lang="en-US" b="1" dirty="0" smtClean="0">
                    <a:solidFill>
                      <a:schemeClr val="tx1"/>
                    </a:solidFill>
                  </a:rPr>
                  <a:t>Paraffin Oil</a:t>
                </a:r>
              </a:p>
              <a:p>
                <a:pPr algn="ctr"/>
                <a:r>
                  <a:rPr lang="en-US" sz="1400" dirty="0" smtClean="0">
                    <a:solidFill>
                      <a:schemeClr val="tx1"/>
                    </a:solidFill>
                  </a:rPr>
                  <a:t>25 </a:t>
                </a:r>
                <a:r>
                  <a:rPr lang="en-US" sz="1400" dirty="0" err="1" smtClean="0">
                    <a:solidFill>
                      <a:schemeClr val="tx1"/>
                    </a:solidFill>
                  </a:rPr>
                  <a:t>cP</a:t>
                </a:r>
                <a:endParaRPr lang="en-US" sz="1400" dirty="0" smtClean="0">
                  <a:solidFill>
                    <a:schemeClr val="tx1"/>
                  </a:solidFill>
                </a:endParaRPr>
              </a:p>
            </p:txBody>
          </p:sp>
          <p:sp>
            <p:nvSpPr>
              <p:cNvPr id="145" name="Rectangle 144"/>
              <p:cNvSpPr/>
              <p:nvPr/>
            </p:nvSpPr>
            <p:spPr>
              <a:xfrm>
                <a:off x="5867400" y="6400800"/>
                <a:ext cx="1066800" cy="3048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dirty="0" smtClean="0">
                    <a:solidFill>
                      <a:schemeClr val="tx1"/>
                    </a:solidFill>
                  </a:rPr>
                  <a:t>Oil Red O</a:t>
                </a:r>
                <a:endParaRPr lang="en-US" sz="1600" dirty="0">
                  <a:solidFill>
                    <a:schemeClr val="tx1"/>
                  </a:solidFill>
                </a:endParaRPr>
              </a:p>
            </p:txBody>
          </p:sp>
          <p:sp>
            <p:nvSpPr>
              <p:cNvPr id="146" name="Rounded Rectangle 145"/>
              <p:cNvSpPr/>
              <p:nvPr/>
            </p:nvSpPr>
            <p:spPr>
              <a:xfrm>
                <a:off x="5791200" y="4953000"/>
                <a:ext cx="1219200" cy="304800"/>
              </a:xfrm>
              <a:prstGeom prst="roundRect">
                <a:avLst/>
              </a:prstGeom>
              <a:solidFill>
                <a:schemeClr val="bg1">
                  <a:lumMod val="50000"/>
                </a:schemeClr>
              </a:solidFill>
              <a:ln w="19050">
                <a:solidFill>
                  <a:schemeClr val="tx1">
                    <a:lumMod val="65000"/>
                    <a:lumOff val="3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bg1"/>
                  </a:solidFill>
                </a:endParaRPr>
              </a:p>
            </p:txBody>
          </p:sp>
        </p:grpSp>
        <p:sp>
          <p:nvSpPr>
            <p:cNvPr id="166" name="TextBox 165"/>
            <p:cNvSpPr txBox="1"/>
            <p:nvPr/>
          </p:nvSpPr>
          <p:spPr>
            <a:xfrm>
              <a:off x="6400800" y="1185446"/>
              <a:ext cx="1524000" cy="338554"/>
            </a:xfrm>
            <a:prstGeom prst="rect">
              <a:avLst/>
            </a:prstGeom>
            <a:noFill/>
          </p:spPr>
          <p:txBody>
            <a:bodyPr wrap="square" rtlCol="0" anchor="ctr">
              <a:spAutoFit/>
            </a:bodyPr>
            <a:lstStyle/>
            <a:p>
              <a:pPr algn="ctr"/>
              <a:r>
                <a:rPr lang="en-US" sz="1600" b="1" dirty="0" smtClean="0">
                  <a:solidFill>
                    <a:schemeClr val="bg1"/>
                  </a:solidFill>
                </a:rPr>
                <a:t>OIL</a:t>
              </a:r>
              <a:endParaRPr lang="en-US" sz="1600" b="1" dirty="0">
                <a:solidFill>
                  <a:schemeClr val="bg1"/>
                </a:solidFill>
              </a:endParaRPr>
            </a:p>
          </p:txBody>
        </p:sp>
      </p:grpSp>
      <p:grpSp>
        <p:nvGrpSpPr>
          <p:cNvPr id="55" name="Group 54"/>
          <p:cNvGrpSpPr/>
          <p:nvPr/>
        </p:nvGrpSpPr>
        <p:grpSpPr>
          <a:xfrm>
            <a:off x="1752600" y="1676400"/>
            <a:ext cx="1030223" cy="1371600"/>
            <a:chOff x="1752600" y="1676400"/>
            <a:chExt cx="1030223" cy="1371600"/>
          </a:xfrm>
        </p:grpSpPr>
        <p:pic>
          <p:nvPicPr>
            <p:cNvPr id="171" name="Picture 170" descr="AOS.PNG"/>
            <p:cNvPicPr>
              <a:picLocks noChangeAspect="1"/>
            </p:cNvPicPr>
            <p:nvPr/>
          </p:nvPicPr>
          <p:blipFill>
            <a:blip r:embed="rId5" cstate="print"/>
            <a:stretch>
              <a:fillRect/>
            </a:stretch>
          </p:blipFill>
          <p:spPr>
            <a:xfrm>
              <a:off x="1752600" y="1676400"/>
              <a:ext cx="1030223" cy="457200"/>
            </a:xfrm>
            <a:prstGeom prst="rect">
              <a:avLst/>
            </a:prstGeom>
          </p:spPr>
        </p:pic>
        <p:pic>
          <p:nvPicPr>
            <p:cNvPr id="170" name="Picture 1" descr="683-10-3.gif"/>
            <p:cNvPicPr/>
            <p:nvPr/>
          </p:nvPicPr>
          <p:blipFill>
            <a:blip r:embed="rId6" cstate="print"/>
            <a:stretch>
              <a:fillRect/>
            </a:stretch>
          </p:blipFill>
          <p:spPr>
            <a:xfrm>
              <a:off x="1904999" y="2209800"/>
              <a:ext cx="868135" cy="838200"/>
            </a:xfrm>
            <a:prstGeom prst="rect">
              <a:avLst/>
            </a:prstGeom>
          </p:spPr>
        </p:pic>
      </p:grpSp>
      <p:grpSp>
        <p:nvGrpSpPr>
          <p:cNvPr id="47" name="Group 46"/>
          <p:cNvGrpSpPr/>
          <p:nvPr/>
        </p:nvGrpSpPr>
        <p:grpSpPr>
          <a:xfrm>
            <a:off x="1553368" y="3313222"/>
            <a:ext cx="6142832" cy="2706578"/>
            <a:chOff x="1553368" y="3276600"/>
            <a:chExt cx="6142832" cy="2706578"/>
          </a:xfrm>
        </p:grpSpPr>
        <p:grpSp>
          <p:nvGrpSpPr>
            <p:cNvPr id="3" name="Group 121"/>
            <p:cNvGrpSpPr/>
            <p:nvPr/>
          </p:nvGrpSpPr>
          <p:grpSpPr>
            <a:xfrm>
              <a:off x="1553368" y="3276600"/>
              <a:ext cx="6142832" cy="2706578"/>
              <a:chOff x="19873470" y="7748164"/>
              <a:chExt cx="8521055" cy="3754441"/>
            </a:xfrm>
            <a:effectLst>
              <a:outerShdw blurRad="50800" dist="38100" dir="2700000" algn="tl" rotWithShape="0">
                <a:prstClr val="black">
                  <a:alpha val="40000"/>
                </a:prstClr>
              </a:outerShdw>
            </a:effectLst>
          </p:grpSpPr>
          <p:pic>
            <p:nvPicPr>
              <p:cNvPr id="79" name="Picture 78" descr="CameraZOOM-20130402102427753.jpg"/>
              <p:cNvPicPr>
                <a:picLocks noChangeAspect="1"/>
              </p:cNvPicPr>
              <p:nvPr/>
            </p:nvPicPr>
            <p:blipFill>
              <a:blip r:embed="rId7" cstate="print"/>
              <a:srcRect t="6379" b="34828"/>
              <a:stretch>
                <a:fillRect/>
              </a:stretch>
            </p:blipFill>
            <p:spPr>
              <a:xfrm>
                <a:off x="19880056" y="7748164"/>
                <a:ext cx="8514469" cy="3754441"/>
              </a:xfrm>
              <a:prstGeom prst="rect">
                <a:avLst/>
              </a:prstGeom>
            </p:spPr>
          </p:pic>
          <p:sp>
            <p:nvSpPr>
              <p:cNvPr id="80" name="Rectangle 79"/>
              <p:cNvSpPr/>
              <p:nvPr/>
            </p:nvSpPr>
            <p:spPr>
              <a:xfrm>
                <a:off x="19873470" y="10602095"/>
                <a:ext cx="8477378" cy="576467"/>
              </a:xfrm>
              <a:prstGeom prst="rect">
                <a:avLst/>
              </a:prstGeom>
            </p:spPr>
            <p:txBody>
              <a:bodyPr wrap="square">
                <a:spAutoFit/>
              </a:bodyPr>
              <a:lstStyle/>
              <a:p>
                <a:r>
                  <a:rPr lang="en-US" sz="1600" b="1" dirty="0" smtClean="0">
                    <a:ea typeface="Arial Unicode MS" pitchFamily="34" charset="-128"/>
                    <a:cs typeface="Arial Unicode MS" pitchFamily="34" charset="-128"/>
                  </a:rPr>
                  <a:t>          </a:t>
                </a:r>
                <a:r>
                  <a:rPr lang="en-US" sz="2000" b="1" dirty="0" smtClean="0">
                    <a:ea typeface="Arial Unicode MS" pitchFamily="34" charset="-128"/>
                    <a:cs typeface="Arial Unicode MS" pitchFamily="34" charset="-128"/>
                  </a:rPr>
                  <a:t>FOAM GENERATOR         POROUS MICROMODEL</a:t>
                </a:r>
                <a:endParaRPr lang="en-US" sz="2000" b="1" dirty="0">
                  <a:ea typeface="Arial Unicode MS" pitchFamily="34" charset="-128"/>
                  <a:cs typeface="Arial Unicode MS" pitchFamily="34" charset="-128"/>
                </a:endParaRPr>
              </a:p>
            </p:txBody>
          </p:sp>
        </p:grpSp>
        <p:sp>
          <p:nvSpPr>
            <p:cNvPr id="44" name="TextBox 43"/>
            <p:cNvSpPr txBox="1"/>
            <p:nvPr/>
          </p:nvSpPr>
          <p:spPr>
            <a:xfrm>
              <a:off x="5334000" y="5590401"/>
              <a:ext cx="2133600" cy="276999"/>
            </a:xfrm>
            <a:prstGeom prst="rect">
              <a:avLst/>
            </a:prstGeom>
            <a:noFill/>
          </p:spPr>
          <p:txBody>
            <a:bodyPr wrap="square" rtlCol="0">
              <a:spAutoFit/>
            </a:bodyPr>
            <a:lstStyle/>
            <a:p>
              <a:pPr algn="ctr"/>
              <a:r>
                <a:rPr lang="en-US" sz="1200" b="1" dirty="0" smtClean="0"/>
                <a:t>PDMS-coated microscope slide</a:t>
              </a:r>
            </a:p>
          </p:txBody>
        </p:sp>
        <p:sp>
          <p:nvSpPr>
            <p:cNvPr id="45" name="TextBox 44"/>
            <p:cNvSpPr txBox="1"/>
            <p:nvPr/>
          </p:nvSpPr>
          <p:spPr>
            <a:xfrm>
              <a:off x="5867400" y="4800600"/>
              <a:ext cx="1524000" cy="276999"/>
            </a:xfrm>
            <a:prstGeom prst="rect">
              <a:avLst/>
            </a:prstGeom>
            <a:noFill/>
          </p:spPr>
          <p:txBody>
            <a:bodyPr wrap="square" rtlCol="0">
              <a:spAutoFit/>
            </a:bodyPr>
            <a:lstStyle/>
            <a:p>
              <a:pPr algn="ctr"/>
              <a:r>
                <a:rPr lang="en-US" sz="1200" b="1" dirty="0" smtClean="0"/>
                <a:t>PDMS (oil-wet)</a:t>
              </a:r>
            </a:p>
          </p:txBody>
        </p:sp>
        <p:sp>
          <p:nvSpPr>
            <p:cNvPr id="46" name="TextBox 45"/>
            <p:cNvSpPr txBox="1"/>
            <p:nvPr/>
          </p:nvSpPr>
          <p:spPr>
            <a:xfrm>
              <a:off x="2895600" y="4800600"/>
              <a:ext cx="1447800" cy="276999"/>
            </a:xfrm>
            <a:prstGeom prst="rect">
              <a:avLst/>
            </a:prstGeom>
            <a:noFill/>
          </p:spPr>
          <p:txBody>
            <a:bodyPr wrap="square" rtlCol="0">
              <a:spAutoFit/>
            </a:bodyPr>
            <a:lstStyle/>
            <a:p>
              <a:pPr algn="ctr"/>
              <a:r>
                <a:rPr lang="en-US" sz="1200" b="1" dirty="0" smtClean="0"/>
                <a:t>PDMS (water-wet)</a:t>
              </a:r>
            </a:p>
          </p:txBody>
        </p:sp>
      </p:grpSp>
      <p:grpSp>
        <p:nvGrpSpPr>
          <p:cNvPr id="57" name="Group 56"/>
          <p:cNvGrpSpPr/>
          <p:nvPr/>
        </p:nvGrpSpPr>
        <p:grpSpPr>
          <a:xfrm>
            <a:off x="7391401" y="1295400"/>
            <a:ext cx="1752599" cy="1828800"/>
            <a:chOff x="7467600" y="1122145"/>
            <a:chExt cx="1918634" cy="2002055"/>
          </a:xfrm>
        </p:grpSpPr>
        <p:grpSp>
          <p:nvGrpSpPr>
            <p:cNvPr id="56" name="Group 55"/>
            <p:cNvGrpSpPr/>
            <p:nvPr/>
          </p:nvGrpSpPr>
          <p:grpSpPr>
            <a:xfrm>
              <a:off x="7467600" y="1143000"/>
              <a:ext cx="1816705" cy="1981200"/>
              <a:chOff x="7467600" y="1143000"/>
              <a:chExt cx="1816705" cy="1981200"/>
            </a:xfrm>
          </p:grpSpPr>
          <p:pic>
            <p:nvPicPr>
              <p:cNvPr id="49" name="Picture 48" descr="4hr-AOS.LB.jpg"/>
              <p:cNvPicPr>
                <a:picLocks noChangeAspect="1"/>
              </p:cNvPicPr>
              <p:nvPr/>
            </p:nvPicPr>
            <p:blipFill>
              <a:blip r:embed="rId8" cstate="print"/>
              <a:stretch>
                <a:fillRect/>
              </a:stretch>
            </p:blipFill>
            <p:spPr>
              <a:xfrm>
                <a:off x="8077200" y="1143000"/>
                <a:ext cx="609600" cy="1959429"/>
              </a:xfrm>
              <a:prstGeom prst="rect">
                <a:avLst/>
              </a:prstGeom>
              <a:ln w="25400">
                <a:solidFill>
                  <a:schemeClr val="bg1"/>
                </a:solidFill>
              </a:ln>
            </p:spPr>
          </p:pic>
          <p:pic>
            <p:nvPicPr>
              <p:cNvPr id="48" name="Picture 47" descr="0hr-AOS.LB.jpg"/>
              <p:cNvPicPr>
                <a:picLocks noChangeAspect="1"/>
              </p:cNvPicPr>
              <p:nvPr/>
            </p:nvPicPr>
            <p:blipFill>
              <a:blip r:embed="rId9" cstate="print"/>
              <a:stretch>
                <a:fillRect/>
              </a:stretch>
            </p:blipFill>
            <p:spPr>
              <a:xfrm>
                <a:off x="7467600" y="1143000"/>
                <a:ext cx="609600" cy="1959429"/>
              </a:xfrm>
              <a:prstGeom prst="rect">
                <a:avLst/>
              </a:prstGeom>
              <a:ln w="25400">
                <a:solidFill>
                  <a:schemeClr val="bg1"/>
                </a:solidFill>
              </a:ln>
            </p:spPr>
          </p:pic>
          <p:pic>
            <p:nvPicPr>
              <p:cNvPr id="53" name="Picture 52" descr="22hr-1.jpg"/>
              <p:cNvPicPr>
                <a:picLocks noChangeAspect="1"/>
              </p:cNvPicPr>
              <p:nvPr/>
            </p:nvPicPr>
            <p:blipFill>
              <a:blip r:embed="rId10" cstate="print"/>
              <a:srcRect l="42499" t="23333" r="41667" b="6667"/>
              <a:stretch>
                <a:fillRect/>
              </a:stretch>
            </p:blipFill>
            <p:spPr>
              <a:xfrm>
                <a:off x="8686800" y="1143000"/>
                <a:ext cx="597505" cy="1981200"/>
              </a:xfrm>
              <a:prstGeom prst="rect">
                <a:avLst/>
              </a:prstGeom>
              <a:ln w="25400">
                <a:solidFill>
                  <a:schemeClr val="bg1"/>
                </a:solidFill>
              </a:ln>
            </p:spPr>
          </p:pic>
        </p:grpSp>
        <p:sp>
          <p:nvSpPr>
            <p:cNvPr id="50" name="TextBox 49"/>
            <p:cNvSpPr txBox="1"/>
            <p:nvPr/>
          </p:nvSpPr>
          <p:spPr>
            <a:xfrm>
              <a:off x="7543799" y="1122145"/>
              <a:ext cx="457200" cy="246221"/>
            </a:xfrm>
            <a:prstGeom prst="rect">
              <a:avLst/>
            </a:prstGeom>
            <a:noFill/>
          </p:spPr>
          <p:txBody>
            <a:bodyPr wrap="square" rtlCol="0">
              <a:spAutoFit/>
            </a:bodyPr>
            <a:lstStyle/>
            <a:p>
              <a:pPr algn="ctr"/>
              <a:r>
                <a:rPr lang="en-US" sz="1000" b="1" dirty="0" smtClean="0">
                  <a:solidFill>
                    <a:schemeClr val="bg1"/>
                  </a:solidFill>
                </a:rPr>
                <a:t>0 hr</a:t>
              </a:r>
            </a:p>
          </p:txBody>
        </p:sp>
        <p:sp>
          <p:nvSpPr>
            <p:cNvPr id="51" name="TextBox 50"/>
            <p:cNvSpPr txBox="1"/>
            <p:nvPr/>
          </p:nvSpPr>
          <p:spPr>
            <a:xfrm>
              <a:off x="8153399" y="1122145"/>
              <a:ext cx="457200" cy="246221"/>
            </a:xfrm>
            <a:prstGeom prst="rect">
              <a:avLst/>
            </a:prstGeom>
            <a:noFill/>
          </p:spPr>
          <p:txBody>
            <a:bodyPr wrap="square" rtlCol="0">
              <a:spAutoFit/>
            </a:bodyPr>
            <a:lstStyle/>
            <a:p>
              <a:pPr algn="ctr"/>
              <a:r>
                <a:rPr lang="en-US" sz="1000" b="1" dirty="0" smtClean="0">
                  <a:solidFill>
                    <a:schemeClr val="bg1"/>
                  </a:solidFill>
                </a:rPr>
                <a:t>4 hr</a:t>
              </a:r>
            </a:p>
          </p:txBody>
        </p:sp>
        <p:sp>
          <p:nvSpPr>
            <p:cNvPr id="54" name="TextBox 53"/>
            <p:cNvSpPr txBox="1"/>
            <p:nvPr/>
          </p:nvSpPr>
          <p:spPr>
            <a:xfrm>
              <a:off x="8552045" y="1122145"/>
              <a:ext cx="834189" cy="269547"/>
            </a:xfrm>
            <a:prstGeom prst="rect">
              <a:avLst/>
            </a:prstGeom>
            <a:noFill/>
          </p:spPr>
          <p:txBody>
            <a:bodyPr wrap="square" rtlCol="0">
              <a:spAutoFit/>
            </a:bodyPr>
            <a:lstStyle/>
            <a:p>
              <a:pPr algn="ctr"/>
              <a:r>
                <a:rPr lang="en-US" sz="1000" b="1" dirty="0" smtClean="0">
                  <a:solidFill>
                    <a:schemeClr val="bg1"/>
                  </a:solidFill>
                </a:rPr>
                <a:t>22 hr</a:t>
              </a:r>
            </a:p>
          </p:txBody>
        </p:sp>
        <p:sp>
          <p:nvSpPr>
            <p:cNvPr id="42" name="TextBox 41"/>
            <p:cNvSpPr txBox="1"/>
            <p:nvPr/>
          </p:nvSpPr>
          <p:spPr>
            <a:xfrm>
              <a:off x="7467600" y="2819400"/>
              <a:ext cx="1828800" cy="246221"/>
            </a:xfrm>
            <a:prstGeom prst="rect">
              <a:avLst/>
            </a:prstGeom>
            <a:noFill/>
          </p:spPr>
          <p:txBody>
            <a:bodyPr wrap="square" rtlCol="0">
              <a:spAutoFit/>
            </a:bodyPr>
            <a:lstStyle/>
            <a:p>
              <a:pPr algn="ctr"/>
              <a:r>
                <a:rPr lang="en-US" sz="1000" b="1" dirty="0" smtClean="0"/>
                <a:t>foams w/oil</a:t>
              </a:r>
            </a:p>
          </p:txBody>
        </p:sp>
      </p:grpSp>
    </p:spTree>
    <p:extLst>
      <p:ext uri="{BB962C8B-B14F-4D97-AF65-F5344CB8AC3E}">
        <p14:creationId xmlns:p14="http://schemas.microsoft.com/office/powerpoint/2010/main" xmlns="" val="13835822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fade">
                                      <p:cBhvr>
                                        <p:cTn id="11" dur="500"/>
                                        <p:tgtEl>
                                          <p:spTgt spid="5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65"/>
                                        </p:tgtEl>
                                        <p:attrNameLst>
                                          <p:attrName>style.visibility</p:attrName>
                                        </p:attrNameLst>
                                      </p:cBhvr>
                                      <p:to>
                                        <p:strVal val="visible"/>
                                      </p:to>
                                    </p:set>
                                    <p:animEffect transition="in" filter="fade">
                                      <p:cBhvr>
                                        <p:cTn id="23" dur="1000"/>
                                        <p:tgtEl>
                                          <p:spTgt spid="65"/>
                                        </p:tgtEl>
                                      </p:cBhvr>
                                    </p:animEffect>
                                  </p:childTnLst>
                                </p:cTn>
                              </p:par>
                            </p:childTnLst>
                          </p:cTn>
                        </p:par>
                        <p:par>
                          <p:cTn id="24" fill="hold">
                            <p:stCondLst>
                              <p:cond delay="3000"/>
                            </p:stCondLst>
                            <p:childTnLst>
                              <p:par>
                                <p:cTn id="25" presetID="10" presetClass="entr" presetSubtype="0" fill="hold" nodeType="after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1000"/>
                                        <p:tgtEl>
                                          <p:spTgt spid="4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7"/>
                                        </p:tgtEl>
                                        <p:attrNameLst>
                                          <p:attrName>style.visibility</p:attrName>
                                        </p:attrNameLst>
                                      </p:cBhvr>
                                      <p:to>
                                        <p:strVal val="visible"/>
                                      </p:to>
                                    </p:set>
                                    <p:animEffect transition="in" filter="fade">
                                      <p:cBhvr>
                                        <p:cTn id="32" dur="1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effectLst>
                  <a:outerShdw blurRad="38100" dist="38100" dir="2700000" algn="tl">
                    <a:srgbClr val="000000">
                      <a:alpha val="43137"/>
                    </a:srgbClr>
                  </a:outerShdw>
                </a:effectLst>
                <a:latin typeface="+mj-lt"/>
              </a:rPr>
              <a:t>Flow-Focusing Bubble Generator</a:t>
            </a:r>
            <a:endParaRPr lang="en-US" b="1" dirty="0">
              <a:effectLst>
                <a:outerShdw blurRad="38100" dist="38100" dir="2700000" algn="tl">
                  <a:srgbClr val="000000">
                    <a:alpha val="43137"/>
                  </a:srgbClr>
                </a:outerShdw>
              </a:effectLst>
              <a:latin typeface="+mj-lt"/>
            </a:endParaRPr>
          </a:p>
        </p:txBody>
      </p:sp>
      <p:sp>
        <p:nvSpPr>
          <p:cNvPr id="4" name="TextBox 3"/>
          <p:cNvSpPr txBox="1"/>
          <p:nvPr/>
        </p:nvSpPr>
        <p:spPr>
          <a:xfrm>
            <a:off x="8382000" y="0"/>
            <a:ext cx="762000" cy="338554"/>
          </a:xfrm>
          <a:prstGeom prst="rect">
            <a:avLst/>
          </a:prstGeom>
          <a:noFill/>
        </p:spPr>
        <p:txBody>
          <a:bodyPr wrap="square" rtlCol="0">
            <a:spAutoFit/>
          </a:bodyPr>
          <a:lstStyle/>
          <a:p>
            <a:pPr algn="r"/>
            <a:fld id="{3F394F84-93BB-4747-AE64-F573209410CC}" type="slidenum">
              <a:rPr lang="en-US" sz="1600" smtClean="0">
                <a:solidFill>
                  <a:schemeClr val="bg1">
                    <a:lumMod val="75000"/>
                  </a:schemeClr>
                </a:solidFill>
              </a:rPr>
              <a:pPr algn="r"/>
              <a:t>4</a:t>
            </a:fld>
            <a:endParaRPr lang="en-US" sz="1600" dirty="0">
              <a:solidFill>
                <a:schemeClr val="bg1">
                  <a:lumMod val="75000"/>
                </a:schemeClr>
              </a:solidFill>
            </a:endParaRPr>
          </a:p>
        </p:txBody>
      </p:sp>
      <p:grpSp>
        <p:nvGrpSpPr>
          <p:cNvPr id="50" name="Group 49"/>
          <p:cNvGrpSpPr/>
          <p:nvPr/>
        </p:nvGrpSpPr>
        <p:grpSpPr>
          <a:xfrm>
            <a:off x="5105400" y="1219200"/>
            <a:ext cx="3612224" cy="2438400"/>
            <a:chOff x="5205909" y="1295400"/>
            <a:chExt cx="3386460" cy="2286000"/>
          </a:xfrm>
        </p:grpSpPr>
        <p:grpSp>
          <p:nvGrpSpPr>
            <p:cNvPr id="8" name="Group 80"/>
            <p:cNvGrpSpPr/>
            <p:nvPr/>
          </p:nvGrpSpPr>
          <p:grpSpPr>
            <a:xfrm>
              <a:off x="6400800" y="1295400"/>
              <a:ext cx="2191569" cy="2286000"/>
              <a:chOff x="28974806" y="7734367"/>
              <a:chExt cx="4618081" cy="4817067"/>
            </a:xfrm>
            <a:effectLst>
              <a:outerShdw blurRad="50800" dist="38100" dir="2700000" algn="tl" rotWithShape="0">
                <a:prstClr val="black">
                  <a:alpha val="40000"/>
                </a:prstClr>
              </a:outerShdw>
            </a:effectLst>
          </p:grpSpPr>
          <p:pic>
            <p:nvPicPr>
              <p:cNvPr id="82" name="Picture 81" descr="0.1mlhr surf 200mbar air 10fps.jpg"/>
              <p:cNvPicPr>
                <a:picLocks noChangeAspect="1"/>
              </p:cNvPicPr>
              <p:nvPr/>
            </p:nvPicPr>
            <p:blipFill>
              <a:blip r:embed="rId6" cstate="print">
                <a:grayscl/>
              </a:blip>
              <a:srcRect t="42022" b="42053"/>
              <a:stretch>
                <a:fillRect/>
              </a:stretch>
            </p:blipFill>
            <p:spPr>
              <a:xfrm>
                <a:off x="28987365" y="7734367"/>
                <a:ext cx="4605522" cy="550013"/>
              </a:xfrm>
              <a:prstGeom prst="rect">
                <a:avLst/>
              </a:prstGeom>
            </p:spPr>
          </p:pic>
          <p:pic>
            <p:nvPicPr>
              <p:cNvPr id="83" name="Picture 82" descr="0.1mlhr surf 300mbar air 10fps.jpg"/>
              <p:cNvPicPr>
                <a:picLocks noChangeAspect="1"/>
              </p:cNvPicPr>
              <p:nvPr/>
            </p:nvPicPr>
            <p:blipFill>
              <a:blip r:embed="rId7" cstate="print">
                <a:grayscl/>
              </a:blip>
              <a:srcRect t="41881" b="42038"/>
              <a:stretch>
                <a:fillRect/>
              </a:stretch>
            </p:blipFill>
            <p:spPr>
              <a:xfrm>
                <a:off x="28987365" y="8433514"/>
                <a:ext cx="4605522" cy="555514"/>
              </a:xfrm>
              <a:prstGeom prst="rect">
                <a:avLst/>
              </a:prstGeom>
            </p:spPr>
          </p:pic>
          <p:pic>
            <p:nvPicPr>
              <p:cNvPr id="84" name="Picture 83" descr="0.1mlhr surf 400mbar air 10fps-up.jpg"/>
              <p:cNvPicPr>
                <a:picLocks noChangeAspect="1"/>
              </p:cNvPicPr>
              <p:nvPr/>
            </p:nvPicPr>
            <p:blipFill>
              <a:blip r:embed="rId8" cstate="print">
                <a:grayscl/>
              </a:blip>
              <a:srcRect t="41897" b="42179"/>
              <a:stretch>
                <a:fillRect/>
              </a:stretch>
            </p:blipFill>
            <p:spPr>
              <a:xfrm>
                <a:off x="28987365" y="9153000"/>
                <a:ext cx="4605522" cy="550013"/>
              </a:xfrm>
              <a:prstGeom prst="rect">
                <a:avLst/>
              </a:prstGeom>
            </p:spPr>
          </p:pic>
          <p:pic>
            <p:nvPicPr>
              <p:cNvPr id="85" name="Picture 84" descr="0.1mlhr surf 500mbar air 10fps-up.jpg"/>
              <p:cNvPicPr>
                <a:picLocks noChangeAspect="1"/>
              </p:cNvPicPr>
              <p:nvPr/>
            </p:nvPicPr>
            <p:blipFill>
              <a:blip r:embed="rId9" cstate="print">
                <a:grayscl/>
              </a:blip>
              <a:srcRect t="41911" b="42164"/>
              <a:stretch>
                <a:fillRect/>
              </a:stretch>
            </p:blipFill>
            <p:spPr>
              <a:xfrm>
                <a:off x="28987363" y="9857646"/>
                <a:ext cx="4605522" cy="550015"/>
              </a:xfrm>
              <a:prstGeom prst="rect">
                <a:avLst/>
              </a:prstGeom>
            </p:spPr>
          </p:pic>
          <p:pic>
            <p:nvPicPr>
              <p:cNvPr id="86" name="Picture 85" descr="0.1mlhr surf 600mbar air 10fps-up.jpg"/>
              <p:cNvPicPr>
                <a:picLocks noChangeAspect="1"/>
              </p:cNvPicPr>
              <p:nvPr/>
            </p:nvPicPr>
            <p:blipFill>
              <a:blip r:embed="rId10" cstate="print">
                <a:grayscl/>
              </a:blip>
              <a:srcRect t="41951" b="41966"/>
              <a:stretch>
                <a:fillRect/>
              </a:stretch>
            </p:blipFill>
            <p:spPr>
              <a:xfrm>
                <a:off x="28987365" y="10569455"/>
                <a:ext cx="4605522" cy="555514"/>
              </a:xfrm>
              <a:prstGeom prst="rect">
                <a:avLst/>
              </a:prstGeom>
            </p:spPr>
          </p:pic>
          <p:pic>
            <p:nvPicPr>
              <p:cNvPr id="87" name="Picture 86" descr="0.1mlhr surf 700mbar air 10fps-up.jpg"/>
              <p:cNvPicPr>
                <a:picLocks noChangeAspect="1"/>
              </p:cNvPicPr>
              <p:nvPr/>
            </p:nvPicPr>
            <p:blipFill>
              <a:blip r:embed="rId11" cstate="print">
                <a:grayscl/>
              </a:blip>
              <a:srcRect t="41830" b="42087"/>
              <a:stretch>
                <a:fillRect/>
              </a:stretch>
            </p:blipFill>
            <p:spPr>
              <a:xfrm>
                <a:off x="28987365" y="11290603"/>
                <a:ext cx="4605522" cy="555514"/>
              </a:xfrm>
              <a:prstGeom prst="rect">
                <a:avLst/>
              </a:prstGeom>
            </p:spPr>
          </p:pic>
          <p:pic>
            <p:nvPicPr>
              <p:cNvPr id="88" name="Picture 87" descr="800mbar.png"/>
              <p:cNvPicPr>
                <a:picLocks noChangeAspect="1"/>
              </p:cNvPicPr>
              <p:nvPr/>
            </p:nvPicPr>
            <p:blipFill>
              <a:blip r:embed="rId12" cstate="print"/>
              <a:srcRect l="8356" t="40804" r="8481" b="45167"/>
              <a:stretch>
                <a:fillRect/>
              </a:stretch>
            </p:blipFill>
            <p:spPr>
              <a:xfrm>
                <a:off x="28974806" y="11999344"/>
                <a:ext cx="4616456" cy="552090"/>
              </a:xfrm>
              <a:prstGeom prst="rect">
                <a:avLst/>
              </a:prstGeom>
            </p:spPr>
          </p:pic>
        </p:grpSp>
        <p:grpSp>
          <p:nvGrpSpPr>
            <p:cNvPr id="11" name="Group 78"/>
            <p:cNvGrpSpPr/>
            <p:nvPr/>
          </p:nvGrpSpPr>
          <p:grpSpPr>
            <a:xfrm>
              <a:off x="5205909" y="1295400"/>
              <a:ext cx="1096989" cy="2286000"/>
              <a:chOff x="21079138" y="16310032"/>
              <a:chExt cx="240673" cy="501535"/>
            </a:xfrm>
            <a:effectLst>
              <a:outerShdw blurRad="50800" dist="38100" dir="2700000" algn="tl" rotWithShape="0">
                <a:prstClr val="black">
                  <a:alpha val="40000"/>
                </a:prstClr>
              </a:outerShdw>
            </a:effectLst>
          </p:grpSpPr>
          <p:pic>
            <p:nvPicPr>
              <p:cNvPr id="95" name="Picture 94" descr="1.00mlhr surf 400mbar air.jpg"/>
              <p:cNvPicPr>
                <a:picLocks noChangeAspect="1"/>
              </p:cNvPicPr>
              <p:nvPr/>
            </p:nvPicPr>
            <p:blipFill>
              <a:blip r:embed="rId13" cstate="print"/>
              <a:stretch>
                <a:fillRect/>
              </a:stretch>
            </p:blipFill>
            <p:spPr>
              <a:xfrm>
                <a:off x="21079138" y="16310032"/>
                <a:ext cx="240673" cy="44335"/>
              </a:xfrm>
              <a:prstGeom prst="rect">
                <a:avLst/>
              </a:prstGeom>
            </p:spPr>
          </p:pic>
          <p:pic>
            <p:nvPicPr>
              <p:cNvPr id="96" name="Picture 95" descr="0.90mlhr surf 400mbar air.jpg"/>
              <p:cNvPicPr>
                <a:picLocks noChangeAspect="1"/>
              </p:cNvPicPr>
              <p:nvPr/>
            </p:nvPicPr>
            <p:blipFill>
              <a:blip r:embed="rId14" cstate="print"/>
              <a:stretch>
                <a:fillRect/>
              </a:stretch>
            </p:blipFill>
            <p:spPr>
              <a:xfrm>
                <a:off x="21079138" y="16360832"/>
                <a:ext cx="240673" cy="44335"/>
              </a:xfrm>
              <a:prstGeom prst="rect">
                <a:avLst/>
              </a:prstGeom>
            </p:spPr>
          </p:pic>
          <p:pic>
            <p:nvPicPr>
              <p:cNvPr id="97" name="Picture 96" descr="0.80mlhr surf 400mbar air.jpg"/>
              <p:cNvPicPr>
                <a:picLocks noChangeAspect="1"/>
              </p:cNvPicPr>
              <p:nvPr/>
            </p:nvPicPr>
            <p:blipFill>
              <a:blip r:embed="rId15" cstate="print"/>
              <a:stretch>
                <a:fillRect/>
              </a:stretch>
            </p:blipFill>
            <p:spPr>
              <a:xfrm>
                <a:off x="21079138" y="16411632"/>
                <a:ext cx="240673" cy="44335"/>
              </a:xfrm>
              <a:prstGeom prst="rect">
                <a:avLst/>
              </a:prstGeom>
            </p:spPr>
          </p:pic>
          <p:pic>
            <p:nvPicPr>
              <p:cNvPr id="98" name="Picture 97" descr="0.70mlhr surf 400mbar air.jpg"/>
              <p:cNvPicPr>
                <a:picLocks noChangeAspect="1"/>
              </p:cNvPicPr>
              <p:nvPr/>
            </p:nvPicPr>
            <p:blipFill>
              <a:blip r:embed="rId16" cstate="print"/>
              <a:stretch>
                <a:fillRect/>
              </a:stretch>
            </p:blipFill>
            <p:spPr>
              <a:xfrm>
                <a:off x="21079138" y="16462432"/>
                <a:ext cx="240673" cy="44335"/>
              </a:xfrm>
              <a:prstGeom prst="rect">
                <a:avLst/>
              </a:prstGeom>
            </p:spPr>
          </p:pic>
          <p:pic>
            <p:nvPicPr>
              <p:cNvPr id="99" name="Picture 98" descr="0.60mlhr surf 400mbar air.jpg"/>
              <p:cNvPicPr>
                <a:picLocks noChangeAspect="1"/>
              </p:cNvPicPr>
              <p:nvPr/>
            </p:nvPicPr>
            <p:blipFill>
              <a:blip r:embed="rId17" cstate="print"/>
              <a:stretch>
                <a:fillRect/>
              </a:stretch>
            </p:blipFill>
            <p:spPr>
              <a:xfrm>
                <a:off x="21079138" y="16513232"/>
                <a:ext cx="240673" cy="44335"/>
              </a:xfrm>
              <a:prstGeom prst="rect">
                <a:avLst/>
              </a:prstGeom>
            </p:spPr>
          </p:pic>
          <p:pic>
            <p:nvPicPr>
              <p:cNvPr id="100" name="Picture 99" descr="0.50mlhr surf 400mbar air.jpg"/>
              <p:cNvPicPr>
                <a:picLocks noChangeAspect="1"/>
              </p:cNvPicPr>
              <p:nvPr/>
            </p:nvPicPr>
            <p:blipFill>
              <a:blip r:embed="rId18" cstate="print"/>
              <a:stretch>
                <a:fillRect/>
              </a:stretch>
            </p:blipFill>
            <p:spPr>
              <a:xfrm>
                <a:off x="21079138" y="16564032"/>
                <a:ext cx="240673" cy="44335"/>
              </a:xfrm>
              <a:prstGeom prst="rect">
                <a:avLst/>
              </a:prstGeom>
            </p:spPr>
          </p:pic>
          <p:pic>
            <p:nvPicPr>
              <p:cNvPr id="101" name="Picture 100" descr="0.40mlhr surf 400mbar air.jpg"/>
              <p:cNvPicPr>
                <a:picLocks noChangeAspect="1"/>
              </p:cNvPicPr>
              <p:nvPr/>
            </p:nvPicPr>
            <p:blipFill>
              <a:blip r:embed="rId19" cstate="print"/>
              <a:stretch>
                <a:fillRect/>
              </a:stretch>
            </p:blipFill>
            <p:spPr>
              <a:xfrm>
                <a:off x="21079138" y="16614832"/>
                <a:ext cx="240673" cy="44335"/>
              </a:xfrm>
              <a:prstGeom prst="rect">
                <a:avLst/>
              </a:prstGeom>
            </p:spPr>
          </p:pic>
          <p:pic>
            <p:nvPicPr>
              <p:cNvPr id="102" name="Picture 101" descr="0.30mlhr surf 400mbar air.jpg"/>
              <p:cNvPicPr>
                <a:picLocks noChangeAspect="1"/>
              </p:cNvPicPr>
              <p:nvPr/>
            </p:nvPicPr>
            <p:blipFill>
              <a:blip r:embed="rId20" cstate="print"/>
              <a:stretch>
                <a:fillRect/>
              </a:stretch>
            </p:blipFill>
            <p:spPr>
              <a:xfrm>
                <a:off x="21079138" y="16665632"/>
                <a:ext cx="240673" cy="44335"/>
              </a:xfrm>
              <a:prstGeom prst="rect">
                <a:avLst/>
              </a:prstGeom>
            </p:spPr>
          </p:pic>
          <p:pic>
            <p:nvPicPr>
              <p:cNvPr id="103" name="Picture 102" descr="0.20mlhr surf 400mbar air.jpg"/>
              <p:cNvPicPr>
                <a:picLocks noChangeAspect="1"/>
              </p:cNvPicPr>
              <p:nvPr/>
            </p:nvPicPr>
            <p:blipFill>
              <a:blip r:embed="rId21" cstate="print"/>
              <a:stretch>
                <a:fillRect/>
              </a:stretch>
            </p:blipFill>
            <p:spPr>
              <a:xfrm>
                <a:off x="21079138" y="16716432"/>
                <a:ext cx="240673" cy="44335"/>
              </a:xfrm>
              <a:prstGeom prst="rect">
                <a:avLst/>
              </a:prstGeom>
            </p:spPr>
          </p:pic>
          <p:pic>
            <p:nvPicPr>
              <p:cNvPr id="104" name="Picture 103" descr="0.10mlhr surf 400mbar air.jpg"/>
              <p:cNvPicPr>
                <a:picLocks noChangeAspect="1"/>
              </p:cNvPicPr>
              <p:nvPr/>
            </p:nvPicPr>
            <p:blipFill>
              <a:blip r:embed="rId22" cstate="print"/>
              <a:stretch>
                <a:fillRect/>
              </a:stretch>
            </p:blipFill>
            <p:spPr>
              <a:xfrm>
                <a:off x="21079138" y="16767232"/>
                <a:ext cx="240673" cy="44335"/>
              </a:xfrm>
              <a:prstGeom prst="rect">
                <a:avLst/>
              </a:prstGeom>
            </p:spPr>
          </p:pic>
        </p:grpSp>
      </p:grpSp>
      <p:pic>
        <p:nvPicPr>
          <p:cNvPr id="57" name="Picture 56" descr="Generator_50um_v2white.png"/>
          <p:cNvPicPr>
            <a:picLocks noChangeAspect="1"/>
          </p:cNvPicPr>
          <p:nvPr/>
        </p:nvPicPr>
        <p:blipFill>
          <a:blip r:embed="rId23" cstate="print"/>
          <a:stretch>
            <a:fillRect/>
          </a:stretch>
        </p:blipFill>
        <p:spPr>
          <a:xfrm rot="16200000">
            <a:off x="1791848" y="175379"/>
            <a:ext cx="1062444" cy="3302484"/>
          </a:xfrm>
          <a:prstGeom prst="rect">
            <a:avLst/>
          </a:prstGeom>
        </p:spPr>
      </p:pic>
      <p:grpSp>
        <p:nvGrpSpPr>
          <p:cNvPr id="51" name="Group 50"/>
          <p:cNvGrpSpPr/>
          <p:nvPr/>
        </p:nvGrpSpPr>
        <p:grpSpPr>
          <a:xfrm>
            <a:off x="2936838" y="1832657"/>
            <a:ext cx="1406562" cy="1642646"/>
            <a:chOff x="2936838" y="1832657"/>
            <a:chExt cx="1406562" cy="1642646"/>
          </a:xfrm>
        </p:grpSpPr>
        <p:cxnSp>
          <p:nvCxnSpPr>
            <p:cNvPr id="58" name="Straight Connector 57"/>
            <p:cNvCxnSpPr/>
            <p:nvPr/>
          </p:nvCxnSpPr>
          <p:spPr bwMode="auto">
            <a:xfrm flipH="1" flipV="1">
              <a:off x="2936838" y="1912786"/>
              <a:ext cx="151214" cy="1562517"/>
            </a:xfrm>
            <a:prstGeom prst="line">
              <a:avLst/>
            </a:prstGeom>
            <a:solidFill>
              <a:schemeClr val="accent1"/>
            </a:solidFill>
            <a:ln w="25400" cap="flat" cmpd="sng" algn="ctr">
              <a:solidFill>
                <a:srgbClr val="C00000"/>
              </a:solidFill>
              <a:prstDash val="sysDash"/>
              <a:round/>
              <a:headEnd type="none" w="med" len="med"/>
              <a:tailEnd type="none" w="med" len="med"/>
            </a:ln>
            <a:effectLst/>
          </p:spPr>
        </p:cxnSp>
        <p:cxnSp>
          <p:nvCxnSpPr>
            <p:cNvPr id="59" name="Straight Connector 58"/>
            <p:cNvCxnSpPr/>
            <p:nvPr/>
          </p:nvCxnSpPr>
          <p:spPr bwMode="auto">
            <a:xfrm flipH="1" flipV="1">
              <a:off x="3075275" y="1832657"/>
              <a:ext cx="1268125" cy="280452"/>
            </a:xfrm>
            <a:prstGeom prst="line">
              <a:avLst/>
            </a:prstGeom>
            <a:solidFill>
              <a:schemeClr val="accent1"/>
            </a:solidFill>
            <a:ln w="25400" cap="flat" cmpd="sng" algn="ctr">
              <a:solidFill>
                <a:srgbClr val="C00000"/>
              </a:solidFill>
              <a:prstDash val="sysDash"/>
              <a:round/>
              <a:headEnd type="none" w="med" len="med"/>
              <a:tailEnd type="none" w="med" len="med"/>
            </a:ln>
            <a:effectLst/>
          </p:spPr>
        </p:cxnSp>
        <p:pic>
          <p:nvPicPr>
            <p:cNvPr id="60" name="Picture 59" descr="Generator_50um_v2white.png"/>
            <p:cNvPicPr>
              <a:picLocks noChangeAspect="1"/>
            </p:cNvPicPr>
            <p:nvPr/>
          </p:nvPicPr>
          <p:blipFill>
            <a:blip r:embed="rId24" cstate="print"/>
            <a:srcRect l="41445" t="65983" r="41286" b="28889"/>
            <a:stretch>
              <a:fillRect/>
            </a:stretch>
          </p:blipFill>
          <p:spPr>
            <a:xfrm rot="16200000">
              <a:off x="3057866" y="2187924"/>
              <a:ext cx="1314972" cy="1213819"/>
            </a:xfrm>
            <a:prstGeom prst="rect">
              <a:avLst/>
            </a:prstGeom>
            <a:ln w="38100">
              <a:solidFill>
                <a:srgbClr val="C00000"/>
              </a:solidFill>
              <a:prstDash val="sysDash"/>
            </a:ln>
            <a:effectLst>
              <a:outerShdw blurRad="50800" dist="38100" dir="2700000" algn="tl" rotWithShape="0">
                <a:prstClr val="black">
                  <a:alpha val="40000"/>
                </a:prstClr>
              </a:outerShdw>
            </a:effectLst>
          </p:spPr>
        </p:pic>
      </p:grpSp>
      <p:sp>
        <p:nvSpPr>
          <p:cNvPr id="61" name="Rectangle 60"/>
          <p:cNvSpPr/>
          <p:nvPr/>
        </p:nvSpPr>
        <p:spPr>
          <a:xfrm>
            <a:off x="177931" y="2023646"/>
            <a:ext cx="1346069" cy="338554"/>
          </a:xfrm>
          <a:prstGeom prst="rect">
            <a:avLst/>
          </a:prstGeom>
        </p:spPr>
        <p:txBody>
          <a:bodyPr wrap="square">
            <a:spAutoFit/>
          </a:bodyPr>
          <a:lstStyle/>
          <a:p>
            <a:pPr algn="ctr"/>
            <a:r>
              <a:rPr lang="en-US" sz="1600" b="1" dirty="0" smtClean="0">
                <a:solidFill>
                  <a:schemeClr val="tx1">
                    <a:lumMod val="50000"/>
                    <a:lumOff val="50000"/>
                  </a:schemeClr>
                </a:solidFill>
                <a:ea typeface="Arial Unicode MS" pitchFamily="34" charset="-128"/>
                <a:cs typeface="Arial" pitchFamily="34" charset="0"/>
              </a:rPr>
              <a:t>SURFACTANT</a:t>
            </a:r>
            <a:endParaRPr lang="en-US" sz="1600" b="1" dirty="0">
              <a:solidFill>
                <a:schemeClr val="tx1">
                  <a:lumMod val="50000"/>
                  <a:lumOff val="50000"/>
                </a:schemeClr>
              </a:solidFill>
              <a:ea typeface="Arial Unicode MS" pitchFamily="34" charset="-128"/>
              <a:cs typeface="Arial" pitchFamily="34" charset="0"/>
            </a:endParaRPr>
          </a:p>
        </p:txBody>
      </p:sp>
      <p:sp>
        <p:nvSpPr>
          <p:cNvPr id="62" name="Rectangle 61"/>
          <p:cNvSpPr/>
          <p:nvPr/>
        </p:nvSpPr>
        <p:spPr>
          <a:xfrm>
            <a:off x="1205227" y="1642646"/>
            <a:ext cx="542547" cy="338554"/>
          </a:xfrm>
          <a:prstGeom prst="rect">
            <a:avLst/>
          </a:prstGeom>
        </p:spPr>
        <p:txBody>
          <a:bodyPr wrap="square">
            <a:spAutoFit/>
          </a:bodyPr>
          <a:lstStyle/>
          <a:p>
            <a:pPr algn="ctr"/>
            <a:r>
              <a:rPr lang="en-US" sz="1600" b="1" dirty="0" smtClean="0">
                <a:solidFill>
                  <a:schemeClr val="tx1">
                    <a:lumMod val="50000"/>
                    <a:lumOff val="50000"/>
                  </a:schemeClr>
                </a:solidFill>
                <a:ea typeface="Arial Unicode MS" pitchFamily="34" charset="-128"/>
                <a:cs typeface="Arial" pitchFamily="34" charset="0"/>
              </a:rPr>
              <a:t>GAS</a:t>
            </a:r>
            <a:endParaRPr lang="en-US" sz="1600" b="1" dirty="0">
              <a:solidFill>
                <a:schemeClr val="tx1">
                  <a:lumMod val="50000"/>
                  <a:lumOff val="50000"/>
                </a:schemeClr>
              </a:solidFill>
              <a:ea typeface="Arial Unicode MS" pitchFamily="34" charset="-128"/>
              <a:cs typeface="Arial" pitchFamily="34" charset="0"/>
            </a:endParaRPr>
          </a:p>
        </p:txBody>
      </p:sp>
      <p:cxnSp>
        <p:nvCxnSpPr>
          <p:cNvPr id="89" name="Straight Arrow Connector 88"/>
          <p:cNvCxnSpPr/>
          <p:nvPr/>
        </p:nvCxnSpPr>
        <p:spPr bwMode="auto">
          <a:xfrm>
            <a:off x="2043427" y="1752600"/>
            <a:ext cx="618392" cy="0"/>
          </a:xfrm>
          <a:prstGeom prst="straightConnector1">
            <a:avLst/>
          </a:prstGeom>
          <a:solidFill>
            <a:schemeClr val="accent1"/>
          </a:solidFill>
          <a:ln w="25400" cap="flat" cmpd="sng" algn="ctr">
            <a:solidFill>
              <a:schemeClr val="tx1">
                <a:lumMod val="50000"/>
                <a:lumOff val="50000"/>
              </a:schemeClr>
            </a:solidFill>
            <a:prstDash val="solid"/>
            <a:round/>
            <a:headEnd type="none" w="med" len="med"/>
            <a:tailEnd type="triangle" w="lg" len="med"/>
          </a:ln>
          <a:effectLst/>
        </p:spPr>
      </p:cxnSp>
      <p:cxnSp>
        <p:nvCxnSpPr>
          <p:cNvPr id="93" name="Straight Arrow Connector 92"/>
          <p:cNvCxnSpPr/>
          <p:nvPr/>
        </p:nvCxnSpPr>
        <p:spPr bwMode="auto">
          <a:xfrm>
            <a:off x="2601339" y="1295400"/>
            <a:ext cx="280288" cy="304800"/>
          </a:xfrm>
          <a:prstGeom prst="straightConnector1">
            <a:avLst/>
          </a:prstGeom>
          <a:solidFill>
            <a:schemeClr val="accent1"/>
          </a:solidFill>
          <a:ln w="25400" cap="flat" cmpd="sng" algn="ctr">
            <a:solidFill>
              <a:schemeClr val="tx1">
                <a:lumMod val="50000"/>
                <a:lumOff val="50000"/>
              </a:schemeClr>
            </a:solidFill>
            <a:prstDash val="solid"/>
            <a:round/>
            <a:headEnd type="none" w="med" len="med"/>
            <a:tailEnd type="triangle" w="lg" len="med"/>
          </a:ln>
          <a:effectLst/>
        </p:spPr>
      </p:cxnSp>
      <p:cxnSp>
        <p:nvCxnSpPr>
          <p:cNvPr id="113" name="Straight Arrow Connector 112"/>
          <p:cNvCxnSpPr/>
          <p:nvPr/>
        </p:nvCxnSpPr>
        <p:spPr bwMode="auto">
          <a:xfrm flipV="1">
            <a:off x="2581711" y="2057400"/>
            <a:ext cx="308708" cy="304800"/>
          </a:xfrm>
          <a:prstGeom prst="straightConnector1">
            <a:avLst/>
          </a:prstGeom>
          <a:solidFill>
            <a:schemeClr val="accent1"/>
          </a:solidFill>
          <a:ln w="25400" cap="flat" cmpd="sng" algn="ctr">
            <a:solidFill>
              <a:schemeClr val="tx1">
                <a:lumMod val="50000"/>
                <a:lumOff val="50000"/>
              </a:schemeClr>
            </a:solidFill>
            <a:prstDash val="solid"/>
            <a:round/>
            <a:headEnd type="none" w="med" len="med"/>
            <a:tailEnd type="triangle" w="lg" len="med"/>
          </a:ln>
          <a:effectLst/>
        </p:spPr>
      </p:cxnSp>
      <p:cxnSp>
        <p:nvCxnSpPr>
          <p:cNvPr id="120" name="Straight Connector 119"/>
          <p:cNvCxnSpPr/>
          <p:nvPr/>
        </p:nvCxnSpPr>
        <p:spPr>
          <a:xfrm>
            <a:off x="0" y="3886200"/>
            <a:ext cx="9144000" cy="0"/>
          </a:xfrm>
          <a:prstGeom prst="line">
            <a:avLst/>
          </a:prstGeom>
          <a:ln w="38100">
            <a:gradFill flip="none" rotWithShape="1">
              <a:gsLst>
                <a:gs pos="0">
                  <a:schemeClr val="tx1">
                    <a:lumMod val="50000"/>
                    <a:lumOff val="50000"/>
                  </a:schemeClr>
                </a:gs>
                <a:gs pos="50000">
                  <a:schemeClr val="tx1"/>
                </a:gs>
                <a:gs pos="100000">
                  <a:schemeClr val="tx1">
                    <a:lumMod val="50000"/>
                    <a:lumOff val="5000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38" name="150.avi">
            <a:hlinkClick r:id="" action="ppaction://media"/>
          </p:cNvPr>
          <p:cNvPicPr>
            <a:picLocks noRot="1" noChangeAspect="1"/>
          </p:cNvPicPr>
          <p:nvPr>
            <a:videoFile r:link="rId1"/>
            <p:extLst>
              <p:ext uri="{DAA4B4D4-6D71-4841-9C94-3DE7FCFB9230}">
                <p14:media xmlns:p14="http://schemas.microsoft.com/office/powerpoint/2010/main" xmlns="" r:link="rId29"/>
              </p:ext>
            </p:extLst>
          </p:nvPr>
        </p:nvPicPr>
        <p:blipFill>
          <a:blip r:embed="rId30" cstate="print"/>
          <a:stretch>
            <a:fillRect/>
          </a:stretch>
        </p:blipFill>
        <p:spPr>
          <a:xfrm>
            <a:off x="4876800" y="4038600"/>
            <a:ext cx="4114800" cy="450056"/>
          </a:xfrm>
          <a:prstGeom prst="rect">
            <a:avLst/>
          </a:prstGeom>
          <a:effectLst>
            <a:outerShdw blurRad="50800" dist="38100" dir="2700000" algn="tl" rotWithShape="0">
              <a:prstClr val="black">
                <a:alpha val="40000"/>
              </a:prstClr>
            </a:outerShdw>
          </a:effectLst>
        </p:spPr>
      </p:pic>
      <p:pic>
        <p:nvPicPr>
          <p:cNvPr id="39" name="300.avi">
            <a:hlinkClick r:id="" action="ppaction://media"/>
          </p:cNvPr>
          <p:cNvPicPr>
            <a:picLocks noRot="1" noChangeAspect="1"/>
          </p:cNvPicPr>
          <p:nvPr>
            <a:videoFile r:link="rId2"/>
            <p:extLst>
              <p:ext uri="{DAA4B4D4-6D71-4841-9C94-3DE7FCFB9230}">
                <p14:media xmlns:p14="http://schemas.microsoft.com/office/powerpoint/2010/main" xmlns="" r:link="rId31"/>
              </p:ext>
            </p:extLst>
          </p:nvPr>
        </p:nvPicPr>
        <p:blipFill>
          <a:blip r:embed="rId32" cstate="print"/>
          <a:stretch>
            <a:fillRect/>
          </a:stretch>
        </p:blipFill>
        <p:spPr>
          <a:xfrm>
            <a:off x="4876800" y="4564856"/>
            <a:ext cx="4114800" cy="450056"/>
          </a:xfrm>
          <a:prstGeom prst="rect">
            <a:avLst/>
          </a:prstGeom>
          <a:effectLst>
            <a:outerShdw blurRad="50800" dist="38100" dir="2700000" algn="tl" rotWithShape="0">
              <a:prstClr val="black">
                <a:alpha val="40000"/>
              </a:prstClr>
            </a:outerShdw>
          </a:effectLst>
        </p:spPr>
      </p:pic>
      <p:pic>
        <p:nvPicPr>
          <p:cNvPr id="40" name="bilayer foam sandwich 200fps.wmv">
            <a:hlinkClick r:id="" action="ppaction://media"/>
          </p:cNvPr>
          <p:cNvPicPr>
            <a:picLocks noRot="1" noChangeAspect="1"/>
          </p:cNvPicPr>
          <p:nvPr>
            <a:videoFile r:link="rId3"/>
            <p:extLst>
              <p:ext uri="{DAA4B4D4-6D71-4841-9C94-3DE7FCFB9230}">
                <p14:media xmlns:p14="http://schemas.microsoft.com/office/powerpoint/2010/main" xmlns="" r:link="rId33"/>
              </p:ext>
            </p:extLst>
          </p:nvPr>
        </p:nvPicPr>
        <p:blipFill>
          <a:blip r:embed="rId34" cstate="print"/>
          <a:stretch>
            <a:fillRect/>
          </a:stretch>
        </p:blipFill>
        <p:spPr>
          <a:xfrm>
            <a:off x="4876799" y="5140304"/>
            <a:ext cx="1975935" cy="1481952"/>
          </a:xfrm>
          <a:prstGeom prst="rect">
            <a:avLst/>
          </a:prstGeom>
          <a:effectLst>
            <a:outerShdw blurRad="50800" dist="38100" dir="2700000" algn="tl" rotWithShape="0">
              <a:prstClr val="black">
                <a:alpha val="40000"/>
              </a:prstClr>
            </a:outerShdw>
          </a:effectLst>
        </p:spPr>
      </p:pic>
      <p:pic>
        <p:nvPicPr>
          <p:cNvPr id="41" name="Picture 40" descr="Foam-sandwich 1.95psi 0.3mlhr PEMEX-saltwater 3.jpg"/>
          <p:cNvPicPr>
            <a:picLocks noChangeAspect="1"/>
          </p:cNvPicPr>
          <p:nvPr/>
        </p:nvPicPr>
        <p:blipFill>
          <a:blip r:embed="rId35" cstate="print"/>
          <a:stretch>
            <a:fillRect/>
          </a:stretch>
        </p:blipFill>
        <p:spPr>
          <a:xfrm>
            <a:off x="7010730" y="5136605"/>
            <a:ext cx="1980870" cy="1485651"/>
          </a:xfrm>
          <a:prstGeom prst="rect">
            <a:avLst/>
          </a:prstGeom>
          <a:effectLst>
            <a:outerShdw blurRad="50800" dist="38100" dir="2700000" algn="tl" rotWithShape="0">
              <a:prstClr val="black">
                <a:alpha val="40000"/>
              </a:prstClr>
            </a:outerShdw>
          </a:effectLst>
        </p:spPr>
      </p:pic>
      <p:sp>
        <p:nvSpPr>
          <p:cNvPr id="43" name="TextBox 42"/>
          <p:cNvSpPr txBox="1"/>
          <p:nvPr/>
        </p:nvSpPr>
        <p:spPr>
          <a:xfrm>
            <a:off x="228600" y="4114800"/>
            <a:ext cx="4876800" cy="2554545"/>
          </a:xfrm>
          <a:prstGeom prst="rect">
            <a:avLst/>
          </a:prstGeom>
          <a:noFill/>
        </p:spPr>
        <p:txBody>
          <a:bodyPr wrap="square" rtlCol="0">
            <a:spAutoFit/>
          </a:bodyPr>
          <a:lstStyle/>
          <a:p>
            <a:pPr>
              <a:buFont typeface="Arial" pitchFamily="34" charset="0"/>
              <a:buChar char="•"/>
            </a:pPr>
            <a:r>
              <a:rPr lang="en-US" sz="2000" b="1" dirty="0" smtClean="0"/>
              <a:t> Abundant microfluidics literature &amp; </a:t>
            </a:r>
          </a:p>
          <a:p>
            <a:r>
              <a:rPr lang="en-US" sz="2000" b="1" dirty="0" smtClean="0"/>
              <a:t>   published work</a:t>
            </a:r>
          </a:p>
          <a:p>
            <a:pPr>
              <a:buFont typeface="Arial" pitchFamily="34" charset="0"/>
              <a:buChar char="•"/>
            </a:pPr>
            <a:endParaRPr lang="en-US" sz="2000" b="1" dirty="0" smtClean="0"/>
          </a:p>
          <a:p>
            <a:pPr>
              <a:buFont typeface="Arial" pitchFamily="34" charset="0"/>
              <a:buChar char="•"/>
            </a:pPr>
            <a:r>
              <a:rPr lang="en-US" sz="2000" b="1" dirty="0" smtClean="0"/>
              <a:t> Tunable gas fraction/foam texture by </a:t>
            </a:r>
          </a:p>
          <a:p>
            <a:r>
              <a:rPr lang="en-US" sz="2000" b="1" dirty="0" smtClean="0"/>
              <a:t>   adjusting flow rate &amp; pressure</a:t>
            </a:r>
          </a:p>
          <a:p>
            <a:pPr>
              <a:buFont typeface="Arial" pitchFamily="34" charset="0"/>
              <a:buChar char="•"/>
            </a:pPr>
            <a:endParaRPr lang="en-US" sz="2000" b="1" dirty="0" smtClean="0"/>
          </a:p>
          <a:p>
            <a:pPr>
              <a:buFont typeface="Arial" pitchFamily="34" charset="0"/>
              <a:buChar char="•"/>
            </a:pPr>
            <a:r>
              <a:rPr lang="en-US" sz="2000" b="1" dirty="0" smtClean="0"/>
              <a:t> Highly repeatable and monodisperse </a:t>
            </a:r>
          </a:p>
          <a:p>
            <a:r>
              <a:rPr lang="en-US" sz="2000" b="1" dirty="0" smtClean="0"/>
              <a:t>   bubbles</a:t>
            </a:r>
          </a:p>
        </p:txBody>
      </p:sp>
      <p:grpSp>
        <p:nvGrpSpPr>
          <p:cNvPr id="47" name="Group 46"/>
          <p:cNvGrpSpPr/>
          <p:nvPr/>
        </p:nvGrpSpPr>
        <p:grpSpPr>
          <a:xfrm>
            <a:off x="351222" y="2590800"/>
            <a:ext cx="2544378" cy="990600"/>
            <a:chOff x="136595" y="2743200"/>
            <a:chExt cx="2544378" cy="990600"/>
          </a:xfrm>
        </p:grpSpPr>
        <p:pic>
          <p:nvPicPr>
            <p:cNvPr id="44" name="Picture 43" descr="Fluigent.JPG"/>
            <p:cNvPicPr>
              <a:picLocks noChangeAspect="1"/>
            </p:cNvPicPr>
            <p:nvPr/>
          </p:nvPicPr>
          <p:blipFill>
            <a:blip r:embed="rId36" cstate="print"/>
            <a:stretch>
              <a:fillRect/>
            </a:stretch>
          </p:blipFill>
          <p:spPr>
            <a:xfrm>
              <a:off x="1447800" y="3345179"/>
              <a:ext cx="1219200" cy="388621"/>
            </a:xfrm>
            <a:prstGeom prst="rect">
              <a:avLst/>
            </a:prstGeom>
            <a:effectLst>
              <a:outerShdw blurRad="50800" dist="38100" dir="5400000" algn="t" rotWithShape="0">
                <a:prstClr val="black">
                  <a:alpha val="40000"/>
                </a:prstClr>
              </a:outerShdw>
            </a:effectLst>
          </p:spPr>
        </p:pic>
        <p:pic>
          <p:nvPicPr>
            <p:cNvPr id="45" name="Picture 44" descr="syringepump.jpg"/>
            <p:cNvPicPr>
              <a:picLocks noChangeAspect="1"/>
            </p:cNvPicPr>
            <p:nvPr/>
          </p:nvPicPr>
          <p:blipFill>
            <a:blip r:embed="rId37" cstate="print"/>
            <a:srcRect t="7529" b="9649"/>
            <a:stretch>
              <a:fillRect/>
            </a:stretch>
          </p:blipFill>
          <p:spPr>
            <a:xfrm>
              <a:off x="136595" y="2743200"/>
              <a:ext cx="1196060" cy="990600"/>
            </a:xfrm>
            <a:prstGeom prst="rect">
              <a:avLst/>
            </a:prstGeom>
            <a:effectLst>
              <a:outerShdw blurRad="50800" dist="38100" dir="5400000" algn="t" rotWithShape="0">
                <a:prstClr val="black">
                  <a:alpha val="40000"/>
                </a:prstClr>
              </a:outerShdw>
            </a:effectLst>
          </p:spPr>
        </p:pic>
        <p:sp>
          <p:nvSpPr>
            <p:cNvPr id="46" name="TextBox 45"/>
            <p:cNvSpPr txBox="1"/>
            <p:nvPr/>
          </p:nvSpPr>
          <p:spPr>
            <a:xfrm>
              <a:off x="1309373" y="2891135"/>
              <a:ext cx="1371600" cy="461665"/>
            </a:xfrm>
            <a:prstGeom prst="rect">
              <a:avLst/>
            </a:prstGeom>
            <a:noFill/>
          </p:spPr>
          <p:txBody>
            <a:bodyPr wrap="square" rtlCol="0">
              <a:spAutoFit/>
            </a:bodyPr>
            <a:lstStyle/>
            <a:p>
              <a:r>
                <a:rPr lang="en-US" sz="1200" b="1" dirty="0" smtClean="0"/>
                <a:t>syringe pump &amp;</a:t>
              </a:r>
            </a:p>
            <a:p>
              <a:r>
                <a:rPr lang="en-US" sz="1200" b="1" dirty="0" smtClean="0"/>
                <a:t>pressure regulator</a:t>
              </a:r>
            </a:p>
          </p:txBody>
        </p:sp>
      </p:grpSp>
      <p:sp>
        <p:nvSpPr>
          <p:cNvPr id="48" name="TextBox 47"/>
          <p:cNvSpPr txBox="1"/>
          <p:nvPr/>
        </p:nvSpPr>
        <p:spPr>
          <a:xfrm>
            <a:off x="2895600" y="1399401"/>
            <a:ext cx="990600" cy="276999"/>
          </a:xfrm>
          <a:prstGeom prst="rect">
            <a:avLst/>
          </a:prstGeom>
          <a:noFill/>
        </p:spPr>
        <p:txBody>
          <a:bodyPr wrap="square" rtlCol="0">
            <a:spAutoFit/>
          </a:bodyPr>
          <a:lstStyle/>
          <a:p>
            <a:pPr algn="ctr"/>
            <a:r>
              <a:rPr lang="en-US" sz="1200" b="1" dirty="0" smtClean="0">
                <a:solidFill>
                  <a:schemeClr val="tx1">
                    <a:lumMod val="50000"/>
                    <a:lumOff val="50000"/>
                  </a:schemeClr>
                </a:solidFill>
              </a:rPr>
              <a:t>water-wet</a:t>
            </a:r>
          </a:p>
        </p:txBody>
      </p:sp>
      <p:sp>
        <p:nvSpPr>
          <p:cNvPr id="49" name="TextBox 48"/>
          <p:cNvSpPr txBox="1"/>
          <p:nvPr/>
        </p:nvSpPr>
        <p:spPr>
          <a:xfrm>
            <a:off x="5029200" y="6581001"/>
            <a:ext cx="4114800" cy="276999"/>
          </a:xfrm>
          <a:prstGeom prst="rect">
            <a:avLst/>
          </a:prstGeom>
          <a:noFill/>
        </p:spPr>
        <p:txBody>
          <a:bodyPr wrap="square" rtlCol="0">
            <a:spAutoFit/>
          </a:bodyPr>
          <a:lstStyle/>
          <a:p>
            <a:pPr algn="r"/>
            <a:r>
              <a:rPr lang="en-US" sz="1200" dirty="0" smtClean="0">
                <a:solidFill>
                  <a:schemeClr val="bg1">
                    <a:lumMod val="50000"/>
                  </a:schemeClr>
                </a:solidFill>
              </a:rPr>
              <a:t>Source: Conn et al, in preparation</a:t>
            </a:r>
            <a:endParaRPr lang="en-US" sz="1200" dirty="0">
              <a:solidFill>
                <a:schemeClr val="bg1">
                  <a:lumMod val="50000"/>
                </a:schemeClr>
              </a:solidFill>
            </a:endParaRPr>
          </a:p>
        </p:txBody>
      </p:sp>
    </p:spTree>
    <p:extLst>
      <p:ext uri="{BB962C8B-B14F-4D97-AF65-F5344CB8AC3E}">
        <p14:creationId xmlns:p14="http://schemas.microsoft.com/office/powerpoint/2010/main" xmlns="" val="13835822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9966"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repeatCount="indefinite" fill="hold" display="0">
                  <p:stCondLst>
                    <p:cond delay="indefinite"/>
                  </p:stCondLst>
                  <p:endCondLst>
                    <p:cond evt="onPrev" delay="0">
                      <p:tgtEl>
                        <p:sldTgt/>
                      </p:tgtEl>
                    </p:cond>
                  </p:endCondLst>
                </p:cTn>
                <p:tgtEl>
                  <p:spTgt spid="38"/>
                </p:tgtEl>
              </p:cMediaNode>
            </p:video>
            <p:seq concurrent="1" nextAc="seek">
              <p:cTn id="11" restart="whenNotActive" fill="hold" evtFilter="cancelBubble" nodeType="interactiveSeq">
                <p:stCondLst>
                  <p:cond evt="onClick" delay="0">
                    <p:tgtEl>
                      <p:spTgt spid="38"/>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8"/>
                                        </p:tgtEl>
                                      </p:cBhvr>
                                    </p:cmd>
                                  </p:childTnLst>
                                </p:cTn>
                              </p:par>
                            </p:childTnLst>
                          </p:cTn>
                        </p:par>
                      </p:childTnLst>
                    </p:cTn>
                  </p:par>
                </p:childTnLst>
              </p:cTn>
              <p:nextCondLst>
                <p:cond evt="onClick" delay="0">
                  <p:tgtEl>
                    <p:spTgt spid="38"/>
                  </p:tgtEl>
                </p:cond>
              </p:nextCondLst>
            </p:seq>
            <p:video>
              <p:cMediaNode>
                <p:cTn id="16" repeatCount="indefinite" fill="hold" display="0">
                  <p:stCondLst>
                    <p:cond delay="indefinite"/>
                  </p:stCondLst>
                  <p:endCondLst>
                    <p:cond evt="onNext" delay="0">
                      <p:tgtEl>
                        <p:sldTgt/>
                      </p:tgtEl>
                    </p:cond>
                    <p:cond evt="onPrev" delay="0">
                      <p:tgtEl>
                        <p:sldTgt/>
                      </p:tgtEl>
                    </p:cond>
                  </p:endCondLst>
                </p:cTn>
                <p:tgtEl>
                  <p:spTgt spid="39"/>
                </p:tgtEl>
              </p:cMediaNode>
            </p:video>
            <p:seq concurrent="1" nextAc="seek">
              <p:cTn id="17" restart="whenNotActive" fill="hold" evtFilter="cancelBubble" nodeType="interactiveSeq">
                <p:stCondLst>
                  <p:cond evt="onClick" delay="0">
                    <p:tgtEl>
                      <p:spTgt spid="39"/>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9"/>
                                        </p:tgtEl>
                                      </p:cBhvr>
                                    </p:cmd>
                                  </p:childTnLst>
                                </p:cTn>
                              </p:par>
                            </p:childTnLst>
                          </p:cTn>
                        </p:par>
                      </p:childTnLst>
                    </p:cTn>
                  </p:par>
                </p:childTnLst>
              </p:cTn>
              <p:nextCondLst>
                <p:cond evt="onClick" delay="0">
                  <p:tgtEl>
                    <p:spTgt spid="3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effectLst>
                  <a:outerShdw blurRad="38100" dist="38100" dir="2700000" algn="tl">
                    <a:srgbClr val="000000">
                      <a:alpha val="43137"/>
                    </a:srgbClr>
                  </a:outerShdw>
                </a:effectLst>
                <a:latin typeface="+mj-lt"/>
              </a:rPr>
              <a:t>Porous Media Micromodel</a:t>
            </a:r>
            <a:endParaRPr lang="en-US" b="1" dirty="0">
              <a:effectLst>
                <a:outerShdw blurRad="38100" dist="38100" dir="2700000" algn="tl">
                  <a:srgbClr val="000000">
                    <a:alpha val="43137"/>
                  </a:srgbClr>
                </a:outerShdw>
              </a:effectLst>
              <a:latin typeface="+mj-lt"/>
            </a:endParaRPr>
          </a:p>
        </p:txBody>
      </p:sp>
      <p:sp>
        <p:nvSpPr>
          <p:cNvPr id="4" name="TextBox 3"/>
          <p:cNvSpPr txBox="1"/>
          <p:nvPr/>
        </p:nvSpPr>
        <p:spPr>
          <a:xfrm>
            <a:off x="8382000" y="0"/>
            <a:ext cx="762000" cy="338554"/>
          </a:xfrm>
          <a:prstGeom prst="rect">
            <a:avLst/>
          </a:prstGeom>
          <a:noFill/>
        </p:spPr>
        <p:txBody>
          <a:bodyPr wrap="square" rtlCol="0">
            <a:spAutoFit/>
          </a:bodyPr>
          <a:lstStyle/>
          <a:p>
            <a:pPr algn="r"/>
            <a:fld id="{3F394F84-93BB-4747-AE64-F573209410CC}" type="slidenum">
              <a:rPr lang="en-US" sz="1600" smtClean="0">
                <a:solidFill>
                  <a:schemeClr val="bg1">
                    <a:lumMod val="75000"/>
                  </a:schemeClr>
                </a:solidFill>
              </a:rPr>
              <a:pPr algn="r"/>
              <a:t>5</a:t>
            </a:fld>
            <a:endParaRPr lang="en-US" sz="1600" dirty="0">
              <a:solidFill>
                <a:schemeClr val="bg1">
                  <a:lumMod val="75000"/>
                </a:schemeClr>
              </a:solidFill>
            </a:endParaRPr>
          </a:p>
        </p:txBody>
      </p:sp>
      <p:grpSp>
        <p:nvGrpSpPr>
          <p:cNvPr id="129" name="Group 128"/>
          <p:cNvGrpSpPr/>
          <p:nvPr/>
        </p:nvGrpSpPr>
        <p:grpSpPr>
          <a:xfrm>
            <a:off x="533400" y="1066801"/>
            <a:ext cx="8305800" cy="2227168"/>
            <a:chOff x="381000" y="1066801"/>
            <a:chExt cx="8305800" cy="2227168"/>
          </a:xfrm>
        </p:grpSpPr>
        <p:pic>
          <p:nvPicPr>
            <p:cNvPr id="58" name="Picture 57" descr="PorousSix-white.png"/>
            <p:cNvPicPr>
              <a:picLocks noChangeAspect="1"/>
            </p:cNvPicPr>
            <p:nvPr/>
          </p:nvPicPr>
          <p:blipFill>
            <a:blip r:embed="rId3" cstate="print"/>
            <a:stretch>
              <a:fillRect/>
            </a:stretch>
          </p:blipFill>
          <p:spPr>
            <a:xfrm>
              <a:off x="778922" y="1801654"/>
              <a:ext cx="6841238" cy="1083693"/>
            </a:xfrm>
            <a:prstGeom prst="rect">
              <a:avLst/>
            </a:prstGeom>
          </p:spPr>
        </p:pic>
        <p:sp>
          <p:nvSpPr>
            <p:cNvPr id="59" name="Rectangle 58"/>
            <p:cNvSpPr/>
            <p:nvPr/>
          </p:nvSpPr>
          <p:spPr>
            <a:xfrm>
              <a:off x="381000" y="1733490"/>
              <a:ext cx="1690737" cy="400110"/>
            </a:xfrm>
            <a:prstGeom prst="rect">
              <a:avLst/>
            </a:prstGeom>
          </p:spPr>
          <p:txBody>
            <a:bodyPr wrap="square">
              <a:spAutoFit/>
            </a:bodyPr>
            <a:lstStyle/>
            <a:p>
              <a:r>
                <a:rPr lang="en-US" sz="2000" dirty="0" smtClean="0">
                  <a:solidFill>
                    <a:schemeClr val="accent1"/>
                  </a:solidFill>
                  <a:latin typeface="+mn-lt"/>
                </a:rPr>
                <a:t>Injection</a:t>
              </a:r>
              <a:endParaRPr lang="en-US" sz="2000" dirty="0">
                <a:solidFill>
                  <a:schemeClr val="accent1"/>
                </a:solidFill>
                <a:latin typeface="+mn-lt"/>
              </a:endParaRPr>
            </a:p>
          </p:txBody>
        </p:sp>
        <p:sp>
          <p:nvSpPr>
            <p:cNvPr id="60" name="Rectangle 59"/>
            <p:cNvSpPr/>
            <p:nvPr/>
          </p:nvSpPr>
          <p:spPr>
            <a:xfrm>
              <a:off x="638908" y="2893859"/>
              <a:ext cx="2332892" cy="400110"/>
            </a:xfrm>
            <a:prstGeom prst="rect">
              <a:avLst/>
            </a:prstGeom>
          </p:spPr>
          <p:txBody>
            <a:bodyPr wrap="square">
              <a:spAutoFit/>
            </a:bodyPr>
            <a:lstStyle/>
            <a:p>
              <a:pPr algn="ctr"/>
              <a:r>
                <a:rPr lang="en-US" sz="2000" dirty="0" smtClean="0">
                  <a:solidFill>
                    <a:schemeClr val="accent3"/>
                  </a:solidFill>
                  <a:latin typeface="+mn-lt"/>
                </a:rPr>
                <a:t>Pre-flood drain</a:t>
              </a:r>
              <a:endParaRPr lang="en-US" sz="2000" dirty="0">
                <a:solidFill>
                  <a:schemeClr val="accent3"/>
                </a:solidFill>
                <a:latin typeface="+mn-lt"/>
              </a:endParaRPr>
            </a:p>
          </p:txBody>
        </p:sp>
        <p:sp>
          <p:nvSpPr>
            <p:cNvPr id="61" name="Rectangle 60"/>
            <p:cNvSpPr/>
            <p:nvPr/>
          </p:nvSpPr>
          <p:spPr>
            <a:xfrm>
              <a:off x="6795996" y="2590800"/>
              <a:ext cx="1890804" cy="400110"/>
            </a:xfrm>
            <a:prstGeom prst="rect">
              <a:avLst/>
            </a:prstGeom>
          </p:spPr>
          <p:txBody>
            <a:bodyPr wrap="square">
              <a:spAutoFit/>
            </a:bodyPr>
            <a:lstStyle/>
            <a:p>
              <a:pPr algn="r"/>
              <a:r>
                <a:rPr lang="en-US" sz="2000" dirty="0" smtClean="0">
                  <a:solidFill>
                    <a:schemeClr val="accent3"/>
                  </a:solidFill>
                  <a:latin typeface="+mn-lt"/>
                </a:rPr>
                <a:t>Oil pre-flood</a:t>
              </a:r>
              <a:endParaRPr lang="en-US" sz="2000" dirty="0">
                <a:solidFill>
                  <a:schemeClr val="accent3"/>
                </a:solidFill>
                <a:latin typeface="+mn-lt"/>
              </a:endParaRPr>
            </a:p>
          </p:txBody>
        </p:sp>
        <p:cxnSp>
          <p:nvCxnSpPr>
            <p:cNvPr id="62" name="Straight Arrow Connector 61"/>
            <p:cNvCxnSpPr/>
            <p:nvPr/>
          </p:nvCxnSpPr>
          <p:spPr bwMode="auto">
            <a:xfrm>
              <a:off x="762000" y="2097073"/>
              <a:ext cx="923474" cy="0"/>
            </a:xfrm>
            <a:prstGeom prst="straightConnector1">
              <a:avLst/>
            </a:prstGeom>
            <a:solidFill>
              <a:schemeClr val="accent1"/>
            </a:solidFill>
            <a:ln w="38100" cap="flat" cmpd="sng" algn="ctr">
              <a:solidFill>
                <a:schemeClr val="accent1"/>
              </a:solidFill>
              <a:prstDash val="solid"/>
              <a:round/>
              <a:headEnd type="none" w="med" len="med"/>
              <a:tailEnd type="triangle" w="lg" len="med"/>
            </a:ln>
            <a:effectLst/>
          </p:spPr>
        </p:cxnSp>
        <p:cxnSp>
          <p:nvCxnSpPr>
            <p:cNvPr id="81" name="Straight Arrow Connector 80"/>
            <p:cNvCxnSpPr/>
            <p:nvPr/>
          </p:nvCxnSpPr>
          <p:spPr bwMode="auto">
            <a:xfrm>
              <a:off x="1519953" y="2454624"/>
              <a:ext cx="0" cy="517176"/>
            </a:xfrm>
            <a:prstGeom prst="straightConnector1">
              <a:avLst/>
            </a:prstGeom>
            <a:solidFill>
              <a:schemeClr val="accent1"/>
            </a:solidFill>
            <a:ln w="38100" cap="flat" cmpd="sng" algn="ctr">
              <a:solidFill>
                <a:schemeClr val="accent3">
                  <a:lumMod val="75000"/>
                </a:schemeClr>
              </a:solidFill>
              <a:prstDash val="solid"/>
              <a:round/>
              <a:headEnd type="none" w="med" len="med"/>
              <a:tailEnd type="triangle" w="lg" len="med"/>
            </a:ln>
            <a:effectLst/>
          </p:spPr>
        </p:cxnSp>
        <p:cxnSp>
          <p:nvCxnSpPr>
            <p:cNvPr id="89" name="Straight Arrow Connector 88"/>
            <p:cNvCxnSpPr/>
            <p:nvPr/>
          </p:nvCxnSpPr>
          <p:spPr bwMode="auto">
            <a:xfrm flipH="1">
              <a:off x="7383117" y="2549136"/>
              <a:ext cx="365611" cy="0"/>
            </a:xfrm>
            <a:prstGeom prst="straightConnector1">
              <a:avLst/>
            </a:prstGeom>
            <a:solidFill>
              <a:schemeClr val="accent1"/>
            </a:solidFill>
            <a:ln w="38100" cap="flat" cmpd="sng" algn="ctr">
              <a:solidFill>
                <a:schemeClr val="accent3">
                  <a:lumMod val="75000"/>
                </a:schemeClr>
              </a:solidFill>
              <a:prstDash val="solid"/>
              <a:round/>
              <a:headEnd type="none" w="med" len="med"/>
              <a:tailEnd type="triangle" w="lg" len="med"/>
            </a:ln>
            <a:effectLst/>
          </p:spPr>
        </p:cxnSp>
        <p:cxnSp>
          <p:nvCxnSpPr>
            <p:cNvPr id="92" name="Straight Arrow Connector 91"/>
            <p:cNvCxnSpPr/>
            <p:nvPr/>
          </p:nvCxnSpPr>
          <p:spPr bwMode="auto">
            <a:xfrm>
              <a:off x="7394818" y="2056625"/>
              <a:ext cx="357266" cy="0"/>
            </a:xfrm>
            <a:prstGeom prst="straightConnector1">
              <a:avLst/>
            </a:prstGeom>
            <a:solidFill>
              <a:schemeClr val="accent1"/>
            </a:solidFill>
            <a:ln w="38100" cap="flat" cmpd="sng" algn="ctr">
              <a:solidFill>
                <a:schemeClr val="accent1"/>
              </a:solidFill>
              <a:prstDash val="solid"/>
              <a:round/>
              <a:headEnd type="none" w="med" len="med"/>
              <a:tailEnd type="triangle" w="lg" len="med"/>
            </a:ln>
            <a:effectLst/>
          </p:spPr>
        </p:cxnSp>
        <p:sp>
          <p:nvSpPr>
            <p:cNvPr id="93" name="Rectangle 92"/>
            <p:cNvSpPr/>
            <p:nvPr/>
          </p:nvSpPr>
          <p:spPr>
            <a:xfrm>
              <a:off x="6931230" y="1657290"/>
              <a:ext cx="1603169" cy="400110"/>
            </a:xfrm>
            <a:prstGeom prst="rect">
              <a:avLst/>
            </a:prstGeom>
          </p:spPr>
          <p:txBody>
            <a:bodyPr wrap="square">
              <a:spAutoFit/>
            </a:bodyPr>
            <a:lstStyle/>
            <a:p>
              <a:pPr algn="r"/>
              <a:r>
                <a:rPr lang="en-US" sz="2000" dirty="0" smtClean="0">
                  <a:solidFill>
                    <a:schemeClr val="accent1"/>
                  </a:solidFill>
                  <a:latin typeface="+mn-lt"/>
                </a:rPr>
                <a:t>Production</a:t>
              </a:r>
              <a:endParaRPr lang="en-US" sz="2000" dirty="0">
                <a:solidFill>
                  <a:schemeClr val="accent1"/>
                </a:solidFill>
                <a:latin typeface="+mn-lt"/>
              </a:endParaRPr>
            </a:p>
          </p:txBody>
        </p:sp>
        <p:cxnSp>
          <p:nvCxnSpPr>
            <p:cNvPr id="105" name="Straight Arrow Connector 104"/>
            <p:cNvCxnSpPr/>
            <p:nvPr/>
          </p:nvCxnSpPr>
          <p:spPr bwMode="auto">
            <a:xfrm>
              <a:off x="2277208" y="1600200"/>
              <a:ext cx="4265087" cy="0"/>
            </a:xfrm>
            <a:prstGeom prst="straightConnector1">
              <a:avLst/>
            </a:prstGeom>
            <a:solidFill>
              <a:schemeClr val="accent1"/>
            </a:solidFill>
            <a:ln w="63500" cap="flat" cmpd="sng" algn="ctr">
              <a:solidFill>
                <a:schemeClr val="tx1">
                  <a:lumMod val="50000"/>
                  <a:lumOff val="50000"/>
                </a:schemeClr>
              </a:solidFill>
              <a:prstDash val="solid"/>
              <a:round/>
              <a:headEnd type="none" w="med" len="med"/>
              <a:tailEnd type="triangle" w="lg" len="med"/>
            </a:ln>
            <a:effectLst/>
          </p:spPr>
        </p:cxnSp>
        <p:sp>
          <p:nvSpPr>
            <p:cNvPr id="106" name="Rectangle 105"/>
            <p:cNvSpPr/>
            <p:nvPr/>
          </p:nvSpPr>
          <p:spPr>
            <a:xfrm>
              <a:off x="1729435" y="1066801"/>
              <a:ext cx="5356869" cy="584775"/>
            </a:xfrm>
            <a:prstGeom prst="rect">
              <a:avLst/>
            </a:prstGeom>
          </p:spPr>
          <p:txBody>
            <a:bodyPr wrap="square">
              <a:spAutoFit/>
            </a:bodyPr>
            <a:lstStyle/>
            <a:p>
              <a:pPr algn="ctr"/>
              <a:r>
                <a:rPr lang="en-US" sz="3200" b="1" dirty="0" smtClean="0">
                  <a:solidFill>
                    <a:schemeClr val="tx1">
                      <a:lumMod val="50000"/>
                      <a:lumOff val="50000"/>
                    </a:schemeClr>
                  </a:solidFill>
                  <a:latin typeface="+mn-lt"/>
                </a:rPr>
                <a:t>Sweep</a:t>
              </a:r>
              <a:endParaRPr lang="en-US" sz="3200" b="1" dirty="0">
                <a:solidFill>
                  <a:schemeClr val="tx1">
                    <a:lumMod val="50000"/>
                    <a:lumOff val="50000"/>
                  </a:schemeClr>
                </a:solidFill>
                <a:latin typeface="+mn-lt"/>
              </a:endParaRPr>
            </a:p>
          </p:txBody>
        </p:sp>
        <p:sp>
          <p:nvSpPr>
            <p:cNvPr id="112" name="Rectangle 111"/>
            <p:cNvSpPr/>
            <p:nvPr/>
          </p:nvSpPr>
          <p:spPr bwMode="auto">
            <a:xfrm>
              <a:off x="3756650" y="1768406"/>
              <a:ext cx="1375786" cy="1055398"/>
            </a:xfrm>
            <a:prstGeom prst="rect">
              <a:avLst/>
            </a:prstGeom>
            <a:noFill/>
            <a:ln w="50800" cap="flat" cmpd="sng" algn="ctr">
              <a:solidFill>
                <a:srgbClr val="FF0000"/>
              </a:solidFill>
              <a:prstDash val="sysDash"/>
              <a:bevel/>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4389438"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smtClean="0">
                <a:ln>
                  <a:noFill/>
                </a:ln>
                <a:solidFill>
                  <a:schemeClr val="tx1"/>
                </a:solidFill>
                <a:effectLst/>
                <a:latin typeface="Arial Narrow" pitchFamily="34" charset="0"/>
              </a:endParaRPr>
            </a:p>
          </p:txBody>
        </p:sp>
        <p:sp>
          <p:nvSpPr>
            <p:cNvPr id="113" name="Rectangle 112"/>
            <p:cNvSpPr/>
            <p:nvPr/>
          </p:nvSpPr>
          <p:spPr>
            <a:xfrm>
              <a:off x="3124200" y="2814935"/>
              <a:ext cx="2667000" cy="461665"/>
            </a:xfrm>
            <a:prstGeom prst="rect">
              <a:avLst/>
            </a:prstGeom>
          </p:spPr>
          <p:txBody>
            <a:bodyPr wrap="square">
              <a:spAutoFit/>
            </a:bodyPr>
            <a:lstStyle/>
            <a:p>
              <a:pPr algn="ctr"/>
              <a:r>
                <a:rPr lang="en-US" sz="2400" dirty="0" smtClean="0">
                  <a:solidFill>
                    <a:srgbClr val="FF0000"/>
                  </a:solidFill>
                  <a:latin typeface="+mn-lt"/>
                </a:rPr>
                <a:t>Camera view</a:t>
              </a:r>
              <a:endParaRPr lang="en-US" sz="2400" dirty="0">
                <a:solidFill>
                  <a:srgbClr val="FF0000"/>
                </a:solidFill>
                <a:latin typeface="+mn-lt"/>
              </a:endParaRPr>
            </a:p>
          </p:txBody>
        </p:sp>
      </p:grpSp>
      <p:grpSp>
        <p:nvGrpSpPr>
          <p:cNvPr id="127" name="Group 126"/>
          <p:cNvGrpSpPr/>
          <p:nvPr/>
        </p:nvGrpSpPr>
        <p:grpSpPr>
          <a:xfrm>
            <a:off x="6324600" y="3484203"/>
            <a:ext cx="2514600" cy="2992797"/>
            <a:chOff x="6788554" y="3200400"/>
            <a:chExt cx="2514600" cy="2992797"/>
          </a:xfrm>
        </p:grpSpPr>
        <p:pic>
          <p:nvPicPr>
            <p:cNvPr id="115" name="Picture 114" descr="PorousSix-white.png"/>
            <p:cNvPicPr>
              <a:picLocks noChangeAspect="1"/>
            </p:cNvPicPr>
            <p:nvPr/>
          </p:nvPicPr>
          <p:blipFill>
            <a:blip r:embed="rId3" cstate="print"/>
            <a:srcRect l="56753" r="38290" b="8504"/>
            <a:stretch>
              <a:fillRect/>
            </a:stretch>
          </p:blipFill>
          <p:spPr>
            <a:xfrm>
              <a:off x="6797558" y="3200400"/>
              <a:ext cx="931976" cy="2725025"/>
            </a:xfrm>
            <a:prstGeom prst="rect">
              <a:avLst/>
            </a:prstGeom>
          </p:spPr>
        </p:pic>
        <p:sp>
          <p:nvSpPr>
            <p:cNvPr id="116" name="Rectangle 115"/>
            <p:cNvSpPr/>
            <p:nvPr/>
          </p:nvSpPr>
          <p:spPr>
            <a:xfrm>
              <a:off x="6934200" y="5885420"/>
              <a:ext cx="762000" cy="307777"/>
            </a:xfrm>
            <a:prstGeom prst="rect">
              <a:avLst/>
            </a:prstGeom>
          </p:spPr>
          <p:txBody>
            <a:bodyPr wrap="square">
              <a:spAutoFit/>
            </a:bodyPr>
            <a:lstStyle/>
            <a:p>
              <a:pPr algn="ctr"/>
              <a:r>
                <a:rPr lang="en-US" sz="1400" b="1" dirty="0" smtClean="0">
                  <a:solidFill>
                    <a:schemeClr val="tx1">
                      <a:lumMod val="50000"/>
                      <a:lumOff val="50000"/>
                    </a:schemeClr>
                  </a:solidFill>
                  <a:latin typeface="+mn-lt"/>
                </a:rPr>
                <a:t>1 mm</a:t>
              </a:r>
              <a:endParaRPr lang="en-US" sz="1400" b="1" dirty="0">
                <a:solidFill>
                  <a:schemeClr val="tx1">
                    <a:lumMod val="50000"/>
                    <a:lumOff val="50000"/>
                  </a:schemeClr>
                </a:solidFill>
                <a:latin typeface="+mn-lt"/>
              </a:endParaRPr>
            </a:p>
          </p:txBody>
        </p:sp>
        <p:cxnSp>
          <p:nvCxnSpPr>
            <p:cNvPr id="117" name="Straight Arrow Connector 116"/>
            <p:cNvCxnSpPr/>
            <p:nvPr/>
          </p:nvCxnSpPr>
          <p:spPr bwMode="auto">
            <a:xfrm>
              <a:off x="6953195" y="5893933"/>
              <a:ext cx="680884" cy="0"/>
            </a:xfrm>
            <a:prstGeom prst="straightConnector1">
              <a:avLst/>
            </a:prstGeom>
            <a:solidFill>
              <a:schemeClr val="accent1"/>
            </a:solidFill>
            <a:ln w="38100" cap="flat" cmpd="sng" algn="ctr">
              <a:solidFill>
                <a:schemeClr val="tx1">
                  <a:lumMod val="50000"/>
                  <a:lumOff val="50000"/>
                </a:schemeClr>
              </a:solidFill>
              <a:prstDash val="solid"/>
              <a:round/>
              <a:headEnd type="triangle" w="med" len="sm"/>
              <a:tailEnd type="triangle" w="med" len="sm"/>
            </a:ln>
            <a:effectLst/>
          </p:spPr>
        </p:cxnSp>
        <p:sp>
          <p:nvSpPr>
            <p:cNvPr id="118" name="Rectangle 117"/>
            <p:cNvSpPr/>
            <p:nvPr/>
          </p:nvSpPr>
          <p:spPr bwMode="auto">
            <a:xfrm>
              <a:off x="6797558" y="3305087"/>
              <a:ext cx="931976" cy="1121072"/>
            </a:xfrm>
            <a:prstGeom prst="rect">
              <a:avLst/>
            </a:prstGeom>
            <a:solidFill>
              <a:srgbClr val="C00000">
                <a:alpha val="20000"/>
              </a:srgbClr>
            </a:solidFill>
            <a:ln w="50800" cap="flat" cmpd="sng" algn="ctr">
              <a:solidFill>
                <a:srgbClr val="C00000"/>
              </a:solidFill>
              <a:prstDash val="sysDash"/>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4389438" rtl="0" eaLnBrk="1" fontAlgn="base" latinLnBrk="0" hangingPunct="1">
                <a:lnSpc>
                  <a:spcPct val="100000"/>
                </a:lnSpc>
                <a:spcBef>
                  <a:spcPct val="0"/>
                </a:spcBef>
                <a:spcAft>
                  <a:spcPct val="0"/>
                </a:spcAft>
                <a:buClrTx/>
                <a:buSzTx/>
                <a:buFontTx/>
                <a:buNone/>
                <a:tabLst/>
              </a:pPr>
              <a:endParaRPr kumimoji="0" lang="en-US" sz="2900" b="1" i="0" u="none" strike="noStrike" cap="none" normalizeH="0" baseline="0" dirty="0" smtClean="0">
                <a:ln>
                  <a:noFill/>
                </a:ln>
                <a:solidFill>
                  <a:srgbClr val="FF0000"/>
                </a:solidFill>
                <a:effectLst/>
                <a:latin typeface="Arial Black" pitchFamily="34" charset="0"/>
              </a:endParaRPr>
            </a:p>
          </p:txBody>
        </p:sp>
        <p:sp>
          <p:nvSpPr>
            <p:cNvPr id="119" name="Rectangle 118"/>
            <p:cNvSpPr/>
            <p:nvPr/>
          </p:nvSpPr>
          <p:spPr bwMode="auto">
            <a:xfrm>
              <a:off x="6788554" y="4696297"/>
              <a:ext cx="931976" cy="1112068"/>
            </a:xfrm>
            <a:prstGeom prst="rect">
              <a:avLst/>
            </a:prstGeom>
            <a:solidFill>
              <a:schemeClr val="accent1">
                <a:lumMod val="75000"/>
                <a:alpha val="20000"/>
              </a:schemeClr>
            </a:solidFill>
            <a:ln w="50800" cap="flat" cmpd="sng" algn="ctr">
              <a:solidFill>
                <a:schemeClr val="accent1">
                  <a:lumMod val="75000"/>
                </a:schemeClr>
              </a:solidFill>
              <a:prstDash val="sysDash"/>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4389438" rtl="0" eaLnBrk="1" fontAlgn="base" latinLnBrk="0" hangingPunct="1">
                <a:lnSpc>
                  <a:spcPct val="100000"/>
                </a:lnSpc>
                <a:spcBef>
                  <a:spcPct val="0"/>
                </a:spcBef>
                <a:spcAft>
                  <a:spcPct val="0"/>
                </a:spcAft>
                <a:buClrTx/>
                <a:buSzTx/>
                <a:buFontTx/>
                <a:buNone/>
                <a:tabLst/>
              </a:pPr>
              <a:endParaRPr kumimoji="0" lang="en-US" sz="2900" b="1" i="0" u="none" strike="noStrike" cap="none" normalizeH="0" baseline="0" dirty="0" smtClean="0">
                <a:ln>
                  <a:noFill/>
                </a:ln>
                <a:solidFill>
                  <a:srgbClr val="0000FF"/>
                </a:solidFill>
                <a:latin typeface="Arial Black" pitchFamily="34" charset="0"/>
              </a:endParaRPr>
            </a:p>
          </p:txBody>
        </p:sp>
        <p:sp>
          <p:nvSpPr>
            <p:cNvPr id="124" name="Rectangle 123"/>
            <p:cNvSpPr/>
            <p:nvPr/>
          </p:nvSpPr>
          <p:spPr>
            <a:xfrm>
              <a:off x="7772400" y="3638490"/>
              <a:ext cx="1530754" cy="400110"/>
            </a:xfrm>
            <a:prstGeom prst="rect">
              <a:avLst/>
            </a:prstGeom>
          </p:spPr>
          <p:txBody>
            <a:bodyPr wrap="square">
              <a:spAutoFit/>
            </a:bodyPr>
            <a:lstStyle/>
            <a:p>
              <a:r>
                <a:rPr lang="en-US" sz="2000" b="1" dirty="0" smtClean="0">
                  <a:solidFill>
                    <a:srgbClr val="C00000"/>
                  </a:solidFill>
                  <a:latin typeface="+mn-lt"/>
                </a:rPr>
                <a:t>LOW-PERM</a:t>
              </a:r>
              <a:endParaRPr lang="en-US" sz="2000" b="1" dirty="0">
                <a:solidFill>
                  <a:srgbClr val="C00000"/>
                </a:solidFill>
                <a:latin typeface="+mn-lt"/>
              </a:endParaRPr>
            </a:p>
          </p:txBody>
        </p:sp>
        <p:sp>
          <p:nvSpPr>
            <p:cNvPr id="125" name="Rectangle 124"/>
            <p:cNvSpPr/>
            <p:nvPr/>
          </p:nvSpPr>
          <p:spPr>
            <a:xfrm>
              <a:off x="7772400" y="4343400"/>
              <a:ext cx="1530754" cy="400110"/>
            </a:xfrm>
            <a:prstGeom prst="rect">
              <a:avLst/>
            </a:prstGeom>
          </p:spPr>
          <p:txBody>
            <a:bodyPr wrap="square">
              <a:spAutoFit/>
            </a:bodyPr>
            <a:lstStyle/>
            <a:p>
              <a:r>
                <a:rPr lang="en-US" sz="2000" b="1" dirty="0" smtClean="0">
                  <a:latin typeface="+mn-lt"/>
                </a:rPr>
                <a:t>FRACTURE</a:t>
              </a:r>
              <a:endParaRPr lang="en-US" sz="2000" b="1" dirty="0">
                <a:latin typeface="+mn-lt"/>
              </a:endParaRPr>
            </a:p>
          </p:txBody>
        </p:sp>
        <p:sp>
          <p:nvSpPr>
            <p:cNvPr id="126" name="Rectangle 125"/>
            <p:cNvSpPr/>
            <p:nvPr/>
          </p:nvSpPr>
          <p:spPr>
            <a:xfrm>
              <a:off x="7772400" y="5029200"/>
              <a:ext cx="1530754" cy="400110"/>
            </a:xfrm>
            <a:prstGeom prst="rect">
              <a:avLst/>
            </a:prstGeom>
          </p:spPr>
          <p:txBody>
            <a:bodyPr wrap="square">
              <a:spAutoFit/>
            </a:bodyPr>
            <a:lstStyle/>
            <a:p>
              <a:r>
                <a:rPr lang="en-US" sz="2000" b="1" dirty="0" smtClean="0">
                  <a:solidFill>
                    <a:schemeClr val="accent1">
                      <a:lumMod val="75000"/>
                    </a:schemeClr>
                  </a:solidFill>
                  <a:latin typeface="+mn-lt"/>
                </a:rPr>
                <a:t>HIGH-PERM</a:t>
              </a:r>
              <a:endParaRPr lang="en-US" sz="2000" b="1" dirty="0">
                <a:solidFill>
                  <a:schemeClr val="accent1">
                    <a:lumMod val="75000"/>
                  </a:schemeClr>
                </a:solidFill>
                <a:latin typeface="+mn-lt"/>
              </a:endParaRPr>
            </a:p>
          </p:txBody>
        </p:sp>
      </p:grpSp>
      <p:grpSp>
        <p:nvGrpSpPr>
          <p:cNvPr id="139" name="Group 138"/>
          <p:cNvGrpSpPr/>
          <p:nvPr/>
        </p:nvGrpSpPr>
        <p:grpSpPr>
          <a:xfrm>
            <a:off x="6781800" y="2892623"/>
            <a:ext cx="762000" cy="307777"/>
            <a:chOff x="5029200" y="3886200"/>
            <a:chExt cx="762000" cy="307777"/>
          </a:xfrm>
        </p:grpSpPr>
        <p:cxnSp>
          <p:nvCxnSpPr>
            <p:cNvPr id="131" name="Straight Connector 130"/>
            <p:cNvCxnSpPr/>
            <p:nvPr/>
          </p:nvCxnSpPr>
          <p:spPr>
            <a:xfrm>
              <a:off x="5257800" y="3886200"/>
              <a:ext cx="228600"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8" name="Rectangle 137"/>
            <p:cNvSpPr/>
            <p:nvPr/>
          </p:nvSpPr>
          <p:spPr>
            <a:xfrm>
              <a:off x="5029200" y="3886200"/>
              <a:ext cx="762000" cy="307777"/>
            </a:xfrm>
            <a:prstGeom prst="rect">
              <a:avLst/>
            </a:prstGeom>
          </p:spPr>
          <p:txBody>
            <a:bodyPr wrap="square">
              <a:spAutoFit/>
            </a:bodyPr>
            <a:lstStyle/>
            <a:p>
              <a:pPr algn="ctr"/>
              <a:r>
                <a:rPr lang="en-US" sz="1400" b="1" dirty="0" smtClean="0">
                  <a:solidFill>
                    <a:schemeClr val="tx1">
                      <a:lumMod val="50000"/>
                      <a:lumOff val="50000"/>
                    </a:schemeClr>
                  </a:solidFill>
                  <a:latin typeface="+mn-lt"/>
                </a:rPr>
                <a:t>1 mm</a:t>
              </a:r>
              <a:endParaRPr lang="en-US" sz="1400" b="1" dirty="0">
                <a:solidFill>
                  <a:schemeClr val="tx1">
                    <a:lumMod val="50000"/>
                    <a:lumOff val="50000"/>
                  </a:schemeClr>
                </a:solidFill>
                <a:latin typeface="+mn-lt"/>
              </a:endParaRPr>
            </a:p>
          </p:txBody>
        </p:sp>
      </p:grpSp>
      <p:sp>
        <p:nvSpPr>
          <p:cNvPr id="30" name="TextBox 29"/>
          <p:cNvSpPr txBox="1"/>
          <p:nvPr/>
        </p:nvSpPr>
        <p:spPr>
          <a:xfrm>
            <a:off x="152400" y="3581400"/>
            <a:ext cx="6096000" cy="3139321"/>
          </a:xfrm>
          <a:prstGeom prst="rect">
            <a:avLst/>
          </a:prstGeom>
          <a:noFill/>
        </p:spPr>
        <p:txBody>
          <a:bodyPr wrap="square" rtlCol="0">
            <a:spAutoFit/>
          </a:bodyPr>
          <a:lstStyle/>
          <a:p>
            <a:pPr>
              <a:buFont typeface="Arial" pitchFamily="34" charset="0"/>
              <a:buChar char="•"/>
            </a:pPr>
            <a:r>
              <a:rPr lang="en-US" sz="2400" b="1" dirty="0" smtClean="0"/>
              <a:t> Bottom-up design of 2D porous media including fractures</a:t>
            </a:r>
          </a:p>
          <a:p>
            <a:pPr>
              <a:buFont typeface="Arial" pitchFamily="34" charset="0"/>
              <a:buChar char="•"/>
            </a:pPr>
            <a:endParaRPr lang="en-US" sz="1000" b="1" dirty="0" smtClean="0"/>
          </a:p>
          <a:p>
            <a:pPr>
              <a:buFont typeface="Arial" pitchFamily="34" charset="0"/>
              <a:buChar char="•"/>
            </a:pPr>
            <a:r>
              <a:rPr lang="en-US" sz="2400" b="1" dirty="0" smtClean="0"/>
              <a:t> “Fracture” – comparatively high permeability</a:t>
            </a:r>
          </a:p>
          <a:p>
            <a:pPr>
              <a:buFont typeface="Arial" pitchFamily="34" charset="0"/>
              <a:buChar char="•"/>
            </a:pPr>
            <a:endParaRPr lang="en-US" sz="1000" b="1" dirty="0" smtClean="0"/>
          </a:p>
          <a:p>
            <a:pPr>
              <a:buFont typeface="Arial" pitchFamily="34" charset="0"/>
              <a:buChar char="•"/>
            </a:pPr>
            <a:r>
              <a:rPr lang="en-US" sz="2400" b="1" dirty="0" smtClean="0"/>
              <a:t> Tunable wettability via PDMS</a:t>
            </a:r>
          </a:p>
          <a:p>
            <a:endParaRPr lang="en-US" sz="1000" b="1" dirty="0" smtClean="0"/>
          </a:p>
          <a:p>
            <a:pPr>
              <a:buFont typeface="Arial" pitchFamily="34" charset="0"/>
              <a:buChar char="•"/>
            </a:pPr>
            <a:r>
              <a:rPr lang="en-US" sz="2400" b="1" dirty="0" smtClean="0"/>
              <a:t> Channel Depth: 50 microns </a:t>
            </a:r>
          </a:p>
          <a:p>
            <a:pPr>
              <a:buFont typeface="Arial" pitchFamily="34" charset="0"/>
              <a:buChar char="•"/>
            </a:pPr>
            <a:r>
              <a:rPr lang="en-US" sz="2400" b="1" dirty="0" smtClean="0"/>
              <a:t> Porosity: 0.42 (high-perm), 0.53 (low-perm)</a:t>
            </a:r>
          </a:p>
          <a:p>
            <a:pPr>
              <a:buFont typeface="Arial" pitchFamily="34" charset="0"/>
              <a:buChar char="•"/>
            </a:pPr>
            <a:r>
              <a:rPr lang="en-US" sz="2400" b="1" dirty="0" smtClean="0"/>
              <a:t> Permeability contrast: 9.44</a:t>
            </a:r>
          </a:p>
        </p:txBody>
      </p:sp>
      <p:sp>
        <p:nvSpPr>
          <p:cNvPr id="31" name="TextBox 30"/>
          <p:cNvSpPr txBox="1"/>
          <p:nvPr/>
        </p:nvSpPr>
        <p:spPr>
          <a:xfrm>
            <a:off x="6705600" y="1551801"/>
            <a:ext cx="762000" cy="276999"/>
          </a:xfrm>
          <a:prstGeom prst="rect">
            <a:avLst/>
          </a:prstGeom>
          <a:noFill/>
        </p:spPr>
        <p:txBody>
          <a:bodyPr wrap="square" rtlCol="0">
            <a:spAutoFit/>
          </a:bodyPr>
          <a:lstStyle/>
          <a:p>
            <a:r>
              <a:rPr lang="en-US" sz="1200" b="1" dirty="0" smtClean="0">
                <a:solidFill>
                  <a:schemeClr val="tx1">
                    <a:lumMod val="50000"/>
                    <a:lumOff val="50000"/>
                  </a:schemeClr>
                </a:solidFill>
              </a:rPr>
              <a:t>oil-wet</a:t>
            </a:r>
          </a:p>
        </p:txBody>
      </p:sp>
      <p:sp>
        <p:nvSpPr>
          <p:cNvPr id="32" name="TextBox 31"/>
          <p:cNvSpPr txBox="1"/>
          <p:nvPr/>
        </p:nvSpPr>
        <p:spPr>
          <a:xfrm>
            <a:off x="5029200" y="6581001"/>
            <a:ext cx="4114800" cy="276999"/>
          </a:xfrm>
          <a:prstGeom prst="rect">
            <a:avLst/>
          </a:prstGeom>
          <a:noFill/>
        </p:spPr>
        <p:txBody>
          <a:bodyPr wrap="square" rtlCol="0">
            <a:spAutoFit/>
          </a:bodyPr>
          <a:lstStyle/>
          <a:p>
            <a:pPr algn="r"/>
            <a:r>
              <a:rPr lang="en-US" sz="1200" dirty="0" smtClean="0">
                <a:solidFill>
                  <a:schemeClr val="bg1">
                    <a:lumMod val="50000"/>
                  </a:schemeClr>
                </a:solidFill>
              </a:rPr>
              <a:t>Source: Conn et al, in preparation</a:t>
            </a:r>
            <a:endParaRPr lang="en-US" sz="1200" dirty="0">
              <a:solidFill>
                <a:schemeClr val="bg1">
                  <a:lumMod val="50000"/>
                </a:schemeClr>
              </a:solidFill>
            </a:endParaRPr>
          </a:p>
        </p:txBody>
      </p:sp>
    </p:spTree>
    <p:extLst>
      <p:ext uri="{BB962C8B-B14F-4D97-AF65-F5344CB8AC3E}">
        <p14:creationId xmlns:p14="http://schemas.microsoft.com/office/powerpoint/2010/main" xmlns="" val="1383582236"/>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effectLst>
                  <a:outerShdw blurRad="38100" dist="38100" dir="2700000" algn="tl">
                    <a:srgbClr val="000000">
                      <a:alpha val="43137"/>
                    </a:srgbClr>
                  </a:outerShdw>
                </a:effectLst>
                <a:latin typeface="+mj-lt"/>
              </a:rPr>
              <a:t>WATER FLOOD VIDEO</a:t>
            </a:r>
            <a:endParaRPr lang="en-US" b="1" dirty="0">
              <a:effectLst>
                <a:outerShdw blurRad="38100" dist="38100" dir="2700000" algn="tl">
                  <a:srgbClr val="000000">
                    <a:alpha val="43137"/>
                  </a:srgbClr>
                </a:outerShdw>
              </a:effectLst>
              <a:latin typeface="+mj-lt"/>
            </a:endParaRPr>
          </a:p>
        </p:txBody>
      </p:sp>
      <p:sp>
        <p:nvSpPr>
          <p:cNvPr id="4" name="TextBox 3"/>
          <p:cNvSpPr txBox="1"/>
          <p:nvPr/>
        </p:nvSpPr>
        <p:spPr>
          <a:xfrm>
            <a:off x="8382000" y="0"/>
            <a:ext cx="762000" cy="338554"/>
          </a:xfrm>
          <a:prstGeom prst="rect">
            <a:avLst/>
          </a:prstGeom>
          <a:noFill/>
        </p:spPr>
        <p:txBody>
          <a:bodyPr wrap="square" rtlCol="0">
            <a:spAutoFit/>
          </a:bodyPr>
          <a:lstStyle/>
          <a:p>
            <a:pPr algn="r"/>
            <a:fld id="{3F394F84-93BB-4747-AE64-F573209410CC}" type="slidenum">
              <a:rPr lang="en-US" sz="1600" smtClean="0">
                <a:solidFill>
                  <a:schemeClr val="bg1">
                    <a:lumMod val="75000"/>
                  </a:schemeClr>
                </a:solidFill>
              </a:rPr>
              <a:pPr algn="r"/>
              <a:t>6</a:t>
            </a:fld>
            <a:endParaRPr lang="en-US" sz="1600" dirty="0">
              <a:solidFill>
                <a:schemeClr val="bg1">
                  <a:lumMod val="75000"/>
                </a:schemeClr>
              </a:solidFill>
            </a:endParaRPr>
          </a:p>
        </p:txBody>
      </p:sp>
      <p:pic>
        <p:nvPicPr>
          <p:cNvPr id="6" name="0.10mlhr WATER ONLY middle 1.wmv">
            <a:hlinkClick r:id="" action="ppaction://media"/>
          </p:cNvPr>
          <p:cNvPicPr>
            <a:picLocks noRot="1" noChangeAspect="1"/>
          </p:cNvPicPr>
          <p:nvPr>
            <a:videoFile r:link="rId1"/>
            <p:extLst>
              <p:ext uri="{DAA4B4D4-6D71-4841-9C94-3DE7FCFB9230}">
                <p14:media xmlns:p14="http://schemas.microsoft.com/office/powerpoint/2010/main" xmlns="" r:link="rId4"/>
              </p:ext>
            </p:extLst>
          </p:nvPr>
        </p:nvPicPr>
        <p:blipFill>
          <a:blip r:embed="rId5" cstate="print"/>
          <a:stretch>
            <a:fillRect/>
          </a:stretch>
        </p:blipFill>
        <p:spPr>
          <a:xfrm>
            <a:off x="762000" y="1066800"/>
            <a:ext cx="7620000" cy="5715000"/>
          </a:xfrm>
          <a:prstGeom prst="rect">
            <a:avLst/>
          </a:prstGeom>
          <a:effectLst>
            <a:outerShdw blurRad="50800" dist="38100" dir="2700000" algn="tl" rotWithShape="0">
              <a:prstClr val="black">
                <a:alpha val="40000"/>
              </a:prstClr>
            </a:outerShdw>
          </a:effectLst>
        </p:spPr>
      </p:pic>
      <p:sp>
        <p:nvSpPr>
          <p:cNvPr id="5" name="TextBox 4"/>
          <p:cNvSpPr txBox="1"/>
          <p:nvPr/>
        </p:nvSpPr>
        <p:spPr>
          <a:xfrm>
            <a:off x="5029200" y="685800"/>
            <a:ext cx="4114800" cy="338554"/>
          </a:xfrm>
          <a:prstGeom prst="rect">
            <a:avLst/>
          </a:prstGeom>
          <a:noFill/>
        </p:spPr>
        <p:txBody>
          <a:bodyPr wrap="square" rtlCol="0">
            <a:spAutoFit/>
          </a:bodyPr>
          <a:lstStyle/>
          <a:p>
            <a:pPr algn="r"/>
            <a:r>
              <a:rPr lang="en-US" sz="1600" b="1" dirty="0" smtClean="0"/>
              <a:t>0.1 </a:t>
            </a:r>
            <a:r>
              <a:rPr lang="en-US" sz="1600" b="1" dirty="0" err="1" smtClean="0"/>
              <a:t>mL</a:t>
            </a:r>
            <a:r>
              <a:rPr lang="en-US" sz="1600" b="1" dirty="0" smtClean="0"/>
              <a:t>/hr | </a:t>
            </a:r>
            <a:r>
              <a:rPr lang="en-US" sz="1600" b="1" dirty="0" smtClean="0">
                <a:solidFill>
                  <a:srgbClr val="FF0000"/>
                </a:solidFill>
              </a:rPr>
              <a:t>red = oil </a:t>
            </a:r>
            <a:r>
              <a:rPr lang="en-US" sz="1600" b="1" dirty="0" smtClean="0"/>
              <a:t>| </a:t>
            </a:r>
            <a:r>
              <a:rPr lang="en-US" sz="1600" b="1" dirty="0" smtClean="0">
                <a:solidFill>
                  <a:schemeClr val="bg1">
                    <a:lumMod val="50000"/>
                  </a:schemeClr>
                </a:solidFill>
              </a:rPr>
              <a:t>white = PDMS or water</a:t>
            </a:r>
          </a:p>
        </p:txBody>
      </p:sp>
      <p:grpSp>
        <p:nvGrpSpPr>
          <p:cNvPr id="10" name="Group 9"/>
          <p:cNvGrpSpPr/>
          <p:nvPr/>
        </p:nvGrpSpPr>
        <p:grpSpPr>
          <a:xfrm>
            <a:off x="5943600" y="6172200"/>
            <a:ext cx="1828800" cy="381000"/>
            <a:chOff x="5943600" y="6172200"/>
            <a:chExt cx="1828800" cy="381000"/>
          </a:xfrm>
        </p:grpSpPr>
        <p:cxnSp>
          <p:nvCxnSpPr>
            <p:cNvPr id="8" name="Straight Connector 7"/>
            <p:cNvCxnSpPr/>
            <p:nvPr/>
          </p:nvCxnSpPr>
          <p:spPr>
            <a:xfrm>
              <a:off x="6096000" y="6553200"/>
              <a:ext cx="16002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943600" y="6172200"/>
              <a:ext cx="1828800" cy="338554"/>
            </a:xfrm>
            <a:prstGeom prst="rect">
              <a:avLst/>
            </a:prstGeom>
            <a:noFill/>
          </p:spPr>
          <p:txBody>
            <a:bodyPr wrap="square" rtlCol="0">
              <a:spAutoFit/>
            </a:bodyPr>
            <a:lstStyle/>
            <a:p>
              <a:pPr algn="r"/>
              <a:r>
                <a:rPr lang="en-US" sz="1600" b="1" dirty="0" smtClean="0"/>
                <a:t>4x objective; 1 mm</a:t>
              </a:r>
            </a:p>
          </p:txBody>
        </p:sp>
      </p:grpSp>
    </p:spTree>
    <p:extLst>
      <p:ext uri="{BB962C8B-B14F-4D97-AF65-F5344CB8AC3E}">
        <p14:creationId xmlns:p14="http://schemas.microsoft.com/office/powerpoint/2010/main" xmlns="" val="1383582236"/>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effectLst>
                  <a:outerShdw blurRad="38100" dist="38100" dir="2700000" algn="tl">
                    <a:srgbClr val="000000">
                      <a:alpha val="43137"/>
                    </a:srgbClr>
                  </a:outerShdw>
                </a:effectLst>
                <a:latin typeface="+mj-lt"/>
              </a:rPr>
              <a:t>GAS FLOOD VIDEO</a:t>
            </a:r>
            <a:endParaRPr lang="en-US" b="1" dirty="0">
              <a:effectLst>
                <a:outerShdw blurRad="38100" dist="38100" dir="2700000" algn="tl">
                  <a:srgbClr val="000000">
                    <a:alpha val="43137"/>
                  </a:srgbClr>
                </a:outerShdw>
              </a:effectLst>
              <a:latin typeface="+mj-lt"/>
            </a:endParaRPr>
          </a:p>
        </p:txBody>
      </p:sp>
      <p:sp>
        <p:nvSpPr>
          <p:cNvPr id="4" name="TextBox 3"/>
          <p:cNvSpPr txBox="1"/>
          <p:nvPr/>
        </p:nvSpPr>
        <p:spPr>
          <a:xfrm>
            <a:off x="8382000" y="0"/>
            <a:ext cx="762000" cy="338554"/>
          </a:xfrm>
          <a:prstGeom prst="rect">
            <a:avLst/>
          </a:prstGeom>
          <a:noFill/>
        </p:spPr>
        <p:txBody>
          <a:bodyPr wrap="square" rtlCol="0">
            <a:spAutoFit/>
          </a:bodyPr>
          <a:lstStyle/>
          <a:p>
            <a:pPr algn="r"/>
            <a:fld id="{3F394F84-93BB-4747-AE64-F573209410CC}" type="slidenum">
              <a:rPr lang="en-US" sz="1600" smtClean="0">
                <a:solidFill>
                  <a:schemeClr val="bg1">
                    <a:lumMod val="75000"/>
                  </a:schemeClr>
                </a:solidFill>
              </a:rPr>
              <a:pPr algn="r"/>
              <a:t>7</a:t>
            </a:fld>
            <a:endParaRPr lang="en-US" sz="1600" dirty="0">
              <a:solidFill>
                <a:schemeClr val="bg1">
                  <a:lumMod val="75000"/>
                </a:schemeClr>
              </a:solidFill>
            </a:endParaRPr>
          </a:p>
        </p:txBody>
      </p:sp>
      <p:pic>
        <p:nvPicPr>
          <p:cNvPr id="6" name="300mbar air ONLY middle 3.wmv">
            <a:hlinkClick r:id="" action="ppaction://media"/>
          </p:cNvPr>
          <p:cNvPicPr>
            <a:picLocks noRot="1" noChangeAspect="1"/>
          </p:cNvPicPr>
          <p:nvPr>
            <a:videoFile r:link="rId1"/>
            <p:extLst>
              <p:ext uri="{DAA4B4D4-6D71-4841-9C94-3DE7FCFB9230}">
                <p14:media xmlns:p14="http://schemas.microsoft.com/office/powerpoint/2010/main" xmlns="" r:link="rId4"/>
              </p:ext>
            </p:extLst>
          </p:nvPr>
        </p:nvPicPr>
        <p:blipFill>
          <a:blip r:embed="rId5" cstate="print"/>
          <a:stretch>
            <a:fillRect/>
          </a:stretch>
        </p:blipFill>
        <p:spPr>
          <a:xfrm>
            <a:off x="762000" y="1066800"/>
            <a:ext cx="7620000" cy="5715000"/>
          </a:xfrm>
          <a:prstGeom prst="rect">
            <a:avLst/>
          </a:prstGeom>
          <a:effectLst>
            <a:outerShdw blurRad="50800" dist="38100" dir="2700000" algn="tl" rotWithShape="0">
              <a:prstClr val="black">
                <a:alpha val="40000"/>
              </a:prstClr>
            </a:outerShdw>
          </a:effectLst>
        </p:spPr>
      </p:pic>
      <p:sp>
        <p:nvSpPr>
          <p:cNvPr id="5" name="TextBox 4"/>
          <p:cNvSpPr txBox="1"/>
          <p:nvPr/>
        </p:nvSpPr>
        <p:spPr>
          <a:xfrm>
            <a:off x="5257800" y="685800"/>
            <a:ext cx="3886200" cy="338554"/>
          </a:xfrm>
          <a:prstGeom prst="rect">
            <a:avLst/>
          </a:prstGeom>
          <a:noFill/>
        </p:spPr>
        <p:txBody>
          <a:bodyPr wrap="square" rtlCol="0">
            <a:spAutoFit/>
          </a:bodyPr>
          <a:lstStyle/>
          <a:p>
            <a:pPr algn="r"/>
            <a:r>
              <a:rPr lang="en-US" sz="1600" b="1" dirty="0" smtClean="0"/>
              <a:t>300 mbar| </a:t>
            </a:r>
            <a:r>
              <a:rPr lang="en-US" sz="1600" b="1" dirty="0" smtClean="0">
                <a:solidFill>
                  <a:srgbClr val="FF0000"/>
                </a:solidFill>
              </a:rPr>
              <a:t>red = oil </a:t>
            </a:r>
            <a:r>
              <a:rPr lang="en-US" sz="1600" b="1" dirty="0" smtClean="0"/>
              <a:t>| </a:t>
            </a:r>
            <a:r>
              <a:rPr lang="en-US" sz="1600" b="1" dirty="0" smtClean="0">
                <a:solidFill>
                  <a:schemeClr val="bg1">
                    <a:lumMod val="50000"/>
                  </a:schemeClr>
                </a:solidFill>
              </a:rPr>
              <a:t>white = PDMS or air</a:t>
            </a:r>
          </a:p>
        </p:txBody>
      </p:sp>
      <p:grpSp>
        <p:nvGrpSpPr>
          <p:cNvPr id="11" name="Group 10"/>
          <p:cNvGrpSpPr/>
          <p:nvPr/>
        </p:nvGrpSpPr>
        <p:grpSpPr>
          <a:xfrm>
            <a:off x="5943600" y="6172200"/>
            <a:ext cx="1828800" cy="381000"/>
            <a:chOff x="5943600" y="6172200"/>
            <a:chExt cx="1828800" cy="381000"/>
          </a:xfrm>
        </p:grpSpPr>
        <p:cxnSp>
          <p:nvCxnSpPr>
            <p:cNvPr id="12" name="Straight Connector 11"/>
            <p:cNvCxnSpPr/>
            <p:nvPr/>
          </p:nvCxnSpPr>
          <p:spPr>
            <a:xfrm>
              <a:off x="6096000" y="6553200"/>
              <a:ext cx="16002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943600" y="6172200"/>
              <a:ext cx="1828800" cy="338554"/>
            </a:xfrm>
            <a:prstGeom prst="rect">
              <a:avLst/>
            </a:prstGeom>
            <a:noFill/>
          </p:spPr>
          <p:txBody>
            <a:bodyPr wrap="square" rtlCol="0">
              <a:spAutoFit/>
            </a:bodyPr>
            <a:lstStyle/>
            <a:p>
              <a:pPr algn="r"/>
              <a:r>
                <a:rPr lang="en-US" sz="1600" b="1" dirty="0" smtClean="0"/>
                <a:t>4x objective; 1 mm</a:t>
              </a:r>
            </a:p>
          </p:txBody>
        </p:sp>
      </p:grpSp>
    </p:spTree>
    <p:extLst>
      <p:ext uri="{BB962C8B-B14F-4D97-AF65-F5344CB8AC3E}">
        <p14:creationId xmlns:p14="http://schemas.microsoft.com/office/powerpoint/2010/main" xmlns="" val="1383582236"/>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effectLst>
                  <a:outerShdw blurRad="38100" dist="38100" dir="2700000" algn="tl">
                    <a:srgbClr val="000000">
                      <a:alpha val="43137"/>
                    </a:srgbClr>
                  </a:outerShdw>
                </a:effectLst>
                <a:latin typeface="+mj-lt"/>
              </a:rPr>
              <a:t>FOAM FLOOD VIDEO</a:t>
            </a:r>
            <a:endParaRPr lang="en-US" b="1" dirty="0">
              <a:effectLst>
                <a:outerShdw blurRad="38100" dist="38100" dir="2700000" algn="tl">
                  <a:srgbClr val="000000">
                    <a:alpha val="43137"/>
                  </a:srgbClr>
                </a:outerShdw>
              </a:effectLst>
              <a:latin typeface="+mj-lt"/>
            </a:endParaRPr>
          </a:p>
        </p:txBody>
      </p:sp>
      <p:sp>
        <p:nvSpPr>
          <p:cNvPr id="4" name="TextBox 3"/>
          <p:cNvSpPr txBox="1"/>
          <p:nvPr/>
        </p:nvSpPr>
        <p:spPr>
          <a:xfrm>
            <a:off x="8382000" y="0"/>
            <a:ext cx="762000" cy="338554"/>
          </a:xfrm>
          <a:prstGeom prst="rect">
            <a:avLst/>
          </a:prstGeom>
          <a:noFill/>
        </p:spPr>
        <p:txBody>
          <a:bodyPr wrap="square" rtlCol="0">
            <a:spAutoFit/>
          </a:bodyPr>
          <a:lstStyle/>
          <a:p>
            <a:pPr algn="r"/>
            <a:fld id="{3F394F84-93BB-4747-AE64-F573209410CC}" type="slidenum">
              <a:rPr lang="en-US" sz="1600" smtClean="0">
                <a:solidFill>
                  <a:schemeClr val="bg1">
                    <a:lumMod val="75000"/>
                  </a:schemeClr>
                </a:solidFill>
              </a:rPr>
              <a:pPr algn="r"/>
              <a:t>8</a:t>
            </a:fld>
            <a:endParaRPr lang="en-US" sz="1600" dirty="0">
              <a:solidFill>
                <a:schemeClr val="bg1">
                  <a:lumMod val="75000"/>
                </a:schemeClr>
              </a:solidFill>
            </a:endParaRPr>
          </a:p>
        </p:txBody>
      </p:sp>
      <p:pic>
        <p:nvPicPr>
          <p:cNvPr id="6" name="0.10mlhr 300mbar middle micromodel flood1.wmv">
            <a:hlinkClick r:id="" action="ppaction://media"/>
          </p:cNvPr>
          <p:cNvPicPr>
            <a:picLocks noRot="1" noChangeAspect="1"/>
          </p:cNvPicPr>
          <p:nvPr>
            <a:videoFile r:link="rId1"/>
            <p:extLst>
              <p:ext uri="{DAA4B4D4-6D71-4841-9C94-3DE7FCFB9230}">
                <p14:media xmlns:p14="http://schemas.microsoft.com/office/powerpoint/2010/main" xmlns="" r:link="rId4"/>
              </p:ext>
            </p:extLst>
          </p:nvPr>
        </p:nvPicPr>
        <p:blipFill>
          <a:blip r:embed="rId5" cstate="print"/>
          <a:stretch>
            <a:fillRect/>
          </a:stretch>
        </p:blipFill>
        <p:spPr>
          <a:xfrm>
            <a:off x="762000" y="1066800"/>
            <a:ext cx="7620000" cy="5715000"/>
          </a:xfrm>
          <a:prstGeom prst="rect">
            <a:avLst/>
          </a:prstGeom>
          <a:effectLst>
            <a:outerShdw blurRad="50800" dist="38100" dir="2700000" algn="tl" rotWithShape="0">
              <a:prstClr val="black">
                <a:alpha val="40000"/>
              </a:prstClr>
            </a:outerShdw>
          </a:effectLst>
        </p:spPr>
      </p:pic>
      <p:sp>
        <p:nvSpPr>
          <p:cNvPr id="5" name="TextBox 4"/>
          <p:cNvSpPr txBox="1"/>
          <p:nvPr/>
        </p:nvSpPr>
        <p:spPr>
          <a:xfrm>
            <a:off x="2667000" y="685800"/>
            <a:ext cx="6477000" cy="338554"/>
          </a:xfrm>
          <a:prstGeom prst="rect">
            <a:avLst/>
          </a:prstGeom>
          <a:noFill/>
        </p:spPr>
        <p:txBody>
          <a:bodyPr wrap="square" rtlCol="0">
            <a:spAutoFit/>
          </a:bodyPr>
          <a:lstStyle/>
          <a:p>
            <a:pPr algn="r"/>
            <a:r>
              <a:rPr lang="en-US" sz="1600" b="1" dirty="0" smtClean="0"/>
              <a:t>0.1 </a:t>
            </a:r>
            <a:r>
              <a:rPr lang="en-US" sz="1600" b="1" dirty="0" err="1" smtClean="0"/>
              <a:t>mL</a:t>
            </a:r>
            <a:r>
              <a:rPr lang="en-US" sz="1600" b="1" dirty="0" smtClean="0"/>
              <a:t>/hr, 300 mbar | </a:t>
            </a:r>
            <a:r>
              <a:rPr lang="en-US" sz="1600" b="1" dirty="0" smtClean="0">
                <a:solidFill>
                  <a:srgbClr val="FF0000"/>
                </a:solidFill>
              </a:rPr>
              <a:t>red = oil </a:t>
            </a:r>
            <a:r>
              <a:rPr lang="en-US" sz="1600" b="1" dirty="0" smtClean="0"/>
              <a:t>| </a:t>
            </a:r>
            <a:r>
              <a:rPr lang="en-US" sz="1600" b="1" dirty="0" smtClean="0">
                <a:solidFill>
                  <a:schemeClr val="bg1">
                    <a:lumMod val="50000"/>
                  </a:schemeClr>
                </a:solidFill>
              </a:rPr>
              <a:t>white = PDMS, water, or air</a:t>
            </a:r>
          </a:p>
        </p:txBody>
      </p:sp>
      <p:grpSp>
        <p:nvGrpSpPr>
          <p:cNvPr id="10" name="Group 9"/>
          <p:cNvGrpSpPr/>
          <p:nvPr/>
        </p:nvGrpSpPr>
        <p:grpSpPr>
          <a:xfrm>
            <a:off x="5943600" y="6172200"/>
            <a:ext cx="1828800" cy="381000"/>
            <a:chOff x="5943600" y="6172200"/>
            <a:chExt cx="1828800" cy="381000"/>
          </a:xfrm>
        </p:grpSpPr>
        <p:cxnSp>
          <p:nvCxnSpPr>
            <p:cNvPr id="11" name="Straight Connector 10"/>
            <p:cNvCxnSpPr/>
            <p:nvPr/>
          </p:nvCxnSpPr>
          <p:spPr>
            <a:xfrm>
              <a:off x="6096000" y="6553200"/>
              <a:ext cx="16002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943600" y="6172200"/>
              <a:ext cx="1828800" cy="338554"/>
            </a:xfrm>
            <a:prstGeom prst="rect">
              <a:avLst/>
            </a:prstGeom>
            <a:noFill/>
          </p:spPr>
          <p:txBody>
            <a:bodyPr wrap="square" rtlCol="0">
              <a:spAutoFit/>
            </a:bodyPr>
            <a:lstStyle/>
            <a:p>
              <a:pPr algn="r"/>
              <a:r>
                <a:rPr lang="en-US" sz="1600" b="1" dirty="0" smtClean="0"/>
                <a:t>4x objective; 1 mm</a:t>
              </a:r>
            </a:p>
          </p:txBody>
        </p:sp>
      </p:grpSp>
    </p:spTree>
    <p:extLst>
      <p:ext uri="{BB962C8B-B14F-4D97-AF65-F5344CB8AC3E}">
        <p14:creationId xmlns:p14="http://schemas.microsoft.com/office/powerpoint/2010/main" xmlns="" val="1383582236"/>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effectLst>
                  <a:outerShdw blurRad="38100" dist="38100" dir="2700000" algn="tl">
                    <a:srgbClr val="000000">
                      <a:alpha val="43137"/>
                    </a:srgbClr>
                  </a:outerShdw>
                </a:effectLst>
                <a:latin typeface="+mj-lt"/>
              </a:rPr>
              <a:t>MICROMODEL OVERVIEW</a:t>
            </a:r>
            <a:endParaRPr lang="en-US" b="1" dirty="0">
              <a:effectLst>
                <a:outerShdw blurRad="38100" dist="38100" dir="2700000" algn="tl">
                  <a:srgbClr val="000000">
                    <a:alpha val="43137"/>
                  </a:srgbClr>
                </a:outerShdw>
              </a:effectLst>
              <a:latin typeface="+mj-lt"/>
            </a:endParaRPr>
          </a:p>
        </p:txBody>
      </p:sp>
      <p:sp>
        <p:nvSpPr>
          <p:cNvPr id="4" name="TextBox 3"/>
          <p:cNvSpPr txBox="1"/>
          <p:nvPr/>
        </p:nvSpPr>
        <p:spPr>
          <a:xfrm>
            <a:off x="8382000" y="0"/>
            <a:ext cx="762000" cy="338554"/>
          </a:xfrm>
          <a:prstGeom prst="rect">
            <a:avLst/>
          </a:prstGeom>
          <a:noFill/>
        </p:spPr>
        <p:txBody>
          <a:bodyPr wrap="square" rtlCol="0">
            <a:spAutoFit/>
          </a:bodyPr>
          <a:lstStyle/>
          <a:p>
            <a:pPr algn="r"/>
            <a:fld id="{3F394F84-93BB-4747-AE64-F573209410CC}" type="slidenum">
              <a:rPr lang="en-US" sz="1600" smtClean="0">
                <a:solidFill>
                  <a:schemeClr val="bg1">
                    <a:lumMod val="75000"/>
                  </a:schemeClr>
                </a:solidFill>
              </a:rPr>
              <a:pPr algn="r"/>
              <a:t>9</a:t>
            </a:fld>
            <a:endParaRPr lang="en-US" sz="1600" dirty="0">
              <a:solidFill>
                <a:schemeClr val="bg1">
                  <a:lumMod val="75000"/>
                </a:schemeClr>
              </a:solidFill>
            </a:endParaRPr>
          </a:p>
        </p:txBody>
      </p:sp>
      <p:pic>
        <p:nvPicPr>
          <p:cNvPr id="5" name="Picture 4" descr="300mbar 3.bmp"/>
          <p:cNvPicPr>
            <a:picLocks noChangeAspect="1"/>
          </p:cNvPicPr>
          <p:nvPr/>
        </p:nvPicPr>
        <p:blipFill>
          <a:blip r:embed="rId3" cstate="print"/>
          <a:srcRect l="7500" r="11667"/>
          <a:stretch>
            <a:fillRect/>
          </a:stretch>
        </p:blipFill>
        <p:spPr>
          <a:xfrm>
            <a:off x="1600200" y="3048000"/>
            <a:ext cx="7391400" cy="1468688"/>
          </a:xfrm>
          <a:prstGeom prst="rect">
            <a:avLst/>
          </a:prstGeom>
          <a:effectLst>
            <a:outerShdw blurRad="50800" dist="38100" dir="2700000" algn="tl" rotWithShape="0">
              <a:prstClr val="black">
                <a:alpha val="40000"/>
              </a:prstClr>
            </a:outerShdw>
          </a:effectLst>
        </p:spPr>
      </p:pic>
      <p:pic>
        <p:nvPicPr>
          <p:cNvPr id="7" name="Picture 6" descr="0.10mlhr 1.bmp"/>
          <p:cNvPicPr>
            <a:picLocks noChangeAspect="1"/>
          </p:cNvPicPr>
          <p:nvPr/>
        </p:nvPicPr>
        <p:blipFill>
          <a:blip r:embed="rId4" cstate="print"/>
          <a:srcRect l="1668" r="17500"/>
          <a:stretch>
            <a:fillRect/>
          </a:stretch>
        </p:blipFill>
        <p:spPr>
          <a:xfrm>
            <a:off x="1600200" y="1297970"/>
            <a:ext cx="7391400" cy="1521430"/>
          </a:xfrm>
          <a:prstGeom prst="rect">
            <a:avLst/>
          </a:prstGeom>
          <a:effectLst>
            <a:outerShdw blurRad="50800" dist="38100" dir="2700000" algn="tl" rotWithShape="0">
              <a:prstClr val="black">
                <a:alpha val="40000"/>
              </a:prstClr>
            </a:outerShdw>
          </a:effectLst>
        </p:spPr>
      </p:pic>
      <p:sp>
        <p:nvSpPr>
          <p:cNvPr id="8" name="TextBox 7"/>
          <p:cNvSpPr txBox="1"/>
          <p:nvPr/>
        </p:nvSpPr>
        <p:spPr>
          <a:xfrm>
            <a:off x="0" y="1560493"/>
            <a:ext cx="1600200" cy="954107"/>
          </a:xfrm>
          <a:prstGeom prst="rect">
            <a:avLst/>
          </a:prstGeom>
          <a:noFill/>
        </p:spPr>
        <p:txBody>
          <a:bodyPr wrap="square" rtlCol="0">
            <a:spAutoFit/>
          </a:bodyPr>
          <a:lstStyle/>
          <a:p>
            <a:pPr algn="ctr"/>
            <a:r>
              <a:rPr lang="en-US" sz="2800" b="1" dirty="0" smtClean="0"/>
              <a:t>WATER</a:t>
            </a:r>
          </a:p>
          <a:p>
            <a:pPr algn="ctr"/>
            <a:r>
              <a:rPr lang="en-US" sz="2800" b="1" dirty="0" smtClean="0"/>
              <a:t>FLOOD</a:t>
            </a:r>
            <a:endParaRPr lang="en-US" sz="2400" b="1" dirty="0" smtClean="0"/>
          </a:p>
        </p:txBody>
      </p:sp>
      <p:sp>
        <p:nvSpPr>
          <p:cNvPr id="9" name="TextBox 8"/>
          <p:cNvSpPr txBox="1"/>
          <p:nvPr/>
        </p:nvSpPr>
        <p:spPr>
          <a:xfrm>
            <a:off x="0" y="3276600"/>
            <a:ext cx="1600200" cy="954107"/>
          </a:xfrm>
          <a:prstGeom prst="rect">
            <a:avLst/>
          </a:prstGeom>
          <a:noFill/>
        </p:spPr>
        <p:txBody>
          <a:bodyPr wrap="square" rtlCol="0">
            <a:spAutoFit/>
          </a:bodyPr>
          <a:lstStyle/>
          <a:p>
            <a:pPr algn="ctr"/>
            <a:r>
              <a:rPr lang="en-US" sz="2800" b="1" dirty="0" smtClean="0"/>
              <a:t>GAS</a:t>
            </a:r>
          </a:p>
          <a:p>
            <a:pPr algn="ctr"/>
            <a:r>
              <a:rPr lang="en-US" sz="2800" b="1" dirty="0" smtClean="0"/>
              <a:t>FLOOD</a:t>
            </a:r>
            <a:endParaRPr lang="en-US" sz="2400" b="1" dirty="0" smtClean="0"/>
          </a:p>
        </p:txBody>
      </p:sp>
      <p:sp>
        <p:nvSpPr>
          <p:cNvPr id="16" name="TextBox 15"/>
          <p:cNvSpPr txBox="1"/>
          <p:nvPr/>
        </p:nvSpPr>
        <p:spPr>
          <a:xfrm>
            <a:off x="5029200" y="6581001"/>
            <a:ext cx="4114800" cy="276999"/>
          </a:xfrm>
          <a:prstGeom prst="rect">
            <a:avLst/>
          </a:prstGeom>
          <a:noFill/>
        </p:spPr>
        <p:txBody>
          <a:bodyPr wrap="square" rtlCol="0">
            <a:spAutoFit/>
          </a:bodyPr>
          <a:lstStyle/>
          <a:p>
            <a:pPr algn="r"/>
            <a:r>
              <a:rPr lang="en-US" sz="1200" dirty="0" smtClean="0">
                <a:solidFill>
                  <a:schemeClr val="bg1">
                    <a:lumMod val="50000"/>
                  </a:schemeClr>
                </a:solidFill>
              </a:rPr>
              <a:t>Source: Conn et al, in preparation</a:t>
            </a:r>
            <a:endParaRPr lang="en-US" sz="1200" dirty="0">
              <a:solidFill>
                <a:schemeClr val="bg1">
                  <a:lumMod val="50000"/>
                </a:schemeClr>
              </a:solidFill>
            </a:endParaRPr>
          </a:p>
        </p:txBody>
      </p:sp>
      <p:sp>
        <p:nvSpPr>
          <p:cNvPr id="17" name="TextBox 16"/>
          <p:cNvSpPr txBox="1"/>
          <p:nvPr/>
        </p:nvSpPr>
        <p:spPr>
          <a:xfrm>
            <a:off x="5181600" y="990600"/>
            <a:ext cx="3886200" cy="338554"/>
          </a:xfrm>
          <a:prstGeom prst="rect">
            <a:avLst/>
          </a:prstGeom>
          <a:noFill/>
        </p:spPr>
        <p:txBody>
          <a:bodyPr wrap="square" rtlCol="0">
            <a:spAutoFit/>
          </a:bodyPr>
          <a:lstStyle/>
          <a:p>
            <a:pPr algn="r"/>
            <a:r>
              <a:rPr lang="en-US" sz="1600" b="1" dirty="0" smtClean="0">
                <a:solidFill>
                  <a:srgbClr val="FF0000"/>
                </a:solidFill>
              </a:rPr>
              <a:t>red = oil </a:t>
            </a:r>
            <a:r>
              <a:rPr lang="en-US" sz="1600" b="1" dirty="0" smtClean="0"/>
              <a:t>| </a:t>
            </a:r>
            <a:r>
              <a:rPr lang="en-US" sz="1600" b="1" dirty="0" smtClean="0">
                <a:solidFill>
                  <a:schemeClr val="bg1">
                    <a:lumMod val="50000"/>
                  </a:schemeClr>
                </a:solidFill>
              </a:rPr>
              <a:t>white = PDMS, water, or air</a:t>
            </a:r>
          </a:p>
        </p:txBody>
      </p:sp>
      <p:grpSp>
        <p:nvGrpSpPr>
          <p:cNvPr id="18" name="Group 17"/>
          <p:cNvGrpSpPr/>
          <p:nvPr/>
        </p:nvGrpSpPr>
        <p:grpSpPr>
          <a:xfrm>
            <a:off x="8305800" y="1295400"/>
            <a:ext cx="685800" cy="276999"/>
            <a:chOff x="7086600" y="6324600"/>
            <a:chExt cx="685800" cy="276999"/>
          </a:xfrm>
        </p:grpSpPr>
        <p:cxnSp>
          <p:nvCxnSpPr>
            <p:cNvPr id="19" name="Straight Connector 18"/>
            <p:cNvCxnSpPr/>
            <p:nvPr/>
          </p:nvCxnSpPr>
          <p:spPr>
            <a:xfrm>
              <a:off x="7315200" y="6553200"/>
              <a:ext cx="381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086600" y="6324600"/>
              <a:ext cx="685800" cy="276999"/>
            </a:xfrm>
            <a:prstGeom prst="rect">
              <a:avLst/>
            </a:prstGeom>
            <a:noFill/>
          </p:spPr>
          <p:txBody>
            <a:bodyPr wrap="square" rtlCol="0">
              <a:spAutoFit/>
            </a:bodyPr>
            <a:lstStyle/>
            <a:p>
              <a:pPr algn="r"/>
              <a:r>
                <a:rPr lang="en-US" sz="1200" b="1" dirty="0" smtClean="0"/>
                <a:t>1 mm</a:t>
              </a:r>
            </a:p>
          </p:txBody>
        </p:sp>
      </p:grpSp>
      <p:grpSp>
        <p:nvGrpSpPr>
          <p:cNvPr id="26" name="Group 25"/>
          <p:cNvGrpSpPr/>
          <p:nvPr/>
        </p:nvGrpSpPr>
        <p:grpSpPr>
          <a:xfrm>
            <a:off x="8305800" y="3048000"/>
            <a:ext cx="685800" cy="276999"/>
            <a:chOff x="7086600" y="6324600"/>
            <a:chExt cx="685800" cy="276999"/>
          </a:xfrm>
        </p:grpSpPr>
        <p:cxnSp>
          <p:nvCxnSpPr>
            <p:cNvPr id="27" name="Straight Connector 26"/>
            <p:cNvCxnSpPr/>
            <p:nvPr/>
          </p:nvCxnSpPr>
          <p:spPr>
            <a:xfrm>
              <a:off x="7315200" y="6553200"/>
              <a:ext cx="381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7086600" y="6324600"/>
              <a:ext cx="685800" cy="276999"/>
            </a:xfrm>
            <a:prstGeom prst="rect">
              <a:avLst/>
            </a:prstGeom>
            <a:noFill/>
          </p:spPr>
          <p:txBody>
            <a:bodyPr wrap="square" rtlCol="0">
              <a:spAutoFit/>
            </a:bodyPr>
            <a:lstStyle/>
            <a:p>
              <a:pPr algn="r"/>
              <a:r>
                <a:rPr lang="en-US" sz="1200" b="1" dirty="0" smtClean="0"/>
                <a:t>1 mm</a:t>
              </a:r>
            </a:p>
          </p:txBody>
        </p:sp>
      </p:grpSp>
      <p:grpSp>
        <p:nvGrpSpPr>
          <p:cNvPr id="36" name="Group 35"/>
          <p:cNvGrpSpPr/>
          <p:nvPr/>
        </p:nvGrpSpPr>
        <p:grpSpPr>
          <a:xfrm>
            <a:off x="0" y="4876800"/>
            <a:ext cx="7086600" cy="1371600"/>
            <a:chOff x="0" y="4876800"/>
            <a:chExt cx="7086600" cy="1371600"/>
          </a:xfrm>
        </p:grpSpPr>
        <p:sp>
          <p:nvSpPr>
            <p:cNvPr id="10" name="TextBox 9"/>
            <p:cNvSpPr txBox="1"/>
            <p:nvPr/>
          </p:nvSpPr>
          <p:spPr>
            <a:xfrm>
              <a:off x="0" y="5029200"/>
              <a:ext cx="1600200" cy="954107"/>
            </a:xfrm>
            <a:prstGeom prst="rect">
              <a:avLst/>
            </a:prstGeom>
            <a:noFill/>
          </p:spPr>
          <p:txBody>
            <a:bodyPr wrap="square" rtlCol="0">
              <a:spAutoFit/>
            </a:bodyPr>
            <a:lstStyle/>
            <a:p>
              <a:pPr algn="ctr"/>
              <a:r>
                <a:rPr lang="en-US" sz="2800" b="1" dirty="0" smtClean="0"/>
                <a:t>FOAM</a:t>
              </a:r>
            </a:p>
            <a:p>
              <a:pPr algn="ctr"/>
              <a:r>
                <a:rPr lang="en-US" sz="2800" b="1" dirty="0" smtClean="0"/>
                <a:t>FLOOD</a:t>
              </a:r>
              <a:endParaRPr lang="en-US" sz="2400" b="1" dirty="0" smtClean="0"/>
            </a:p>
          </p:txBody>
        </p:sp>
        <p:pic>
          <p:nvPicPr>
            <p:cNvPr id="21" name="Picture 20" descr="FoamEnd.PNG"/>
            <p:cNvPicPr>
              <a:picLocks noChangeAspect="1"/>
            </p:cNvPicPr>
            <p:nvPr/>
          </p:nvPicPr>
          <p:blipFill>
            <a:blip r:embed="rId5" cstate="print"/>
            <a:stretch>
              <a:fillRect/>
            </a:stretch>
          </p:blipFill>
          <p:spPr>
            <a:xfrm>
              <a:off x="3352800" y="4876800"/>
              <a:ext cx="1990833" cy="1371600"/>
            </a:xfrm>
            <a:prstGeom prst="rect">
              <a:avLst/>
            </a:prstGeom>
          </p:spPr>
        </p:pic>
        <p:pic>
          <p:nvPicPr>
            <p:cNvPr id="22" name="Picture 21" descr="FoamEnd.PNG"/>
            <p:cNvPicPr>
              <a:picLocks noChangeAspect="1"/>
            </p:cNvPicPr>
            <p:nvPr/>
          </p:nvPicPr>
          <p:blipFill>
            <a:blip r:embed="rId5" cstate="print"/>
            <a:srcRect l="38276" r="27277" b="50000"/>
            <a:stretch>
              <a:fillRect/>
            </a:stretch>
          </p:blipFill>
          <p:spPr>
            <a:xfrm>
              <a:off x="5715000" y="4876800"/>
              <a:ext cx="1371600" cy="1371600"/>
            </a:xfrm>
            <a:prstGeom prst="rect">
              <a:avLst/>
            </a:prstGeom>
            <a:ln w="38100">
              <a:solidFill>
                <a:srgbClr val="FF0000"/>
              </a:solidFill>
              <a:prstDash val="sysDash"/>
            </a:ln>
            <a:effectLst>
              <a:outerShdw blurRad="50800" dist="38100" dir="2700000" algn="tl" rotWithShape="0">
                <a:prstClr val="black">
                  <a:alpha val="40000"/>
                </a:prstClr>
              </a:outerShdw>
            </a:effectLst>
          </p:spPr>
        </p:pic>
        <p:cxnSp>
          <p:nvCxnSpPr>
            <p:cNvPr id="23" name="Straight Connector 22"/>
            <p:cNvCxnSpPr/>
            <p:nvPr/>
          </p:nvCxnSpPr>
          <p:spPr bwMode="auto">
            <a:xfrm flipH="1" flipV="1">
              <a:off x="5181600" y="5562600"/>
              <a:ext cx="533400" cy="685800"/>
            </a:xfrm>
            <a:prstGeom prst="line">
              <a:avLst/>
            </a:prstGeom>
            <a:solidFill>
              <a:schemeClr val="accent1"/>
            </a:solidFill>
            <a:ln w="25400" cap="flat" cmpd="sng" algn="ctr">
              <a:solidFill>
                <a:srgbClr val="C00000"/>
              </a:solidFill>
              <a:prstDash val="sysDash"/>
              <a:round/>
              <a:headEnd type="none" w="med" len="med"/>
              <a:tailEnd type="none" w="med" len="med"/>
            </a:ln>
            <a:effectLst>
              <a:outerShdw blurRad="50800" dist="38100" dir="2700000" algn="tl" rotWithShape="0">
                <a:prstClr val="black">
                  <a:alpha val="40000"/>
                </a:prstClr>
              </a:outerShdw>
            </a:effectLst>
          </p:spPr>
        </p:cxnSp>
        <p:cxnSp>
          <p:nvCxnSpPr>
            <p:cNvPr id="24" name="Straight Connector 23"/>
            <p:cNvCxnSpPr/>
            <p:nvPr/>
          </p:nvCxnSpPr>
          <p:spPr bwMode="auto">
            <a:xfrm flipH="1">
              <a:off x="5181600" y="4876800"/>
              <a:ext cx="533402" cy="381000"/>
            </a:xfrm>
            <a:prstGeom prst="line">
              <a:avLst/>
            </a:prstGeom>
            <a:solidFill>
              <a:schemeClr val="accent1"/>
            </a:solidFill>
            <a:ln w="25400" cap="flat" cmpd="sng" algn="ctr">
              <a:solidFill>
                <a:srgbClr val="C00000"/>
              </a:solidFill>
              <a:prstDash val="sysDash"/>
              <a:round/>
              <a:headEnd type="none" w="med" len="med"/>
              <a:tailEnd type="none" w="med" len="med"/>
            </a:ln>
            <a:effectLst>
              <a:outerShdw blurRad="50800" dist="38100" dir="2700000" algn="tl" rotWithShape="0">
                <a:prstClr val="black">
                  <a:alpha val="40000"/>
                </a:prstClr>
              </a:outerShdw>
            </a:effectLst>
          </p:spPr>
        </p:cxnSp>
      </p:grpSp>
    </p:spTree>
    <p:extLst>
      <p:ext uri="{BB962C8B-B14F-4D97-AF65-F5344CB8AC3E}">
        <p14:creationId xmlns:p14="http://schemas.microsoft.com/office/powerpoint/2010/main" xmlns="" val="13835822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2274</TotalTime>
  <Words>3429</Words>
  <Application>Microsoft Office PowerPoint</Application>
  <PresentationFormat>On-screen Show (4:3)</PresentationFormat>
  <Paragraphs>288</Paragraphs>
  <Slides>17</Slides>
  <Notes>17</Notes>
  <HiddenSlides>0</HiddenSlides>
  <MMClips>8</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19" baseType="lpstr">
      <vt:lpstr>Office Theme</vt:lpstr>
      <vt:lpstr>Equation</vt:lpstr>
      <vt:lpstr>Visualization of Oil Displacement by Foam in Porous Media Micromodels</vt:lpstr>
      <vt:lpstr>Motivation</vt:lpstr>
      <vt:lpstr>Experimental Design</vt:lpstr>
      <vt:lpstr>Flow-Focusing Bubble Generator</vt:lpstr>
      <vt:lpstr>Porous Media Micromodel</vt:lpstr>
      <vt:lpstr>WATER FLOOD VIDEO</vt:lpstr>
      <vt:lpstr>GAS FLOOD VIDEO</vt:lpstr>
      <vt:lpstr>FOAM FLOOD VIDEO</vt:lpstr>
      <vt:lpstr>MICROMODEL OVERVIEW</vt:lpstr>
      <vt:lpstr>Data Processing</vt:lpstr>
      <vt:lpstr>Micromodel Results</vt:lpstr>
      <vt:lpstr>FOAM FLOOD: low-perm diversion</vt:lpstr>
      <vt:lpstr>Discussion</vt:lpstr>
      <vt:lpstr>Discussion</vt:lpstr>
      <vt:lpstr>Pore-scale Observations</vt:lpstr>
      <vt:lpstr>Future Work</vt:lpstr>
      <vt:lpstr>Acknowledgements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Sumedh</dc:creator>
  <cp:lastModifiedBy>Charles Conn</cp:lastModifiedBy>
  <cp:revision>218</cp:revision>
  <dcterms:created xsi:type="dcterms:W3CDTF">2006-08-16T00:00:00Z</dcterms:created>
  <dcterms:modified xsi:type="dcterms:W3CDTF">2013-04-29T11:53:26Z</dcterms:modified>
</cp:coreProperties>
</file>