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5" r:id="rId9"/>
    <p:sldId id="266" r:id="rId10"/>
    <p:sldId id="268" r:id="rId11"/>
    <p:sldId id="264" r:id="rId12"/>
    <p:sldId id="263" r:id="rId13"/>
    <p:sldId id="269" r:id="rId14"/>
    <p:sldId id="267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60"/>
  </p:normalViewPr>
  <p:slideViewPr>
    <p:cSldViewPr>
      <p:cViewPr varScale="1">
        <p:scale>
          <a:sx n="74" d="100"/>
          <a:sy n="74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%20PROJECT2\betaine%20adsorption\near-surface%20pH-dependent%20bending%20mechanism\Summary-%201%25%20L-Betaine%20different%20ratios%20of%20betaine%20and%20an%20anionic%20surfacta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%20PROJECT2\betaine%20adsorption\near-surface%20pH-dependent%20bending%20mechanism\Summary-%201%25%20L-Betaine%20different%20ratios%20of%20betaine%20and%20an%20anionic%20surfacta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37555631633005"/>
          <c:y val="0.21312167229096363"/>
          <c:w val="0.77612434671751263"/>
          <c:h val="0.73468722659667562"/>
        </c:manualLayout>
      </c:layout>
      <c:scatterChart>
        <c:scatterStyle val="lineMarker"/>
        <c:varyColors val="0"/>
        <c:ser>
          <c:idx val="0"/>
          <c:order val="0"/>
          <c:tx>
            <c:v>Silica</c:v>
          </c:tx>
          <c:spPr>
            <a:ln w="28575">
              <a:noFill/>
            </a:ln>
          </c:spPr>
          <c:xVal>
            <c:numRef>
              <c:f>'[Chart in Microsoft PowerPoint]Sheet1'!$C$6:$C$28</c:f>
              <c:numCache>
                <c:formatCode>General</c:formatCode>
                <c:ptCount val="23"/>
                <c:pt idx="0">
                  <c:v>2</c:v>
                </c:pt>
                <c:pt idx="1">
                  <c:v>2.5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5.5</c:v>
                </c:pt>
                <c:pt idx="8">
                  <c:v>6</c:v>
                </c:pt>
                <c:pt idx="9">
                  <c:v>6.5</c:v>
                </c:pt>
                <c:pt idx="10">
                  <c:v>7</c:v>
                </c:pt>
                <c:pt idx="11">
                  <c:v>7.5</c:v>
                </c:pt>
                <c:pt idx="12">
                  <c:v>8</c:v>
                </c:pt>
                <c:pt idx="13">
                  <c:v>8.5</c:v>
                </c:pt>
                <c:pt idx="14">
                  <c:v>9</c:v>
                </c:pt>
                <c:pt idx="15">
                  <c:v>9.5</c:v>
                </c:pt>
                <c:pt idx="16">
                  <c:v>10</c:v>
                </c:pt>
                <c:pt idx="17">
                  <c:v>10.5</c:v>
                </c:pt>
                <c:pt idx="18">
                  <c:v>11</c:v>
                </c:pt>
                <c:pt idx="19">
                  <c:v>11.5</c:v>
                </c:pt>
                <c:pt idx="20">
                  <c:v>12</c:v>
                </c:pt>
                <c:pt idx="21">
                  <c:v>12.5</c:v>
                </c:pt>
                <c:pt idx="22">
                  <c:v>13</c:v>
                </c:pt>
              </c:numCache>
            </c:numRef>
          </c:xVal>
          <c:yVal>
            <c:numRef>
              <c:f>'[Chart in Microsoft PowerPoint]Sheet1'!$D$6:$D$28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-3</c:v>
                </c:pt>
                <c:pt idx="3">
                  <c:v>-4</c:v>
                </c:pt>
                <c:pt idx="4">
                  <c:v>-7</c:v>
                </c:pt>
                <c:pt idx="5">
                  <c:v>-9</c:v>
                </c:pt>
                <c:pt idx="6">
                  <c:v>-12</c:v>
                </c:pt>
                <c:pt idx="7">
                  <c:v>-18</c:v>
                </c:pt>
                <c:pt idx="8">
                  <c:v>-21</c:v>
                </c:pt>
                <c:pt idx="9">
                  <c:v>-28</c:v>
                </c:pt>
                <c:pt idx="10">
                  <c:v>-32</c:v>
                </c:pt>
                <c:pt idx="11">
                  <c:v>-40</c:v>
                </c:pt>
                <c:pt idx="12">
                  <c:v>-42</c:v>
                </c:pt>
                <c:pt idx="13">
                  <c:v>-49</c:v>
                </c:pt>
                <c:pt idx="14">
                  <c:v>-64</c:v>
                </c:pt>
                <c:pt idx="15">
                  <c:v>-72</c:v>
                </c:pt>
                <c:pt idx="16">
                  <c:v>-81</c:v>
                </c:pt>
                <c:pt idx="17">
                  <c:v>-91</c:v>
                </c:pt>
                <c:pt idx="18">
                  <c:v>-109</c:v>
                </c:pt>
                <c:pt idx="19">
                  <c:v>-110</c:v>
                </c:pt>
                <c:pt idx="20">
                  <c:v>-126</c:v>
                </c:pt>
                <c:pt idx="21">
                  <c:v>-138</c:v>
                </c:pt>
                <c:pt idx="22">
                  <c:v>-140</c:v>
                </c:pt>
              </c:numCache>
            </c:numRef>
          </c:yVal>
          <c:smooth val="0"/>
        </c:ser>
        <c:ser>
          <c:idx val="1"/>
          <c:order val="1"/>
          <c:tx>
            <c:v>Kaolinite</c:v>
          </c:tx>
          <c:spPr>
            <a:ln w="28575">
              <a:noFill/>
            </a:ln>
          </c:spPr>
          <c:xVal>
            <c:numRef>
              <c:f>'[Chart in Microsoft PowerPoint]Sheet1'!$C$8:$C$28</c:f>
              <c:numCache>
                <c:formatCode>General</c:formatCode>
                <c:ptCount val="21"/>
                <c:pt idx="0">
                  <c:v>3</c:v>
                </c:pt>
                <c:pt idx="1">
                  <c:v>3.5</c:v>
                </c:pt>
                <c:pt idx="2">
                  <c:v>4</c:v>
                </c:pt>
                <c:pt idx="3">
                  <c:v>4.5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6.5</c:v>
                </c:pt>
                <c:pt idx="8">
                  <c:v>7</c:v>
                </c:pt>
                <c:pt idx="9">
                  <c:v>7.5</c:v>
                </c:pt>
                <c:pt idx="10">
                  <c:v>8</c:v>
                </c:pt>
                <c:pt idx="11">
                  <c:v>8.5</c:v>
                </c:pt>
                <c:pt idx="12">
                  <c:v>9</c:v>
                </c:pt>
                <c:pt idx="13">
                  <c:v>9.5</c:v>
                </c:pt>
                <c:pt idx="14">
                  <c:v>10</c:v>
                </c:pt>
                <c:pt idx="15">
                  <c:v>10.5</c:v>
                </c:pt>
                <c:pt idx="16">
                  <c:v>11</c:v>
                </c:pt>
                <c:pt idx="17">
                  <c:v>11.5</c:v>
                </c:pt>
                <c:pt idx="18">
                  <c:v>12</c:v>
                </c:pt>
                <c:pt idx="19">
                  <c:v>12.5</c:v>
                </c:pt>
                <c:pt idx="20">
                  <c:v>13</c:v>
                </c:pt>
              </c:numCache>
            </c:numRef>
          </c:xVal>
          <c:yVal>
            <c:numRef>
              <c:f>'[Chart in Microsoft PowerPoint]Sheet1'!$E$8:$E$28</c:f>
              <c:numCache>
                <c:formatCode>General</c:formatCode>
                <c:ptCount val="21"/>
                <c:pt idx="2">
                  <c:v>10</c:v>
                </c:pt>
                <c:pt idx="4">
                  <c:v>8</c:v>
                </c:pt>
                <c:pt idx="6">
                  <c:v>5</c:v>
                </c:pt>
                <c:pt idx="8">
                  <c:v>2</c:v>
                </c:pt>
                <c:pt idx="10">
                  <c:v>-5</c:v>
                </c:pt>
                <c:pt idx="12">
                  <c:v>-14</c:v>
                </c:pt>
                <c:pt idx="14">
                  <c:v>-27</c:v>
                </c:pt>
                <c:pt idx="16">
                  <c:v>-48</c:v>
                </c:pt>
                <c:pt idx="18">
                  <c:v>-71</c:v>
                </c:pt>
                <c:pt idx="20">
                  <c:v>-93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33792"/>
        <c:axId val="74040064"/>
      </c:scatterChart>
      <c:valAx>
        <c:axId val="74033792"/>
        <c:scaling>
          <c:orientation val="minMax"/>
          <c:max val="13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Equilibrium pH</a:t>
                </a:r>
              </a:p>
            </c:rich>
          </c:tx>
          <c:layout>
            <c:manualLayout>
              <c:xMode val="edge"/>
              <c:yMode val="edge"/>
              <c:x val="0.44487989273080003"/>
              <c:y val="2.7489876265466822E-2"/>
            </c:manualLayout>
          </c:layout>
          <c:overlay val="0"/>
        </c:title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040064"/>
        <c:crosses val="autoZero"/>
        <c:crossBetween val="midCat"/>
        <c:majorUnit val="1"/>
      </c:valAx>
      <c:valAx>
        <c:axId val="740400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Zeta Potential (mV)</a:t>
                </a:r>
              </a:p>
            </c:rich>
          </c:tx>
          <c:layout>
            <c:manualLayout>
              <c:xMode val="edge"/>
              <c:yMode val="edge"/>
              <c:x val="5.5555431950714326E-3"/>
              <c:y val="0.291695465150189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0337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7434968047472332"/>
          <c:y val="0.39961623547056624"/>
          <c:w val="0.22116129096851561"/>
          <c:h val="0.17738043161271511"/>
        </c:manualLayout>
      </c:layout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60502633157776E-2"/>
          <c:y val="3.5478329993614985E-2"/>
          <c:w val="0.88106639244883678"/>
          <c:h val="0.84157117125676151"/>
        </c:manualLayout>
      </c:layout>
      <c:scatterChart>
        <c:scatterStyle val="lineMarker"/>
        <c:varyColors val="0"/>
        <c:ser>
          <c:idx val="0"/>
          <c:order val="0"/>
          <c:tx>
            <c:v>0% NaCl</c:v>
          </c:tx>
          <c:spPr>
            <a:ln w="28575">
              <a:noFill/>
            </a:ln>
          </c:spPr>
          <c:xVal>
            <c:numRef>
              <c:f>Sheet3!$F$16:$F$40</c:f>
              <c:numCache>
                <c:formatCode>General</c:formatCode>
                <c:ptCount val="25"/>
                <c:pt idx="0">
                  <c:v>14</c:v>
                </c:pt>
                <c:pt idx="1">
                  <c:v>13.845098040014257</c:v>
                </c:pt>
                <c:pt idx="2">
                  <c:v>13.477121254719664</c:v>
                </c:pt>
                <c:pt idx="3">
                  <c:v>13</c:v>
                </c:pt>
                <c:pt idx="4">
                  <c:v>12.903089986991946</c:v>
                </c:pt>
                <c:pt idx="5">
                  <c:v>12.778151250383644</c:v>
                </c:pt>
                <c:pt idx="6">
                  <c:v>12.698970004336017</c:v>
                </c:pt>
                <c:pt idx="7">
                  <c:v>12.602059991327966</c:v>
                </c:pt>
                <c:pt idx="8">
                  <c:v>12.301029995663983</c:v>
                </c:pt>
                <c:pt idx="9">
                  <c:v>12</c:v>
                </c:pt>
                <c:pt idx="10">
                  <c:v>11.845098040014257</c:v>
                </c:pt>
                <c:pt idx="11">
                  <c:v>11.477121254719664</c:v>
                </c:pt>
                <c:pt idx="12">
                  <c:v>7</c:v>
                </c:pt>
                <c:pt idx="13">
                  <c:v>7</c:v>
                </c:pt>
                <c:pt idx="14">
                  <c:v>4.4716770845461093</c:v>
                </c:pt>
                <c:pt idx="15">
                  <c:v>3.5900676700905918</c:v>
                </c:pt>
                <c:pt idx="16">
                  <c:v>3.5835765856339492</c:v>
                </c:pt>
                <c:pt idx="17">
                  <c:v>2.6043960764528982</c:v>
                </c:pt>
                <c:pt idx="18">
                  <c:v>1.9015802711660497</c:v>
                </c:pt>
                <c:pt idx="19">
                  <c:v>1.6003541598436608</c:v>
                </c:pt>
                <c:pt idx="20">
                  <c:v>1.5985437637666979</c:v>
                </c:pt>
                <c:pt idx="21">
                  <c:v>1.5912162348179257</c:v>
                </c:pt>
                <c:pt idx="22">
                  <c:v>1.3023686791281226</c:v>
                </c:pt>
                <c:pt idx="23">
                  <c:v>0.59762740264961556</c:v>
                </c:pt>
                <c:pt idx="24">
                  <c:v>0.30153700253112303</c:v>
                </c:pt>
              </c:numCache>
            </c:numRef>
          </c:xVal>
          <c:yVal>
            <c:numRef>
              <c:f>Sheet3!$E$16:$E$40</c:f>
              <c:numCache>
                <c:formatCode>General</c:formatCode>
                <c:ptCount val="25"/>
                <c:pt idx="0">
                  <c:v>13.84</c:v>
                </c:pt>
                <c:pt idx="1">
                  <c:v>13.78</c:v>
                </c:pt>
                <c:pt idx="2">
                  <c:v>13.68</c:v>
                </c:pt>
                <c:pt idx="3">
                  <c:v>13.31</c:v>
                </c:pt>
                <c:pt idx="4">
                  <c:v>13.219999999999999</c:v>
                </c:pt>
                <c:pt idx="5">
                  <c:v>13.1</c:v>
                </c:pt>
                <c:pt idx="6">
                  <c:v>13.04</c:v>
                </c:pt>
                <c:pt idx="7">
                  <c:v>12.88</c:v>
                </c:pt>
                <c:pt idx="8">
                  <c:v>12.57</c:v>
                </c:pt>
                <c:pt idx="9">
                  <c:v>12.15</c:v>
                </c:pt>
                <c:pt idx="10">
                  <c:v>11.97</c:v>
                </c:pt>
                <c:pt idx="11">
                  <c:v>11.209999999999999</c:v>
                </c:pt>
                <c:pt idx="12">
                  <c:v>7.07</c:v>
                </c:pt>
                <c:pt idx="13">
                  <c:v>7.14</c:v>
                </c:pt>
                <c:pt idx="14">
                  <c:v>7.08</c:v>
                </c:pt>
                <c:pt idx="15">
                  <c:v>7.14</c:v>
                </c:pt>
                <c:pt idx="16">
                  <c:v>7.08</c:v>
                </c:pt>
                <c:pt idx="17">
                  <c:v>4.1499999999999995</c:v>
                </c:pt>
                <c:pt idx="18">
                  <c:v>2.44</c:v>
                </c:pt>
                <c:pt idx="19">
                  <c:v>1.9100000000000001</c:v>
                </c:pt>
                <c:pt idx="20">
                  <c:v>1.87</c:v>
                </c:pt>
                <c:pt idx="21">
                  <c:v>1.78</c:v>
                </c:pt>
                <c:pt idx="22">
                  <c:v>1.45</c:v>
                </c:pt>
                <c:pt idx="23">
                  <c:v>0.65000000000000013</c:v>
                </c:pt>
                <c:pt idx="24">
                  <c:v>0.55000000000000004</c:v>
                </c:pt>
              </c:numCache>
            </c:numRef>
          </c:yVal>
          <c:smooth val="0"/>
        </c:ser>
        <c:ser>
          <c:idx val="1"/>
          <c:order val="1"/>
          <c:tx>
            <c:v>2.5% NaCl</c:v>
          </c:tx>
          <c:spPr>
            <a:ln w="28575">
              <a:noFill/>
            </a:ln>
          </c:spPr>
          <c:xVal>
            <c:numRef>
              <c:f>Sheet3!$F$16:$F$40</c:f>
              <c:numCache>
                <c:formatCode>General</c:formatCode>
                <c:ptCount val="25"/>
                <c:pt idx="0">
                  <c:v>14</c:v>
                </c:pt>
                <c:pt idx="1">
                  <c:v>13.845098040014257</c:v>
                </c:pt>
                <c:pt idx="2">
                  <c:v>13.477121254719664</c:v>
                </c:pt>
                <c:pt idx="3">
                  <c:v>13</c:v>
                </c:pt>
                <c:pt idx="4">
                  <c:v>12.903089986991946</c:v>
                </c:pt>
                <c:pt idx="5">
                  <c:v>12.778151250383644</c:v>
                </c:pt>
                <c:pt idx="6">
                  <c:v>12.698970004336017</c:v>
                </c:pt>
                <c:pt idx="7">
                  <c:v>12.602059991327966</c:v>
                </c:pt>
                <c:pt idx="8">
                  <c:v>12.301029995663983</c:v>
                </c:pt>
                <c:pt idx="9">
                  <c:v>12</c:v>
                </c:pt>
                <c:pt idx="10">
                  <c:v>11.845098040014257</c:v>
                </c:pt>
                <c:pt idx="11">
                  <c:v>11.477121254719664</c:v>
                </c:pt>
                <c:pt idx="12">
                  <c:v>7</c:v>
                </c:pt>
                <c:pt idx="13">
                  <c:v>7</c:v>
                </c:pt>
                <c:pt idx="14">
                  <c:v>4.4716770845461093</c:v>
                </c:pt>
                <c:pt idx="15">
                  <c:v>3.5900676700905918</c:v>
                </c:pt>
                <c:pt idx="16">
                  <c:v>3.5835765856339492</c:v>
                </c:pt>
                <c:pt idx="17">
                  <c:v>2.6043960764528982</c:v>
                </c:pt>
                <c:pt idx="18">
                  <c:v>1.9015802711660497</c:v>
                </c:pt>
                <c:pt idx="19">
                  <c:v>1.6003541598436608</c:v>
                </c:pt>
                <c:pt idx="20">
                  <c:v>1.5985437637666979</c:v>
                </c:pt>
                <c:pt idx="21">
                  <c:v>1.5912162348179257</c:v>
                </c:pt>
                <c:pt idx="22">
                  <c:v>1.3023686791281226</c:v>
                </c:pt>
                <c:pt idx="23">
                  <c:v>0.59762740264961556</c:v>
                </c:pt>
                <c:pt idx="24">
                  <c:v>0.30153700253112303</c:v>
                </c:pt>
              </c:numCache>
            </c:numRef>
          </c:xVal>
          <c:yVal>
            <c:numRef>
              <c:f>Sheet3!$D$16:$D$40</c:f>
              <c:numCache>
                <c:formatCode>General</c:formatCode>
                <c:ptCount val="25"/>
                <c:pt idx="0">
                  <c:v>13.81</c:v>
                </c:pt>
                <c:pt idx="1">
                  <c:v>13.719999999999999</c:v>
                </c:pt>
                <c:pt idx="2">
                  <c:v>13.65</c:v>
                </c:pt>
                <c:pt idx="3">
                  <c:v>13.27</c:v>
                </c:pt>
                <c:pt idx="4">
                  <c:v>13.2</c:v>
                </c:pt>
                <c:pt idx="5">
                  <c:v>13.09</c:v>
                </c:pt>
                <c:pt idx="6">
                  <c:v>13.04</c:v>
                </c:pt>
                <c:pt idx="7">
                  <c:v>12.870000000000001</c:v>
                </c:pt>
                <c:pt idx="8">
                  <c:v>12.56</c:v>
                </c:pt>
                <c:pt idx="9">
                  <c:v>12.15</c:v>
                </c:pt>
                <c:pt idx="10">
                  <c:v>11.950000000000001</c:v>
                </c:pt>
                <c:pt idx="11">
                  <c:v>11.209999999999999</c:v>
                </c:pt>
                <c:pt idx="12">
                  <c:v>7.1499999999999995</c:v>
                </c:pt>
                <c:pt idx="13">
                  <c:v>7.14</c:v>
                </c:pt>
                <c:pt idx="14">
                  <c:v>7.05</c:v>
                </c:pt>
                <c:pt idx="15">
                  <c:v>7.14</c:v>
                </c:pt>
                <c:pt idx="16">
                  <c:v>7.08</c:v>
                </c:pt>
                <c:pt idx="17">
                  <c:v>4.09</c:v>
                </c:pt>
                <c:pt idx="18">
                  <c:v>2.52</c:v>
                </c:pt>
                <c:pt idx="19">
                  <c:v>1.9500000000000002</c:v>
                </c:pt>
                <c:pt idx="20">
                  <c:v>1.84</c:v>
                </c:pt>
                <c:pt idx="21">
                  <c:v>1.6800000000000002</c:v>
                </c:pt>
                <c:pt idx="22">
                  <c:v>1.49</c:v>
                </c:pt>
                <c:pt idx="23">
                  <c:v>0.67000000000000015</c:v>
                </c:pt>
                <c:pt idx="24">
                  <c:v>0.55000000000000004</c:v>
                </c:pt>
              </c:numCache>
            </c:numRef>
          </c:yVal>
          <c:smooth val="0"/>
        </c:ser>
        <c:ser>
          <c:idx val="2"/>
          <c:order val="2"/>
          <c:tx>
            <c:v>5% NaCl</c:v>
          </c:tx>
          <c:spPr>
            <a:ln w="28575">
              <a:noFill/>
            </a:ln>
          </c:spPr>
          <c:xVal>
            <c:numRef>
              <c:f>Sheet3!$F$16:$F$40</c:f>
              <c:numCache>
                <c:formatCode>General</c:formatCode>
                <c:ptCount val="25"/>
                <c:pt idx="0">
                  <c:v>14</c:v>
                </c:pt>
                <c:pt idx="1">
                  <c:v>13.845098040014257</c:v>
                </c:pt>
                <c:pt idx="2">
                  <c:v>13.477121254719664</c:v>
                </c:pt>
                <c:pt idx="3">
                  <c:v>13</c:v>
                </c:pt>
                <c:pt idx="4">
                  <c:v>12.903089986991946</c:v>
                </c:pt>
                <c:pt idx="5">
                  <c:v>12.778151250383644</c:v>
                </c:pt>
                <c:pt idx="6">
                  <c:v>12.698970004336017</c:v>
                </c:pt>
                <c:pt idx="7">
                  <c:v>12.602059991327966</c:v>
                </c:pt>
                <c:pt idx="8">
                  <c:v>12.301029995663983</c:v>
                </c:pt>
                <c:pt idx="9">
                  <c:v>12</c:v>
                </c:pt>
                <c:pt idx="10">
                  <c:v>11.845098040014257</c:v>
                </c:pt>
                <c:pt idx="11">
                  <c:v>11.477121254719664</c:v>
                </c:pt>
                <c:pt idx="12">
                  <c:v>7</c:v>
                </c:pt>
                <c:pt idx="13">
                  <c:v>7</c:v>
                </c:pt>
                <c:pt idx="14">
                  <c:v>4.4716770845461093</c:v>
                </c:pt>
                <c:pt idx="15">
                  <c:v>3.5900676700905918</c:v>
                </c:pt>
                <c:pt idx="16">
                  <c:v>3.5835765856339492</c:v>
                </c:pt>
                <c:pt idx="17">
                  <c:v>2.6043960764528982</c:v>
                </c:pt>
                <c:pt idx="18">
                  <c:v>1.9015802711660497</c:v>
                </c:pt>
                <c:pt idx="19">
                  <c:v>1.6003541598436608</c:v>
                </c:pt>
                <c:pt idx="20">
                  <c:v>1.5985437637666979</c:v>
                </c:pt>
                <c:pt idx="21">
                  <c:v>1.5912162348179257</c:v>
                </c:pt>
                <c:pt idx="22">
                  <c:v>1.3023686791281226</c:v>
                </c:pt>
                <c:pt idx="23">
                  <c:v>0.59762740264961556</c:v>
                </c:pt>
                <c:pt idx="24">
                  <c:v>0.30153700253112303</c:v>
                </c:pt>
              </c:numCache>
            </c:numRef>
          </c:xVal>
          <c:yVal>
            <c:numRef>
              <c:f>Sheet3!$C$16:$C$40</c:f>
              <c:numCache>
                <c:formatCode>General</c:formatCode>
                <c:ptCount val="25"/>
                <c:pt idx="0">
                  <c:v>13.860000000000001</c:v>
                </c:pt>
                <c:pt idx="1">
                  <c:v>13.75</c:v>
                </c:pt>
                <c:pt idx="2">
                  <c:v>13.67</c:v>
                </c:pt>
                <c:pt idx="3">
                  <c:v>13.28</c:v>
                </c:pt>
                <c:pt idx="4">
                  <c:v>13.239999999999998</c:v>
                </c:pt>
                <c:pt idx="5">
                  <c:v>13.07</c:v>
                </c:pt>
                <c:pt idx="6">
                  <c:v>13.04</c:v>
                </c:pt>
                <c:pt idx="7">
                  <c:v>12.81</c:v>
                </c:pt>
                <c:pt idx="8">
                  <c:v>12.57</c:v>
                </c:pt>
                <c:pt idx="9">
                  <c:v>12.15</c:v>
                </c:pt>
                <c:pt idx="10">
                  <c:v>11.98</c:v>
                </c:pt>
                <c:pt idx="11">
                  <c:v>11.219999999999999</c:v>
                </c:pt>
                <c:pt idx="12">
                  <c:v>7.1199999999999992</c:v>
                </c:pt>
                <c:pt idx="13">
                  <c:v>7.14</c:v>
                </c:pt>
                <c:pt idx="14">
                  <c:v>7.01</c:v>
                </c:pt>
                <c:pt idx="15">
                  <c:v>7.1099999999999994</c:v>
                </c:pt>
                <c:pt idx="16">
                  <c:v>7.05</c:v>
                </c:pt>
                <c:pt idx="17">
                  <c:v>4.1099999999999994</c:v>
                </c:pt>
                <c:pt idx="18">
                  <c:v>2.36</c:v>
                </c:pt>
                <c:pt idx="19">
                  <c:v>1.9700000000000002</c:v>
                </c:pt>
                <c:pt idx="20">
                  <c:v>1.81</c:v>
                </c:pt>
                <c:pt idx="21">
                  <c:v>1.62</c:v>
                </c:pt>
                <c:pt idx="22">
                  <c:v>1.4</c:v>
                </c:pt>
                <c:pt idx="23">
                  <c:v>0.69000000000000006</c:v>
                </c:pt>
                <c:pt idx="24">
                  <c:v>0.55000000000000004</c:v>
                </c:pt>
              </c:numCache>
            </c:numRef>
          </c:yVal>
          <c:smooth val="0"/>
        </c:ser>
        <c:ser>
          <c:idx val="3"/>
          <c:order val="3"/>
          <c:tx>
            <c:v>10% NaCl</c:v>
          </c:tx>
          <c:spPr>
            <a:ln w="28575">
              <a:noFill/>
            </a:ln>
          </c:spPr>
          <c:xVal>
            <c:numRef>
              <c:f>Sheet3!$F$16:$F$40</c:f>
              <c:numCache>
                <c:formatCode>General</c:formatCode>
                <c:ptCount val="25"/>
                <c:pt idx="0">
                  <c:v>14</c:v>
                </c:pt>
                <c:pt idx="1">
                  <c:v>13.845098040014257</c:v>
                </c:pt>
                <c:pt idx="2">
                  <c:v>13.477121254719664</c:v>
                </c:pt>
                <c:pt idx="3">
                  <c:v>13</c:v>
                </c:pt>
                <c:pt idx="4">
                  <c:v>12.903089986991946</c:v>
                </c:pt>
                <c:pt idx="5">
                  <c:v>12.778151250383644</c:v>
                </c:pt>
                <c:pt idx="6">
                  <c:v>12.698970004336017</c:v>
                </c:pt>
                <c:pt idx="7">
                  <c:v>12.602059991327966</c:v>
                </c:pt>
                <c:pt idx="8">
                  <c:v>12.301029995663983</c:v>
                </c:pt>
                <c:pt idx="9">
                  <c:v>12</c:v>
                </c:pt>
                <c:pt idx="10">
                  <c:v>11.845098040014257</c:v>
                </c:pt>
                <c:pt idx="11">
                  <c:v>11.477121254719664</c:v>
                </c:pt>
                <c:pt idx="12">
                  <c:v>7</c:v>
                </c:pt>
                <c:pt idx="13">
                  <c:v>7</c:v>
                </c:pt>
                <c:pt idx="14">
                  <c:v>4.4716770845461093</c:v>
                </c:pt>
                <c:pt idx="15">
                  <c:v>3.5900676700905918</c:v>
                </c:pt>
                <c:pt idx="16">
                  <c:v>3.5835765856339492</c:v>
                </c:pt>
                <c:pt idx="17">
                  <c:v>2.6043960764528982</c:v>
                </c:pt>
                <c:pt idx="18">
                  <c:v>1.9015802711660497</c:v>
                </c:pt>
                <c:pt idx="19">
                  <c:v>1.6003541598436608</c:v>
                </c:pt>
                <c:pt idx="20">
                  <c:v>1.5985437637666979</c:v>
                </c:pt>
                <c:pt idx="21">
                  <c:v>1.5912162348179257</c:v>
                </c:pt>
                <c:pt idx="22">
                  <c:v>1.3023686791281226</c:v>
                </c:pt>
                <c:pt idx="23">
                  <c:v>0.59762740264961556</c:v>
                </c:pt>
                <c:pt idx="24">
                  <c:v>0.30153700253112303</c:v>
                </c:pt>
              </c:numCache>
            </c:numRef>
          </c:xVal>
          <c:yVal>
            <c:numRef>
              <c:f>Sheet3!$B$16:$B$40</c:f>
              <c:numCache>
                <c:formatCode>General</c:formatCode>
                <c:ptCount val="25"/>
                <c:pt idx="0">
                  <c:v>13.83</c:v>
                </c:pt>
                <c:pt idx="1">
                  <c:v>13.79</c:v>
                </c:pt>
                <c:pt idx="2">
                  <c:v>13.69</c:v>
                </c:pt>
                <c:pt idx="3">
                  <c:v>13.3</c:v>
                </c:pt>
                <c:pt idx="4">
                  <c:v>13.209999999999999</c:v>
                </c:pt>
                <c:pt idx="5">
                  <c:v>13.08</c:v>
                </c:pt>
                <c:pt idx="6">
                  <c:v>13.04</c:v>
                </c:pt>
                <c:pt idx="7">
                  <c:v>12.850000000000001</c:v>
                </c:pt>
                <c:pt idx="8">
                  <c:v>12.55</c:v>
                </c:pt>
                <c:pt idx="9">
                  <c:v>12.129999999999999</c:v>
                </c:pt>
                <c:pt idx="10">
                  <c:v>11.94</c:v>
                </c:pt>
                <c:pt idx="11">
                  <c:v>11.2</c:v>
                </c:pt>
                <c:pt idx="12">
                  <c:v>7.1599999999999993</c:v>
                </c:pt>
                <c:pt idx="13">
                  <c:v>7.14</c:v>
                </c:pt>
                <c:pt idx="14">
                  <c:v>7.04</c:v>
                </c:pt>
                <c:pt idx="15">
                  <c:v>7.13</c:v>
                </c:pt>
                <c:pt idx="16">
                  <c:v>7.09</c:v>
                </c:pt>
                <c:pt idx="17">
                  <c:v>4.22</c:v>
                </c:pt>
                <c:pt idx="18">
                  <c:v>2.4899999999999998</c:v>
                </c:pt>
                <c:pt idx="19">
                  <c:v>1.87</c:v>
                </c:pt>
                <c:pt idx="20">
                  <c:v>1.8900000000000001</c:v>
                </c:pt>
                <c:pt idx="21">
                  <c:v>1.75</c:v>
                </c:pt>
                <c:pt idx="22">
                  <c:v>1.3800000000000001</c:v>
                </c:pt>
                <c:pt idx="23">
                  <c:v>0.58000000000000007</c:v>
                </c:pt>
                <c:pt idx="24">
                  <c:v>0.55000000000000004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568448"/>
        <c:axId val="30570368"/>
      </c:scatterChart>
      <c:valAx>
        <c:axId val="30568448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Calculated pH based on</a:t>
                </a:r>
                <a:r>
                  <a:rPr lang="en-US" sz="18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addition of </a:t>
                </a:r>
                <a:r>
                  <a:rPr lang="en-US" sz="1800" baseline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NaOH</a:t>
                </a:r>
                <a:r>
                  <a:rPr lang="en-US" sz="18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US" sz="1800" baseline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HCl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0570368"/>
        <c:crosses val="autoZero"/>
        <c:crossBetween val="midCat"/>
      </c:valAx>
      <c:valAx>
        <c:axId val="30570368"/>
        <c:scaling>
          <c:orientation val="minMax"/>
          <c:max val="1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Experimental pH</a:t>
                </a:r>
              </a:p>
            </c:rich>
          </c:tx>
          <c:layout>
            <c:manualLayout>
              <c:xMode val="edge"/>
              <c:yMode val="edge"/>
              <c:x val="5.4560063902667026E-4"/>
              <c:y val="0.284944582873002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05684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073425313312448"/>
          <c:y val="2.9066775873199203E-2"/>
          <c:w val="0.19510261815878935"/>
          <c:h val="0.22607682026402173"/>
        </c:manualLayout>
      </c:layout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3734654135973"/>
          <c:y val="0.27708333333333335"/>
          <c:w val="0.77952501905003813"/>
          <c:h val="0.58702477258835806"/>
        </c:manualLayout>
      </c:layout>
      <c:scatterChart>
        <c:scatterStyle val="smoothMarker"/>
        <c:varyColors val="0"/>
        <c:ser>
          <c:idx val="3"/>
          <c:order val="0"/>
          <c:tx>
            <c:v>No sodium octonate used</c:v>
          </c:tx>
          <c:xVal>
            <c:numRef>
              <c:f>'No SO used'!$C$2:$C$14</c:f>
              <c:numCache>
                <c:formatCode>General</c:formatCode>
                <c:ptCount val="13"/>
                <c:pt idx="0">
                  <c:v>4.97</c:v>
                </c:pt>
                <c:pt idx="1">
                  <c:v>6.1</c:v>
                </c:pt>
                <c:pt idx="2">
                  <c:v>8.2100000000000009</c:v>
                </c:pt>
                <c:pt idx="3">
                  <c:v>9.34</c:v>
                </c:pt>
                <c:pt idx="4">
                  <c:v>11.01</c:v>
                </c:pt>
                <c:pt idx="5">
                  <c:v>12.52</c:v>
                </c:pt>
                <c:pt idx="6">
                  <c:v>12.81</c:v>
                </c:pt>
                <c:pt idx="7">
                  <c:v>12.98</c:v>
                </c:pt>
                <c:pt idx="8">
                  <c:v>13.12</c:v>
                </c:pt>
                <c:pt idx="9">
                  <c:v>13.25</c:v>
                </c:pt>
                <c:pt idx="10">
                  <c:v>13.67</c:v>
                </c:pt>
                <c:pt idx="11">
                  <c:v>13.74</c:v>
                </c:pt>
                <c:pt idx="12">
                  <c:v>13.82</c:v>
                </c:pt>
              </c:numCache>
            </c:numRef>
          </c:xVal>
          <c:yVal>
            <c:numRef>
              <c:f>'No SO used'!$A$2:$A$14</c:f>
              <c:numCache>
                <c:formatCode>General</c:formatCode>
                <c:ptCount val="13"/>
                <c:pt idx="0">
                  <c:v>35.174191951049153</c:v>
                </c:pt>
                <c:pt idx="1">
                  <c:v>30.644378089772733</c:v>
                </c:pt>
                <c:pt idx="2">
                  <c:v>24</c:v>
                </c:pt>
                <c:pt idx="3">
                  <c:v>20.535153083130847</c:v>
                </c:pt>
                <c:pt idx="4">
                  <c:v>11.5</c:v>
                </c:pt>
                <c:pt idx="5">
                  <c:v>10.027542895325057</c:v>
                </c:pt>
                <c:pt idx="6">
                  <c:v>10.875400979191317</c:v>
                </c:pt>
                <c:pt idx="7">
                  <c:v>10.94322554</c:v>
                </c:pt>
                <c:pt idx="8">
                  <c:v>11.46642321</c:v>
                </c:pt>
                <c:pt idx="9">
                  <c:v>11.699951274165095</c:v>
                </c:pt>
                <c:pt idx="10">
                  <c:v>14.35</c:v>
                </c:pt>
                <c:pt idx="11">
                  <c:v>16.738592140000002</c:v>
                </c:pt>
                <c:pt idx="12">
                  <c:v>18.156304908872901</c:v>
                </c:pt>
              </c:numCache>
            </c:numRef>
          </c:yVal>
          <c:smooth val="1"/>
        </c:ser>
        <c:ser>
          <c:idx val="2"/>
          <c:order val="1"/>
          <c:tx>
            <c:v>sodium octonate:betaine = 1:2 (mass ratio)</c:v>
          </c:tx>
          <c:xVal>
            <c:numRef>
              <c:f>'1% Betaine+0.5% SO Kaolinite 0%'!$R$4:$R$15</c:f>
              <c:numCache>
                <c:formatCode>General</c:formatCode>
                <c:ptCount val="12"/>
                <c:pt idx="0">
                  <c:v>7.33</c:v>
                </c:pt>
                <c:pt idx="1">
                  <c:v>7.6</c:v>
                </c:pt>
                <c:pt idx="2">
                  <c:v>8.4</c:v>
                </c:pt>
                <c:pt idx="3">
                  <c:v>11.78</c:v>
                </c:pt>
                <c:pt idx="4">
                  <c:v>12.85</c:v>
                </c:pt>
                <c:pt idx="5">
                  <c:v>13.02</c:v>
                </c:pt>
                <c:pt idx="6">
                  <c:v>13.18</c:v>
                </c:pt>
                <c:pt idx="7">
                  <c:v>13.33</c:v>
                </c:pt>
                <c:pt idx="8">
                  <c:v>13.37</c:v>
                </c:pt>
                <c:pt idx="9">
                  <c:v>13.75</c:v>
                </c:pt>
                <c:pt idx="10">
                  <c:v>13.78</c:v>
                </c:pt>
                <c:pt idx="11">
                  <c:v>13.83</c:v>
                </c:pt>
              </c:numCache>
            </c:numRef>
          </c:xVal>
          <c:yVal>
            <c:numRef>
              <c:f>'1% Betaine+0.5% SO Kaolinite 0%'!$Q$4:$Q$15</c:f>
              <c:numCache>
                <c:formatCode>General</c:formatCode>
                <c:ptCount val="12"/>
                <c:pt idx="0">
                  <c:v>23.30348049064153</c:v>
                </c:pt>
                <c:pt idx="1">
                  <c:v>21.591796371168218</c:v>
                </c:pt>
                <c:pt idx="2">
                  <c:v>15.583028047702497</c:v>
                </c:pt>
                <c:pt idx="3">
                  <c:v>2.3554074573506272</c:v>
                </c:pt>
                <c:pt idx="4">
                  <c:v>3.1920762830805325</c:v>
                </c:pt>
                <c:pt idx="5">
                  <c:v>4.8117580568205218</c:v>
                </c:pt>
                <c:pt idx="6">
                  <c:v>5.6</c:v>
                </c:pt>
                <c:pt idx="7">
                  <c:v>5.8774086414564728</c:v>
                </c:pt>
                <c:pt idx="8">
                  <c:v>5.9931323779333372</c:v>
                </c:pt>
                <c:pt idx="9">
                  <c:v>5.76</c:v>
                </c:pt>
                <c:pt idx="10">
                  <c:v>5.6540352627386294</c:v>
                </c:pt>
                <c:pt idx="11">
                  <c:v>5.8854779524336696</c:v>
                </c:pt>
              </c:numCache>
            </c:numRef>
          </c:yVal>
          <c:smooth val="1"/>
        </c:ser>
        <c:ser>
          <c:idx val="0"/>
          <c:order val="2"/>
          <c:tx>
            <c:v>Betaine:Sodium Octanate (1:1 Mass ratio)</c:v>
          </c:tx>
          <c:xVal>
            <c:numRef>
              <c:f>'1% Betaine+1% SO Kaolinite 0%'!$Q$5:$Q$16</c:f>
              <c:numCache>
                <c:formatCode>General</c:formatCode>
                <c:ptCount val="12"/>
                <c:pt idx="0">
                  <c:v>7.64</c:v>
                </c:pt>
                <c:pt idx="1">
                  <c:v>7.9</c:v>
                </c:pt>
                <c:pt idx="2">
                  <c:v>8.66</c:v>
                </c:pt>
                <c:pt idx="3">
                  <c:v>11.81</c:v>
                </c:pt>
                <c:pt idx="4">
                  <c:v>12.93</c:v>
                </c:pt>
                <c:pt idx="5">
                  <c:v>13.09</c:v>
                </c:pt>
                <c:pt idx="6">
                  <c:v>13.3</c:v>
                </c:pt>
                <c:pt idx="7">
                  <c:v>13.44</c:v>
                </c:pt>
                <c:pt idx="8">
                  <c:v>13.48</c:v>
                </c:pt>
                <c:pt idx="9">
                  <c:v>13.88</c:v>
                </c:pt>
                <c:pt idx="10">
                  <c:v>13.93</c:v>
                </c:pt>
                <c:pt idx="11">
                  <c:v>13.96</c:v>
                </c:pt>
              </c:numCache>
            </c:numRef>
          </c:xVal>
          <c:yVal>
            <c:numRef>
              <c:f>'1% Betaine+1% SO Kaolinite 0%'!$R$5:$R$16</c:f>
              <c:numCache>
                <c:formatCode>General</c:formatCode>
                <c:ptCount val="12"/>
                <c:pt idx="0">
                  <c:v>17.880402594188329</c:v>
                </c:pt>
                <c:pt idx="1">
                  <c:v>16.913517811630769</c:v>
                </c:pt>
                <c:pt idx="2">
                  <c:v>9.0968137801844833</c:v>
                </c:pt>
                <c:pt idx="3">
                  <c:v>5.200624715546069</c:v>
                </c:pt>
                <c:pt idx="4">
                  <c:v>1.9522762975736878</c:v>
                </c:pt>
                <c:pt idx="5">
                  <c:v>2.3295126821980032</c:v>
                </c:pt>
                <c:pt idx="6">
                  <c:v>2.8271305732956757</c:v>
                </c:pt>
                <c:pt idx="7">
                  <c:v>3.6503016261817853</c:v>
                </c:pt>
                <c:pt idx="8">
                  <c:v>4.8533283845391066</c:v>
                </c:pt>
                <c:pt idx="9">
                  <c:v>5.4174155018241414</c:v>
                </c:pt>
                <c:pt idx="10">
                  <c:v>5.7698546942341169</c:v>
                </c:pt>
                <c:pt idx="11">
                  <c:v>6.5231661710137105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811008"/>
        <c:axId val="70821376"/>
      </c:scatterChart>
      <c:valAx>
        <c:axId val="70811008"/>
        <c:scaling>
          <c:orientation val="minMax"/>
          <c:max val="14"/>
          <c:min val="6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Equilibrium 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0821376"/>
        <c:crosses val="autoZero"/>
        <c:crossBetween val="midCat"/>
        <c:majorUnit val="2"/>
      </c:valAx>
      <c:valAx>
        <c:axId val="70821376"/>
        <c:scaling>
          <c:orientation val="minMax"/>
          <c:max val="3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Betaine Adsorption (mg/g)</a:t>
                </a:r>
              </a:p>
            </c:rich>
          </c:tx>
          <c:layout>
            <c:manualLayout>
              <c:xMode val="edge"/>
              <c:yMode val="edge"/>
              <c:x val="0"/>
              <c:y val="0.3118783671777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0811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1.5792927199889937E-3"/>
          <c:w val="1"/>
          <c:h val="0.23459300317723442"/>
        </c:manualLayout>
      </c:layout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4235953556653"/>
          <c:y val="0.28131481539764919"/>
          <c:w val="0.76657079941278528"/>
          <c:h val="0.58730634638508039"/>
        </c:manualLayout>
      </c:layout>
      <c:scatterChart>
        <c:scatterStyle val="smoothMarker"/>
        <c:varyColors val="0"/>
        <c:ser>
          <c:idx val="1"/>
          <c:order val="0"/>
          <c:tx>
            <c:v>No sodium octonate</c:v>
          </c:tx>
          <c:xVal>
            <c:numRef>
              <c:f>'No SO used'!$H$2:$H$14</c:f>
              <c:numCache>
                <c:formatCode>General</c:formatCode>
                <c:ptCount val="13"/>
                <c:pt idx="0">
                  <c:v>4.8099999999999996</c:v>
                </c:pt>
                <c:pt idx="1">
                  <c:v>6.2</c:v>
                </c:pt>
                <c:pt idx="2">
                  <c:v>7.46</c:v>
                </c:pt>
                <c:pt idx="3">
                  <c:v>8.91</c:v>
                </c:pt>
                <c:pt idx="4">
                  <c:v>10.5</c:v>
                </c:pt>
                <c:pt idx="5">
                  <c:v>12.36</c:v>
                </c:pt>
                <c:pt idx="6">
                  <c:v>12.66</c:v>
                </c:pt>
                <c:pt idx="7">
                  <c:v>12.88</c:v>
                </c:pt>
                <c:pt idx="8">
                  <c:v>13.07</c:v>
                </c:pt>
                <c:pt idx="9">
                  <c:v>13.26</c:v>
                </c:pt>
                <c:pt idx="10">
                  <c:v>13.69</c:v>
                </c:pt>
                <c:pt idx="11">
                  <c:v>13.72</c:v>
                </c:pt>
                <c:pt idx="12">
                  <c:v>13.83</c:v>
                </c:pt>
              </c:numCache>
            </c:numRef>
          </c:xVal>
          <c:yVal>
            <c:numRef>
              <c:f>'No SO used'!$F$2:$F$14</c:f>
              <c:numCache>
                <c:formatCode>General</c:formatCode>
                <c:ptCount val="13"/>
                <c:pt idx="0">
                  <c:v>32.58</c:v>
                </c:pt>
                <c:pt idx="1">
                  <c:v>26.247737000000001</c:v>
                </c:pt>
                <c:pt idx="2">
                  <c:v>21.987713759999998</c:v>
                </c:pt>
                <c:pt idx="3">
                  <c:v>14.457594459999999</c:v>
                </c:pt>
                <c:pt idx="4">
                  <c:v>5.783596363</c:v>
                </c:pt>
                <c:pt idx="5">
                  <c:v>5.8023860650000003</c:v>
                </c:pt>
                <c:pt idx="6">
                  <c:v>6.3917894000000004</c:v>
                </c:pt>
                <c:pt idx="7">
                  <c:v>6.1417948339999997</c:v>
                </c:pt>
                <c:pt idx="8">
                  <c:v>6.5577673799999996</c:v>
                </c:pt>
                <c:pt idx="9">
                  <c:v>7.8</c:v>
                </c:pt>
                <c:pt idx="10">
                  <c:v>10.10462602</c:v>
                </c:pt>
                <c:pt idx="11">
                  <c:v>9.9980707679999998</c:v>
                </c:pt>
                <c:pt idx="12">
                  <c:v>12.980148120000001</c:v>
                </c:pt>
              </c:numCache>
            </c:numRef>
          </c:yVal>
          <c:smooth val="1"/>
        </c:ser>
        <c:ser>
          <c:idx val="0"/>
          <c:order val="1"/>
          <c:tx>
            <c:v>betaine:sodium octonate (1:1 mass ratio)</c:v>
          </c:tx>
          <c:xVal>
            <c:numRef>
              <c:f>'1% Betaine+1% SO Kaolinite 2.5%'!$R$4:$R$17</c:f>
              <c:numCache>
                <c:formatCode>General</c:formatCode>
                <c:ptCount val="14"/>
                <c:pt idx="0">
                  <c:v>7.47</c:v>
                </c:pt>
                <c:pt idx="1">
                  <c:v>7.76</c:v>
                </c:pt>
                <c:pt idx="2">
                  <c:v>8.5299999999999994</c:v>
                </c:pt>
                <c:pt idx="3">
                  <c:v>9.14</c:v>
                </c:pt>
                <c:pt idx="4">
                  <c:v>11.24</c:v>
                </c:pt>
                <c:pt idx="5">
                  <c:v>12.15</c:v>
                </c:pt>
                <c:pt idx="6">
                  <c:v>12.49</c:v>
                </c:pt>
                <c:pt idx="7">
                  <c:v>12.71</c:v>
                </c:pt>
                <c:pt idx="8">
                  <c:v>12.82</c:v>
                </c:pt>
                <c:pt idx="9">
                  <c:v>13.02</c:v>
                </c:pt>
                <c:pt idx="10">
                  <c:v>13.2</c:v>
                </c:pt>
                <c:pt idx="11">
                  <c:v>13.56</c:v>
                </c:pt>
                <c:pt idx="12">
                  <c:v>13.72</c:v>
                </c:pt>
                <c:pt idx="13">
                  <c:v>13.81</c:v>
                </c:pt>
              </c:numCache>
            </c:numRef>
          </c:xVal>
          <c:yVal>
            <c:numRef>
              <c:f>'1% Betaine+1% SO Kaolinite 2.5%'!$P$4:$P$17</c:f>
              <c:numCache>
                <c:formatCode>General</c:formatCode>
                <c:ptCount val="14"/>
                <c:pt idx="0">
                  <c:v>13.024912833716398</c:v>
                </c:pt>
                <c:pt idx="1">
                  <c:v>10.331520644465291</c:v>
                </c:pt>
                <c:pt idx="2">
                  <c:v>5.3695219831805518</c:v>
                </c:pt>
                <c:pt idx="3">
                  <c:v>4.281006065192817</c:v>
                </c:pt>
                <c:pt idx="4">
                  <c:v>2.2426302892371828</c:v>
                </c:pt>
                <c:pt idx="5">
                  <c:v>2.1644442746345809</c:v>
                </c:pt>
                <c:pt idx="6">
                  <c:v>2.500096734611172</c:v>
                </c:pt>
                <c:pt idx="7">
                  <c:v>2.2631059910049731</c:v>
                </c:pt>
                <c:pt idx="8">
                  <c:v>2.1459479294739929</c:v>
                </c:pt>
                <c:pt idx="9">
                  <c:v>2.0712014380376664</c:v>
                </c:pt>
                <c:pt idx="10">
                  <c:v>2.3132145877742354</c:v>
                </c:pt>
                <c:pt idx="11">
                  <c:v>2.6107338881790985</c:v>
                </c:pt>
                <c:pt idx="12">
                  <c:v>3.6020444315526707</c:v>
                </c:pt>
                <c:pt idx="13">
                  <c:v>4.403581145130091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97952"/>
        <c:axId val="74400128"/>
      </c:scatterChart>
      <c:valAx>
        <c:axId val="74397952"/>
        <c:scaling>
          <c:orientation val="minMax"/>
          <c:max val="14"/>
          <c:min val="6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Equilibrium pH</a:t>
                </a:r>
              </a:p>
            </c:rich>
          </c:tx>
          <c:layout>
            <c:manualLayout>
              <c:xMode val="edge"/>
              <c:yMode val="edge"/>
              <c:x val="0.40747408692557502"/>
              <c:y val="0.939926956745163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400128"/>
        <c:crosses val="autoZero"/>
        <c:crossBetween val="midCat"/>
        <c:majorUnit val="2"/>
      </c:valAx>
      <c:valAx>
        <c:axId val="74400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Betaine Adsorption (mg/g)</a:t>
                </a:r>
              </a:p>
            </c:rich>
          </c:tx>
          <c:layout>
            <c:manualLayout>
              <c:xMode val="edge"/>
              <c:yMode val="edge"/>
              <c:x val="3.4587082864641918E-3"/>
              <c:y val="0.302414643041950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397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1.9251938859817866E-3"/>
          <c:w val="1"/>
          <c:h val="0.22344819894062801"/>
        </c:manualLayout>
      </c:layout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0.08718</cdr:x>
      <cdr:y>0.02875</cdr:y>
    </cdr:from>
    <cdr:to>
      <cdr:x>0.97503</cdr:x>
      <cdr:y>0.88195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755431" y="180647"/>
          <a:ext cx="7693901" cy="536191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0.34994</cdr:x>
      <cdr:y>0.608</cdr:y>
    </cdr:from>
    <cdr:to>
      <cdr:x>0.76663</cdr:x>
      <cdr:y>0.88213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2687724" y="3276600"/>
          <a:ext cx="3200400" cy="14773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Acidic Region</a:t>
          </a:r>
        </a:p>
        <a:p xmlns:a="http://schemas.openxmlformats.org/drawingml/2006/main">
          <a:pPr algn="ctr"/>
          <a:r>
            <a:rPr lang="en-US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Titrated with HCl</a:t>
          </a:r>
        </a:p>
        <a:p xmlns:a="http://schemas.openxmlformats.org/drawingml/2006/main">
          <a:pPr algn="ctr"/>
          <a:endParaRPr lang="en-US" dirty="0" smtClean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Negative charge of the betaine goes start to vanish</a:t>
          </a:r>
          <a:endParaRPr lang="en-US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9A7D-2F0E-47B0-B0A9-CD3F513EF4B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525B9-6DF6-4B87-A161-150BF53B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525B9-6DF6-4B87-A161-150BF53B26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line/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09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0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6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1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D833-1E7E-43BB-84D8-73C4F49865A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8680-19D1-4AD8-8710-5D43BFB5A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3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tiff"/><Relationship Id="rId5" Type="http://schemas.openxmlformats.org/officeDocument/2006/relationships/image" Target="../media/image14.tiff"/><Relationship Id="rId4" Type="http://schemas.openxmlformats.org/officeDocument/2006/relationships/image" Target="../media/image13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7" Type="http://schemas.openxmlformats.org/officeDocument/2006/relationships/image" Target="../media/image17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tiff"/><Relationship Id="rId5" Type="http://schemas.openxmlformats.org/officeDocument/2006/relationships/image" Target="../media/image15.tiff"/><Relationship Id="rId4" Type="http://schemas.openxmlformats.org/officeDocument/2006/relationships/image" Target="../media/image14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39368"/>
            <a:ext cx="75438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Adsorption of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Betaines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67076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Hadi ShamsiJazeyi, George J. Hirasaki, Rafael Verduzco</a:t>
            </a:r>
          </a:p>
          <a:p>
            <a:pPr algn="ctr" hangingPunct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Rice University</a:t>
            </a:r>
          </a:p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Chemical and Bio-molecular Engineering Department</a:t>
            </a:r>
          </a:p>
          <a:p>
            <a:pPr algn="ctr" hangingPunct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Annual Meeting of </a:t>
            </a:r>
          </a:p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Rice University Consortium for Process in Porous Media</a:t>
            </a:r>
          </a:p>
          <a:p>
            <a:pPr algn="ctr" hangingPunct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en-US" sz="2000" dirty="0" smtClean="0">
                <a:latin typeface="Arial" pitchFamily="34" charset="0"/>
                <a:cs typeface="Arial" pitchFamily="34" charset="0"/>
              </a:rPr>
              <a:t>April 21, 2014</a:t>
            </a:r>
          </a:p>
        </p:txBody>
      </p:sp>
      <p:pic>
        <p:nvPicPr>
          <p:cNvPr id="6" name="Picture 5" descr="Rice_University_se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0"/>
            <a:ext cx="2185116" cy="213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642" y="16420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Experimental Evidence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525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Adsorption of lauryl betaine decreases with increase in pH, but in a basic pH range, adsorption increases and may plateau.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basic pH range starts at pH  10 and 12 for silica and Kaolinite, respectively.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was shown that the charge of betaine does not change in the pH range that the adsorption trend changes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was also shown that the surface of the rocks (silica or Kaolinite) becomes more negative with increase in pH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048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7239000" y="1219200"/>
            <a:ext cx="16002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7"/>
          <p:cNvGrpSpPr>
            <a:grpSpLocks noChangeAspect="1"/>
          </p:cNvGrpSpPr>
          <p:nvPr/>
        </p:nvGrpSpPr>
        <p:grpSpPr bwMode="auto">
          <a:xfrm>
            <a:off x="5734323" y="4830654"/>
            <a:ext cx="3154363" cy="2040225"/>
            <a:chOff x="-21" y="2917"/>
            <a:chExt cx="1987" cy="1327"/>
          </a:xfrm>
        </p:grpSpPr>
        <p:sp>
          <p:nvSpPr>
            <p:cNvPr id="17" name="AutoShape 76"/>
            <p:cNvSpPr>
              <a:spLocks noChangeAspect="1" noChangeArrowheads="1" noTextEdit="1"/>
            </p:cNvSpPr>
            <p:nvPr/>
          </p:nvSpPr>
          <p:spPr bwMode="auto">
            <a:xfrm>
              <a:off x="-21" y="2917"/>
              <a:ext cx="1987" cy="1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4"/>
            <p:cNvSpPr>
              <a:spLocks noChangeArrowheads="1"/>
            </p:cNvSpPr>
            <p:nvPr/>
          </p:nvSpPr>
          <p:spPr bwMode="auto">
            <a:xfrm>
              <a:off x="0" y="3877"/>
              <a:ext cx="1835" cy="2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5"/>
            <p:cNvSpPr>
              <a:spLocks noEditPoints="1"/>
            </p:cNvSpPr>
            <p:nvPr/>
          </p:nvSpPr>
          <p:spPr bwMode="auto">
            <a:xfrm>
              <a:off x="0" y="3877"/>
              <a:ext cx="1845" cy="27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8088" y="0"/>
                </a:cxn>
                <a:cxn ang="0">
                  <a:pos x="8112" y="24"/>
                </a:cxn>
                <a:cxn ang="0">
                  <a:pos x="8112" y="664"/>
                </a:cxn>
                <a:cxn ang="0">
                  <a:pos x="8088" y="688"/>
                </a:cxn>
                <a:cxn ang="0">
                  <a:pos x="24" y="688"/>
                </a:cxn>
                <a:cxn ang="0">
                  <a:pos x="0" y="664"/>
                </a:cxn>
                <a:cxn ang="0">
                  <a:pos x="0" y="24"/>
                </a:cxn>
                <a:cxn ang="0">
                  <a:pos x="48" y="664"/>
                </a:cxn>
                <a:cxn ang="0">
                  <a:pos x="24" y="640"/>
                </a:cxn>
                <a:cxn ang="0">
                  <a:pos x="8088" y="640"/>
                </a:cxn>
                <a:cxn ang="0">
                  <a:pos x="8064" y="664"/>
                </a:cxn>
                <a:cxn ang="0">
                  <a:pos x="8064" y="24"/>
                </a:cxn>
                <a:cxn ang="0">
                  <a:pos x="8088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64"/>
                </a:cxn>
              </a:cxnLst>
              <a:rect l="0" t="0" r="r" b="b"/>
              <a:pathLst>
                <a:path w="8112" h="68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8088" y="0"/>
                  </a:lnTo>
                  <a:cubicBezTo>
                    <a:pt x="8102" y="0"/>
                    <a:pt x="8112" y="11"/>
                    <a:pt x="8112" y="24"/>
                  </a:cubicBezTo>
                  <a:lnTo>
                    <a:pt x="8112" y="664"/>
                  </a:lnTo>
                  <a:cubicBezTo>
                    <a:pt x="8112" y="678"/>
                    <a:pt x="8102" y="688"/>
                    <a:pt x="8088" y="688"/>
                  </a:cubicBezTo>
                  <a:lnTo>
                    <a:pt x="24" y="688"/>
                  </a:lnTo>
                  <a:cubicBezTo>
                    <a:pt x="11" y="688"/>
                    <a:pt x="0" y="678"/>
                    <a:pt x="0" y="664"/>
                  </a:cubicBezTo>
                  <a:lnTo>
                    <a:pt x="0" y="24"/>
                  </a:lnTo>
                  <a:close/>
                  <a:moveTo>
                    <a:pt x="48" y="664"/>
                  </a:moveTo>
                  <a:lnTo>
                    <a:pt x="24" y="640"/>
                  </a:lnTo>
                  <a:lnTo>
                    <a:pt x="8088" y="640"/>
                  </a:lnTo>
                  <a:lnTo>
                    <a:pt x="8064" y="664"/>
                  </a:lnTo>
                  <a:lnTo>
                    <a:pt x="8064" y="24"/>
                  </a:lnTo>
                  <a:lnTo>
                    <a:pt x="80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363" y="3925"/>
              <a:ext cx="9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Adsorbent Surface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10" descr="bend betaine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766438" flipH="1">
            <a:off x="5517068" y="3972352"/>
            <a:ext cx="3175326" cy="7401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4323" y="599216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77200" y="44196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772400" y="5410200"/>
            <a:ext cx="0" cy="6858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3505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Repulsive force on negative charge of betaine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5181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Attractive force on Positive charge of betaine</a:t>
            </a: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85165" y="-147917"/>
            <a:ext cx="897815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Hypothetic molecular mechanism for adsorption of betaines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576932" y="564779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653132" y="60063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051180" y="551332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127380" y="58719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597146" y="555815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673346" y="5916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392" name="Straight Arrow Connector 16391"/>
          <p:cNvCxnSpPr>
            <a:stCxn id="48" idx="6"/>
            <a:endCxn id="50" idx="2"/>
          </p:cNvCxnSpPr>
          <p:nvPr/>
        </p:nvCxnSpPr>
        <p:spPr>
          <a:xfrm flipV="1">
            <a:off x="4034132" y="786656"/>
            <a:ext cx="2017048" cy="134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6"/>
            <a:endCxn id="52" idx="2"/>
          </p:cNvCxnSpPr>
          <p:nvPr/>
        </p:nvCxnSpPr>
        <p:spPr>
          <a:xfrm>
            <a:off x="6508380" y="786656"/>
            <a:ext cx="2088766" cy="448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6393"/>
          <p:cNvSpPr txBox="1"/>
          <p:nvPr/>
        </p:nvSpPr>
        <p:spPr>
          <a:xfrm>
            <a:off x="3715884" y="813115"/>
            <a:ext cx="256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pH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in Adsorption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36660" y="819836"/>
            <a:ext cx="246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pH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Adsorption</a:t>
            </a:r>
          </a:p>
        </p:txBody>
      </p:sp>
      <p:sp>
        <p:nvSpPr>
          <p:cNvPr id="16397" name="TextBox 16396"/>
          <p:cNvSpPr txBox="1"/>
          <p:nvPr/>
        </p:nvSpPr>
        <p:spPr>
          <a:xfrm>
            <a:off x="3563486" y="537882"/>
            <a:ext cx="549086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228600" y="609600"/>
            <a:ext cx="30019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146050" y="2322513"/>
            <a:ext cx="2847975" cy="3286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97795" y="2286000"/>
            <a:ext cx="22098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Adsorbent Surface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90" name="TextBox 16389"/>
          <p:cNvSpPr txBox="1"/>
          <p:nvPr/>
        </p:nvSpPr>
        <p:spPr>
          <a:xfrm>
            <a:off x="99810" y="24598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Oval 16388"/>
          <p:cNvSpPr/>
          <p:nvPr/>
        </p:nvSpPr>
        <p:spPr>
          <a:xfrm>
            <a:off x="99810" y="2383653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0153" y="1981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57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686874"/>
            <a:ext cx="156355" cy="1376363"/>
          </a:xfrm>
          <a:prstGeom prst="rect">
            <a:avLst/>
          </a:prstGeom>
        </p:spPr>
      </p:pic>
      <p:pic>
        <p:nvPicPr>
          <p:cNvPr id="60" name="Picture 59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686874"/>
            <a:ext cx="156355" cy="1376363"/>
          </a:xfrm>
          <a:prstGeom prst="rect">
            <a:avLst/>
          </a:prstGeom>
        </p:spPr>
      </p:pic>
      <p:pic>
        <p:nvPicPr>
          <p:cNvPr id="61" name="Picture 60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6850" y="686874"/>
            <a:ext cx="156355" cy="1376363"/>
          </a:xfrm>
          <a:prstGeom prst="rect">
            <a:avLst/>
          </a:prstGeom>
        </p:spPr>
      </p:pic>
      <p:pic>
        <p:nvPicPr>
          <p:cNvPr id="62" name="Picture 61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686874"/>
            <a:ext cx="156355" cy="1376363"/>
          </a:xfrm>
          <a:prstGeom prst="rect">
            <a:avLst/>
          </a:prstGeom>
        </p:spPr>
      </p:pic>
      <p:pic>
        <p:nvPicPr>
          <p:cNvPr id="64" name="Picture 63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686874"/>
            <a:ext cx="156355" cy="1376363"/>
          </a:xfrm>
          <a:prstGeom prst="rect">
            <a:avLst/>
          </a:prstGeom>
        </p:spPr>
      </p:pic>
      <p:pic>
        <p:nvPicPr>
          <p:cNvPr id="65" name="Picture 64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86874"/>
            <a:ext cx="156355" cy="1376363"/>
          </a:xfrm>
          <a:prstGeom prst="rect">
            <a:avLst/>
          </a:prstGeom>
        </p:spPr>
      </p:pic>
      <p:pic>
        <p:nvPicPr>
          <p:cNvPr id="66" name="Picture 65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6874"/>
            <a:ext cx="156355" cy="1376363"/>
          </a:xfrm>
          <a:prstGeom prst="rect">
            <a:avLst/>
          </a:prstGeom>
        </p:spPr>
      </p:pic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094037" y="1460500"/>
            <a:ext cx="3003549" cy="2022475"/>
            <a:chOff x="1949" y="920"/>
            <a:chExt cx="1892" cy="1274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49" y="920"/>
              <a:ext cx="1843" cy="1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981" y="177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660" y="17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022" y="1983"/>
              <a:ext cx="175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 noEditPoints="1"/>
            </p:cNvSpPr>
            <p:nvPr/>
          </p:nvSpPr>
          <p:spPr bwMode="auto">
            <a:xfrm>
              <a:off x="2017" y="1975"/>
              <a:ext cx="1765" cy="21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8088" y="0"/>
                </a:cxn>
                <a:cxn ang="0">
                  <a:pos x="8112" y="24"/>
                </a:cxn>
                <a:cxn ang="0">
                  <a:pos x="8112" y="664"/>
                </a:cxn>
                <a:cxn ang="0">
                  <a:pos x="8088" y="688"/>
                </a:cxn>
                <a:cxn ang="0">
                  <a:pos x="24" y="688"/>
                </a:cxn>
                <a:cxn ang="0">
                  <a:pos x="0" y="664"/>
                </a:cxn>
                <a:cxn ang="0">
                  <a:pos x="0" y="24"/>
                </a:cxn>
                <a:cxn ang="0">
                  <a:pos x="48" y="664"/>
                </a:cxn>
                <a:cxn ang="0">
                  <a:pos x="24" y="640"/>
                </a:cxn>
                <a:cxn ang="0">
                  <a:pos x="8088" y="640"/>
                </a:cxn>
                <a:cxn ang="0">
                  <a:pos x="8064" y="664"/>
                </a:cxn>
                <a:cxn ang="0">
                  <a:pos x="8064" y="24"/>
                </a:cxn>
                <a:cxn ang="0">
                  <a:pos x="8088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64"/>
                </a:cxn>
              </a:cxnLst>
              <a:rect l="0" t="0" r="r" b="b"/>
              <a:pathLst>
                <a:path w="8112" h="68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8088" y="0"/>
                  </a:lnTo>
                  <a:cubicBezTo>
                    <a:pt x="8102" y="0"/>
                    <a:pt x="8112" y="11"/>
                    <a:pt x="8112" y="24"/>
                  </a:cubicBezTo>
                  <a:lnTo>
                    <a:pt x="8112" y="664"/>
                  </a:lnTo>
                  <a:cubicBezTo>
                    <a:pt x="8112" y="678"/>
                    <a:pt x="8102" y="688"/>
                    <a:pt x="8088" y="688"/>
                  </a:cubicBezTo>
                  <a:lnTo>
                    <a:pt x="24" y="688"/>
                  </a:lnTo>
                  <a:cubicBezTo>
                    <a:pt x="11" y="688"/>
                    <a:pt x="0" y="678"/>
                    <a:pt x="0" y="664"/>
                  </a:cubicBezTo>
                  <a:lnTo>
                    <a:pt x="0" y="24"/>
                  </a:lnTo>
                  <a:close/>
                  <a:moveTo>
                    <a:pt x="48" y="664"/>
                  </a:moveTo>
                  <a:lnTo>
                    <a:pt x="24" y="640"/>
                  </a:lnTo>
                  <a:lnTo>
                    <a:pt x="8088" y="640"/>
                  </a:lnTo>
                  <a:lnTo>
                    <a:pt x="8064" y="664"/>
                  </a:lnTo>
                  <a:lnTo>
                    <a:pt x="8064" y="24"/>
                  </a:lnTo>
                  <a:lnTo>
                    <a:pt x="80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353" y="1968"/>
              <a:ext cx="1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Adsorbent Surface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3136005" y="278183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+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1" name="Picture 90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486437"/>
            <a:ext cx="156355" cy="1376363"/>
          </a:xfrm>
          <a:prstGeom prst="rect">
            <a:avLst/>
          </a:prstGeom>
        </p:spPr>
      </p:pic>
      <p:pic>
        <p:nvPicPr>
          <p:cNvPr id="92" name="Picture 91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99316"/>
            <a:ext cx="156355" cy="1376363"/>
          </a:xfrm>
          <a:prstGeom prst="rect">
            <a:avLst/>
          </a:prstGeom>
        </p:spPr>
      </p:pic>
      <p:pic>
        <p:nvPicPr>
          <p:cNvPr id="93" name="Picture 92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3037" y="1499316"/>
            <a:ext cx="156355" cy="1376363"/>
          </a:xfrm>
          <a:prstGeom prst="rect">
            <a:avLst/>
          </a:prstGeom>
        </p:spPr>
      </p:pic>
      <p:pic>
        <p:nvPicPr>
          <p:cNvPr id="94" name="Picture 93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3637" y="1511121"/>
            <a:ext cx="156355" cy="1376363"/>
          </a:xfrm>
          <a:prstGeom prst="rect">
            <a:avLst/>
          </a:prstGeom>
        </p:spPr>
      </p:pic>
      <p:sp>
        <p:nvSpPr>
          <p:cNvPr id="16384" name="AutoShape 28"/>
          <p:cNvSpPr>
            <a:spLocks noChangeAspect="1" noChangeArrowheads="1" noTextEdit="1"/>
          </p:cNvSpPr>
          <p:nvPr/>
        </p:nvSpPr>
        <p:spPr bwMode="auto">
          <a:xfrm>
            <a:off x="6057900" y="3040063"/>
            <a:ext cx="304323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6183313" y="4572000"/>
            <a:ext cx="2808287" cy="382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Freeform 45"/>
          <p:cNvSpPr>
            <a:spLocks noEditPoints="1"/>
          </p:cNvSpPr>
          <p:nvPr/>
        </p:nvSpPr>
        <p:spPr bwMode="auto">
          <a:xfrm>
            <a:off x="6173788" y="4572001"/>
            <a:ext cx="2817812" cy="3937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4" y="0"/>
              </a:cxn>
              <a:cxn ang="0">
                <a:pos x="8088" y="0"/>
              </a:cxn>
              <a:cxn ang="0">
                <a:pos x="8112" y="24"/>
              </a:cxn>
              <a:cxn ang="0">
                <a:pos x="8112" y="664"/>
              </a:cxn>
              <a:cxn ang="0">
                <a:pos x="8088" y="688"/>
              </a:cxn>
              <a:cxn ang="0">
                <a:pos x="24" y="688"/>
              </a:cxn>
              <a:cxn ang="0">
                <a:pos x="0" y="664"/>
              </a:cxn>
              <a:cxn ang="0">
                <a:pos x="0" y="24"/>
              </a:cxn>
              <a:cxn ang="0">
                <a:pos x="48" y="664"/>
              </a:cxn>
              <a:cxn ang="0">
                <a:pos x="24" y="640"/>
              </a:cxn>
              <a:cxn ang="0">
                <a:pos x="8088" y="640"/>
              </a:cxn>
              <a:cxn ang="0">
                <a:pos x="8064" y="664"/>
              </a:cxn>
              <a:cxn ang="0">
                <a:pos x="8064" y="24"/>
              </a:cxn>
              <a:cxn ang="0">
                <a:pos x="8088" y="48"/>
              </a:cxn>
              <a:cxn ang="0">
                <a:pos x="24" y="48"/>
              </a:cxn>
              <a:cxn ang="0">
                <a:pos x="48" y="24"/>
              </a:cxn>
              <a:cxn ang="0">
                <a:pos x="48" y="664"/>
              </a:cxn>
            </a:cxnLst>
            <a:rect l="0" t="0" r="r" b="b"/>
            <a:pathLst>
              <a:path w="8112" h="688">
                <a:moveTo>
                  <a:pt x="0" y="24"/>
                </a:moveTo>
                <a:cubicBezTo>
                  <a:pt x="0" y="11"/>
                  <a:pt x="11" y="0"/>
                  <a:pt x="24" y="0"/>
                </a:cubicBezTo>
                <a:lnTo>
                  <a:pt x="8088" y="0"/>
                </a:lnTo>
                <a:cubicBezTo>
                  <a:pt x="8102" y="0"/>
                  <a:pt x="8112" y="11"/>
                  <a:pt x="8112" y="24"/>
                </a:cubicBezTo>
                <a:lnTo>
                  <a:pt x="8112" y="664"/>
                </a:lnTo>
                <a:cubicBezTo>
                  <a:pt x="8112" y="678"/>
                  <a:pt x="8102" y="688"/>
                  <a:pt x="8088" y="688"/>
                </a:cubicBezTo>
                <a:lnTo>
                  <a:pt x="24" y="688"/>
                </a:lnTo>
                <a:cubicBezTo>
                  <a:pt x="11" y="688"/>
                  <a:pt x="0" y="678"/>
                  <a:pt x="0" y="664"/>
                </a:cubicBezTo>
                <a:lnTo>
                  <a:pt x="0" y="24"/>
                </a:lnTo>
                <a:close/>
                <a:moveTo>
                  <a:pt x="48" y="664"/>
                </a:moveTo>
                <a:lnTo>
                  <a:pt x="24" y="640"/>
                </a:lnTo>
                <a:lnTo>
                  <a:pt x="8088" y="640"/>
                </a:lnTo>
                <a:lnTo>
                  <a:pt x="8064" y="664"/>
                </a:lnTo>
                <a:lnTo>
                  <a:pt x="8064" y="24"/>
                </a:lnTo>
                <a:lnTo>
                  <a:pt x="8088" y="48"/>
                </a:lnTo>
                <a:lnTo>
                  <a:pt x="24" y="48"/>
                </a:lnTo>
                <a:lnTo>
                  <a:pt x="48" y="24"/>
                </a:lnTo>
                <a:lnTo>
                  <a:pt x="48" y="66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6705600" y="4648200"/>
            <a:ext cx="19139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Adsorbent Surface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96000" y="4267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-- 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-- +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117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971800"/>
            <a:ext cx="156355" cy="1376363"/>
          </a:xfrm>
          <a:prstGeom prst="rect">
            <a:avLst/>
          </a:prstGeom>
        </p:spPr>
      </p:pic>
      <p:grpSp>
        <p:nvGrpSpPr>
          <p:cNvPr id="1076" name="Group 52"/>
          <p:cNvGrpSpPr>
            <a:grpSpLocks noChangeAspect="1"/>
          </p:cNvGrpSpPr>
          <p:nvPr/>
        </p:nvGrpSpPr>
        <p:grpSpPr bwMode="auto">
          <a:xfrm>
            <a:off x="3108325" y="3822700"/>
            <a:ext cx="2989263" cy="1951038"/>
            <a:chOff x="1958" y="2408"/>
            <a:chExt cx="1883" cy="1229"/>
          </a:xfrm>
        </p:grpSpPr>
        <p:sp>
          <p:nvSpPr>
            <p:cNvPr id="1075" name="AutoShape 51"/>
            <p:cNvSpPr>
              <a:spLocks noChangeAspect="1" noChangeArrowheads="1" noTextEdit="1"/>
            </p:cNvSpPr>
            <p:nvPr/>
          </p:nvSpPr>
          <p:spPr bwMode="auto">
            <a:xfrm>
              <a:off x="1958" y="2408"/>
              <a:ext cx="1827" cy="1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2033" y="3360"/>
              <a:ext cx="1802" cy="26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 noEditPoints="1"/>
            </p:cNvSpPr>
            <p:nvPr/>
          </p:nvSpPr>
          <p:spPr bwMode="auto">
            <a:xfrm>
              <a:off x="2028" y="3360"/>
              <a:ext cx="1813" cy="275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8088" y="0"/>
                </a:cxn>
                <a:cxn ang="0">
                  <a:pos x="8112" y="24"/>
                </a:cxn>
                <a:cxn ang="0">
                  <a:pos x="8112" y="664"/>
                </a:cxn>
                <a:cxn ang="0">
                  <a:pos x="8088" y="688"/>
                </a:cxn>
                <a:cxn ang="0">
                  <a:pos x="24" y="688"/>
                </a:cxn>
                <a:cxn ang="0">
                  <a:pos x="0" y="664"/>
                </a:cxn>
                <a:cxn ang="0">
                  <a:pos x="0" y="24"/>
                </a:cxn>
                <a:cxn ang="0">
                  <a:pos x="48" y="664"/>
                </a:cxn>
                <a:cxn ang="0">
                  <a:pos x="24" y="640"/>
                </a:cxn>
                <a:cxn ang="0">
                  <a:pos x="8088" y="640"/>
                </a:cxn>
                <a:cxn ang="0">
                  <a:pos x="8064" y="664"/>
                </a:cxn>
                <a:cxn ang="0">
                  <a:pos x="8064" y="24"/>
                </a:cxn>
                <a:cxn ang="0">
                  <a:pos x="8088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64"/>
                </a:cxn>
              </a:cxnLst>
              <a:rect l="0" t="0" r="r" b="b"/>
              <a:pathLst>
                <a:path w="8112" h="68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8088" y="0"/>
                  </a:lnTo>
                  <a:cubicBezTo>
                    <a:pt x="8102" y="0"/>
                    <a:pt x="8112" y="11"/>
                    <a:pt x="8112" y="24"/>
                  </a:cubicBezTo>
                  <a:lnTo>
                    <a:pt x="8112" y="664"/>
                  </a:lnTo>
                  <a:cubicBezTo>
                    <a:pt x="8112" y="678"/>
                    <a:pt x="8102" y="688"/>
                    <a:pt x="8088" y="688"/>
                  </a:cubicBezTo>
                  <a:lnTo>
                    <a:pt x="24" y="688"/>
                  </a:lnTo>
                  <a:cubicBezTo>
                    <a:pt x="11" y="688"/>
                    <a:pt x="0" y="678"/>
                    <a:pt x="0" y="664"/>
                  </a:cubicBezTo>
                  <a:lnTo>
                    <a:pt x="0" y="24"/>
                  </a:lnTo>
                  <a:close/>
                  <a:moveTo>
                    <a:pt x="48" y="664"/>
                  </a:moveTo>
                  <a:lnTo>
                    <a:pt x="24" y="640"/>
                  </a:lnTo>
                  <a:lnTo>
                    <a:pt x="8088" y="640"/>
                  </a:lnTo>
                  <a:lnTo>
                    <a:pt x="8064" y="664"/>
                  </a:lnTo>
                  <a:lnTo>
                    <a:pt x="8064" y="24"/>
                  </a:lnTo>
                  <a:lnTo>
                    <a:pt x="80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2384" y="3391"/>
              <a:ext cx="13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Adsorbent Surface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124200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-- 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4" name="Picture 143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733800"/>
            <a:ext cx="156355" cy="1376363"/>
          </a:xfrm>
          <a:prstGeom prst="rect">
            <a:avLst/>
          </a:prstGeom>
        </p:spPr>
      </p:pic>
      <p:pic>
        <p:nvPicPr>
          <p:cNvPr id="176" name="Picture 175" descr="bend betain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960995" flipH="1">
            <a:off x="2870944" y="4603161"/>
            <a:ext cx="1365222" cy="258972"/>
          </a:xfrm>
          <a:prstGeom prst="rect">
            <a:avLst/>
          </a:prstGeom>
        </p:spPr>
      </p:pic>
      <p:grpSp>
        <p:nvGrpSpPr>
          <p:cNvPr id="183" name="Group 182"/>
          <p:cNvGrpSpPr/>
          <p:nvPr/>
        </p:nvGrpSpPr>
        <p:grpSpPr>
          <a:xfrm>
            <a:off x="0" y="4572000"/>
            <a:ext cx="3154363" cy="2152650"/>
            <a:chOff x="0" y="4572000"/>
            <a:chExt cx="3154363" cy="2152650"/>
          </a:xfrm>
        </p:grpSpPr>
        <p:grpSp>
          <p:nvGrpSpPr>
            <p:cNvPr id="1101" name="Group 77"/>
            <p:cNvGrpSpPr>
              <a:grpSpLocks noChangeAspect="1"/>
            </p:cNvGrpSpPr>
            <p:nvPr/>
          </p:nvGrpSpPr>
          <p:grpSpPr bwMode="auto">
            <a:xfrm>
              <a:off x="0" y="4572000"/>
              <a:ext cx="3154363" cy="2106612"/>
              <a:chOff x="-21" y="2917"/>
              <a:chExt cx="1987" cy="1327"/>
            </a:xfrm>
          </p:grpSpPr>
          <p:sp>
            <p:nvSpPr>
              <p:cNvPr id="1100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-21" y="2917"/>
                <a:ext cx="1987" cy="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0" y="3877"/>
                <a:ext cx="1835" cy="2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Freeform 95"/>
              <p:cNvSpPr>
                <a:spLocks noEditPoints="1"/>
              </p:cNvSpPr>
              <p:nvPr/>
            </p:nvSpPr>
            <p:spPr bwMode="auto">
              <a:xfrm>
                <a:off x="0" y="3877"/>
                <a:ext cx="1845" cy="273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4" y="0"/>
                  </a:cxn>
                  <a:cxn ang="0">
                    <a:pos x="8088" y="0"/>
                  </a:cxn>
                  <a:cxn ang="0">
                    <a:pos x="8112" y="24"/>
                  </a:cxn>
                  <a:cxn ang="0">
                    <a:pos x="8112" y="664"/>
                  </a:cxn>
                  <a:cxn ang="0">
                    <a:pos x="8088" y="688"/>
                  </a:cxn>
                  <a:cxn ang="0">
                    <a:pos x="24" y="688"/>
                  </a:cxn>
                  <a:cxn ang="0">
                    <a:pos x="0" y="664"/>
                  </a:cxn>
                  <a:cxn ang="0">
                    <a:pos x="0" y="24"/>
                  </a:cxn>
                  <a:cxn ang="0">
                    <a:pos x="48" y="664"/>
                  </a:cxn>
                  <a:cxn ang="0">
                    <a:pos x="24" y="640"/>
                  </a:cxn>
                  <a:cxn ang="0">
                    <a:pos x="8088" y="640"/>
                  </a:cxn>
                  <a:cxn ang="0">
                    <a:pos x="8064" y="664"/>
                  </a:cxn>
                  <a:cxn ang="0">
                    <a:pos x="8064" y="24"/>
                  </a:cxn>
                  <a:cxn ang="0">
                    <a:pos x="8088" y="48"/>
                  </a:cxn>
                  <a:cxn ang="0">
                    <a:pos x="24" y="48"/>
                  </a:cxn>
                  <a:cxn ang="0">
                    <a:pos x="48" y="24"/>
                  </a:cxn>
                  <a:cxn ang="0">
                    <a:pos x="48" y="664"/>
                  </a:cxn>
                </a:cxnLst>
                <a:rect l="0" t="0" r="r" b="b"/>
                <a:pathLst>
                  <a:path w="8112" h="688">
                    <a:moveTo>
                      <a:pt x="0" y="24"/>
                    </a:moveTo>
                    <a:cubicBezTo>
                      <a:pt x="0" y="11"/>
                      <a:pt x="11" y="0"/>
                      <a:pt x="24" y="0"/>
                    </a:cubicBezTo>
                    <a:lnTo>
                      <a:pt x="8088" y="0"/>
                    </a:lnTo>
                    <a:cubicBezTo>
                      <a:pt x="8102" y="0"/>
                      <a:pt x="8112" y="11"/>
                      <a:pt x="8112" y="24"/>
                    </a:cubicBezTo>
                    <a:lnTo>
                      <a:pt x="8112" y="664"/>
                    </a:lnTo>
                    <a:cubicBezTo>
                      <a:pt x="8112" y="678"/>
                      <a:pt x="8102" y="688"/>
                      <a:pt x="8088" y="688"/>
                    </a:cubicBezTo>
                    <a:lnTo>
                      <a:pt x="24" y="688"/>
                    </a:lnTo>
                    <a:cubicBezTo>
                      <a:pt x="11" y="688"/>
                      <a:pt x="0" y="678"/>
                      <a:pt x="0" y="664"/>
                    </a:cubicBezTo>
                    <a:lnTo>
                      <a:pt x="0" y="24"/>
                    </a:lnTo>
                    <a:close/>
                    <a:moveTo>
                      <a:pt x="48" y="664"/>
                    </a:moveTo>
                    <a:lnTo>
                      <a:pt x="24" y="640"/>
                    </a:lnTo>
                    <a:lnTo>
                      <a:pt x="8088" y="640"/>
                    </a:lnTo>
                    <a:lnTo>
                      <a:pt x="8064" y="664"/>
                    </a:lnTo>
                    <a:lnTo>
                      <a:pt x="8064" y="24"/>
                    </a:lnTo>
                    <a:lnTo>
                      <a:pt x="8088" y="48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48" y="66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/>
            </p:nvSpPr>
            <p:spPr bwMode="auto">
              <a:xfrm>
                <a:off x="363" y="3925"/>
                <a:ext cx="91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Adsorbent Surface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77" name="Picture 176" descr="bend betaine.T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2960995" flipH="1">
              <a:off x="114994" y="5290966"/>
              <a:ext cx="1298070" cy="268209"/>
            </a:xfrm>
            <a:prstGeom prst="rect">
              <a:avLst/>
            </a:prstGeom>
          </p:spPr>
        </p:pic>
        <p:sp>
          <p:nvSpPr>
            <p:cNvPr id="178" name="TextBox 177"/>
            <p:cNvSpPr txBox="1"/>
            <p:nvPr/>
          </p:nvSpPr>
          <p:spPr>
            <a:xfrm>
              <a:off x="0" y="5772150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-- -- -- -- --</a:t>
              </a:r>
              <a:r>
                <a:rPr lang="en-US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-- -- -- -- --</a:t>
              </a:r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--</a:t>
              </a:r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-- -- 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9" name="Picture 178" descr="bend betaine.T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2960995" flipH="1">
              <a:off x="927428" y="5303060"/>
              <a:ext cx="1326097" cy="266791"/>
            </a:xfrm>
            <a:prstGeom prst="rect">
              <a:avLst/>
            </a:prstGeom>
          </p:spPr>
        </p:pic>
        <p:pic>
          <p:nvPicPr>
            <p:cNvPr id="180" name="Picture 179" descr="bend betaine.T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2960995" flipH="1">
              <a:off x="1760027" y="5304879"/>
              <a:ext cx="1337299" cy="282198"/>
            </a:xfrm>
            <a:prstGeom prst="rect">
              <a:avLst/>
            </a:prstGeom>
          </p:spPr>
        </p:pic>
        <p:sp>
          <p:nvSpPr>
            <p:cNvPr id="42" name="Oval 41"/>
            <p:cNvSpPr/>
            <p:nvPr/>
          </p:nvSpPr>
          <p:spPr>
            <a:xfrm>
              <a:off x="0" y="6191250"/>
              <a:ext cx="488577" cy="533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6200" y="62674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150252" y="243409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196113" y="3180003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273387" y="323044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168978" y="4644969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46252" y="469541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220788" y="5467707"/>
            <a:ext cx="457200" cy="4706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296988" y="55035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152400" y="-53788"/>
            <a:ext cx="897815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anionic surfactant on pH dependency of </a:t>
            </a:r>
            <a:r>
              <a:rPr lang="en-US" sz="2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</a:t>
            </a:r>
            <a:r>
              <a:rPr 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adsorption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3032" y="685800"/>
            <a:ext cx="435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Kaolinite @ 0% NaCl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0005" y="693581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Kaolinite @ 2.5% NaCl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hart 15"/>
          <p:cNvGraphicFramePr>
            <a:graphicFrameLocks noGrp="1"/>
          </p:cNvGraphicFramePr>
          <p:nvPr/>
        </p:nvGraphicFramePr>
        <p:xfrm>
          <a:off x="0" y="1066800"/>
          <a:ext cx="472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 noGrp="1"/>
          </p:cNvGraphicFramePr>
          <p:nvPr/>
        </p:nvGraphicFramePr>
        <p:xfrm>
          <a:off x="4876800" y="1142999"/>
          <a:ext cx="4267200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46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239713" y="-147917"/>
            <a:ext cx="860163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Anionic Surfactant Reduces Adsorption of Betaines?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2279028" y="1745628"/>
            <a:ext cx="30019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2196478" y="3383928"/>
            <a:ext cx="2863849" cy="45719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648223" y="3422028"/>
            <a:ext cx="22098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Adsorbent Surface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40581" y="311722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57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5028" y="1822902"/>
            <a:ext cx="156355" cy="1376363"/>
          </a:xfrm>
          <a:prstGeom prst="rect">
            <a:avLst/>
          </a:prstGeom>
        </p:spPr>
      </p:pic>
      <p:pic>
        <p:nvPicPr>
          <p:cNvPr id="60" name="Picture 59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6428" y="1822902"/>
            <a:ext cx="156355" cy="1376363"/>
          </a:xfrm>
          <a:prstGeom prst="rect">
            <a:avLst/>
          </a:prstGeom>
        </p:spPr>
      </p:pic>
      <p:pic>
        <p:nvPicPr>
          <p:cNvPr id="61" name="Picture 60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7278" y="1822902"/>
            <a:ext cx="156355" cy="1376363"/>
          </a:xfrm>
          <a:prstGeom prst="rect">
            <a:avLst/>
          </a:prstGeom>
        </p:spPr>
      </p:pic>
      <p:pic>
        <p:nvPicPr>
          <p:cNvPr id="62" name="Picture 61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4928" y="1822902"/>
            <a:ext cx="156355" cy="1376363"/>
          </a:xfrm>
          <a:prstGeom prst="rect">
            <a:avLst/>
          </a:prstGeom>
        </p:spPr>
      </p:pic>
      <p:pic>
        <p:nvPicPr>
          <p:cNvPr id="64" name="Picture 63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028" y="1822902"/>
            <a:ext cx="156355" cy="1376363"/>
          </a:xfrm>
          <a:prstGeom prst="rect">
            <a:avLst/>
          </a:prstGeom>
        </p:spPr>
      </p:pic>
      <p:pic>
        <p:nvPicPr>
          <p:cNvPr id="65" name="Picture 64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7628" y="1822902"/>
            <a:ext cx="156355" cy="1376363"/>
          </a:xfrm>
          <a:prstGeom prst="rect">
            <a:avLst/>
          </a:prstGeom>
        </p:spPr>
      </p:pic>
      <p:pic>
        <p:nvPicPr>
          <p:cNvPr id="66" name="Picture 65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9028" y="1822902"/>
            <a:ext cx="156355" cy="1376363"/>
          </a:xfrm>
          <a:prstGeom prst="rect">
            <a:avLst/>
          </a:prstGeom>
        </p:spPr>
      </p:pic>
      <p:grpSp>
        <p:nvGrpSpPr>
          <p:cNvPr id="6" name="Group 77"/>
          <p:cNvGrpSpPr>
            <a:grpSpLocks noChangeAspect="1"/>
          </p:cNvGrpSpPr>
          <p:nvPr/>
        </p:nvGrpSpPr>
        <p:grpSpPr bwMode="auto">
          <a:xfrm>
            <a:off x="5680122" y="1859928"/>
            <a:ext cx="3154363" cy="2106612"/>
            <a:chOff x="-21" y="2917"/>
            <a:chExt cx="1987" cy="1327"/>
          </a:xfrm>
        </p:grpSpPr>
        <p:sp>
          <p:nvSpPr>
            <p:cNvPr id="110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-21" y="2917"/>
              <a:ext cx="1987" cy="1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0" y="3877"/>
              <a:ext cx="1835" cy="2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 noEditPoints="1"/>
            </p:cNvSpPr>
            <p:nvPr/>
          </p:nvSpPr>
          <p:spPr bwMode="auto">
            <a:xfrm>
              <a:off x="0" y="3877"/>
              <a:ext cx="1845" cy="27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8088" y="0"/>
                </a:cxn>
                <a:cxn ang="0">
                  <a:pos x="8112" y="24"/>
                </a:cxn>
                <a:cxn ang="0">
                  <a:pos x="8112" y="664"/>
                </a:cxn>
                <a:cxn ang="0">
                  <a:pos x="8088" y="688"/>
                </a:cxn>
                <a:cxn ang="0">
                  <a:pos x="24" y="688"/>
                </a:cxn>
                <a:cxn ang="0">
                  <a:pos x="0" y="664"/>
                </a:cxn>
                <a:cxn ang="0">
                  <a:pos x="0" y="24"/>
                </a:cxn>
                <a:cxn ang="0">
                  <a:pos x="48" y="664"/>
                </a:cxn>
                <a:cxn ang="0">
                  <a:pos x="24" y="640"/>
                </a:cxn>
                <a:cxn ang="0">
                  <a:pos x="8088" y="640"/>
                </a:cxn>
                <a:cxn ang="0">
                  <a:pos x="8064" y="664"/>
                </a:cxn>
                <a:cxn ang="0">
                  <a:pos x="8064" y="24"/>
                </a:cxn>
                <a:cxn ang="0">
                  <a:pos x="8088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64"/>
                </a:cxn>
              </a:cxnLst>
              <a:rect l="0" t="0" r="r" b="b"/>
              <a:pathLst>
                <a:path w="8112" h="68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8088" y="0"/>
                  </a:lnTo>
                  <a:cubicBezTo>
                    <a:pt x="8102" y="0"/>
                    <a:pt x="8112" y="11"/>
                    <a:pt x="8112" y="24"/>
                  </a:cubicBezTo>
                  <a:lnTo>
                    <a:pt x="8112" y="664"/>
                  </a:lnTo>
                  <a:cubicBezTo>
                    <a:pt x="8112" y="678"/>
                    <a:pt x="8102" y="688"/>
                    <a:pt x="8088" y="688"/>
                  </a:cubicBezTo>
                  <a:lnTo>
                    <a:pt x="24" y="688"/>
                  </a:lnTo>
                  <a:cubicBezTo>
                    <a:pt x="11" y="688"/>
                    <a:pt x="0" y="678"/>
                    <a:pt x="0" y="664"/>
                  </a:cubicBezTo>
                  <a:lnTo>
                    <a:pt x="0" y="24"/>
                  </a:lnTo>
                  <a:close/>
                  <a:moveTo>
                    <a:pt x="48" y="664"/>
                  </a:moveTo>
                  <a:lnTo>
                    <a:pt x="24" y="640"/>
                  </a:lnTo>
                  <a:lnTo>
                    <a:pt x="8088" y="640"/>
                  </a:lnTo>
                  <a:lnTo>
                    <a:pt x="8064" y="664"/>
                  </a:lnTo>
                  <a:lnTo>
                    <a:pt x="8064" y="24"/>
                  </a:lnTo>
                  <a:lnTo>
                    <a:pt x="80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63" y="3925"/>
              <a:ext cx="9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Adsorbent Surface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77" name="Picture 176" descr="bend betain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960995" flipH="1">
            <a:off x="5795116" y="2578894"/>
            <a:ext cx="1298070" cy="268209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5680122" y="306007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9" name="Picture 178" descr="bend betaine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960995" flipH="1">
            <a:off x="6607550" y="2590988"/>
            <a:ext cx="1326097" cy="266791"/>
          </a:xfrm>
          <a:prstGeom prst="rect">
            <a:avLst/>
          </a:prstGeom>
        </p:spPr>
      </p:pic>
      <p:pic>
        <p:nvPicPr>
          <p:cNvPr id="180" name="Picture 179" descr="bend betaine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2960995" flipH="1">
            <a:off x="7440149" y="2592807"/>
            <a:ext cx="1337299" cy="282198"/>
          </a:xfrm>
          <a:prstGeom prst="rect">
            <a:avLst/>
          </a:prstGeom>
        </p:spPr>
      </p:pic>
      <p:grpSp>
        <p:nvGrpSpPr>
          <p:cNvPr id="74" name="Group 77"/>
          <p:cNvGrpSpPr>
            <a:grpSpLocks noChangeAspect="1"/>
          </p:cNvGrpSpPr>
          <p:nvPr/>
        </p:nvGrpSpPr>
        <p:grpSpPr bwMode="auto">
          <a:xfrm>
            <a:off x="5775372" y="4815363"/>
            <a:ext cx="3154363" cy="2106612"/>
            <a:chOff x="-21" y="2917"/>
            <a:chExt cx="1987" cy="1327"/>
          </a:xfrm>
        </p:grpSpPr>
        <p:sp>
          <p:nvSpPr>
            <p:cNvPr id="75" name="AutoShape 76"/>
            <p:cNvSpPr>
              <a:spLocks noChangeAspect="1" noChangeArrowheads="1" noTextEdit="1"/>
            </p:cNvSpPr>
            <p:nvPr/>
          </p:nvSpPr>
          <p:spPr bwMode="auto">
            <a:xfrm>
              <a:off x="-21" y="2917"/>
              <a:ext cx="1987" cy="1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4"/>
            <p:cNvSpPr>
              <a:spLocks noChangeArrowheads="1"/>
            </p:cNvSpPr>
            <p:nvPr/>
          </p:nvSpPr>
          <p:spPr bwMode="auto">
            <a:xfrm>
              <a:off x="0" y="3877"/>
              <a:ext cx="1835" cy="2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5"/>
            <p:cNvSpPr>
              <a:spLocks noEditPoints="1"/>
            </p:cNvSpPr>
            <p:nvPr/>
          </p:nvSpPr>
          <p:spPr bwMode="auto">
            <a:xfrm>
              <a:off x="0" y="3877"/>
              <a:ext cx="1845" cy="27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8088" y="0"/>
                </a:cxn>
                <a:cxn ang="0">
                  <a:pos x="8112" y="24"/>
                </a:cxn>
                <a:cxn ang="0">
                  <a:pos x="8112" y="664"/>
                </a:cxn>
                <a:cxn ang="0">
                  <a:pos x="8088" y="688"/>
                </a:cxn>
                <a:cxn ang="0">
                  <a:pos x="24" y="688"/>
                </a:cxn>
                <a:cxn ang="0">
                  <a:pos x="0" y="664"/>
                </a:cxn>
                <a:cxn ang="0">
                  <a:pos x="0" y="24"/>
                </a:cxn>
                <a:cxn ang="0">
                  <a:pos x="48" y="664"/>
                </a:cxn>
                <a:cxn ang="0">
                  <a:pos x="24" y="640"/>
                </a:cxn>
                <a:cxn ang="0">
                  <a:pos x="8088" y="640"/>
                </a:cxn>
                <a:cxn ang="0">
                  <a:pos x="8064" y="664"/>
                </a:cxn>
                <a:cxn ang="0">
                  <a:pos x="8064" y="24"/>
                </a:cxn>
                <a:cxn ang="0">
                  <a:pos x="8088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664"/>
                </a:cxn>
              </a:cxnLst>
              <a:rect l="0" t="0" r="r" b="b"/>
              <a:pathLst>
                <a:path w="8112" h="68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8088" y="0"/>
                  </a:lnTo>
                  <a:cubicBezTo>
                    <a:pt x="8102" y="0"/>
                    <a:pt x="8112" y="11"/>
                    <a:pt x="8112" y="24"/>
                  </a:cubicBezTo>
                  <a:lnTo>
                    <a:pt x="8112" y="664"/>
                  </a:lnTo>
                  <a:cubicBezTo>
                    <a:pt x="8112" y="678"/>
                    <a:pt x="8102" y="688"/>
                    <a:pt x="8088" y="688"/>
                  </a:cubicBezTo>
                  <a:lnTo>
                    <a:pt x="24" y="688"/>
                  </a:lnTo>
                  <a:cubicBezTo>
                    <a:pt x="11" y="688"/>
                    <a:pt x="0" y="678"/>
                    <a:pt x="0" y="664"/>
                  </a:cubicBezTo>
                  <a:lnTo>
                    <a:pt x="0" y="24"/>
                  </a:lnTo>
                  <a:close/>
                  <a:moveTo>
                    <a:pt x="48" y="664"/>
                  </a:moveTo>
                  <a:lnTo>
                    <a:pt x="24" y="640"/>
                  </a:lnTo>
                  <a:lnTo>
                    <a:pt x="8088" y="640"/>
                  </a:lnTo>
                  <a:lnTo>
                    <a:pt x="8064" y="664"/>
                  </a:lnTo>
                  <a:lnTo>
                    <a:pt x="8064" y="24"/>
                  </a:lnTo>
                  <a:lnTo>
                    <a:pt x="80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96"/>
            <p:cNvSpPr>
              <a:spLocks noChangeArrowheads="1"/>
            </p:cNvSpPr>
            <p:nvPr/>
          </p:nvSpPr>
          <p:spPr bwMode="auto">
            <a:xfrm>
              <a:off x="363" y="3925"/>
              <a:ext cx="9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Adsorbent Surface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775372" y="601551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-- -- 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 --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" name="Picture 80" descr="bend betaine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960995" flipH="1">
            <a:off x="6702800" y="5546423"/>
            <a:ext cx="1326097" cy="266791"/>
          </a:xfrm>
          <a:prstGeom prst="rect">
            <a:avLst/>
          </a:prstGeom>
        </p:spPr>
      </p:pic>
      <p:sp>
        <p:nvSpPr>
          <p:cNvPr id="83" name="AutoShape 3"/>
          <p:cNvSpPr>
            <a:spLocks noChangeAspect="1" noChangeArrowheads="1" noTextEdit="1"/>
          </p:cNvSpPr>
          <p:nvPr/>
        </p:nvSpPr>
        <p:spPr bwMode="auto">
          <a:xfrm>
            <a:off x="2264001" y="4718529"/>
            <a:ext cx="30019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19"/>
          <p:cNvSpPr>
            <a:spLocks noChangeArrowheads="1"/>
          </p:cNvSpPr>
          <p:nvPr/>
        </p:nvSpPr>
        <p:spPr bwMode="auto">
          <a:xfrm>
            <a:off x="2181451" y="6356829"/>
            <a:ext cx="2863849" cy="45719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2633196" y="6394929"/>
            <a:ext cx="22098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Adsorbent Surface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25554" y="609012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+ +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88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2251" y="4795803"/>
            <a:ext cx="156355" cy="1376363"/>
          </a:xfrm>
          <a:prstGeom prst="rect">
            <a:avLst/>
          </a:prstGeom>
        </p:spPr>
      </p:pic>
      <p:pic>
        <p:nvPicPr>
          <p:cNvPr id="96" name="Picture 95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6001" y="4795803"/>
            <a:ext cx="156355" cy="1376363"/>
          </a:xfrm>
          <a:prstGeom prst="rect">
            <a:avLst/>
          </a:prstGeom>
        </p:spPr>
      </p:pic>
      <p:pic>
        <p:nvPicPr>
          <p:cNvPr id="98" name="Picture 97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4001" y="4795803"/>
            <a:ext cx="156355" cy="1376363"/>
          </a:xfrm>
          <a:prstGeom prst="rect">
            <a:avLst/>
          </a:prstGeom>
        </p:spPr>
      </p:pic>
      <p:pic>
        <p:nvPicPr>
          <p:cNvPr id="99" name="Picture 98" descr="beta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5457" y="4182417"/>
            <a:ext cx="156355" cy="1376363"/>
          </a:xfrm>
          <a:prstGeom prst="rect">
            <a:avLst/>
          </a:prstGeom>
        </p:spPr>
      </p:pic>
      <p:pic>
        <p:nvPicPr>
          <p:cNvPr id="100" name="Picture 99" descr="betaine.T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200000">
            <a:off x="6115774" y="3913646"/>
            <a:ext cx="155543" cy="1369219"/>
          </a:xfrm>
          <a:prstGeom prst="rect">
            <a:avLst/>
          </a:prstGeom>
        </p:spPr>
      </p:pic>
      <p:sp>
        <p:nvSpPr>
          <p:cNvPr id="101" name="Down Arrow 100"/>
          <p:cNvSpPr/>
          <p:nvPr/>
        </p:nvSpPr>
        <p:spPr>
          <a:xfrm>
            <a:off x="3377484" y="4039674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7010400" y="4026795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64395" y="1872798"/>
            <a:ext cx="1840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Adsorption of betaine in the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absence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anionic surfactant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395" y="4709373"/>
            <a:ext cx="1916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Adsorption of betaine in the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of anionic surfactant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Picture 106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16908" y="4866069"/>
            <a:ext cx="151113" cy="1330218"/>
          </a:xfrm>
          <a:prstGeom prst="rect">
            <a:avLst/>
          </a:prstGeom>
        </p:spPr>
      </p:pic>
      <p:pic>
        <p:nvPicPr>
          <p:cNvPr id="108" name="Picture 107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75963" y="4880022"/>
            <a:ext cx="151113" cy="1330218"/>
          </a:xfrm>
          <a:prstGeom prst="rect">
            <a:avLst/>
          </a:prstGeom>
        </p:spPr>
      </p:pic>
      <p:pic>
        <p:nvPicPr>
          <p:cNvPr id="109" name="Picture 108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42326" y="4867143"/>
            <a:ext cx="151113" cy="1330218"/>
          </a:xfrm>
          <a:prstGeom prst="rect">
            <a:avLst/>
          </a:prstGeom>
        </p:spPr>
      </p:pic>
      <p:pic>
        <p:nvPicPr>
          <p:cNvPr id="110" name="Picture 109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58047" y="4867143"/>
            <a:ext cx="151113" cy="1330218"/>
          </a:xfrm>
          <a:prstGeom prst="rect">
            <a:avLst/>
          </a:prstGeom>
        </p:spPr>
      </p:pic>
      <p:pic>
        <p:nvPicPr>
          <p:cNvPr id="111" name="Picture 110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6449094" y="4647126"/>
            <a:ext cx="151113" cy="1330218"/>
          </a:xfrm>
          <a:prstGeom prst="rect">
            <a:avLst/>
          </a:prstGeom>
        </p:spPr>
      </p:pic>
      <p:pic>
        <p:nvPicPr>
          <p:cNvPr id="112" name="Picture 111" descr="anionic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 flipV="1">
            <a:off x="7564188" y="4525854"/>
            <a:ext cx="151113" cy="1330218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1742943" y="609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Mechanism in low pH range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(where positive charges exist)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Competitive Adsorption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81600" y="6096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Mechanism in high pH range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(where only negative charges are dominant)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Betaine-anionic surfactant interactions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723840"/>
            <a:ext cx="891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Many chemicals tested to reduce adsorption of lauryl betaine, including sodium polyacrylate, but the reduction in adsorption is not as desired.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pH on adsorption of lauryl betaine on silica and Kaolinite was investigated.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increase in pH, adsorption decreased and reached a minimum but then increased or reached a plateau.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increase in pH makes the charge of the surface more negative, it does not have any effect on charge of betaine at pH&gt;7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Bending of the betaine molecule due to increased negative surface charge is hypothesized to be responsible for a second increase in adsorption.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Anionic surfactant can reduce the adsorption of betaine. This is explained by competitive adsorption and interaction between betaine and anionic surfactant.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46858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Back-Up Slides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4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457200" y="152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2400" b="1" dirty="0">
                <a:latin typeface="Arial" pitchFamily="34" charset="0"/>
                <a:cs typeface="Arial" pitchFamily="34" charset="0"/>
              </a:rPr>
              <a:t>List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surfactants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53387"/>
              </p:ext>
            </p:extLst>
          </p:nvPr>
        </p:nvGraphicFramePr>
        <p:xfrm>
          <a:off x="609600" y="838200"/>
          <a:ext cx="7967004" cy="5214872"/>
        </p:xfrm>
        <a:graphic>
          <a:graphicData uri="http://schemas.openxmlformats.org/drawingml/2006/table">
            <a:tbl>
              <a:tblPr/>
              <a:tblGrid>
                <a:gridCol w="1413804"/>
                <a:gridCol w="3962400"/>
                <a:gridCol w="1115429"/>
                <a:gridCol w="1475371"/>
              </a:tblGrid>
              <a:tr h="970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Trade or descriptive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Chemical </a:t>
                      </a: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structure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Activity (%)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Supplier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Neodol-67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(N)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C16-17(CH3-CH-CH2-O)7-SO4Na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22.88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STEPAN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IOS15-18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(I)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R-CH(OH)-CH2-CH(SO3)-R (~75%)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R-CH=CH-CH(SO3-)-R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(~25%)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where R+R’ = C12-15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21.29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STEPAN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NI-Blend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 Blend of Neodol-67-7PO-Sulfate and IOS15-18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(N:I)=4:1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--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--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MACKAM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LB-35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C12-N</a:t>
                      </a:r>
                      <a:r>
                        <a:rPr lang="en-US" sz="1800" b="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-COO</a:t>
                      </a:r>
                      <a:r>
                        <a:rPr lang="en-US" sz="1800" b="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27.9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Rhodia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744528" y="6458528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72236" y="645172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9529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Adsorption measurement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polyacrylate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educe adsorption of lauryl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chemicals as sacrificial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gent for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pH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urface charge) on adsorption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anionic surfactant on pH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ependency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adsorption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olecular mechanism of adsorption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9529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Surfactant adsorption on the rock is a major cost issue for EOR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a class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witterionic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surfactants (with two opposite 	charge on each surfactant molecule)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Adsorption of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can be very high at certain conditions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Polymeric sacrificial agent (sodium polyacrylate) was tested for 	reducing adsorption of anionic surfactants and showed up to 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80% reduction in total cost of materials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study conditions by which the adsorption of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minimum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151326" y="91919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Measurement of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Concentration and Adsorption of Lauryl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Betaine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langmuir-adsorption-isothe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7884" y="2682656"/>
            <a:ext cx="4425044" cy="38779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TextBox 26"/>
          <p:cNvSpPr txBox="1"/>
          <p:nvPr/>
        </p:nvSpPr>
        <p:spPr>
          <a:xfrm>
            <a:off x="76200" y="1062318"/>
            <a:ext cx="4343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Plateau region of adsorption isotherms should be measured.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Both initial and equilibrium concentrations are measured.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Equilibrium concentration should be far enough from initial concentration, so that the noise in measurement can be neglected.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Concentration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etaine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measured by two phase titration at pH&lt;1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We made sure that the anionic surfactant has no effect 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etaine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measurement at this low pH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752600"/>
            <a:ext cx="2647950" cy="599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77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425822" y="-121023"/>
            <a:ext cx="834614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Polyacrylate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dsorption of Lauryl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etaine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34" y="1949821"/>
            <a:ext cx="4335463" cy="4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79" y="1922927"/>
            <a:ext cx="4364009" cy="411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759023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Kaolinite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Temperature, Batch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dsorption Study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4314" y="759022"/>
            <a:ext cx="3044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Silica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Temperature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 Adsorption Study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 cstate="print"/>
          <a:srcRect l="1862" r="2128"/>
          <a:stretch>
            <a:fillRect/>
          </a:stretch>
        </p:blipFill>
        <p:spPr bwMode="auto">
          <a:xfrm>
            <a:off x="4876801" y="561476"/>
            <a:ext cx="4114800" cy="629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 l="2192" t="1689" r="2740" b="1313"/>
          <a:stretch>
            <a:fillRect/>
          </a:stretch>
        </p:blipFill>
        <p:spPr bwMode="auto">
          <a:xfrm>
            <a:off x="152400" y="657725"/>
            <a:ext cx="41433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8"/>
          <p:cNvSpPr txBox="1">
            <a:spLocks/>
          </p:cNvSpPr>
          <p:nvPr/>
        </p:nvSpPr>
        <p:spPr bwMode="auto">
          <a:xfrm>
            <a:off x="434787" y="-121023"/>
            <a:ext cx="834614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chemicals as sacrificial agent for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betaines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70538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Kaolinite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70538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Silica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434787" y="-121023"/>
            <a:ext cx="834614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pH (surface charge) on adsorption of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betaines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1093693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Kaolinite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1102657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Adsorption on Silica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0" y="1734668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8553" y="1748116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1447800" y="2667000"/>
            <a:ext cx="2209800" cy="228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657600" y="3810000"/>
            <a:ext cx="457200" cy="1143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2209800"/>
            <a:ext cx="1447800" cy="3124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934200" y="4495800"/>
            <a:ext cx="22860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4495800"/>
            <a:ext cx="1524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857" y="6373904"/>
            <a:ext cx="910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pH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Adsorption Decreases then Increases and may Plateau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822511" y="-121021"/>
            <a:ext cx="749897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pH on Zeta Potential and Surface Charge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512" y="6292283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pH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More Negative Charge on the Surface of Rock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916721"/>
              </p:ext>
            </p:extLst>
          </p:nvPr>
        </p:nvGraphicFramePr>
        <p:xfrm>
          <a:off x="1066800" y="691166"/>
          <a:ext cx="7010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9916" y="400318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Ionic strength = 0.1 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Room temperature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7530" y="4766259"/>
            <a:ext cx="285267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Kaolinite data from: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D.J.A. Williams, K.P. Williams, Electrophoresis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zeta potential of kaolinite, J. Colloid Interface Sci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., 65 (1978) 79-87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 bwMode="auto">
          <a:xfrm>
            <a:off x="1220888" y="-152400"/>
            <a:ext cx="6721289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pH on the Charge of Lauryl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Betaine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611147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pH in the Basic Region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Has No Significant Effect on Charge of Lauryl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Betaine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72555"/>
              </p:ext>
            </p:extLst>
          </p:nvPr>
        </p:nvGraphicFramePr>
        <p:xfrm>
          <a:off x="741276" y="609600"/>
          <a:ext cx="7680512" cy="5389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19800" y="2362200"/>
            <a:ext cx="2818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Region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Titrated with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positive and negative charges are present</a:t>
            </a:r>
            <a:endParaRPr lang="en-US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 rot="14170568">
            <a:off x="6721695" y="299905"/>
            <a:ext cx="434906" cy="3756364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4170568">
            <a:off x="3365083" y="2388774"/>
            <a:ext cx="442530" cy="411815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959</Words>
  <Application>Microsoft Office PowerPoint</Application>
  <PresentationFormat>On-screen Show (4:3)</PresentationFormat>
  <Paragraphs>158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Hadi</cp:lastModifiedBy>
  <cp:revision>22</cp:revision>
  <dcterms:created xsi:type="dcterms:W3CDTF">2014-04-12T22:27:27Z</dcterms:created>
  <dcterms:modified xsi:type="dcterms:W3CDTF">2014-04-21T12:42:54Z</dcterms:modified>
</cp:coreProperties>
</file>