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9" r:id="rId2"/>
    <p:sldId id="347" r:id="rId3"/>
    <p:sldId id="365" r:id="rId4"/>
    <p:sldId id="272" r:id="rId5"/>
    <p:sldId id="363" r:id="rId6"/>
    <p:sldId id="295" r:id="rId7"/>
    <p:sldId id="340" r:id="rId8"/>
    <p:sldId id="273" r:id="rId9"/>
    <p:sldId id="285" r:id="rId10"/>
    <p:sldId id="277" r:id="rId11"/>
    <p:sldId id="268" r:id="rId12"/>
    <p:sldId id="282" r:id="rId13"/>
    <p:sldId id="286" r:id="rId14"/>
    <p:sldId id="351" r:id="rId15"/>
    <p:sldId id="352" r:id="rId16"/>
    <p:sldId id="284" r:id="rId17"/>
    <p:sldId id="276" r:id="rId18"/>
    <p:sldId id="305" r:id="rId19"/>
    <p:sldId id="292" r:id="rId20"/>
    <p:sldId id="356" r:id="rId21"/>
    <p:sldId id="291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9EA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96" autoAdjust="0"/>
    <p:restoredTop sz="97257" autoAdjust="0"/>
  </p:normalViewPr>
  <p:slideViewPr>
    <p:cSldViewPr>
      <p:cViewPr>
        <p:scale>
          <a:sx n="100" d="100"/>
          <a:sy n="100" d="100"/>
        </p:scale>
        <p:origin x="-98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673797-4C2C-4097-876A-0D4B958C9D82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586833-52BD-4A22-A792-9C0464F31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C884D3-021B-4AFE-8063-1FD00D8EB524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AF1A5D-EBBF-4316-912D-FACAAC545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8E08E-8C25-4F9C-BFCE-38B6AF26C4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EBAC4-2083-40F7-956E-30D91BF66BF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8E08E-8C25-4F9C-BFCE-38B6AF26C47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8E08E-8C25-4F9C-BFCE-38B6AF26C47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680323-7097-40A4-86BD-9E2F6CE4AF8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EBAC4-2083-40F7-956E-30D91BF66BF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EBAC4-2083-40F7-956E-30D91BF66BF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54B715-445D-451B-AD59-B47F6743C54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8E08E-8C25-4F9C-BFCE-38B6AF26C47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996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54B715-445D-451B-AD59-B47F6743C54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3E9C69-34C4-448A-8F60-88F05C6E6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8E08E-8C25-4F9C-BFCE-38B6AF26C47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EBAC4-2083-40F7-956E-30D91BF66BF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8E08E-8C25-4F9C-BFCE-38B6AF26C47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C1775-CFC0-4C92-8CC9-98EEE1D37107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7689-E8FF-4BF0-97D0-8AC63050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.wmv"/><Relationship Id="rId3" Type="http://schemas.openxmlformats.org/officeDocument/2006/relationships/video" Target="../media/media2.wmv"/><Relationship Id="rId12" Type="http://schemas.openxmlformats.org/officeDocument/2006/relationships/oleObject" Target="../embeddings/oleObject1.bin"/><Relationship Id="rId2" Type="http://schemas.openxmlformats.org/officeDocument/2006/relationships/video" Target="../media/media1.wmv"/><Relationship Id="rId1" Type="http://schemas.openxmlformats.org/officeDocument/2006/relationships/vmlDrawing" Target="../drawings/vmlDrawing1.vml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10" Type="http://schemas.microsoft.com/office/2007/relationships/media" Target="../media/media2.wm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245745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Foam Transport in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Porous Media Micromodels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52800"/>
            <a:ext cx="9144000" cy="1752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Charles Conn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advised by Dr.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Sibani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Lisa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Biswal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Rice University, Chemical and Biomolecular Engineering</a:t>
            </a: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Consortium for Processes in Porous Media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April 21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2014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819400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Charles\Desktop\RiceOw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1766358"/>
            <a:ext cx="914400" cy="105304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544"/>
          <a:stretch/>
        </p:blipFill>
        <p:spPr>
          <a:xfrm>
            <a:off x="76200" y="6210871"/>
            <a:ext cx="1524000" cy="57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160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t"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Control Experiments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300mbar 3.bmp"/>
          <p:cNvPicPr>
            <a:picLocks noChangeAspect="1"/>
          </p:cNvPicPr>
          <p:nvPr/>
        </p:nvPicPr>
        <p:blipFill>
          <a:blip r:embed="rId3" cstate="print"/>
          <a:srcRect l="19166" r="19167"/>
          <a:stretch>
            <a:fillRect/>
          </a:stretch>
        </p:blipFill>
        <p:spPr>
          <a:xfrm>
            <a:off x="1676400" y="2802416"/>
            <a:ext cx="7086600" cy="1845784"/>
          </a:xfrm>
          <a:prstGeom prst="rect">
            <a:avLst/>
          </a:prstGeom>
          <a:effectLst/>
        </p:spPr>
      </p:pic>
      <p:pic>
        <p:nvPicPr>
          <p:cNvPr id="7" name="Picture 6" descr="0.10mlhr 1.bmp"/>
          <p:cNvPicPr>
            <a:picLocks noChangeAspect="1"/>
          </p:cNvPicPr>
          <p:nvPr/>
        </p:nvPicPr>
        <p:blipFill>
          <a:blip r:embed="rId4" cstate="print"/>
          <a:srcRect l="13334" r="22500"/>
          <a:stretch>
            <a:fillRect/>
          </a:stretch>
        </p:blipFill>
        <p:spPr>
          <a:xfrm>
            <a:off x="1676400" y="829429"/>
            <a:ext cx="7086600" cy="1837571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0" y="141106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WATER FLOOD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5334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</a:rPr>
              <a:t>red = oil </a:t>
            </a:r>
            <a:r>
              <a:rPr lang="en-US" sz="1600" b="1" dirty="0" smtClean="0"/>
              <a:t>|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white = water or air</a:t>
            </a:r>
          </a:p>
        </p:txBody>
      </p:sp>
      <p:pic>
        <p:nvPicPr>
          <p:cNvPr id="18" name="Picture 17" descr="AirWater_6mSurve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6400" y="4785454"/>
            <a:ext cx="7086600" cy="18439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001000" y="866001"/>
            <a:ext cx="685800" cy="276999"/>
            <a:chOff x="8458200" y="4066401"/>
            <a:chExt cx="685800" cy="276999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8610600" y="4343400"/>
              <a:ext cx="5334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58200" y="40664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/>
                <a:t>1 mm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3516868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GAS FLOOD</a:t>
            </a:r>
          </a:p>
          <a:p>
            <a:pPr algn="ctr"/>
            <a:r>
              <a:rPr lang="en-US" sz="1200" dirty="0" smtClean="0"/>
              <a:t>(high pressure!)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53734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WATER &amp; AIR FLOOD</a:t>
            </a:r>
          </a:p>
        </p:txBody>
      </p:sp>
    </p:spTree>
    <p:extLst>
      <p:ext uri="{BB962C8B-B14F-4D97-AF65-F5344CB8AC3E}">
        <p14:creationId xmlns="" xmlns:p14="http://schemas.microsoft.com/office/powerpoint/2010/main" val="13835822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CONTROL – Waterflood</a:t>
            </a:r>
            <a:endParaRPr lang="en-US" sz="4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vlcsnap-2014-04-23-12h56m30s19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7620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CONTROL – Water &amp; Gas Flood</a:t>
            </a:r>
            <a:endParaRPr lang="en-US" sz="4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vlcsnap-2014-04-23-12h58m28s1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981200"/>
            <a:ext cx="4038600" cy="3028950"/>
          </a:xfrm>
          <a:prstGeom prst="rect">
            <a:avLst/>
          </a:prstGeom>
        </p:spPr>
      </p:pic>
      <p:pic>
        <p:nvPicPr>
          <p:cNvPr id="11" name="Picture 10" descr="vlcsnap-2014-04-23-12h59m07s24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981200"/>
            <a:ext cx="4038600" cy="30289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Box 15"/>
          <p:cNvSpPr txBox="1">
            <a:spLocks noChangeArrowheads="1"/>
          </p:cNvSpPr>
          <p:nvPr/>
        </p:nvSpPr>
        <p:spPr bwMode="auto">
          <a:xfrm>
            <a:off x="0" y="6200001"/>
            <a:ext cx="9144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 smtClean="0">
                <a:cs typeface="Calibri" pitchFamily="34" charset="0"/>
              </a:rPr>
              <a:t>Foam stability in presence of oil</a:t>
            </a:r>
            <a:endParaRPr lang="en-US" sz="1000" dirty="0">
              <a:cs typeface="Calibri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0" y="2819400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F:\AOS.LB-10mi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4972" y="3962400"/>
            <a:ext cx="1070428" cy="2247900"/>
          </a:xfrm>
          <a:prstGeom prst="rect">
            <a:avLst/>
          </a:prstGeom>
          <a:noFill/>
        </p:spPr>
      </p:pic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0" y="18288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FOAM EXPERIMENTS</a:t>
            </a:r>
          </a:p>
          <a:p>
            <a:pPr algn="ctr">
              <a:defRPr/>
            </a:pPr>
            <a:endParaRPr lang="en-US" sz="4400" b="1" dirty="0" smtClean="0">
              <a:cs typeface="Calibri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cs typeface="Calibri" pitchFamily="34" charset="0"/>
              </a:rPr>
              <a:t>(floods with foam)</a:t>
            </a:r>
            <a:endParaRPr lang="en-US" sz="2400" b="1" dirty="0"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Poor Foaming Surfactant</a:t>
            </a:r>
            <a:endParaRPr lang="en-US" sz="4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vlcsnap-2014-04-23-13h00m23s1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7620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Good Foaming Surfactant</a:t>
            </a:r>
            <a:endParaRPr lang="en-US" sz="4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800600"/>
            <a:ext cx="883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Mechanisms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Bubble blocking, lamellae resistance in high-perm zones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Phase separation due to different capillary entry pressures</a:t>
            </a:r>
          </a:p>
          <a:p>
            <a:pPr algn="ctr"/>
            <a:r>
              <a:rPr lang="en-US" sz="2800" dirty="0" err="1" smtClean="0"/>
              <a:t>CEP</a:t>
            </a:r>
            <a:r>
              <a:rPr lang="en-US" sz="2800" baseline="-25000" dirty="0" err="1" smtClean="0"/>
              <a:t>surf</a:t>
            </a:r>
            <a:r>
              <a:rPr lang="en-US" sz="2800" baseline="-25000" dirty="0" smtClean="0"/>
              <a:t>-oil</a:t>
            </a:r>
            <a:r>
              <a:rPr lang="en-US" sz="2800" dirty="0" smtClean="0"/>
              <a:t> &lt; </a:t>
            </a:r>
            <a:r>
              <a:rPr lang="en-US" sz="2800" dirty="0" err="1" smtClean="0"/>
              <a:t>CEP</a:t>
            </a:r>
            <a:r>
              <a:rPr lang="en-US" sz="2800" baseline="-25000" dirty="0" err="1" smtClean="0"/>
              <a:t>gas</a:t>
            </a:r>
            <a:r>
              <a:rPr lang="en-US" sz="2800" baseline="-25000" dirty="0" smtClean="0"/>
              <a:t>-oil</a:t>
            </a:r>
            <a:endParaRPr lang="en-US" sz="2800" dirty="0" smtClean="0"/>
          </a:p>
          <a:p>
            <a:pPr algn="ctr">
              <a:buFont typeface="Arial" pitchFamily="34" charset="0"/>
              <a:buChar char="•"/>
            </a:pPr>
            <a:endParaRPr lang="en-US" sz="2800" b="1" dirty="0" smtClean="0"/>
          </a:p>
        </p:txBody>
      </p:sp>
      <p:pic>
        <p:nvPicPr>
          <p:cNvPr id="8" name="Picture 7" descr="vlcsnap-2014-04-23-13h01m19s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219200"/>
            <a:ext cx="4267200" cy="3200400"/>
          </a:xfrm>
          <a:prstGeom prst="rect">
            <a:avLst/>
          </a:prstGeom>
        </p:spPr>
      </p:pic>
      <p:pic>
        <p:nvPicPr>
          <p:cNvPr id="12" name="Picture 11" descr="vlcsnap-2014-04-23-13h01m47s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219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6858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WATERFLOOD </a:t>
            </a:r>
            <a:r>
              <a:rPr lang="en-US" sz="1200" dirty="0" smtClean="0"/>
              <a:t>(</a:t>
            </a:r>
            <a:r>
              <a:rPr lang="en-US" sz="1200" b="1" dirty="0" smtClean="0"/>
              <a:t>200x</a:t>
            </a:r>
            <a:r>
              <a:rPr lang="en-US" sz="1200" dirty="0" smtClean="0"/>
              <a:t> the liquid flow rate in the foam case!)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820579"/>
            <a:ext cx="304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FF0000"/>
                </a:solidFill>
              </a:rPr>
              <a:t>red = oil </a:t>
            </a:r>
            <a:r>
              <a:rPr lang="en-US" sz="1000" dirty="0" smtClean="0"/>
              <a:t>|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white = aqueous or air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Foam Performance</a:t>
            </a: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 descr="C:\Users\Charles\Dropbox\Research\GroupMtgNov2013\Waterflood15survey.jpg"/>
          <p:cNvPicPr>
            <a:picLocks noChangeAspect="1" noChangeArrowheads="1"/>
          </p:cNvPicPr>
          <p:nvPr/>
        </p:nvPicPr>
        <p:blipFill>
          <a:blip r:embed="rId2" cstate="print"/>
          <a:srcRect l="7729" r="13048"/>
          <a:stretch>
            <a:fillRect/>
          </a:stretch>
        </p:blipFill>
        <p:spPr bwMode="auto">
          <a:xfrm>
            <a:off x="685800" y="1009710"/>
            <a:ext cx="7772400" cy="1610564"/>
          </a:xfrm>
          <a:prstGeom prst="rect">
            <a:avLst/>
          </a:prstGeom>
          <a:noFill/>
        </p:spPr>
      </p:pic>
      <p:pic>
        <p:nvPicPr>
          <p:cNvPr id="4102" name="Picture 6" descr="C:\Users\Charles\Dropbox\Research\GroupMtgNov2013\Foam13survey.jpg"/>
          <p:cNvPicPr>
            <a:picLocks noChangeAspect="1" noChangeArrowheads="1"/>
          </p:cNvPicPr>
          <p:nvPr/>
        </p:nvPicPr>
        <p:blipFill>
          <a:blip r:embed="rId3" cstate="print"/>
          <a:srcRect l="6350" r="6870"/>
          <a:stretch>
            <a:fillRect/>
          </a:stretch>
        </p:blipFill>
        <p:spPr bwMode="auto">
          <a:xfrm>
            <a:off x="685800" y="4972665"/>
            <a:ext cx="7772400" cy="1599645"/>
          </a:xfrm>
          <a:prstGeom prst="rect">
            <a:avLst/>
          </a:prstGeom>
          <a:noFill/>
        </p:spPr>
      </p:pic>
      <p:pic>
        <p:nvPicPr>
          <p:cNvPr id="4103" name="Picture 7" descr="C:\Users\Charles\Dropbox\Research\GroupMtgNov2013\WAG14survey.jpg"/>
          <p:cNvPicPr>
            <a:picLocks noChangeAspect="1" noChangeArrowheads="1"/>
          </p:cNvPicPr>
          <p:nvPr/>
        </p:nvPicPr>
        <p:blipFill>
          <a:blip r:embed="rId4" cstate="print"/>
          <a:srcRect l="18229" r="10589"/>
          <a:stretch>
            <a:fillRect/>
          </a:stretch>
        </p:blipFill>
        <p:spPr bwMode="auto">
          <a:xfrm>
            <a:off x="685800" y="2990910"/>
            <a:ext cx="7772400" cy="160510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52400" y="26670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‘WAG’ ANALOG</a:t>
            </a:r>
            <a:endParaRPr lang="en-US" sz="12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28600" y="46482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FOAM FLOOD</a:t>
            </a:r>
            <a:endParaRPr lang="en-US" sz="1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 anchor="t"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Oil Saturation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2" name="Picture 9" descr="TotalS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52525"/>
            <a:ext cx="3158836" cy="235267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7170" name="Picture 11" descr="HighPermS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819525"/>
            <a:ext cx="3158836" cy="235267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454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5905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4200" y="25262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13.7%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13564" y="1152525"/>
            <a:ext cx="3158836" cy="2352675"/>
            <a:chOff x="4613564" y="1152525"/>
            <a:chExt cx="3158836" cy="2352675"/>
          </a:xfrm>
        </p:grpSpPr>
        <p:pic>
          <p:nvPicPr>
            <p:cNvPr id="7171" name="Picture 10" descr="FractureSa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13564" y="1152525"/>
              <a:ext cx="3158836" cy="2352675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5867400" y="2573179"/>
              <a:ext cx="1143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1"/>
                  </a:solidFill>
                </a:rPr>
                <a:t>due to wettability</a:t>
              </a:r>
              <a:endParaRPr lang="en-US" sz="10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13564" y="3819525"/>
            <a:ext cx="3158836" cy="2352675"/>
            <a:chOff x="4613564" y="3819525"/>
            <a:chExt cx="3158836" cy="2352675"/>
          </a:xfrm>
        </p:grpSpPr>
        <p:pic>
          <p:nvPicPr>
            <p:cNvPr id="7169" name="Picture 20" descr="LowPermSa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3564" y="3819525"/>
              <a:ext cx="3158836" cy="2352675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553200" y="53340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25.1%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83582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 \Delta P = \frac{8 \mu L Q}{ \pi r^4} "/>
          <p:cNvSpPr>
            <a:spLocks noChangeAspect="1" noChangeArrowheads="1"/>
          </p:cNvSpPr>
          <p:nvPr/>
        </p:nvSpPr>
        <p:spPr bwMode="auto">
          <a:xfrm>
            <a:off x="612775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Drop</a:t>
            </a: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23673297"/>
              </p:ext>
            </p:extLst>
          </p:nvPr>
        </p:nvGraphicFramePr>
        <p:xfrm>
          <a:off x="4092575" y="4938713"/>
          <a:ext cx="1368425" cy="1144587"/>
        </p:xfrm>
        <a:graphic>
          <a:graphicData uri="http://schemas.openxmlformats.org/presentationml/2006/ole">
            <p:oleObj spid="_x0000_s5122" name="Equation" r:id="rId3" imgW="927000" imgH="774360" progId="Equation.3">
              <p:embed/>
            </p:oleObj>
          </a:graphicData>
        </a:graphic>
      </p:graphicFrame>
      <p:grpSp>
        <p:nvGrpSpPr>
          <p:cNvPr id="8" name="Group 20"/>
          <p:cNvGrpSpPr/>
          <p:nvPr/>
        </p:nvGrpSpPr>
        <p:grpSpPr>
          <a:xfrm>
            <a:off x="4320550" y="4476750"/>
            <a:ext cx="919430" cy="808393"/>
            <a:chOff x="5839354" y="1465605"/>
            <a:chExt cx="919430" cy="808393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5954568" y="1758989"/>
              <a:ext cx="0" cy="515009"/>
            </a:xfrm>
            <a:prstGeom prst="straightConnector1">
              <a:avLst/>
            </a:prstGeom>
            <a:ln w="25400">
              <a:solidFill>
                <a:srgbClr val="00339A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839354" y="1465605"/>
              <a:ext cx="919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339A"/>
                  </a:solidFill>
                </a:rPr>
                <a:t>trapped</a:t>
              </a:r>
            </a:p>
            <a:p>
              <a:pPr algn="ctr"/>
              <a:r>
                <a:rPr lang="en-US" sz="1400" dirty="0" smtClean="0">
                  <a:solidFill>
                    <a:srgbClr val="00339A"/>
                  </a:solidFill>
                </a:rPr>
                <a:t>bubbles</a:t>
              </a:r>
              <a:endParaRPr lang="en-US" sz="1400" dirty="0">
                <a:solidFill>
                  <a:srgbClr val="00339A"/>
                </a:solidFill>
              </a:endParaRP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5459124" y="5014008"/>
            <a:ext cx="1036926" cy="523220"/>
            <a:chOff x="7682778" y="2012388"/>
            <a:chExt cx="1036926" cy="523220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7740385" y="2075827"/>
              <a:ext cx="0" cy="404387"/>
            </a:xfrm>
            <a:prstGeom prst="straightConnector1">
              <a:avLst/>
            </a:prstGeom>
            <a:ln w="25400">
              <a:solidFill>
                <a:srgbClr val="00339A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682778" y="2012388"/>
              <a:ext cx="1036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339A"/>
                  </a:solidFill>
                </a:rPr>
                <a:t>lamellae</a:t>
              </a:r>
            </a:p>
            <a:p>
              <a:pPr algn="ctr"/>
              <a:r>
                <a:rPr lang="en-US" sz="1400" dirty="0" smtClean="0">
                  <a:solidFill>
                    <a:srgbClr val="00339A"/>
                  </a:solidFill>
                </a:rPr>
                <a:t>resistance</a:t>
              </a:r>
              <a:endParaRPr lang="en-US" sz="1400" dirty="0">
                <a:solidFill>
                  <a:srgbClr val="00339A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4013008" y="5164281"/>
            <a:ext cx="0" cy="803043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40724" y="6113553"/>
            <a:ext cx="3744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Effective displacement: </a:t>
            </a:r>
            <a:r>
              <a:rPr lang="en-US" sz="2000" b="1" dirty="0" smtClean="0">
                <a:solidFill>
                  <a:srgbClr val="C00000"/>
                </a:solidFill>
              </a:rPr>
              <a:t>M &lt; 1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6264" y="5303983"/>
            <a:ext cx="1673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Mobility Ratio: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18" descr="PdropComparison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00" y="914400"/>
            <a:ext cx="4648200" cy="3475146"/>
          </a:xfrm>
          <a:prstGeom prst="rect">
            <a:avLst/>
          </a:prstGeom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438400"/>
            <a:ext cx="1295400" cy="526256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3829050" y="180975"/>
            <a:ext cx="4876800" cy="793931"/>
            <a:chOff x="3810000" y="152400"/>
            <a:chExt cx="4876800" cy="793931"/>
          </a:xfrm>
        </p:grpSpPr>
        <p:pic>
          <p:nvPicPr>
            <p:cNvPr id="20" name="Picture 19" descr="Overview2.png"/>
            <p:cNvPicPr>
              <a:picLocks noChangeAspect="1"/>
            </p:cNvPicPr>
            <p:nvPr/>
          </p:nvPicPr>
          <p:blipFill>
            <a:blip r:embed="rId6" cstate="print"/>
            <a:srcRect t="72156"/>
            <a:stretch>
              <a:fillRect/>
            </a:stretch>
          </p:blipFill>
          <p:spPr>
            <a:xfrm>
              <a:off x="3810000" y="152400"/>
              <a:ext cx="4876800" cy="793931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591050" y="428625"/>
              <a:ext cx="228600" cy="2286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962900" y="409575"/>
              <a:ext cx="228600" cy="2286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 anchor="t"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Bubble Tracking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5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914400"/>
            <a:ext cx="2133600" cy="1600200"/>
          </a:xfrm>
          <a:prstGeom prst="rect">
            <a:avLst/>
          </a:prstGeom>
        </p:spPr>
      </p:pic>
      <p:pic>
        <p:nvPicPr>
          <p:cNvPr id="21" name="Picture 20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200" y="914400"/>
            <a:ext cx="2133600" cy="1600200"/>
          </a:xfrm>
          <a:prstGeom prst="rect">
            <a:avLst/>
          </a:prstGeom>
        </p:spPr>
      </p:pic>
      <p:pic>
        <p:nvPicPr>
          <p:cNvPr id="22" name="Picture 21" descr="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914400"/>
            <a:ext cx="2133600" cy="1600200"/>
          </a:xfrm>
          <a:prstGeom prst="rect">
            <a:avLst/>
          </a:prstGeom>
        </p:spPr>
      </p:pic>
      <p:pic>
        <p:nvPicPr>
          <p:cNvPr id="23" name="Picture 22" descr="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914400"/>
            <a:ext cx="2133600" cy="1600200"/>
          </a:xfrm>
          <a:prstGeom prst="rect">
            <a:avLst/>
          </a:prstGeom>
        </p:spPr>
      </p:pic>
      <p:pic>
        <p:nvPicPr>
          <p:cNvPr id="24" name="Picture 23" descr="0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2743200"/>
            <a:ext cx="2133600" cy="1600200"/>
          </a:xfrm>
          <a:prstGeom prst="rect">
            <a:avLst/>
          </a:prstGeom>
        </p:spPr>
      </p:pic>
      <p:pic>
        <p:nvPicPr>
          <p:cNvPr id="25" name="Picture 24" descr="0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62200" y="2743200"/>
            <a:ext cx="2133600" cy="1600200"/>
          </a:xfrm>
          <a:prstGeom prst="rect">
            <a:avLst/>
          </a:prstGeom>
        </p:spPr>
      </p:pic>
      <p:pic>
        <p:nvPicPr>
          <p:cNvPr id="26" name="Picture 25" descr="0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2743200"/>
            <a:ext cx="2133600" cy="1600200"/>
          </a:xfrm>
          <a:prstGeom prst="rect">
            <a:avLst/>
          </a:prstGeom>
        </p:spPr>
      </p:pic>
      <p:pic>
        <p:nvPicPr>
          <p:cNvPr id="27" name="Picture 26" descr="0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1800" y="2743200"/>
            <a:ext cx="2133600" cy="1600200"/>
          </a:xfrm>
          <a:prstGeom prst="rect">
            <a:avLst/>
          </a:prstGeom>
        </p:spPr>
      </p:pic>
      <p:pic>
        <p:nvPicPr>
          <p:cNvPr id="28" name="Picture 27" descr="0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" y="4572000"/>
            <a:ext cx="2133600" cy="1600200"/>
          </a:xfrm>
          <a:prstGeom prst="rect">
            <a:avLst/>
          </a:prstGeom>
        </p:spPr>
      </p:pic>
      <p:pic>
        <p:nvPicPr>
          <p:cNvPr id="29" name="Picture 28" descr="1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362200" y="4572000"/>
            <a:ext cx="2133600" cy="1600200"/>
          </a:xfrm>
          <a:prstGeom prst="rect">
            <a:avLst/>
          </a:prstGeom>
        </p:spPr>
      </p:pic>
      <p:pic>
        <p:nvPicPr>
          <p:cNvPr id="31" name="Picture 30" descr="1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2000" y="4572000"/>
            <a:ext cx="2133600" cy="1600200"/>
          </a:xfrm>
          <a:prstGeom prst="rect">
            <a:avLst/>
          </a:prstGeom>
        </p:spPr>
      </p:pic>
      <p:pic>
        <p:nvPicPr>
          <p:cNvPr id="32" name="Picture 31" descr="1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781800" y="4572000"/>
            <a:ext cx="2133600" cy="160020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 bwMode="auto">
          <a:xfrm>
            <a:off x="6019800" y="838200"/>
            <a:ext cx="23622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6477000" y="609600"/>
            <a:ext cx="1371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time</a:t>
            </a:r>
            <a:endParaRPr lang="en-US" sz="100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20071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How is foam generated and destroyed in porous media?</a:t>
            </a:r>
            <a:endParaRPr lang="en-US" sz="20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383582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Box 15"/>
          <p:cNvSpPr txBox="1">
            <a:spLocks noChangeArrowheads="1"/>
          </p:cNvSpPr>
          <p:nvPr/>
        </p:nvSpPr>
        <p:spPr bwMode="auto">
          <a:xfrm>
            <a:off x="0" y="18288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ENHANCED OIL RECOVERY: FOAM</a:t>
            </a:r>
          </a:p>
          <a:p>
            <a:pPr algn="ctr">
              <a:defRPr/>
            </a:pPr>
            <a:endParaRPr lang="en-US" sz="4400" b="1" dirty="0" smtClean="0">
              <a:cs typeface="Calibri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cs typeface="Calibri" pitchFamily="34" charset="0"/>
              </a:rPr>
              <a:t>Micromodel studies of foams in porous media</a:t>
            </a:r>
            <a:endParaRPr lang="en-US" sz="2400" b="1" dirty="0">
              <a:cs typeface="Calibri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0" y="2819400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4800" y="985421"/>
            <a:ext cx="883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Demonstrated water/air/foam floods in oil-wet PDMS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Stable foam in the presence of oil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Permeability heterogeneity (fracture/low/high-perm)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Improved oil mobilization with foam given identical injection conditions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Bridged single-pore with core/sandpack scale </a:t>
            </a:r>
            <a:r>
              <a:rPr lang="en-US" sz="2800" b="1" dirty="0" err="1" smtClean="0"/>
              <a:t>expts</a:t>
            </a: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Oil displacement resolved to each permeability section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Foam increased macro/micro </a:t>
            </a:r>
            <a:r>
              <a:rPr lang="el-GR" sz="2800" b="1" dirty="0" smtClean="0"/>
              <a:t>Δ</a:t>
            </a:r>
            <a:r>
              <a:rPr lang="en-US" sz="2800" b="1" dirty="0" smtClean="0"/>
              <a:t>P, overcoming CEP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Phase separation due to capillary entry pressures (CEP)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Liquid-rich low-perm and gas-rich high-perm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Foam should not be treated as a homogeneous phase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8686800" cy="1417638"/>
          </a:xfrm>
          <a:prstGeom prst="rect">
            <a:avLst/>
          </a:prstGeom>
        </p:spPr>
        <p:txBody>
          <a:bodyPr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Conclusions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0" y="2819400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0" y="18288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THANK YOU</a:t>
            </a:r>
          </a:p>
          <a:p>
            <a:pPr algn="ctr">
              <a:defRPr/>
            </a:pPr>
            <a:endParaRPr lang="en-US" sz="4400" b="1" dirty="0" smtClean="0">
              <a:cs typeface="Calibri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cs typeface="Calibri" pitchFamily="34" charset="0"/>
              </a:rPr>
              <a:t>Questions?</a:t>
            </a:r>
            <a:endParaRPr lang="en-US" sz="2400" b="1" dirty="0"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Box 15"/>
          <p:cNvSpPr txBox="1">
            <a:spLocks noChangeArrowheads="1"/>
          </p:cNvSpPr>
          <p:nvPr/>
        </p:nvSpPr>
        <p:spPr bwMode="auto">
          <a:xfrm>
            <a:off x="0" y="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Why Enhanced Oil Recovery (EOR)?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457200" y="4064675"/>
            <a:ext cx="8229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b="1" dirty="0" smtClean="0">
                <a:effectLst>
                  <a:outerShdw blurRad="50800" dist="50800" dir="2700000" algn="ctr" rotWithShape="0">
                    <a:schemeClr val="bg1">
                      <a:lumMod val="75000"/>
                      <a:alpha val="43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 Produces oil not accessible by conventional methods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b="1" dirty="0" smtClean="0">
                <a:effectLst>
                  <a:outerShdw blurRad="50800" dist="50800" dir="2700000" algn="ctr" rotWithShape="0">
                    <a:schemeClr val="bg1">
                      <a:lumMod val="75000"/>
                      <a:alpha val="43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 Uses existing reservoirs, infrastructure, &amp; markets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b="1" dirty="0" smtClean="0">
                <a:effectLst>
                  <a:outerShdw blurRad="50800" dist="50800" dir="2700000" algn="ctr" rotWithShape="0">
                    <a:schemeClr val="bg1">
                      <a:lumMod val="75000"/>
                      <a:alpha val="43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 Increasingly economical with increasing oil prices</a:t>
            </a:r>
          </a:p>
        </p:txBody>
      </p:sp>
      <p:pic>
        <p:nvPicPr>
          <p:cNvPr id="8" name="Picture 7" descr="EOR_Strategi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1203018"/>
            <a:ext cx="4695587" cy="2654607"/>
          </a:xfrm>
          <a:prstGeom prst="rect">
            <a:avLst/>
          </a:prstGeom>
        </p:spPr>
      </p:pic>
      <p:pic>
        <p:nvPicPr>
          <p:cNvPr id="6" name="Picture 5" descr="E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7375" y="1047750"/>
            <a:ext cx="3181350" cy="29427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anchor="t"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Mobility Control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857071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Challenges in gas flooding – </a:t>
            </a:r>
            <a:r>
              <a:rPr lang="en-US" sz="2400" dirty="0" smtClean="0"/>
              <a:t>premature gas breakthrough, channeling through high-permeability regions, fingering due to low viscosity</a:t>
            </a:r>
          </a:p>
          <a:p>
            <a:endParaRPr lang="en-US" sz="24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5334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How can foam mobilize trapped oil in porous media?</a:t>
            </a:r>
          </a:p>
          <a:p>
            <a:pPr algn="ctr"/>
            <a:endParaRPr lang="en-US" sz="1200" i="1" dirty="0" smtClean="0"/>
          </a:p>
          <a:p>
            <a:pPr algn="ctr"/>
            <a:r>
              <a:rPr lang="en-US" sz="2400" i="1" dirty="0" smtClean="0"/>
              <a:t>What is the fracture/matrix interaction during a foam flood?</a:t>
            </a:r>
            <a:endParaRPr lang="en-US" sz="24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381000" y="4009072"/>
            <a:ext cx="617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Possible Solution: </a:t>
            </a:r>
            <a:r>
              <a:rPr lang="en-US" dirty="0" smtClean="0"/>
              <a:t>Foam</a:t>
            </a:r>
          </a:p>
          <a:p>
            <a:r>
              <a:rPr lang="en-US" b="1" dirty="0" smtClean="0"/>
              <a:t>Applications </a:t>
            </a:r>
            <a:r>
              <a:rPr lang="en-US" b="1" dirty="0"/>
              <a:t>in </a:t>
            </a:r>
            <a:r>
              <a:rPr lang="en-US" dirty="0" smtClean="0"/>
              <a:t>enhanced/improved oil recovery </a:t>
            </a:r>
            <a:r>
              <a:rPr lang="en-US" dirty="0"/>
              <a:t>(EOR/IOR</a:t>
            </a:r>
            <a:r>
              <a:rPr lang="en-US" dirty="0" smtClean="0"/>
              <a:t>) </a:t>
            </a:r>
            <a:r>
              <a:rPr lang="en-US" dirty="0"/>
              <a:t>and </a:t>
            </a:r>
            <a:endParaRPr lang="en-US" dirty="0" smtClean="0"/>
          </a:p>
          <a:p>
            <a:r>
              <a:rPr lang="en-US" dirty="0" smtClean="0"/>
              <a:t>	          CO</a:t>
            </a:r>
            <a:r>
              <a:rPr lang="en-US" baseline="-25000" dirty="0" smtClean="0"/>
              <a:t>2</a:t>
            </a:r>
            <a:r>
              <a:rPr lang="en-US" dirty="0" smtClean="0"/>
              <a:t> sequestration</a:t>
            </a:r>
          </a:p>
          <a:p>
            <a:endParaRPr lang="en-US" sz="800" dirty="0" smtClean="0"/>
          </a:p>
          <a:p>
            <a:r>
              <a:rPr lang="en-US" b="1" dirty="0" smtClean="0"/>
              <a:t>Questions: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Vikingstad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Skauge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(2005); adapted from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Hanssen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Surguchev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(1995); epmag.com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46"/>
          <p:cNvGrpSpPr/>
          <p:nvPr/>
        </p:nvGrpSpPr>
        <p:grpSpPr>
          <a:xfrm>
            <a:off x="3124200" y="1941576"/>
            <a:ext cx="2689235" cy="1761460"/>
            <a:chOff x="4321165" y="1981200"/>
            <a:chExt cx="2689235" cy="1761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" name="Group 33"/>
            <p:cNvGrpSpPr/>
            <p:nvPr/>
          </p:nvGrpSpPr>
          <p:grpSpPr>
            <a:xfrm>
              <a:off x="4321165" y="2209331"/>
              <a:ext cx="2689235" cy="1533329"/>
              <a:chOff x="4321165" y="2209331"/>
              <a:chExt cx="2689235" cy="1533329"/>
            </a:xfrm>
          </p:grpSpPr>
          <p:grpSp>
            <p:nvGrpSpPr>
              <p:cNvPr id="10" name="Group 27"/>
              <p:cNvGrpSpPr/>
              <p:nvPr/>
            </p:nvGrpSpPr>
            <p:grpSpPr>
              <a:xfrm>
                <a:off x="4343400" y="2209800"/>
                <a:ext cx="2667000" cy="1531088"/>
                <a:chOff x="5791200" y="2133600"/>
                <a:chExt cx="2667000" cy="1531088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5791200" y="2133600"/>
                  <a:ext cx="2667000" cy="893135"/>
                </a:xfrm>
                <a:custGeom>
                  <a:avLst/>
                  <a:gdLst>
                    <a:gd name="connsiteX0" fmla="*/ 0 w 2732567"/>
                    <a:gd name="connsiteY0" fmla="*/ 893135 h 893135"/>
                    <a:gd name="connsiteX1" fmla="*/ 1360967 w 2732567"/>
                    <a:gd name="connsiteY1" fmla="*/ 0 h 893135"/>
                    <a:gd name="connsiteX2" fmla="*/ 2732567 w 2732567"/>
                    <a:gd name="connsiteY2" fmla="*/ 0 h 893135"/>
                    <a:gd name="connsiteX3" fmla="*/ 1350335 w 2732567"/>
                    <a:gd name="connsiteY3" fmla="*/ 893135 h 893135"/>
                    <a:gd name="connsiteX4" fmla="*/ 0 w 2732567"/>
                    <a:gd name="connsiteY4" fmla="*/ 893135 h 893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2567" h="893135">
                      <a:moveTo>
                        <a:pt x="0" y="893135"/>
                      </a:moveTo>
                      <a:lnTo>
                        <a:pt x="1360967" y="0"/>
                      </a:lnTo>
                      <a:lnTo>
                        <a:pt x="2732567" y="0"/>
                      </a:lnTo>
                      <a:lnTo>
                        <a:pt x="1350335" y="893135"/>
                      </a:lnTo>
                      <a:lnTo>
                        <a:pt x="0" y="893135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791200" y="3048000"/>
                  <a:ext cx="1295400" cy="6096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7086600" y="2133600"/>
                  <a:ext cx="1371600" cy="1531088"/>
                </a:xfrm>
                <a:custGeom>
                  <a:avLst/>
                  <a:gdLst>
                    <a:gd name="connsiteX0" fmla="*/ 1350335 w 1371600"/>
                    <a:gd name="connsiteY0" fmla="*/ 0 h 1531088"/>
                    <a:gd name="connsiteX1" fmla="*/ 1371600 w 1371600"/>
                    <a:gd name="connsiteY1" fmla="*/ 563525 h 1531088"/>
                    <a:gd name="connsiteX2" fmla="*/ 0 w 1371600"/>
                    <a:gd name="connsiteY2" fmla="*/ 1531088 h 1531088"/>
                    <a:gd name="connsiteX3" fmla="*/ 0 w 1371600"/>
                    <a:gd name="connsiteY3" fmla="*/ 903767 h 1531088"/>
                    <a:gd name="connsiteX4" fmla="*/ 1350335 w 1371600"/>
                    <a:gd name="connsiteY4" fmla="*/ 0 h 1531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1600" h="1531088">
                      <a:moveTo>
                        <a:pt x="1350335" y="0"/>
                      </a:moveTo>
                      <a:lnTo>
                        <a:pt x="1371600" y="563525"/>
                      </a:lnTo>
                      <a:lnTo>
                        <a:pt x="0" y="1531088"/>
                      </a:lnTo>
                      <a:lnTo>
                        <a:pt x="0" y="903767"/>
                      </a:lnTo>
                      <a:lnTo>
                        <a:pt x="1350335" y="0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5791200" y="3200400"/>
                  <a:ext cx="1295400" cy="2286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7086600" y="2286000"/>
                  <a:ext cx="1371600" cy="914400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7086600" y="2514600"/>
                  <a:ext cx="1371600" cy="914400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Freeform 29"/>
              <p:cNvSpPr/>
              <p:nvPr/>
            </p:nvSpPr>
            <p:spPr>
              <a:xfrm>
                <a:off x="4321165" y="2209331"/>
                <a:ext cx="2651187" cy="1066474"/>
              </a:xfrm>
              <a:custGeom>
                <a:avLst/>
                <a:gdLst>
                  <a:gd name="connsiteX0" fmla="*/ 452854 w 2651187"/>
                  <a:gd name="connsiteY0" fmla="*/ 1054864 h 1066474"/>
                  <a:gd name="connsiteX1" fmla="*/ 506016 w 2651187"/>
                  <a:gd name="connsiteY1" fmla="*/ 1012334 h 1066474"/>
                  <a:gd name="connsiteX2" fmla="*/ 516649 w 2651187"/>
                  <a:gd name="connsiteY2" fmla="*/ 969804 h 1066474"/>
                  <a:gd name="connsiteX3" fmla="*/ 580444 w 2651187"/>
                  <a:gd name="connsiteY3" fmla="*/ 927274 h 1066474"/>
                  <a:gd name="connsiteX4" fmla="*/ 612342 w 2651187"/>
                  <a:gd name="connsiteY4" fmla="*/ 906009 h 1066474"/>
                  <a:gd name="connsiteX5" fmla="*/ 633607 w 2651187"/>
                  <a:gd name="connsiteY5" fmla="*/ 874111 h 1066474"/>
                  <a:gd name="connsiteX6" fmla="*/ 644240 w 2651187"/>
                  <a:gd name="connsiteY6" fmla="*/ 842213 h 1066474"/>
                  <a:gd name="connsiteX7" fmla="*/ 686770 w 2651187"/>
                  <a:gd name="connsiteY7" fmla="*/ 789050 h 1066474"/>
                  <a:gd name="connsiteX8" fmla="*/ 718668 w 2651187"/>
                  <a:gd name="connsiteY8" fmla="*/ 778418 h 1066474"/>
                  <a:gd name="connsiteX9" fmla="*/ 931319 w 2651187"/>
                  <a:gd name="connsiteY9" fmla="*/ 789050 h 1066474"/>
                  <a:gd name="connsiteX10" fmla="*/ 1080175 w 2651187"/>
                  <a:gd name="connsiteY10" fmla="*/ 778418 h 1066474"/>
                  <a:gd name="connsiteX11" fmla="*/ 1143970 w 2651187"/>
                  <a:gd name="connsiteY11" fmla="*/ 757153 h 1066474"/>
                  <a:gd name="connsiteX12" fmla="*/ 1197133 w 2651187"/>
                  <a:gd name="connsiteY12" fmla="*/ 714622 h 1066474"/>
                  <a:gd name="connsiteX13" fmla="*/ 1218398 w 2651187"/>
                  <a:gd name="connsiteY13" fmla="*/ 682725 h 1066474"/>
                  <a:gd name="connsiteX14" fmla="*/ 1250295 w 2651187"/>
                  <a:gd name="connsiteY14" fmla="*/ 661460 h 1066474"/>
                  <a:gd name="connsiteX15" fmla="*/ 1271561 w 2651187"/>
                  <a:gd name="connsiteY15" fmla="*/ 640195 h 1066474"/>
                  <a:gd name="connsiteX16" fmla="*/ 1324723 w 2651187"/>
                  <a:gd name="connsiteY16" fmla="*/ 629562 h 1066474"/>
                  <a:gd name="connsiteX17" fmla="*/ 1399151 w 2651187"/>
                  <a:gd name="connsiteY17" fmla="*/ 608297 h 1066474"/>
                  <a:gd name="connsiteX18" fmla="*/ 1452314 w 2651187"/>
                  <a:gd name="connsiteY18" fmla="*/ 555134 h 1066474"/>
                  <a:gd name="connsiteX19" fmla="*/ 1484212 w 2651187"/>
                  <a:gd name="connsiteY19" fmla="*/ 533869 h 1066474"/>
                  <a:gd name="connsiteX20" fmla="*/ 1516109 w 2651187"/>
                  <a:gd name="connsiteY20" fmla="*/ 501971 h 1066474"/>
                  <a:gd name="connsiteX21" fmla="*/ 1548007 w 2651187"/>
                  <a:gd name="connsiteY21" fmla="*/ 480706 h 1066474"/>
                  <a:gd name="connsiteX22" fmla="*/ 1664965 w 2651187"/>
                  <a:gd name="connsiteY22" fmla="*/ 385013 h 1066474"/>
                  <a:gd name="connsiteX23" fmla="*/ 1707495 w 2651187"/>
                  <a:gd name="connsiteY23" fmla="*/ 374381 h 1066474"/>
                  <a:gd name="connsiteX24" fmla="*/ 1771291 w 2651187"/>
                  <a:gd name="connsiteY24" fmla="*/ 353116 h 1066474"/>
                  <a:gd name="connsiteX25" fmla="*/ 1994575 w 2651187"/>
                  <a:gd name="connsiteY25" fmla="*/ 331850 h 1066474"/>
                  <a:gd name="connsiteX26" fmla="*/ 2100900 w 2651187"/>
                  <a:gd name="connsiteY26" fmla="*/ 299953 h 1066474"/>
                  <a:gd name="connsiteX27" fmla="*/ 2132798 w 2651187"/>
                  <a:gd name="connsiteY27" fmla="*/ 278688 h 1066474"/>
                  <a:gd name="connsiteX28" fmla="*/ 2164695 w 2651187"/>
                  <a:gd name="connsiteY28" fmla="*/ 268055 h 1066474"/>
                  <a:gd name="connsiteX29" fmla="*/ 2185961 w 2651187"/>
                  <a:gd name="connsiteY29" fmla="*/ 246790 h 1066474"/>
                  <a:gd name="connsiteX30" fmla="*/ 2249756 w 2651187"/>
                  <a:gd name="connsiteY30" fmla="*/ 204260 h 1066474"/>
                  <a:gd name="connsiteX31" fmla="*/ 2281654 w 2651187"/>
                  <a:gd name="connsiteY31" fmla="*/ 182995 h 1066474"/>
                  <a:gd name="connsiteX32" fmla="*/ 2313551 w 2651187"/>
                  <a:gd name="connsiteY32" fmla="*/ 172362 h 1066474"/>
                  <a:gd name="connsiteX33" fmla="*/ 2345449 w 2651187"/>
                  <a:gd name="connsiteY33" fmla="*/ 151097 h 1066474"/>
                  <a:gd name="connsiteX34" fmla="*/ 2398612 w 2651187"/>
                  <a:gd name="connsiteY34" fmla="*/ 140464 h 1066474"/>
                  <a:gd name="connsiteX35" fmla="*/ 2430509 w 2651187"/>
                  <a:gd name="connsiteY35" fmla="*/ 129832 h 1066474"/>
                  <a:gd name="connsiteX36" fmla="*/ 2451775 w 2651187"/>
                  <a:gd name="connsiteY36" fmla="*/ 108567 h 1066474"/>
                  <a:gd name="connsiteX37" fmla="*/ 2515570 w 2651187"/>
                  <a:gd name="connsiteY37" fmla="*/ 87302 h 1066474"/>
                  <a:gd name="connsiteX38" fmla="*/ 2568733 w 2651187"/>
                  <a:gd name="connsiteY38" fmla="*/ 55404 h 1066474"/>
                  <a:gd name="connsiteX39" fmla="*/ 2632528 w 2651187"/>
                  <a:gd name="connsiteY39" fmla="*/ 23506 h 1066474"/>
                  <a:gd name="connsiteX40" fmla="*/ 2600630 w 2651187"/>
                  <a:gd name="connsiteY40" fmla="*/ 2241 h 1066474"/>
                  <a:gd name="connsiteX41" fmla="*/ 2547468 w 2651187"/>
                  <a:gd name="connsiteY41" fmla="*/ 12874 h 1066474"/>
                  <a:gd name="connsiteX42" fmla="*/ 2483672 w 2651187"/>
                  <a:gd name="connsiteY42" fmla="*/ 34139 h 1066474"/>
                  <a:gd name="connsiteX43" fmla="*/ 2419877 w 2651187"/>
                  <a:gd name="connsiteY43" fmla="*/ 66036 h 1066474"/>
                  <a:gd name="connsiteX44" fmla="*/ 2260388 w 2651187"/>
                  <a:gd name="connsiteY44" fmla="*/ 97934 h 1066474"/>
                  <a:gd name="connsiteX45" fmla="*/ 2228491 w 2651187"/>
                  <a:gd name="connsiteY45" fmla="*/ 119199 h 1066474"/>
                  <a:gd name="connsiteX46" fmla="*/ 2196593 w 2651187"/>
                  <a:gd name="connsiteY46" fmla="*/ 129832 h 1066474"/>
                  <a:gd name="connsiteX47" fmla="*/ 2111533 w 2651187"/>
                  <a:gd name="connsiteY47" fmla="*/ 193627 h 1066474"/>
                  <a:gd name="connsiteX48" fmla="*/ 2037105 w 2651187"/>
                  <a:gd name="connsiteY48" fmla="*/ 246790 h 1066474"/>
                  <a:gd name="connsiteX49" fmla="*/ 1973309 w 2651187"/>
                  <a:gd name="connsiteY49" fmla="*/ 257422 h 1066474"/>
                  <a:gd name="connsiteX50" fmla="*/ 1622435 w 2651187"/>
                  <a:gd name="connsiteY50" fmla="*/ 257422 h 1066474"/>
                  <a:gd name="connsiteX51" fmla="*/ 1558640 w 2651187"/>
                  <a:gd name="connsiteY51" fmla="*/ 278688 h 1066474"/>
                  <a:gd name="connsiteX52" fmla="*/ 1526742 w 2651187"/>
                  <a:gd name="connsiteY52" fmla="*/ 289320 h 1066474"/>
                  <a:gd name="connsiteX53" fmla="*/ 1516109 w 2651187"/>
                  <a:gd name="connsiteY53" fmla="*/ 321218 h 1066474"/>
                  <a:gd name="connsiteX54" fmla="*/ 1484212 w 2651187"/>
                  <a:gd name="connsiteY54" fmla="*/ 342483 h 1066474"/>
                  <a:gd name="connsiteX55" fmla="*/ 1420416 w 2651187"/>
                  <a:gd name="connsiteY55" fmla="*/ 363748 h 1066474"/>
                  <a:gd name="connsiteX56" fmla="*/ 1229030 w 2651187"/>
                  <a:gd name="connsiteY56" fmla="*/ 385013 h 1066474"/>
                  <a:gd name="connsiteX57" fmla="*/ 1175868 w 2651187"/>
                  <a:gd name="connsiteY57" fmla="*/ 427543 h 1066474"/>
                  <a:gd name="connsiteX58" fmla="*/ 1165235 w 2651187"/>
                  <a:gd name="connsiteY58" fmla="*/ 459441 h 1066474"/>
                  <a:gd name="connsiteX59" fmla="*/ 1133337 w 2651187"/>
                  <a:gd name="connsiteY59" fmla="*/ 470074 h 1066474"/>
                  <a:gd name="connsiteX60" fmla="*/ 1101440 w 2651187"/>
                  <a:gd name="connsiteY60" fmla="*/ 491339 h 1066474"/>
                  <a:gd name="connsiteX61" fmla="*/ 1027012 w 2651187"/>
                  <a:gd name="connsiteY61" fmla="*/ 512604 h 1066474"/>
                  <a:gd name="connsiteX62" fmla="*/ 835626 w 2651187"/>
                  <a:gd name="connsiteY62" fmla="*/ 544502 h 1066474"/>
                  <a:gd name="connsiteX63" fmla="*/ 782463 w 2651187"/>
                  <a:gd name="connsiteY63" fmla="*/ 533869 h 1066474"/>
                  <a:gd name="connsiteX64" fmla="*/ 718668 w 2651187"/>
                  <a:gd name="connsiteY64" fmla="*/ 512604 h 1066474"/>
                  <a:gd name="connsiteX65" fmla="*/ 612342 w 2651187"/>
                  <a:gd name="connsiteY65" fmla="*/ 523236 h 1066474"/>
                  <a:gd name="connsiteX66" fmla="*/ 516649 w 2651187"/>
                  <a:gd name="connsiteY66" fmla="*/ 565767 h 1066474"/>
                  <a:gd name="connsiteX67" fmla="*/ 484751 w 2651187"/>
                  <a:gd name="connsiteY67" fmla="*/ 576399 h 1066474"/>
                  <a:gd name="connsiteX68" fmla="*/ 452854 w 2651187"/>
                  <a:gd name="connsiteY68" fmla="*/ 597664 h 1066474"/>
                  <a:gd name="connsiteX69" fmla="*/ 410323 w 2651187"/>
                  <a:gd name="connsiteY69" fmla="*/ 640195 h 1066474"/>
                  <a:gd name="connsiteX70" fmla="*/ 378426 w 2651187"/>
                  <a:gd name="connsiteY70" fmla="*/ 650827 h 1066474"/>
                  <a:gd name="connsiteX71" fmla="*/ 314630 w 2651187"/>
                  <a:gd name="connsiteY71" fmla="*/ 693357 h 1066474"/>
                  <a:gd name="connsiteX72" fmla="*/ 261468 w 2651187"/>
                  <a:gd name="connsiteY72" fmla="*/ 746520 h 1066474"/>
                  <a:gd name="connsiteX73" fmla="*/ 197672 w 2651187"/>
                  <a:gd name="connsiteY73" fmla="*/ 767785 h 1066474"/>
                  <a:gd name="connsiteX74" fmla="*/ 165775 w 2651187"/>
                  <a:gd name="connsiteY74" fmla="*/ 778418 h 1066474"/>
                  <a:gd name="connsiteX75" fmla="*/ 133877 w 2651187"/>
                  <a:gd name="connsiteY75" fmla="*/ 789050 h 1066474"/>
                  <a:gd name="connsiteX76" fmla="*/ 112612 w 2651187"/>
                  <a:gd name="connsiteY76" fmla="*/ 810316 h 1066474"/>
                  <a:gd name="connsiteX77" fmla="*/ 70082 w 2651187"/>
                  <a:gd name="connsiteY77" fmla="*/ 874111 h 1066474"/>
                  <a:gd name="connsiteX78" fmla="*/ 27551 w 2651187"/>
                  <a:gd name="connsiteY78" fmla="*/ 927274 h 1066474"/>
                  <a:gd name="connsiteX79" fmla="*/ 27551 w 2651187"/>
                  <a:gd name="connsiteY79" fmla="*/ 1044232 h 1066474"/>
                  <a:gd name="connsiteX80" fmla="*/ 70082 w 2651187"/>
                  <a:gd name="connsiteY80" fmla="*/ 1054864 h 1066474"/>
                  <a:gd name="connsiteX81" fmla="*/ 452854 w 2651187"/>
                  <a:gd name="connsiteY81" fmla="*/ 1054864 h 106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2651187" h="1066474">
                    <a:moveTo>
                      <a:pt x="452854" y="1054864"/>
                    </a:moveTo>
                    <a:cubicBezTo>
                      <a:pt x="525510" y="1047776"/>
                      <a:pt x="489984" y="1049741"/>
                      <a:pt x="506016" y="1012334"/>
                    </a:cubicBezTo>
                    <a:cubicBezTo>
                      <a:pt x="511772" y="998903"/>
                      <a:pt x="507026" y="980801"/>
                      <a:pt x="516649" y="969804"/>
                    </a:cubicBezTo>
                    <a:cubicBezTo>
                      <a:pt x="533479" y="950570"/>
                      <a:pt x="559179" y="941451"/>
                      <a:pt x="580444" y="927274"/>
                    </a:cubicBezTo>
                    <a:lnTo>
                      <a:pt x="612342" y="906009"/>
                    </a:lnTo>
                    <a:cubicBezTo>
                      <a:pt x="619430" y="895376"/>
                      <a:pt x="627892" y="885541"/>
                      <a:pt x="633607" y="874111"/>
                    </a:cubicBezTo>
                    <a:cubicBezTo>
                      <a:pt x="638619" y="864086"/>
                      <a:pt x="639228" y="852238"/>
                      <a:pt x="644240" y="842213"/>
                    </a:cubicBezTo>
                    <a:cubicBezTo>
                      <a:pt x="650448" y="829797"/>
                      <a:pt x="672644" y="797526"/>
                      <a:pt x="686770" y="789050"/>
                    </a:cubicBezTo>
                    <a:cubicBezTo>
                      <a:pt x="696381" y="783284"/>
                      <a:pt x="708035" y="781962"/>
                      <a:pt x="718668" y="778418"/>
                    </a:cubicBezTo>
                    <a:cubicBezTo>
                      <a:pt x="789552" y="781962"/>
                      <a:pt x="860347" y="789050"/>
                      <a:pt x="931319" y="789050"/>
                    </a:cubicBezTo>
                    <a:cubicBezTo>
                      <a:pt x="981064" y="789050"/>
                      <a:pt x="1030980" y="785797"/>
                      <a:pt x="1080175" y="778418"/>
                    </a:cubicBezTo>
                    <a:cubicBezTo>
                      <a:pt x="1102342" y="775093"/>
                      <a:pt x="1143970" y="757153"/>
                      <a:pt x="1143970" y="757153"/>
                    </a:cubicBezTo>
                    <a:cubicBezTo>
                      <a:pt x="1167658" y="741361"/>
                      <a:pt x="1179816" y="736269"/>
                      <a:pt x="1197133" y="714622"/>
                    </a:cubicBezTo>
                    <a:cubicBezTo>
                      <a:pt x="1205116" y="704644"/>
                      <a:pt x="1209362" y="691761"/>
                      <a:pt x="1218398" y="682725"/>
                    </a:cubicBezTo>
                    <a:cubicBezTo>
                      <a:pt x="1227434" y="673689"/>
                      <a:pt x="1240317" y="669443"/>
                      <a:pt x="1250295" y="661460"/>
                    </a:cubicBezTo>
                    <a:cubicBezTo>
                      <a:pt x="1258123" y="655198"/>
                      <a:pt x="1262347" y="644144"/>
                      <a:pt x="1271561" y="640195"/>
                    </a:cubicBezTo>
                    <a:cubicBezTo>
                      <a:pt x="1288171" y="633076"/>
                      <a:pt x="1307082" y="633482"/>
                      <a:pt x="1324723" y="629562"/>
                    </a:cubicBezTo>
                    <a:cubicBezTo>
                      <a:pt x="1364775" y="620661"/>
                      <a:pt x="1363630" y="620137"/>
                      <a:pt x="1399151" y="608297"/>
                    </a:cubicBezTo>
                    <a:cubicBezTo>
                      <a:pt x="1484212" y="551590"/>
                      <a:pt x="1381430" y="626018"/>
                      <a:pt x="1452314" y="555134"/>
                    </a:cubicBezTo>
                    <a:cubicBezTo>
                      <a:pt x="1461350" y="546098"/>
                      <a:pt x="1474395" y="542050"/>
                      <a:pt x="1484212" y="533869"/>
                    </a:cubicBezTo>
                    <a:cubicBezTo>
                      <a:pt x="1495763" y="524243"/>
                      <a:pt x="1504558" y="511597"/>
                      <a:pt x="1516109" y="501971"/>
                    </a:cubicBezTo>
                    <a:cubicBezTo>
                      <a:pt x="1525926" y="493790"/>
                      <a:pt x="1538390" y="489121"/>
                      <a:pt x="1548007" y="480706"/>
                    </a:cubicBezTo>
                    <a:cubicBezTo>
                      <a:pt x="1578152" y="454329"/>
                      <a:pt x="1622221" y="395699"/>
                      <a:pt x="1664965" y="385013"/>
                    </a:cubicBezTo>
                    <a:cubicBezTo>
                      <a:pt x="1679142" y="381469"/>
                      <a:pt x="1693498" y="378580"/>
                      <a:pt x="1707495" y="374381"/>
                    </a:cubicBezTo>
                    <a:cubicBezTo>
                      <a:pt x="1728965" y="367940"/>
                      <a:pt x="1749013" y="355591"/>
                      <a:pt x="1771291" y="353116"/>
                    </a:cubicBezTo>
                    <a:cubicBezTo>
                      <a:pt x="1909401" y="337770"/>
                      <a:pt x="1835001" y="345148"/>
                      <a:pt x="1994575" y="331850"/>
                    </a:cubicBezTo>
                    <a:cubicBezTo>
                      <a:pt x="2072233" y="305964"/>
                      <a:pt x="2036624" y="316021"/>
                      <a:pt x="2100900" y="299953"/>
                    </a:cubicBezTo>
                    <a:cubicBezTo>
                      <a:pt x="2111533" y="292865"/>
                      <a:pt x="2121368" y="284403"/>
                      <a:pt x="2132798" y="278688"/>
                    </a:cubicBezTo>
                    <a:cubicBezTo>
                      <a:pt x="2142822" y="273676"/>
                      <a:pt x="2155085" y="273821"/>
                      <a:pt x="2164695" y="268055"/>
                    </a:cubicBezTo>
                    <a:cubicBezTo>
                      <a:pt x="2173291" y="262897"/>
                      <a:pt x="2177941" y="252805"/>
                      <a:pt x="2185961" y="246790"/>
                    </a:cubicBezTo>
                    <a:cubicBezTo>
                      <a:pt x="2206407" y="231456"/>
                      <a:pt x="2228491" y="218437"/>
                      <a:pt x="2249756" y="204260"/>
                    </a:cubicBezTo>
                    <a:cubicBezTo>
                      <a:pt x="2260389" y="197172"/>
                      <a:pt x="2269531" y="187036"/>
                      <a:pt x="2281654" y="182995"/>
                    </a:cubicBezTo>
                    <a:cubicBezTo>
                      <a:pt x="2292286" y="179451"/>
                      <a:pt x="2303527" y="177374"/>
                      <a:pt x="2313551" y="172362"/>
                    </a:cubicBezTo>
                    <a:cubicBezTo>
                      <a:pt x="2324981" y="166647"/>
                      <a:pt x="2333484" y="155584"/>
                      <a:pt x="2345449" y="151097"/>
                    </a:cubicBezTo>
                    <a:cubicBezTo>
                      <a:pt x="2362370" y="144751"/>
                      <a:pt x="2381080" y="144847"/>
                      <a:pt x="2398612" y="140464"/>
                    </a:cubicBezTo>
                    <a:cubicBezTo>
                      <a:pt x="2409485" y="137746"/>
                      <a:pt x="2419877" y="133376"/>
                      <a:pt x="2430509" y="129832"/>
                    </a:cubicBezTo>
                    <a:cubicBezTo>
                      <a:pt x="2437598" y="122744"/>
                      <a:pt x="2442809" y="113050"/>
                      <a:pt x="2451775" y="108567"/>
                    </a:cubicBezTo>
                    <a:cubicBezTo>
                      <a:pt x="2471824" y="98543"/>
                      <a:pt x="2515570" y="87302"/>
                      <a:pt x="2515570" y="87302"/>
                    </a:cubicBezTo>
                    <a:cubicBezTo>
                      <a:pt x="2557105" y="45765"/>
                      <a:pt x="2513522" y="83009"/>
                      <a:pt x="2568733" y="55404"/>
                    </a:cubicBezTo>
                    <a:cubicBezTo>
                      <a:pt x="2651187" y="14178"/>
                      <a:pt x="2552344" y="50235"/>
                      <a:pt x="2632528" y="23506"/>
                    </a:cubicBezTo>
                    <a:cubicBezTo>
                      <a:pt x="2621895" y="16418"/>
                      <a:pt x="2613310" y="3826"/>
                      <a:pt x="2600630" y="2241"/>
                    </a:cubicBezTo>
                    <a:cubicBezTo>
                      <a:pt x="2582698" y="0"/>
                      <a:pt x="2564903" y="8119"/>
                      <a:pt x="2547468" y="12874"/>
                    </a:cubicBezTo>
                    <a:cubicBezTo>
                      <a:pt x="2525842" y="18772"/>
                      <a:pt x="2502323" y="21705"/>
                      <a:pt x="2483672" y="34139"/>
                    </a:cubicBezTo>
                    <a:cubicBezTo>
                      <a:pt x="2442450" y="61621"/>
                      <a:pt x="2463898" y="51363"/>
                      <a:pt x="2419877" y="66036"/>
                    </a:cubicBezTo>
                    <a:cubicBezTo>
                      <a:pt x="2361561" y="124355"/>
                      <a:pt x="2428778" y="66362"/>
                      <a:pt x="2260388" y="97934"/>
                    </a:cubicBezTo>
                    <a:cubicBezTo>
                      <a:pt x="2247828" y="100289"/>
                      <a:pt x="2239920" y="113484"/>
                      <a:pt x="2228491" y="119199"/>
                    </a:cubicBezTo>
                    <a:cubicBezTo>
                      <a:pt x="2218466" y="124211"/>
                      <a:pt x="2207226" y="126288"/>
                      <a:pt x="2196593" y="129832"/>
                    </a:cubicBezTo>
                    <a:cubicBezTo>
                      <a:pt x="2135505" y="190920"/>
                      <a:pt x="2167205" y="175070"/>
                      <a:pt x="2111533" y="193627"/>
                    </a:cubicBezTo>
                    <a:cubicBezTo>
                      <a:pt x="2110528" y="194381"/>
                      <a:pt x="2046432" y="243681"/>
                      <a:pt x="2037105" y="246790"/>
                    </a:cubicBezTo>
                    <a:cubicBezTo>
                      <a:pt x="2016653" y="253607"/>
                      <a:pt x="1994574" y="253878"/>
                      <a:pt x="1973309" y="257422"/>
                    </a:cubicBezTo>
                    <a:cubicBezTo>
                      <a:pt x="1831532" y="249546"/>
                      <a:pt x="1759945" y="237778"/>
                      <a:pt x="1622435" y="257422"/>
                    </a:cubicBezTo>
                    <a:cubicBezTo>
                      <a:pt x="1600245" y="260592"/>
                      <a:pt x="1579905" y="271600"/>
                      <a:pt x="1558640" y="278688"/>
                    </a:cubicBezTo>
                    <a:lnTo>
                      <a:pt x="1526742" y="289320"/>
                    </a:lnTo>
                    <a:cubicBezTo>
                      <a:pt x="1523198" y="299953"/>
                      <a:pt x="1523110" y="312466"/>
                      <a:pt x="1516109" y="321218"/>
                    </a:cubicBezTo>
                    <a:cubicBezTo>
                      <a:pt x="1508126" y="331196"/>
                      <a:pt x="1495889" y="337293"/>
                      <a:pt x="1484212" y="342483"/>
                    </a:cubicBezTo>
                    <a:cubicBezTo>
                      <a:pt x="1463728" y="351587"/>
                      <a:pt x="1441681" y="356659"/>
                      <a:pt x="1420416" y="363748"/>
                    </a:cubicBezTo>
                    <a:cubicBezTo>
                      <a:pt x="1337967" y="391231"/>
                      <a:pt x="1399727" y="373634"/>
                      <a:pt x="1229030" y="385013"/>
                    </a:cubicBezTo>
                    <a:cubicBezTo>
                      <a:pt x="1192241" y="397277"/>
                      <a:pt x="1195105" y="389069"/>
                      <a:pt x="1175868" y="427543"/>
                    </a:cubicBezTo>
                    <a:cubicBezTo>
                      <a:pt x="1170856" y="437568"/>
                      <a:pt x="1173160" y="451516"/>
                      <a:pt x="1165235" y="459441"/>
                    </a:cubicBezTo>
                    <a:cubicBezTo>
                      <a:pt x="1157310" y="467366"/>
                      <a:pt x="1143362" y="465062"/>
                      <a:pt x="1133337" y="470074"/>
                    </a:cubicBezTo>
                    <a:cubicBezTo>
                      <a:pt x="1121908" y="475789"/>
                      <a:pt x="1112870" y="485624"/>
                      <a:pt x="1101440" y="491339"/>
                    </a:cubicBezTo>
                    <a:cubicBezTo>
                      <a:pt x="1086191" y="498963"/>
                      <a:pt x="1040632" y="509199"/>
                      <a:pt x="1027012" y="512604"/>
                    </a:cubicBezTo>
                    <a:cubicBezTo>
                      <a:pt x="954913" y="560669"/>
                      <a:pt x="990640" y="544502"/>
                      <a:pt x="835626" y="544502"/>
                    </a:cubicBezTo>
                    <a:cubicBezTo>
                      <a:pt x="817554" y="544502"/>
                      <a:pt x="799898" y="538624"/>
                      <a:pt x="782463" y="533869"/>
                    </a:cubicBezTo>
                    <a:cubicBezTo>
                      <a:pt x="760838" y="527971"/>
                      <a:pt x="718668" y="512604"/>
                      <a:pt x="718668" y="512604"/>
                    </a:cubicBezTo>
                    <a:cubicBezTo>
                      <a:pt x="683226" y="516148"/>
                      <a:pt x="647351" y="516672"/>
                      <a:pt x="612342" y="523236"/>
                    </a:cubicBezTo>
                    <a:cubicBezTo>
                      <a:pt x="524564" y="539695"/>
                      <a:pt x="573959" y="537113"/>
                      <a:pt x="516649" y="565767"/>
                    </a:cubicBezTo>
                    <a:cubicBezTo>
                      <a:pt x="506624" y="570779"/>
                      <a:pt x="495384" y="572855"/>
                      <a:pt x="484751" y="576399"/>
                    </a:cubicBezTo>
                    <a:cubicBezTo>
                      <a:pt x="474119" y="583487"/>
                      <a:pt x="462556" y="589348"/>
                      <a:pt x="452854" y="597664"/>
                    </a:cubicBezTo>
                    <a:cubicBezTo>
                      <a:pt x="437631" y="610712"/>
                      <a:pt x="429344" y="633855"/>
                      <a:pt x="410323" y="640195"/>
                    </a:cubicBezTo>
                    <a:lnTo>
                      <a:pt x="378426" y="650827"/>
                    </a:lnTo>
                    <a:cubicBezTo>
                      <a:pt x="357161" y="665004"/>
                      <a:pt x="328807" y="672092"/>
                      <a:pt x="314630" y="693357"/>
                    </a:cubicBezTo>
                    <a:cubicBezTo>
                      <a:pt x="295231" y="722456"/>
                      <a:pt x="295044" y="731598"/>
                      <a:pt x="261468" y="746520"/>
                    </a:cubicBezTo>
                    <a:cubicBezTo>
                      <a:pt x="240984" y="755624"/>
                      <a:pt x="218937" y="760696"/>
                      <a:pt x="197672" y="767785"/>
                    </a:cubicBezTo>
                    <a:lnTo>
                      <a:pt x="165775" y="778418"/>
                    </a:lnTo>
                    <a:lnTo>
                      <a:pt x="133877" y="789050"/>
                    </a:lnTo>
                    <a:cubicBezTo>
                      <a:pt x="126789" y="796139"/>
                      <a:pt x="118627" y="802296"/>
                      <a:pt x="112612" y="810316"/>
                    </a:cubicBezTo>
                    <a:cubicBezTo>
                      <a:pt x="97278" y="830762"/>
                      <a:pt x="88154" y="856040"/>
                      <a:pt x="70082" y="874111"/>
                    </a:cubicBezTo>
                    <a:cubicBezTo>
                      <a:pt x="39780" y="904412"/>
                      <a:pt x="54377" y="887035"/>
                      <a:pt x="27551" y="927274"/>
                    </a:cubicBezTo>
                    <a:cubicBezTo>
                      <a:pt x="13974" y="968006"/>
                      <a:pt x="0" y="994640"/>
                      <a:pt x="27551" y="1044232"/>
                    </a:cubicBezTo>
                    <a:cubicBezTo>
                      <a:pt x="34648" y="1057006"/>
                      <a:pt x="55496" y="1053980"/>
                      <a:pt x="70082" y="1054864"/>
                    </a:cubicBezTo>
                    <a:cubicBezTo>
                      <a:pt x="261651" y="1066474"/>
                      <a:pt x="380198" y="1061952"/>
                      <a:pt x="452854" y="105486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4352184" y="2748992"/>
                <a:ext cx="2229369" cy="771541"/>
              </a:xfrm>
              <a:custGeom>
                <a:avLst/>
                <a:gdLst>
                  <a:gd name="connsiteX0" fmla="*/ 347407 w 2229369"/>
                  <a:gd name="connsiteY0" fmla="*/ 674692 h 771541"/>
                  <a:gd name="connsiteX1" fmla="*/ 634486 w 2229369"/>
                  <a:gd name="connsiteY1" fmla="*/ 685324 h 771541"/>
                  <a:gd name="connsiteX2" fmla="*/ 1070421 w 2229369"/>
                  <a:gd name="connsiteY2" fmla="*/ 664059 h 771541"/>
                  <a:gd name="connsiteX3" fmla="*/ 1102318 w 2229369"/>
                  <a:gd name="connsiteY3" fmla="*/ 642794 h 771541"/>
                  <a:gd name="connsiteX4" fmla="*/ 1198011 w 2229369"/>
                  <a:gd name="connsiteY4" fmla="*/ 664059 h 771541"/>
                  <a:gd name="connsiteX5" fmla="*/ 1283072 w 2229369"/>
                  <a:gd name="connsiteY5" fmla="*/ 653427 h 771541"/>
                  <a:gd name="connsiteX6" fmla="*/ 1304337 w 2229369"/>
                  <a:gd name="connsiteY6" fmla="*/ 632161 h 771541"/>
                  <a:gd name="connsiteX7" fmla="*/ 1336235 w 2229369"/>
                  <a:gd name="connsiteY7" fmla="*/ 621529 h 771541"/>
                  <a:gd name="connsiteX8" fmla="*/ 1368132 w 2229369"/>
                  <a:gd name="connsiteY8" fmla="*/ 600264 h 771541"/>
                  <a:gd name="connsiteX9" fmla="*/ 1431928 w 2229369"/>
                  <a:gd name="connsiteY9" fmla="*/ 578999 h 771541"/>
                  <a:gd name="connsiteX10" fmla="*/ 1463825 w 2229369"/>
                  <a:gd name="connsiteY10" fmla="*/ 547101 h 771541"/>
                  <a:gd name="connsiteX11" fmla="*/ 1495723 w 2229369"/>
                  <a:gd name="connsiteY11" fmla="*/ 536468 h 771541"/>
                  <a:gd name="connsiteX12" fmla="*/ 1559518 w 2229369"/>
                  <a:gd name="connsiteY12" fmla="*/ 493938 h 771541"/>
                  <a:gd name="connsiteX13" fmla="*/ 1591416 w 2229369"/>
                  <a:gd name="connsiteY13" fmla="*/ 472673 h 771541"/>
                  <a:gd name="connsiteX14" fmla="*/ 1602049 w 2229369"/>
                  <a:gd name="connsiteY14" fmla="*/ 440775 h 771541"/>
                  <a:gd name="connsiteX15" fmla="*/ 1665844 w 2229369"/>
                  <a:gd name="connsiteY15" fmla="*/ 398245 h 771541"/>
                  <a:gd name="connsiteX16" fmla="*/ 1740272 w 2229369"/>
                  <a:gd name="connsiteY16" fmla="*/ 376980 h 771541"/>
                  <a:gd name="connsiteX17" fmla="*/ 1793435 w 2229369"/>
                  <a:gd name="connsiteY17" fmla="*/ 334450 h 771541"/>
                  <a:gd name="connsiteX18" fmla="*/ 1857230 w 2229369"/>
                  <a:gd name="connsiteY18" fmla="*/ 302552 h 771541"/>
                  <a:gd name="connsiteX19" fmla="*/ 1921025 w 2229369"/>
                  <a:gd name="connsiteY19" fmla="*/ 249389 h 771541"/>
                  <a:gd name="connsiteX20" fmla="*/ 1952923 w 2229369"/>
                  <a:gd name="connsiteY20" fmla="*/ 228124 h 771541"/>
                  <a:gd name="connsiteX21" fmla="*/ 1974188 w 2229369"/>
                  <a:gd name="connsiteY21" fmla="*/ 196227 h 771541"/>
                  <a:gd name="connsiteX22" fmla="*/ 2006086 w 2229369"/>
                  <a:gd name="connsiteY22" fmla="*/ 185594 h 771541"/>
                  <a:gd name="connsiteX23" fmla="*/ 2037983 w 2229369"/>
                  <a:gd name="connsiteY23" fmla="*/ 164329 h 771541"/>
                  <a:gd name="connsiteX24" fmla="*/ 2101779 w 2229369"/>
                  <a:gd name="connsiteY24" fmla="*/ 132431 h 771541"/>
                  <a:gd name="connsiteX25" fmla="*/ 2123044 w 2229369"/>
                  <a:gd name="connsiteY25" fmla="*/ 100534 h 771541"/>
                  <a:gd name="connsiteX26" fmla="*/ 2154942 w 2229369"/>
                  <a:gd name="connsiteY26" fmla="*/ 89901 h 771541"/>
                  <a:gd name="connsiteX27" fmla="*/ 2165574 w 2229369"/>
                  <a:gd name="connsiteY27" fmla="*/ 58003 h 771541"/>
                  <a:gd name="connsiteX28" fmla="*/ 2229369 w 2229369"/>
                  <a:gd name="connsiteY28" fmla="*/ 26106 h 771541"/>
                  <a:gd name="connsiteX29" fmla="*/ 2197472 w 2229369"/>
                  <a:gd name="connsiteY29" fmla="*/ 4841 h 771541"/>
                  <a:gd name="connsiteX30" fmla="*/ 2112411 w 2229369"/>
                  <a:gd name="connsiteY30" fmla="*/ 36738 h 771541"/>
                  <a:gd name="connsiteX31" fmla="*/ 2101779 w 2229369"/>
                  <a:gd name="connsiteY31" fmla="*/ 68636 h 771541"/>
                  <a:gd name="connsiteX32" fmla="*/ 2069881 w 2229369"/>
                  <a:gd name="connsiteY32" fmla="*/ 79268 h 771541"/>
                  <a:gd name="connsiteX33" fmla="*/ 2016718 w 2229369"/>
                  <a:gd name="connsiteY33" fmla="*/ 111166 h 771541"/>
                  <a:gd name="connsiteX34" fmla="*/ 1952923 w 2229369"/>
                  <a:gd name="connsiteY34" fmla="*/ 153696 h 771541"/>
                  <a:gd name="connsiteX35" fmla="*/ 1921025 w 2229369"/>
                  <a:gd name="connsiteY35" fmla="*/ 174961 h 771541"/>
                  <a:gd name="connsiteX36" fmla="*/ 1867863 w 2229369"/>
                  <a:gd name="connsiteY36" fmla="*/ 217492 h 771541"/>
                  <a:gd name="connsiteX37" fmla="*/ 1846597 w 2229369"/>
                  <a:gd name="connsiteY37" fmla="*/ 238757 h 771541"/>
                  <a:gd name="connsiteX38" fmla="*/ 1782802 w 2229369"/>
                  <a:gd name="connsiteY38" fmla="*/ 281287 h 771541"/>
                  <a:gd name="connsiteX39" fmla="*/ 1719007 w 2229369"/>
                  <a:gd name="connsiteY39" fmla="*/ 302552 h 771541"/>
                  <a:gd name="connsiteX40" fmla="*/ 1687109 w 2229369"/>
                  <a:gd name="connsiteY40" fmla="*/ 323817 h 771541"/>
                  <a:gd name="connsiteX41" fmla="*/ 1655211 w 2229369"/>
                  <a:gd name="connsiteY41" fmla="*/ 334450 h 771541"/>
                  <a:gd name="connsiteX42" fmla="*/ 1591416 w 2229369"/>
                  <a:gd name="connsiteY42" fmla="*/ 376980 h 771541"/>
                  <a:gd name="connsiteX43" fmla="*/ 1527621 w 2229369"/>
                  <a:gd name="connsiteY43" fmla="*/ 462041 h 771541"/>
                  <a:gd name="connsiteX44" fmla="*/ 1431928 w 2229369"/>
                  <a:gd name="connsiteY44" fmla="*/ 504571 h 771541"/>
                  <a:gd name="connsiteX45" fmla="*/ 1389397 w 2229369"/>
                  <a:gd name="connsiteY45" fmla="*/ 525836 h 771541"/>
                  <a:gd name="connsiteX46" fmla="*/ 1325602 w 2229369"/>
                  <a:gd name="connsiteY46" fmla="*/ 547101 h 771541"/>
                  <a:gd name="connsiteX47" fmla="*/ 1261807 w 2229369"/>
                  <a:gd name="connsiteY47" fmla="*/ 578999 h 771541"/>
                  <a:gd name="connsiteX48" fmla="*/ 1038523 w 2229369"/>
                  <a:gd name="connsiteY48" fmla="*/ 600264 h 771541"/>
                  <a:gd name="connsiteX49" fmla="*/ 793974 w 2229369"/>
                  <a:gd name="connsiteY49" fmla="*/ 621529 h 771541"/>
                  <a:gd name="connsiteX50" fmla="*/ 719546 w 2229369"/>
                  <a:gd name="connsiteY50" fmla="*/ 632161 h 771541"/>
                  <a:gd name="connsiteX51" fmla="*/ 655751 w 2229369"/>
                  <a:gd name="connsiteY51" fmla="*/ 632161 h 771541"/>
                  <a:gd name="connsiteX52" fmla="*/ 411202 w 2229369"/>
                  <a:gd name="connsiteY52" fmla="*/ 621529 h 771541"/>
                  <a:gd name="connsiteX53" fmla="*/ 464365 w 2229369"/>
                  <a:gd name="connsiteY53" fmla="*/ 547101 h 771541"/>
                  <a:gd name="connsiteX54" fmla="*/ 443100 w 2229369"/>
                  <a:gd name="connsiteY54" fmla="*/ 515203 h 771541"/>
                  <a:gd name="connsiteX55" fmla="*/ 347407 w 2229369"/>
                  <a:gd name="connsiteY55" fmla="*/ 536468 h 771541"/>
                  <a:gd name="connsiteX56" fmla="*/ 39063 w 2229369"/>
                  <a:gd name="connsiteY56" fmla="*/ 547101 h 771541"/>
                  <a:gd name="connsiteX57" fmla="*/ 7165 w 2229369"/>
                  <a:gd name="connsiteY57" fmla="*/ 610896 h 771541"/>
                  <a:gd name="connsiteX58" fmla="*/ 17797 w 2229369"/>
                  <a:gd name="connsiteY58" fmla="*/ 642794 h 771541"/>
                  <a:gd name="connsiteX59" fmla="*/ 28430 w 2229369"/>
                  <a:gd name="connsiteY59" fmla="*/ 738487 h 771541"/>
                  <a:gd name="connsiteX60" fmla="*/ 241081 w 2229369"/>
                  <a:gd name="connsiteY60" fmla="*/ 759752 h 771541"/>
                  <a:gd name="connsiteX61" fmla="*/ 358039 w 2229369"/>
                  <a:gd name="connsiteY61" fmla="*/ 685324 h 771541"/>
                  <a:gd name="connsiteX62" fmla="*/ 347407 w 2229369"/>
                  <a:gd name="connsiteY62" fmla="*/ 674692 h 77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229369" h="771541">
                    <a:moveTo>
                      <a:pt x="347407" y="674692"/>
                    </a:moveTo>
                    <a:cubicBezTo>
                      <a:pt x="443100" y="678236"/>
                      <a:pt x="538727" y="685324"/>
                      <a:pt x="634486" y="685324"/>
                    </a:cubicBezTo>
                    <a:cubicBezTo>
                      <a:pt x="840256" y="685324"/>
                      <a:pt x="900609" y="678211"/>
                      <a:pt x="1070421" y="664059"/>
                    </a:cubicBezTo>
                    <a:cubicBezTo>
                      <a:pt x="1081053" y="656971"/>
                      <a:pt x="1089638" y="644379"/>
                      <a:pt x="1102318" y="642794"/>
                    </a:cubicBezTo>
                    <a:cubicBezTo>
                      <a:pt x="1111314" y="641670"/>
                      <a:pt x="1185248" y="660869"/>
                      <a:pt x="1198011" y="664059"/>
                    </a:cubicBezTo>
                    <a:cubicBezTo>
                      <a:pt x="1226365" y="660515"/>
                      <a:pt x="1255703" y="661638"/>
                      <a:pt x="1283072" y="653427"/>
                    </a:cubicBezTo>
                    <a:cubicBezTo>
                      <a:pt x="1292674" y="650546"/>
                      <a:pt x="1295741" y="637319"/>
                      <a:pt x="1304337" y="632161"/>
                    </a:cubicBezTo>
                    <a:cubicBezTo>
                      <a:pt x="1313948" y="626395"/>
                      <a:pt x="1325602" y="625073"/>
                      <a:pt x="1336235" y="621529"/>
                    </a:cubicBezTo>
                    <a:cubicBezTo>
                      <a:pt x="1346867" y="614441"/>
                      <a:pt x="1356455" y="605454"/>
                      <a:pt x="1368132" y="600264"/>
                    </a:cubicBezTo>
                    <a:cubicBezTo>
                      <a:pt x="1388616" y="591160"/>
                      <a:pt x="1431928" y="578999"/>
                      <a:pt x="1431928" y="578999"/>
                    </a:cubicBezTo>
                    <a:cubicBezTo>
                      <a:pt x="1442560" y="568366"/>
                      <a:pt x="1451314" y="555442"/>
                      <a:pt x="1463825" y="547101"/>
                    </a:cubicBezTo>
                    <a:cubicBezTo>
                      <a:pt x="1473150" y="540884"/>
                      <a:pt x="1485926" y="541911"/>
                      <a:pt x="1495723" y="536468"/>
                    </a:cubicBezTo>
                    <a:cubicBezTo>
                      <a:pt x="1518064" y="524056"/>
                      <a:pt x="1538253" y="508115"/>
                      <a:pt x="1559518" y="493938"/>
                    </a:cubicBezTo>
                    <a:lnTo>
                      <a:pt x="1591416" y="472673"/>
                    </a:lnTo>
                    <a:cubicBezTo>
                      <a:pt x="1594960" y="462040"/>
                      <a:pt x="1594124" y="448700"/>
                      <a:pt x="1602049" y="440775"/>
                    </a:cubicBezTo>
                    <a:cubicBezTo>
                      <a:pt x="1620121" y="422703"/>
                      <a:pt x="1641050" y="404443"/>
                      <a:pt x="1665844" y="398245"/>
                    </a:cubicBezTo>
                    <a:cubicBezTo>
                      <a:pt x="1679475" y="394837"/>
                      <a:pt x="1725015" y="384608"/>
                      <a:pt x="1740272" y="376980"/>
                    </a:cubicBezTo>
                    <a:cubicBezTo>
                      <a:pt x="1783901" y="355165"/>
                      <a:pt x="1760473" y="360820"/>
                      <a:pt x="1793435" y="334450"/>
                    </a:cubicBezTo>
                    <a:cubicBezTo>
                      <a:pt x="1844221" y="293822"/>
                      <a:pt x="1804822" y="328756"/>
                      <a:pt x="1857230" y="302552"/>
                    </a:cubicBezTo>
                    <a:cubicBezTo>
                      <a:pt x="1896832" y="282751"/>
                      <a:pt x="1885749" y="278786"/>
                      <a:pt x="1921025" y="249389"/>
                    </a:cubicBezTo>
                    <a:cubicBezTo>
                      <a:pt x="1930842" y="241208"/>
                      <a:pt x="1942290" y="235212"/>
                      <a:pt x="1952923" y="228124"/>
                    </a:cubicBezTo>
                    <a:cubicBezTo>
                      <a:pt x="1960011" y="217492"/>
                      <a:pt x="1964210" y="204210"/>
                      <a:pt x="1974188" y="196227"/>
                    </a:cubicBezTo>
                    <a:cubicBezTo>
                      <a:pt x="1982940" y="189226"/>
                      <a:pt x="1996061" y="190606"/>
                      <a:pt x="2006086" y="185594"/>
                    </a:cubicBezTo>
                    <a:cubicBezTo>
                      <a:pt x="2017515" y="179879"/>
                      <a:pt x="2026554" y="170044"/>
                      <a:pt x="2037983" y="164329"/>
                    </a:cubicBezTo>
                    <a:cubicBezTo>
                      <a:pt x="2126029" y="120305"/>
                      <a:pt x="2010359" y="193376"/>
                      <a:pt x="2101779" y="132431"/>
                    </a:cubicBezTo>
                    <a:cubicBezTo>
                      <a:pt x="2108867" y="121799"/>
                      <a:pt x="2113066" y="108517"/>
                      <a:pt x="2123044" y="100534"/>
                    </a:cubicBezTo>
                    <a:cubicBezTo>
                      <a:pt x="2131796" y="93533"/>
                      <a:pt x="2147017" y="97826"/>
                      <a:pt x="2154942" y="89901"/>
                    </a:cubicBezTo>
                    <a:cubicBezTo>
                      <a:pt x="2162867" y="81976"/>
                      <a:pt x="2158573" y="66755"/>
                      <a:pt x="2165574" y="58003"/>
                    </a:cubicBezTo>
                    <a:cubicBezTo>
                      <a:pt x="2180564" y="39265"/>
                      <a:pt x="2208356" y="33110"/>
                      <a:pt x="2229369" y="26106"/>
                    </a:cubicBezTo>
                    <a:cubicBezTo>
                      <a:pt x="2218737" y="19018"/>
                      <a:pt x="2210152" y="6426"/>
                      <a:pt x="2197472" y="4841"/>
                    </a:cubicBezTo>
                    <a:cubicBezTo>
                      <a:pt x="2158747" y="0"/>
                      <a:pt x="2140276" y="18162"/>
                      <a:pt x="2112411" y="36738"/>
                    </a:cubicBezTo>
                    <a:cubicBezTo>
                      <a:pt x="2108867" y="47371"/>
                      <a:pt x="2109704" y="60711"/>
                      <a:pt x="2101779" y="68636"/>
                    </a:cubicBezTo>
                    <a:cubicBezTo>
                      <a:pt x="2093854" y="76561"/>
                      <a:pt x="2079492" y="73502"/>
                      <a:pt x="2069881" y="79268"/>
                    </a:cubicBezTo>
                    <a:cubicBezTo>
                      <a:pt x="1996906" y="123054"/>
                      <a:pt x="2107079" y="81047"/>
                      <a:pt x="2016718" y="111166"/>
                    </a:cubicBezTo>
                    <a:lnTo>
                      <a:pt x="1952923" y="153696"/>
                    </a:lnTo>
                    <a:cubicBezTo>
                      <a:pt x="1942290" y="160784"/>
                      <a:pt x="1930061" y="165925"/>
                      <a:pt x="1921025" y="174961"/>
                    </a:cubicBezTo>
                    <a:cubicBezTo>
                      <a:pt x="1869689" y="226300"/>
                      <a:pt x="1934915" y="163851"/>
                      <a:pt x="1867863" y="217492"/>
                    </a:cubicBezTo>
                    <a:cubicBezTo>
                      <a:pt x="1860035" y="223754"/>
                      <a:pt x="1854617" y="232742"/>
                      <a:pt x="1846597" y="238757"/>
                    </a:cubicBezTo>
                    <a:cubicBezTo>
                      <a:pt x="1826151" y="254091"/>
                      <a:pt x="1807048" y="273205"/>
                      <a:pt x="1782802" y="281287"/>
                    </a:cubicBezTo>
                    <a:lnTo>
                      <a:pt x="1719007" y="302552"/>
                    </a:lnTo>
                    <a:cubicBezTo>
                      <a:pt x="1708374" y="309640"/>
                      <a:pt x="1698539" y="318102"/>
                      <a:pt x="1687109" y="323817"/>
                    </a:cubicBezTo>
                    <a:cubicBezTo>
                      <a:pt x="1677084" y="328829"/>
                      <a:pt x="1665008" y="329007"/>
                      <a:pt x="1655211" y="334450"/>
                    </a:cubicBezTo>
                    <a:cubicBezTo>
                      <a:pt x="1632870" y="346862"/>
                      <a:pt x="1591416" y="376980"/>
                      <a:pt x="1591416" y="376980"/>
                    </a:cubicBezTo>
                    <a:cubicBezTo>
                      <a:pt x="1571984" y="406128"/>
                      <a:pt x="1555716" y="439565"/>
                      <a:pt x="1527621" y="462041"/>
                    </a:cubicBezTo>
                    <a:cubicBezTo>
                      <a:pt x="1475499" y="503739"/>
                      <a:pt x="1510605" y="465233"/>
                      <a:pt x="1431928" y="504571"/>
                    </a:cubicBezTo>
                    <a:cubicBezTo>
                      <a:pt x="1417751" y="511659"/>
                      <a:pt x="1404114" y="519949"/>
                      <a:pt x="1389397" y="525836"/>
                    </a:cubicBezTo>
                    <a:cubicBezTo>
                      <a:pt x="1368585" y="534161"/>
                      <a:pt x="1344253" y="534667"/>
                      <a:pt x="1325602" y="547101"/>
                    </a:cubicBezTo>
                    <a:cubicBezTo>
                      <a:pt x="1296929" y="566216"/>
                      <a:pt x="1294820" y="571663"/>
                      <a:pt x="1261807" y="578999"/>
                    </a:cubicBezTo>
                    <a:cubicBezTo>
                      <a:pt x="1187017" y="595619"/>
                      <a:pt x="1116804" y="595045"/>
                      <a:pt x="1038523" y="600264"/>
                    </a:cubicBezTo>
                    <a:cubicBezTo>
                      <a:pt x="910641" y="625839"/>
                      <a:pt x="1046065" y="601362"/>
                      <a:pt x="793974" y="621529"/>
                    </a:cubicBezTo>
                    <a:cubicBezTo>
                      <a:pt x="768993" y="623527"/>
                      <a:pt x="744355" y="628617"/>
                      <a:pt x="719546" y="632161"/>
                    </a:cubicBezTo>
                    <a:cubicBezTo>
                      <a:pt x="650436" y="655199"/>
                      <a:pt x="724863" y="637477"/>
                      <a:pt x="655751" y="632161"/>
                    </a:cubicBezTo>
                    <a:cubicBezTo>
                      <a:pt x="574398" y="625903"/>
                      <a:pt x="492718" y="625073"/>
                      <a:pt x="411202" y="621529"/>
                    </a:cubicBezTo>
                    <a:cubicBezTo>
                      <a:pt x="436011" y="547101"/>
                      <a:pt x="411202" y="564823"/>
                      <a:pt x="464365" y="547101"/>
                    </a:cubicBezTo>
                    <a:cubicBezTo>
                      <a:pt x="457277" y="536468"/>
                      <a:pt x="455497" y="518302"/>
                      <a:pt x="443100" y="515203"/>
                    </a:cubicBezTo>
                    <a:cubicBezTo>
                      <a:pt x="380781" y="499623"/>
                      <a:pt x="393241" y="533603"/>
                      <a:pt x="347407" y="536468"/>
                    </a:cubicBezTo>
                    <a:cubicBezTo>
                      <a:pt x="244765" y="542883"/>
                      <a:pt x="141844" y="543557"/>
                      <a:pt x="39063" y="547101"/>
                    </a:cubicBezTo>
                    <a:cubicBezTo>
                      <a:pt x="16425" y="569738"/>
                      <a:pt x="7165" y="571703"/>
                      <a:pt x="7165" y="610896"/>
                    </a:cubicBezTo>
                    <a:cubicBezTo>
                      <a:pt x="7165" y="622104"/>
                      <a:pt x="14253" y="632161"/>
                      <a:pt x="17797" y="642794"/>
                    </a:cubicBezTo>
                    <a:cubicBezTo>
                      <a:pt x="21341" y="674692"/>
                      <a:pt x="0" y="723595"/>
                      <a:pt x="28430" y="738487"/>
                    </a:cubicBezTo>
                    <a:cubicBezTo>
                      <a:pt x="91534" y="771541"/>
                      <a:pt x="241081" y="759752"/>
                      <a:pt x="241081" y="759752"/>
                    </a:cubicBezTo>
                    <a:cubicBezTo>
                      <a:pt x="285475" y="753410"/>
                      <a:pt x="358039" y="761911"/>
                      <a:pt x="358039" y="685324"/>
                    </a:cubicBezTo>
                    <a:lnTo>
                      <a:pt x="347407" y="67469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4345984" y="3498112"/>
                <a:ext cx="1101823" cy="244548"/>
              </a:xfrm>
              <a:custGeom>
                <a:avLst/>
                <a:gdLst>
                  <a:gd name="connsiteX0" fmla="*/ 491830 w 1101823"/>
                  <a:gd name="connsiteY0" fmla="*/ 233916 h 244548"/>
                  <a:gd name="connsiteX1" fmla="*/ 513095 w 1101823"/>
                  <a:gd name="connsiteY1" fmla="*/ 202018 h 244548"/>
                  <a:gd name="connsiteX2" fmla="*/ 566258 w 1101823"/>
                  <a:gd name="connsiteY2" fmla="*/ 148855 h 244548"/>
                  <a:gd name="connsiteX3" fmla="*/ 598156 w 1101823"/>
                  <a:gd name="connsiteY3" fmla="*/ 95693 h 244548"/>
                  <a:gd name="connsiteX4" fmla="*/ 1055356 w 1101823"/>
                  <a:gd name="connsiteY4" fmla="*/ 63795 h 244548"/>
                  <a:gd name="connsiteX5" fmla="*/ 1087253 w 1101823"/>
                  <a:gd name="connsiteY5" fmla="*/ 53162 h 244548"/>
                  <a:gd name="connsiteX6" fmla="*/ 1044723 w 1101823"/>
                  <a:gd name="connsiteY6" fmla="*/ 10632 h 244548"/>
                  <a:gd name="connsiteX7" fmla="*/ 704481 w 1101823"/>
                  <a:gd name="connsiteY7" fmla="*/ 0 h 244548"/>
                  <a:gd name="connsiteX8" fmla="*/ 651318 w 1101823"/>
                  <a:gd name="connsiteY8" fmla="*/ 10632 h 244548"/>
                  <a:gd name="connsiteX9" fmla="*/ 459932 w 1101823"/>
                  <a:gd name="connsiteY9" fmla="*/ 31897 h 244548"/>
                  <a:gd name="connsiteX10" fmla="*/ 311076 w 1101823"/>
                  <a:gd name="connsiteY10" fmla="*/ 21265 h 244548"/>
                  <a:gd name="connsiteX11" fmla="*/ 279179 w 1101823"/>
                  <a:gd name="connsiteY11" fmla="*/ 10632 h 244548"/>
                  <a:gd name="connsiteX12" fmla="*/ 109058 w 1101823"/>
                  <a:gd name="connsiteY12" fmla="*/ 0 h 244548"/>
                  <a:gd name="connsiteX13" fmla="*/ 23997 w 1101823"/>
                  <a:gd name="connsiteY13" fmla="*/ 10632 h 244548"/>
                  <a:gd name="connsiteX14" fmla="*/ 2732 w 1101823"/>
                  <a:gd name="connsiteY14" fmla="*/ 42530 h 244548"/>
                  <a:gd name="connsiteX15" fmla="*/ 13365 w 1101823"/>
                  <a:gd name="connsiteY15" fmla="*/ 148855 h 244548"/>
                  <a:gd name="connsiteX16" fmla="*/ 23997 w 1101823"/>
                  <a:gd name="connsiteY16" fmla="*/ 223283 h 244548"/>
                  <a:gd name="connsiteX17" fmla="*/ 55895 w 1101823"/>
                  <a:gd name="connsiteY17" fmla="*/ 233916 h 244548"/>
                  <a:gd name="connsiteX18" fmla="*/ 353607 w 1101823"/>
                  <a:gd name="connsiteY18" fmla="*/ 244548 h 244548"/>
                  <a:gd name="connsiteX19" fmla="*/ 470565 w 1101823"/>
                  <a:gd name="connsiteY19" fmla="*/ 233916 h 244548"/>
                  <a:gd name="connsiteX20" fmla="*/ 491830 w 1101823"/>
                  <a:gd name="connsiteY20" fmla="*/ 233916 h 24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01823" h="244548">
                    <a:moveTo>
                      <a:pt x="491830" y="233916"/>
                    </a:moveTo>
                    <a:cubicBezTo>
                      <a:pt x="498918" y="228600"/>
                      <a:pt x="504059" y="211054"/>
                      <a:pt x="513095" y="202018"/>
                    </a:cubicBezTo>
                    <a:cubicBezTo>
                      <a:pt x="583979" y="131134"/>
                      <a:pt x="509551" y="233916"/>
                      <a:pt x="566258" y="148855"/>
                    </a:cubicBezTo>
                    <a:cubicBezTo>
                      <a:pt x="573534" y="127027"/>
                      <a:pt x="574802" y="107370"/>
                      <a:pt x="598156" y="95693"/>
                    </a:cubicBezTo>
                    <a:cubicBezTo>
                      <a:pt x="720069" y="34737"/>
                      <a:pt x="1027750" y="64541"/>
                      <a:pt x="1055356" y="63795"/>
                    </a:cubicBezTo>
                    <a:cubicBezTo>
                      <a:pt x="1065988" y="60251"/>
                      <a:pt x="1082241" y="63186"/>
                      <a:pt x="1087253" y="53162"/>
                    </a:cubicBezTo>
                    <a:cubicBezTo>
                      <a:pt x="1101823" y="24021"/>
                      <a:pt x="1058506" y="11420"/>
                      <a:pt x="1044723" y="10632"/>
                    </a:cubicBezTo>
                    <a:cubicBezTo>
                      <a:pt x="931438" y="4159"/>
                      <a:pt x="817895" y="3544"/>
                      <a:pt x="704481" y="0"/>
                    </a:cubicBezTo>
                    <a:cubicBezTo>
                      <a:pt x="686760" y="3544"/>
                      <a:pt x="669291" y="8740"/>
                      <a:pt x="651318" y="10632"/>
                    </a:cubicBezTo>
                    <a:cubicBezTo>
                      <a:pt x="449682" y="31857"/>
                      <a:pt x="561946" y="6395"/>
                      <a:pt x="459932" y="31897"/>
                    </a:cubicBezTo>
                    <a:cubicBezTo>
                      <a:pt x="410313" y="28353"/>
                      <a:pt x="360480" y="27077"/>
                      <a:pt x="311076" y="21265"/>
                    </a:cubicBezTo>
                    <a:cubicBezTo>
                      <a:pt x="299945" y="19956"/>
                      <a:pt x="290325" y="11805"/>
                      <a:pt x="279179" y="10632"/>
                    </a:cubicBezTo>
                    <a:cubicBezTo>
                      <a:pt x="222674" y="4684"/>
                      <a:pt x="165765" y="3544"/>
                      <a:pt x="109058" y="0"/>
                    </a:cubicBezTo>
                    <a:cubicBezTo>
                      <a:pt x="80704" y="3544"/>
                      <a:pt x="50528" y="20"/>
                      <a:pt x="23997" y="10632"/>
                    </a:cubicBezTo>
                    <a:cubicBezTo>
                      <a:pt x="12132" y="15378"/>
                      <a:pt x="3712" y="29789"/>
                      <a:pt x="2732" y="42530"/>
                    </a:cubicBezTo>
                    <a:cubicBezTo>
                      <a:pt x="0" y="78044"/>
                      <a:pt x="9203" y="113481"/>
                      <a:pt x="13365" y="148855"/>
                    </a:cubicBezTo>
                    <a:cubicBezTo>
                      <a:pt x="16293" y="173745"/>
                      <a:pt x="12789" y="200868"/>
                      <a:pt x="23997" y="223283"/>
                    </a:cubicBezTo>
                    <a:cubicBezTo>
                      <a:pt x="29009" y="233308"/>
                      <a:pt x="44710" y="233194"/>
                      <a:pt x="55895" y="233916"/>
                    </a:cubicBezTo>
                    <a:cubicBezTo>
                      <a:pt x="154990" y="240309"/>
                      <a:pt x="254370" y="241004"/>
                      <a:pt x="353607" y="244548"/>
                    </a:cubicBezTo>
                    <a:cubicBezTo>
                      <a:pt x="392593" y="241004"/>
                      <a:pt x="431762" y="239090"/>
                      <a:pt x="470565" y="233916"/>
                    </a:cubicBezTo>
                    <a:cubicBezTo>
                      <a:pt x="485050" y="231985"/>
                      <a:pt x="484742" y="239232"/>
                      <a:pt x="491830" y="233916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>
              <a:off x="4343400" y="2362200"/>
              <a:ext cx="0" cy="68580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6980464" y="1981200"/>
              <a:ext cx="29936" cy="838198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httpwww.epmag.comImages2010MayEnhanced-Recovery-Odyssey-Powerwavecompare-May.jpg.jpg"/>
          <p:cNvPicPr>
            <a:picLocks noChangeAspect="1"/>
          </p:cNvPicPr>
          <p:nvPr/>
        </p:nvPicPr>
        <p:blipFill>
          <a:blip r:embed="rId3" cstate="print"/>
          <a:srcRect r="52610" b="4739"/>
          <a:stretch>
            <a:fillRect/>
          </a:stretch>
        </p:blipFill>
        <p:spPr>
          <a:xfrm>
            <a:off x="6629400" y="1889539"/>
            <a:ext cx="1905000" cy="3063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10.1016j.colsurfa.2005.02.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026674"/>
            <a:ext cx="1371600" cy="1707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83582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299776" y="1828800"/>
            <a:ext cx="480562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Most porous media studies: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Black-box process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Must infer foam behavior from pressure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Time consuming, downtime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Heterogeneous, hard to directly compare</a:t>
            </a: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0" y="104769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Can we design a microfluidic system to study foam behavior in porous media?</a:t>
            </a:r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304800" y="3821668"/>
            <a:ext cx="4724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With microfluidic models: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Optically transparent, visual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Designed porous media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Well-controlled injection conditions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On-chip mixing of injected fluids for screening (e.g. salinity, surfactant blends)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Tunable wettability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1" t="22922" r="3376" b="20314"/>
          <a:stretch/>
        </p:blipFill>
        <p:spPr>
          <a:xfrm>
            <a:off x="5514700" y="2214140"/>
            <a:ext cx="2687782" cy="89559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2" name="Cube 1"/>
          <p:cNvSpPr/>
          <p:nvPr/>
        </p:nvSpPr>
        <p:spPr>
          <a:xfrm>
            <a:off x="6361124" y="2164471"/>
            <a:ext cx="994933" cy="994933"/>
          </a:xfrm>
          <a:prstGeom prst="cub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061320" y="2657967"/>
            <a:ext cx="476250" cy="19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210550" y="2659952"/>
            <a:ext cx="476250" cy="19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Rock_pores.jpg"/>
          <p:cNvPicPr>
            <a:picLocks noChangeAspect="1"/>
          </p:cNvPicPr>
          <p:nvPr/>
        </p:nvPicPr>
        <p:blipFill>
          <a:blip r:embed="rId4" cstate="print">
            <a:biLevel thresh="50000"/>
          </a:blip>
          <a:srcRect l="8197" r="13934"/>
          <a:stretch>
            <a:fillRect/>
          </a:stretch>
        </p:blipFill>
        <p:spPr>
          <a:xfrm>
            <a:off x="5257800" y="3810000"/>
            <a:ext cx="1479103" cy="1219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0" y="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Problem &amp; Motivation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28600" y="3669268"/>
            <a:ext cx="46482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PorousElevenw.png"/>
          <p:cNvPicPr>
            <a:picLocks noChangeAspect="1"/>
          </p:cNvPicPr>
          <p:nvPr/>
        </p:nvPicPr>
        <p:blipFill>
          <a:blip r:embed="rId5" cstate="print"/>
          <a:srcRect l="29418" t="28571" r="61983" b="25714"/>
          <a:stretch>
            <a:fillRect/>
          </a:stretch>
        </p:blipFill>
        <p:spPr>
          <a:xfrm>
            <a:off x="6934200" y="3810000"/>
            <a:ext cx="1447800" cy="1219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1" name="Picture 30" descr="Micromodel_Fill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7800" y="5175037"/>
            <a:ext cx="3124200" cy="12257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196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712332" y="3701259"/>
            <a:ext cx="3456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effectLst>
                  <a:outerShdw blurRad="50800" dist="50800" dir="2700000" algn="ctr" rotWithShape="0">
                    <a:schemeClr val="bg1">
                      <a:lumMod val="75000"/>
                      <a:alpha val="43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i="1" dirty="0" smtClean="0">
                <a:effectLst>
                  <a:outerShdw blurRad="50800" dist="50800" dir="2700000" algn="ctr" rotWithShape="0">
                    <a:schemeClr val="bg1">
                      <a:lumMod val="75000"/>
                      <a:alpha val="43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gas</a:t>
            </a:r>
            <a:r>
              <a:rPr lang="en-US" sz="2000" dirty="0" smtClean="0">
                <a:effectLst>
                  <a:outerShdw blurRad="50800" dist="50800" dir="2700000" algn="ctr" rotWithShape="0">
                    <a:schemeClr val="bg1">
                      <a:lumMod val="75000"/>
                      <a:alpha val="43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 only displaces high-perm, bypass of low-perm</a:t>
            </a:r>
          </a:p>
        </p:txBody>
      </p:sp>
      <p:pic>
        <p:nvPicPr>
          <p:cNvPr id="3" name="100%gas_1f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12331" y="1254428"/>
            <a:ext cx="3224982" cy="2418737"/>
          </a:xfrm>
          <a:prstGeom prst="rect">
            <a:avLst/>
          </a:prstGeom>
        </p:spPr>
      </p:pic>
      <p:pic>
        <p:nvPicPr>
          <p:cNvPr id="12" name="Movie022311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902940" y="1254428"/>
            <a:ext cx="3262441" cy="244683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7398736" y="1271080"/>
            <a:ext cx="0" cy="414258"/>
          </a:xfrm>
          <a:prstGeom prst="straightConnector1">
            <a:avLst/>
          </a:prstGeom>
          <a:ln w="25400">
            <a:solidFill>
              <a:srgbClr val="149EA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44074" y="1011620"/>
            <a:ext cx="126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149EAC"/>
                </a:solidFill>
              </a:rPr>
              <a:t>blue = water</a:t>
            </a:r>
            <a:endParaRPr lang="en-US" sz="1400" dirty="0">
              <a:solidFill>
                <a:srgbClr val="149EAC"/>
              </a:solidFill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902940" y="3711714"/>
            <a:ext cx="3456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effectLst>
                  <a:outerShdw blurRad="50800" dist="50800" dir="2700000" algn="ctr" rotWithShape="0">
                    <a:schemeClr val="bg1">
                      <a:lumMod val="75000"/>
                      <a:alpha val="43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i="1" dirty="0" smtClean="0">
                <a:effectLst>
                  <a:outerShdw blurRad="50800" dist="50800" dir="2700000" algn="ctr" rotWithShape="0">
                    <a:schemeClr val="bg1">
                      <a:lumMod val="75000"/>
                      <a:alpha val="43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foam</a:t>
            </a:r>
            <a:r>
              <a:rPr lang="en-US" sz="2000" dirty="0" smtClean="0">
                <a:effectLst>
                  <a:outerShdw blurRad="50800" dist="50800" dir="2700000" algn="ctr" rotWithShape="0">
                    <a:schemeClr val="bg1">
                      <a:lumMod val="75000"/>
                      <a:alpha val="43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 displaces both high-perm and low-perm regions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331" y="885096"/>
            <a:ext cx="288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Gas (air) only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02940" y="885096"/>
            <a:ext cx="288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Foam</a:t>
            </a:r>
            <a:endParaRPr lang="en-US" b="1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23673297"/>
              </p:ext>
            </p:extLst>
          </p:nvPr>
        </p:nvGraphicFramePr>
        <p:xfrm>
          <a:off x="3384815" y="4816950"/>
          <a:ext cx="2176775" cy="1163449"/>
        </p:xfrm>
        <a:graphic>
          <a:graphicData uri="http://schemas.openxmlformats.org/presentationml/2006/ole">
            <p:oleObj spid="_x0000_s1026" name="Equation" r:id="rId12" imgW="1473120" imgH="787320" progId="Equation.3">
              <p:embed/>
            </p:oleObj>
          </a:graphicData>
        </a:graphic>
      </p:graphicFrame>
      <p:grpSp>
        <p:nvGrpSpPr>
          <p:cNvPr id="2" name="Group 20"/>
          <p:cNvGrpSpPr/>
          <p:nvPr/>
        </p:nvGrpSpPr>
        <p:grpSpPr>
          <a:xfrm>
            <a:off x="3672850" y="4384067"/>
            <a:ext cx="919430" cy="808393"/>
            <a:chOff x="5839354" y="1465605"/>
            <a:chExt cx="919430" cy="808393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5954568" y="1758989"/>
              <a:ext cx="0" cy="515009"/>
            </a:xfrm>
            <a:prstGeom prst="straightConnector1">
              <a:avLst/>
            </a:prstGeom>
            <a:ln w="25400">
              <a:solidFill>
                <a:srgbClr val="00339A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839354" y="1465605"/>
              <a:ext cx="919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339A"/>
                  </a:solidFill>
                </a:rPr>
                <a:t>trapped</a:t>
              </a:r>
            </a:p>
            <a:p>
              <a:pPr algn="ctr"/>
              <a:r>
                <a:rPr lang="en-US" sz="1400" dirty="0" smtClean="0">
                  <a:solidFill>
                    <a:srgbClr val="00339A"/>
                  </a:solidFill>
                </a:rPr>
                <a:t>bubbles</a:t>
              </a:r>
              <a:endParaRPr lang="en-US" sz="1400" dirty="0">
                <a:solidFill>
                  <a:srgbClr val="00339A"/>
                </a:solidFill>
              </a:endParaRP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5516274" y="4930850"/>
            <a:ext cx="1036926" cy="523220"/>
            <a:chOff x="7682778" y="2012388"/>
            <a:chExt cx="1036926" cy="523220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7740385" y="2075827"/>
              <a:ext cx="0" cy="404387"/>
            </a:xfrm>
            <a:prstGeom prst="straightConnector1">
              <a:avLst/>
            </a:prstGeom>
            <a:ln w="25400">
              <a:solidFill>
                <a:srgbClr val="00339A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682778" y="2012388"/>
              <a:ext cx="1036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339A"/>
                  </a:solidFill>
                </a:rPr>
                <a:t>lamellae</a:t>
              </a:r>
            </a:p>
            <a:p>
              <a:pPr algn="ctr"/>
              <a:r>
                <a:rPr lang="en-US" sz="1400" dirty="0" smtClean="0">
                  <a:solidFill>
                    <a:srgbClr val="00339A"/>
                  </a:solidFill>
                </a:rPr>
                <a:t>resistance</a:t>
              </a:r>
              <a:endParaRPr lang="en-US" sz="1400" dirty="0">
                <a:solidFill>
                  <a:srgbClr val="00339A"/>
                </a:solidFill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3327208" y="5052548"/>
            <a:ext cx="0" cy="803043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635924" y="6001820"/>
            <a:ext cx="3744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Effective displacement: </a:t>
            </a:r>
            <a:r>
              <a:rPr lang="en-US" sz="2000" b="1" dirty="0" smtClean="0">
                <a:solidFill>
                  <a:srgbClr val="C00000"/>
                </a:solidFill>
              </a:rPr>
              <a:t>M &lt; 1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80464" y="5192250"/>
            <a:ext cx="1673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Mobility Ratio: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Ma 2012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15"/>
          <p:cNvSpPr txBox="1">
            <a:spLocks noChangeArrowheads="1"/>
          </p:cNvSpPr>
          <p:nvPr/>
        </p:nvSpPr>
        <p:spPr bwMode="auto">
          <a:xfrm>
            <a:off x="0" y="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Water Displacement in Micromodels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144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Layered Micromodel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7" name="Picture 56" descr="Overview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274" y="952500"/>
            <a:ext cx="7810501" cy="4566585"/>
          </a:xfrm>
          <a:prstGeom prst="rect">
            <a:avLst/>
          </a:prstGeom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0" y="577215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Flood with foam, watch oil displacement…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6949" y="4343400"/>
            <a:ext cx="94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</a:rPr>
              <a:t>red = oil</a:t>
            </a:r>
            <a:endParaRPr lang="en-US" sz="1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29200" y="65810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Conn et al,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0" y="16103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MATERIALS</a:t>
            </a:r>
            <a:endParaRPr lang="en-US" sz="2400" b="1" dirty="0" smtClean="0"/>
          </a:p>
        </p:txBody>
      </p:sp>
      <p:cxnSp>
        <p:nvCxnSpPr>
          <p:cNvPr id="155" name="Straight Connector 154"/>
          <p:cNvCxnSpPr/>
          <p:nvPr/>
        </p:nvCxnSpPr>
        <p:spPr>
          <a:xfrm>
            <a:off x="0" y="2895600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63"/>
          <p:cNvGrpSpPr/>
          <p:nvPr/>
        </p:nvGrpSpPr>
        <p:grpSpPr>
          <a:xfrm>
            <a:off x="4495800" y="914400"/>
            <a:ext cx="762000" cy="1828800"/>
            <a:chOff x="1752600" y="1143000"/>
            <a:chExt cx="762000" cy="1828800"/>
          </a:xfrm>
        </p:grpSpPr>
        <p:sp>
          <p:nvSpPr>
            <p:cNvPr id="161" name="Round Same Side Corner Rectangle 160"/>
            <p:cNvSpPr/>
            <p:nvPr/>
          </p:nvSpPr>
          <p:spPr>
            <a:xfrm>
              <a:off x="2057400" y="1295400"/>
              <a:ext cx="152400" cy="228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ound Same Side Corner Rectangle 156"/>
            <p:cNvSpPr/>
            <p:nvPr/>
          </p:nvSpPr>
          <p:spPr>
            <a:xfrm>
              <a:off x="1905000" y="1524000"/>
              <a:ext cx="457200" cy="1447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Oval 159"/>
            <p:cNvSpPr/>
            <p:nvPr/>
          </p:nvSpPr>
          <p:spPr>
            <a:xfrm>
              <a:off x="2133600" y="1219200"/>
              <a:ext cx="228600" cy="228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2057400" y="1143000"/>
              <a:ext cx="152400" cy="152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286000" y="1143000"/>
              <a:ext cx="152400" cy="152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1752600" y="152400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GAS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752600" y="2057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Air</a:t>
              </a:r>
              <a:endParaRPr lang="en-US" b="1" dirty="0"/>
            </a:p>
          </p:txBody>
        </p:sp>
      </p:grpSp>
      <p:grpSp>
        <p:nvGrpSpPr>
          <p:cNvPr id="6" name="Group 168"/>
          <p:cNvGrpSpPr/>
          <p:nvPr/>
        </p:nvGrpSpPr>
        <p:grpSpPr>
          <a:xfrm>
            <a:off x="2133600" y="973723"/>
            <a:ext cx="2209800" cy="1769477"/>
            <a:chOff x="1981200" y="1202323"/>
            <a:chExt cx="2209800" cy="1769477"/>
          </a:xfrm>
        </p:grpSpPr>
        <p:grpSp>
          <p:nvGrpSpPr>
            <p:cNvPr id="7" name="Group 139"/>
            <p:cNvGrpSpPr/>
            <p:nvPr/>
          </p:nvGrpSpPr>
          <p:grpSpPr>
            <a:xfrm>
              <a:off x="2133600" y="1219200"/>
              <a:ext cx="1219200" cy="1752600"/>
              <a:chOff x="457200" y="4876800"/>
              <a:chExt cx="1219200" cy="1752600"/>
            </a:xfrm>
          </p:grpSpPr>
          <p:sp>
            <p:nvSpPr>
              <p:cNvPr id="136" name="Round Same Side Corner Rectangle 135"/>
              <p:cNvSpPr/>
              <p:nvPr/>
            </p:nvSpPr>
            <p:spPr>
              <a:xfrm>
                <a:off x="533400" y="5105400"/>
                <a:ext cx="1066800" cy="1524000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AOS </a:t>
                </a:r>
                <a:r>
                  <a:rPr lang="en-US" sz="1100" b="1" dirty="0" smtClean="0">
                    <a:solidFill>
                      <a:schemeClr val="tx1"/>
                    </a:solidFill>
                  </a:rPr>
                  <a:t>14-16</a:t>
                </a: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533400" y="5867400"/>
                <a:ext cx="1066800" cy="762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b="1" dirty="0" err="1" smtClean="0">
                    <a:solidFill>
                      <a:schemeClr val="tx1"/>
                    </a:solidFill>
                  </a:rPr>
                  <a:t>lauryl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</a:rPr>
                  <a:t>betaine</a:t>
                </a: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>
                <a:off x="457200" y="4876800"/>
                <a:ext cx="1219200" cy="304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1" name="Right Brace 140"/>
            <p:cNvSpPr/>
            <p:nvPr/>
          </p:nvSpPr>
          <p:spPr>
            <a:xfrm>
              <a:off x="3352800" y="1524000"/>
              <a:ext cx="152400" cy="1447800"/>
            </a:xfrm>
            <a:prstGeom prst="rightBrac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429000" y="1924734"/>
              <a:ext cx="762000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Arial Unicode MS" pitchFamily="34" charset="-128"/>
                  <a:cs typeface="Arial" pitchFamily="34" charset="0"/>
                </a:rPr>
                <a:t>1:1 ratio</a:t>
              </a:r>
            </a:p>
            <a:p>
              <a:pPr algn="ct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Arial Unicode MS" pitchFamily="34" charset="-128"/>
                  <a:cs typeface="Arial" pitchFamily="34" charset="0"/>
                </a:rPr>
                <a:t>1% surf</a:t>
              </a:r>
            </a:p>
            <a:p>
              <a:pPr algn="ctr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Arial Unicode MS" pitchFamily="34" charset="-128"/>
                  <a:cs typeface="Arial" pitchFamily="34" charset="0"/>
                </a:rPr>
                <a:t>SWIS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Arial" pitchFamily="34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1981200" y="1202323"/>
              <a:ext cx="152400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SURFACTANT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66"/>
          <p:cNvGrpSpPr/>
          <p:nvPr/>
        </p:nvGrpSpPr>
        <p:grpSpPr>
          <a:xfrm>
            <a:off x="5791200" y="956846"/>
            <a:ext cx="1524000" cy="1786354"/>
            <a:chOff x="6400800" y="1185446"/>
            <a:chExt cx="1524000" cy="1786354"/>
          </a:xfrm>
          <a:effectLst/>
        </p:grpSpPr>
        <p:grpSp>
          <p:nvGrpSpPr>
            <p:cNvPr id="9" name="Group 148"/>
            <p:cNvGrpSpPr/>
            <p:nvPr/>
          </p:nvGrpSpPr>
          <p:grpSpPr>
            <a:xfrm>
              <a:off x="6553200" y="1219200"/>
              <a:ext cx="1219200" cy="1752600"/>
              <a:chOff x="5791200" y="4953000"/>
              <a:chExt cx="1219200" cy="1752600"/>
            </a:xfrm>
          </p:grpSpPr>
          <p:sp>
            <p:nvSpPr>
              <p:cNvPr id="144" name="Round Same Side Corner Rectangle 143"/>
              <p:cNvSpPr/>
              <p:nvPr/>
            </p:nvSpPr>
            <p:spPr>
              <a:xfrm>
                <a:off x="5867400" y="5181600"/>
                <a:ext cx="1066800" cy="1524000"/>
              </a:xfrm>
              <a:prstGeom prst="round2SameRect">
                <a:avLst/>
              </a:prstGeom>
              <a:solidFill>
                <a:schemeClr val="bg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Paraffin Oil</a:t>
                </a:r>
              </a:p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25 </a:t>
                </a:r>
                <a:r>
                  <a:rPr lang="en-US" sz="1400" dirty="0" err="1" smtClean="0">
                    <a:solidFill>
                      <a:schemeClr val="tx1"/>
                    </a:solidFill>
                  </a:rPr>
                  <a:t>cP</a:t>
                </a:r>
                <a:endParaRPr lang="en-US" sz="14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5867400" y="6400800"/>
                <a:ext cx="1066800" cy="3048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Oil Red O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5791200" y="4953000"/>
                <a:ext cx="1219200" cy="304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6" name="TextBox 165"/>
            <p:cNvSpPr txBox="1"/>
            <p:nvPr/>
          </p:nvSpPr>
          <p:spPr>
            <a:xfrm>
              <a:off x="6400800" y="1185446"/>
              <a:ext cx="152400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OIL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Experimental Design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1" name="Picture 40" descr="Schematic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531" y="3390900"/>
            <a:ext cx="8186269" cy="2781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35822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Box 15"/>
          <p:cNvSpPr txBox="1">
            <a:spLocks noChangeArrowheads="1"/>
          </p:cNvSpPr>
          <p:nvPr/>
        </p:nvSpPr>
        <p:spPr bwMode="auto">
          <a:xfrm>
            <a:off x="0" y="18288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CONTROL EXPERIMENTS</a:t>
            </a:r>
          </a:p>
          <a:p>
            <a:pPr algn="ctr">
              <a:defRPr/>
            </a:pPr>
            <a:endParaRPr lang="en-US" sz="4400" b="1" dirty="0" smtClean="0">
              <a:cs typeface="Calibri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cs typeface="Calibri" pitchFamily="34" charset="0"/>
              </a:rPr>
              <a:t>(floods without foam)</a:t>
            </a:r>
            <a:endParaRPr lang="en-US" sz="2400" b="1" dirty="0">
              <a:cs typeface="Calibri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0" y="2819400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2841</TotalTime>
  <Words>664</Words>
  <Application>Microsoft Office PowerPoint</Application>
  <PresentationFormat>On-screen Show (4:3)</PresentationFormat>
  <Paragraphs>152</Paragraphs>
  <Slides>21</Slides>
  <Notes>14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Equation</vt:lpstr>
      <vt:lpstr>Foam Transport in Porous Media Micromodels</vt:lpstr>
      <vt:lpstr>Slide 2</vt:lpstr>
      <vt:lpstr>Slide 3</vt:lpstr>
      <vt:lpstr>Mobility Control</vt:lpstr>
      <vt:lpstr>Slide 5</vt:lpstr>
      <vt:lpstr>Slide 6</vt:lpstr>
      <vt:lpstr>Slide 7</vt:lpstr>
      <vt:lpstr>Slide 8</vt:lpstr>
      <vt:lpstr>Slide 9</vt:lpstr>
      <vt:lpstr>Control Experiments</vt:lpstr>
      <vt:lpstr>Slide 11</vt:lpstr>
      <vt:lpstr>Slide 12</vt:lpstr>
      <vt:lpstr>Slide 13</vt:lpstr>
      <vt:lpstr>Slide 14</vt:lpstr>
      <vt:lpstr>Slide 15</vt:lpstr>
      <vt:lpstr>Slide 16</vt:lpstr>
      <vt:lpstr>Oil Saturation</vt:lpstr>
      <vt:lpstr>Slide 18</vt:lpstr>
      <vt:lpstr>Bubble Tracking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Charles</dc:creator>
  <cp:lastModifiedBy>Charles</cp:lastModifiedBy>
  <cp:revision>256</cp:revision>
  <dcterms:created xsi:type="dcterms:W3CDTF">2013-10-23T18:39:06Z</dcterms:created>
  <dcterms:modified xsi:type="dcterms:W3CDTF">2014-04-23T18:03:32Z</dcterms:modified>
</cp:coreProperties>
</file>