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3" r:id="rId3"/>
    <p:sldId id="276" r:id="rId4"/>
    <p:sldId id="260" r:id="rId5"/>
    <p:sldId id="265" r:id="rId6"/>
    <p:sldId id="269" r:id="rId7"/>
    <p:sldId id="268" r:id="rId8"/>
    <p:sldId id="259" r:id="rId9"/>
    <p:sldId id="264" r:id="rId10"/>
    <p:sldId id="266" r:id="rId11"/>
    <p:sldId id="267" r:id="rId12"/>
    <p:sldId id="274" r:id="rId13"/>
    <p:sldId id="277" r:id="rId14"/>
    <p:sldId id="262" r:id="rId15"/>
  </p:sldIdLst>
  <p:sldSz cx="9144000" cy="6858000" type="screen4x3"/>
  <p:notesSz cx="7283450" cy="95869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99FF"/>
    <a:srgbClr val="0000CC"/>
    <a:srgbClr val="0066FF"/>
    <a:srgbClr val="0099FF"/>
    <a:srgbClr val="3333FF"/>
    <a:srgbClr val="339933"/>
    <a:srgbClr val="00FF00"/>
    <a:srgbClr val="0000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273" autoAdjust="0"/>
  </p:normalViewPr>
  <p:slideViewPr>
    <p:cSldViewPr snapToGrid="0">
      <p:cViewPr varScale="1">
        <p:scale>
          <a:sx n="103" d="100"/>
          <a:sy n="103" d="100"/>
        </p:scale>
        <p:origin x="18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56162" cy="481011"/>
          </a:xfrm>
          <a:prstGeom prst="rect">
            <a:avLst/>
          </a:prstGeom>
        </p:spPr>
        <p:txBody>
          <a:bodyPr vert="horz" lIns="96396" tIns="48198" rIns="96396" bIns="4819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25603" y="0"/>
            <a:ext cx="3156162" cy="481011"/>
          </a:xfrm>
          <a:prstGeom prst="rect">
            <a:avLst/>
          </a:prstGeom>
        </p:spPr>
        <p:txBody>
          <a:bodyPr vert="horz" lIns="96396" tIns="48198" rIns="96396" bIns="48198" rtlCol="0"/>
          <a:lstStyle>
            <a:lvl1pPr algn="r">
              <a:defRPr sz="1300"/>
            </a:lvl1pPr>
          </a:lstStyle>
          <a:p>
            <a:fld id="{5D2F0C2E-E1EA-49C9-A49D-99F850EBD041}" type="datetimeFigureOut">
              <a:rPr lang="en-US" smtClean="0"/>
              <a:t>4/21/2015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84313" y="1198563"/>
            <a:ext cx="4314825" cy="3235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96" tIns="48198" rIns="96396" bIns="4819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28345" y="4613702"/>
            <a:ext cx="5826760" cy="3774847"/>
          </a:xfrm>
          <a:prstGeom prst="rect">
            <a:avLst/>
          </a:prstGeom>
        </p:spPr>
        <p:txBody>
          <a:bodyPr vert="horz" lIns="96396" tIns="48198" rIns="96396" bIns="4819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05904"/>
            <a:ext cx="3156162" cy="481010"/>
          </a:xfrm>
          <a:prstGeom prst="rect">
            <a:avLst/>
          </a:prstGeom>
        </p:spPr>
        <p:txBody>
          <a:bodyPr vert="horz" lIns="96396" tIns="48198" rIns="96396" bIns="4819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25603" y="9105904"/>
            <a:ext cx="3156162" cy="481010"/>
          </a:xfrm>
          <a:prstGeom prst="rect">
            <a:avLst/>
          </a:prstGeom>
        </p:spPr>
        <p:txBody>
          <a:bodyPr vert="horz" lIns="96396" tIns="48198" rIns="96396" bIns="48198" rtlCol="0" anchor="b"/>
          <a:lstStyle>
            <a:lvl1pPr algn="r">
              <a:defRPr sz="1300"/>
            </a:lvl1pPr>
          </a:lstStyle>
          <a:p>
            <a:fld id="{EAFE7359-C370-4D9C-A45A-D799D05C3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751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E7359-C370-4D9C-A45A-D799D05C33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40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E7359-C370-4D9C-A45A-D799D05C33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82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E7359-C370-4D9C-A45A-D799D05C33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484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E7359-C370-4D9C-A45A-D799D05C33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38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5240-DF82-4735-BAEF-C879A242C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4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5240-DF82-4735-BAEF-C879A242C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9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5240-DF82-4735-BAEF-C879A242C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30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5240-DF82-4735-BAEF-C879A242C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556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5240-DF82-4735-BAEF-C879A242C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196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5240-DF82-4735-BAEF-C879A242C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8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5240-DF82-4735-BAEF-C879A242C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09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5240-DF82-4735-BAEF-C879A242C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753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5240-DF82-4735-BAEF-C879A242C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58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5240-DF82-4735-BAEF-C879A242C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63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5240-DF82-4735-BAEF-C879A242C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771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4/22/2015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45240-DF82-4735-BAEF-C879A242CE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1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69966" y="1402084"/>
            <a:ext cx="8731160" cy="4758199"/>
          </a:xfrm>
          <a:prstGeom prst="rect">
            <a:avLst/>
          </a:prstGeom>
        </p:spPr>
        <p:txBody>
          <a:bodyPr vert="horz" lIns="64008" tIns="32004" rIns="64008" bIns="32004" rtlCol="0" anchor="ctr">
            <a:normAutofit fontScale="92500" lnSpcReduction="10000"/>
          </a:bodyPr>
          <a:lstStyle>
            <a:lvl1pPr algn="l" defTabSz="914354" rtl="0" eaLnBrk="1" latinLnBrk="0" hangingPunct="1">
              <a:spcBef>
                <a:spcPct val="0"/>
              </a:spcBef>
              <a:buNone/>
              <a:defRPr sz="3400" b="1" kern="1200">
                <a:solidFill>
                  <a:schemeClr val="bg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3600" b="0" dirty="0">
                <a:solidFill>
                  <a:schemeClr val="tx1"/>
                </a:solidFill>
                <a:latin typeface="Arial Narrow"/>
              </a:rPr>
              <a:t>NMR Core-Analysis in Unconventional Resource Plays</a:t>
            </a:r>
          </a:p>
          <a:p>
            <a:pPr>
              <a:defRPr/>
            </a:pPr>
            <a:endParaRPr lang="en-US" sz="2800" b="0" dirty="0">
              <a:solidFill>
                <a:schemeClr val="tx2"/>
              </a:solidFill>
              <a:latin typeface="Arial Narrow"/>
            </a:endParaRPr>
          </a:p>
          <a:p>
            <a:pPr>
              <a:defRPr/>
            </a:pPr>
            <a:r>
              <a:rPr lang="en-US" sz="2800" b="0" dirty="0" smtClean="0">
                <a:solidFill>
                  <a:schemeClr val="tx2"/>
                </a:solidFill>
                <a:latin typeface="Arial Narrow"/>
              </a:rPr>
              <a:t>Rice </a:t>
            </a:r>
            <a:r>
              <a:rPr lang="en-US" sz="2800" b="0" dirty="0">
                <a:solidFill>
                  <a:schemeClr val="tx2"/>
                </a:solidFill>
                <a:latin typeface="Arial Narrow"/>
              </a:rPr>
              <a:t>University Consortium on Processes in Porous </a:t>
            </a:r>
            <a:r>
              <a:rPr lang="en-US" sz="2800" b="0" dirty="0" smtClean="0">
                <a:solidFill>
                  <a:schemeClr val="tx2"/>
                </a:solidFill>
                <a:latin typeface="Arial Narrow"/>
              </a:rPr>
              <a:t>Media</a:t>
            </a:r>
            <a:endParaRPr lang="en-US" sz="2800" b="0" dirty="0">
              <a:solidFill>
                <a:schemeClr val="tx2"/>
              </a:solidFill>
              <a:latin typeface="Arial Narrow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0" dirty="0" smtClean="0">
              <a:solidFill>
                <a:schemeClr val="tx2"/>
              </a:solidFill>
              <a:latin typeface="Arial Narrow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dirty="0" smtClean="0">
                <a:solidFill>
                  <a:schemeClr val="tx2"/>
                </a:solidFill>
                <a:latin typeface="Arial Narrow"/>
              </a:rPr>
              <a:t>Department of Chemical &amp; </a:t>
            </a:r>
            <a:r>
              <a:rPr lang="en-US" sz="2800" b="0" dirty="0" err="1" smtClean="0">
                <a:solidFill>
                  <a:schemeClr val="tx2"/>
                </a:solidFill>
                <a:latin typeface="Arial Narrow"/>
              </a:rPr>
              <a:t>Biomolecular</a:t>
            </a:r>
            <a:r>
              <a:rPr lang="en-US" sz="2800" b="0" dirty="0" smtClean="0">
                <a:solidFill>
                  <a:schemeClr val="tx2"/>
                </a:solidFill>
                <a:latin typeface="Arial Narrow"/>
              </a:rPr>
              <a:t> Engineering</a:t>
            </a: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0" baseline="0" dirty="0">
              <a:solidFill>
                <a:schemeClr val="tx1"/>
              </a:solidFill>
              <a:latin typeface="Arial Narrow"/>
            </a:endParaRPr>
          </a:p>
          <a:p>
            <a:pPr>
              <a:defRPr/>
            </a:pPr>
            <a:r>
              <a:rPr lang="en-US" sz="2800" b="0" dirty="0">
                <a:solidFill>
                  <a:schemeClr val="tx1"/>
                </a:solidFill>
                <a:latin typeface="Arial Narrow"/>
              </a:rPr>
              <a:t>Philip M. </a:t>
            </a:r>
            <a:r>
              <a:rPr lang="en-US" sz="2800" b="0" dirty="0" smtClean="0">
                <a:solidFill>
                  <a:schemeClr val="tx1"/>
                </a:solidFill>
                <a:latin typeface="Arial Narrow"/>
              </a:rPr>
              <a:t>Singer</a:t>
            </a:r>
          </a:p>
          <a:p>
            <a:pPr lvl="0">
              <a:defRPr/>
            </a:pPr>
            <a:r>
              <a:rPr lang="en-US" sz="2800" b="0" dirty="0" smtClean="0">
                <a:solidFill>
                  <a:schemeClr val="tx1"/>
                </a:solidFill>
                <a:latin typeface="Arial Narrow"/>
              </a:rPr>
              <a:t>George </a:t>
            </a:r>
            <a:r>
              <a:rPr lang="en-US" sz="2800" b="0" dirty="0">
                <a:solidFill>
                  <a:schemeClr val="tx1"/>
                </a:solidFill>
                <a:latin typeface="Arial Narrow"/>
              </a:rPr>
              <a:t>J. </a:t>
            </a:r>
            <a:r>
              <a:rPr lang="en-US" sz="2800" b="0" dirty="0" smtClean="0">
                <a:solidFill>
                  <a:schemeClr val="tx1"/>
                </a:solidFill>
                <a:latin typeface="Arial Narrow"/>
              </a:rPr>
              <a:t>Hirasaki</a:t>
            </a:r>
          </a:p>
          <a:p>
            <a:pPr lvl="0">
              <a:defRPr/>
            </a:pPr>
            <a:r>
              <a:rPr lang="en-US" sz="2800" b="0" dirty="0" smtClean="0">
                <a:solidFill>
                  <a:schemeClr val="tx1"/>
                </a:solidFill>
                <a:latin typeface="Arial Narrow"/>
              </a:rPr>
              <a:t>Walter G. Chapman</a:t>
            </a:r>
          </a:p>
          <a:p>
            <a:pPr lvl="0">
              <a:defRPr/>
            </a:pPr>
            <a:r>
              <a:rPr lang="en-US" sz="2800" b="0" dirty="0" err="1">
                <a:solidFill>
                  <a:schemeClr val="tx1"/>
                </a:solidFill>
                <a:latin typeface="Arial Narrow"/>
              </a:rPr>
              <a:t>Dilipkumar</a:t>
            </a:r>
            <a:r>
              <a:rPr lang="en-US" sz="2800" b="0" dirty="0">
                <a:solidFill>
                  <a:schemeClr val="tx1"/>
                </a:solidFill>
                <a:latin typeface="Arial Narrow"/>
              </a:rPr>
              <a:t> </a:t>
            </a:r>
            <a:r>
              <a:rPr lang="en-US" sz="2800" b="0" dirty="0" smtClean="0">
                <a:solidFill>
                  <a:schemeClr val="tx1"/>
                </a:solidFill>
                <a:latin typeface="Arial Narrow"/>
              </a:rPr>
              <a:t>N. Asthagiri</a:t>
            </a:r>
            <a:endParaRPr lang="en-US" sz="2800" b="0" dirty="0">
              <a:solidFill>
                <a:schemeClr val="tx1"/>
              </a:solidFill>
              <a:latin typeface="Arial Narrow"/>
            </a:endParaRPr>
          </a:p>
          <a:p>
            <a:pPr lvl="0">
              <a:defRPr/>
            </a:pPr>
            <a:r>
              <a:rPr lang="en-US" sz="2800" b="0" dirty="0" smtClean="0">
                <a:solidFill>
                  <a:schemeClr val="tx1"/>
                </a:solidFill>
                <a:latin typeface="Arial Narrow"/>
              </a:rPr>
              <a:t>Zeliang Chen</a:t>
            </a:r>
          </a:p>
          <a:p>
            <a:pPr lvl="0">
              <a:defRPr/>
            </a:pPr>
            <a:r>
              <a:rPr lang="en-US" sz="2800" b="0" dirty="0" err="1">
                <a:solidFill>
                  <a:schemeClr val="tx1"/>
                </a:solidFill>
                <a:latin typeface="Arial Narrow"/>
              </a:rPr>
              <a:t>Jinlu</a:t>
            </a:r>
            <a:r>
              <a:rPr lang="en-US" sz="2800" b="0" dirty="0">
                <a:solidFill>
                  <a:schemeClr val="tx1"/>
                </a:solidFill>
                <a:latin typeface="Arial Narrow"/>
              </a:rPr>
              <a:t> </a:t>
            </a:r>
            <a:r>
              <a:rPr lang="en-US" sz="2800" b="0" dirty="0" smtClean="0">
                <a:solidFill>
                  <a:schemeClr val="tx1"/>
                </a:solidFill>
                <a:latin typeface="Arial Narrow"/>
              </a:rPr>
              <a:t>Liu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406" t="10769" r="2032" b="18846"/>
          <a:stretch/>
        </p:blipFill>
        <p:spPr>
          <a:xfrm>
            <a:off x="7027823" y="108033"/>
            <a:ext cx="2020784" cy="797859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4/22/2015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5240-DF82-4735-BAEF-C879A242CEA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55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5240-DF82-4735-BAEF-C879A242CEA8}" type="slidenum">
              <a:rPr lang="en-US" smtClean="0"/>
              <a:t>10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28650" y="269876"/>
            <a:ext cx="7886700" cy="1325563"/>
          </a:xfrm>
        </p:spPr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Bulk Crude-Oils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10671" y="6329335"/>
            <a:ext cx="27195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Z. Yang </a:t>
            </a:r>
            <a:r>
              <a:rPr lang="en-US" i="1" dirty="0" smtClean="0">
                <a:latin typeface="Arial Narrow" panose="020B0606020202030204" pitchFamily="34" charset="0"/>
              </a:rPr>
              <a:t>et al. </a:t>
            </a:r>
            <a:r>
              <a:rPr lang="en-US" dirty="0">
                <a:latin typeface="Arial Narrow" panose="020B0606020202030204" pitchFamily="34" charset="0"/>
              </a:rPr>
              <a:t>JMR-192 (2008</a:t>
            </a:r>
            <a:r>
              <a:rPr lang="en-US" dirty="0" smtClean="0">
                <a:latin typeface="Arial Narrow" panose="020B0606020202030204" pitchFamily="34" charset="0"/>
              </a:rPr>
              <a:t>)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1406" t="10769" r="2032" b="18846"/>
          <a:stretch/>
        </p:blipFill>
        <p:spPr>
          <a:xfrm>
            <a:off x="7027823" y="108033"/>
            <a:ext cx="2020784" cy="79785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588560" y="1538741"/>
            <a:ext cx="8090348" cy="4578928"/>
            <a:chOff x="1341035" y="1548266"/>
            <a:chExt cx="8090348" cy="457892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/>
            <a:srcRect l="6068" t="16106" r="18439" b="4722"/>
            <a:stretch/>
          </p:blipFill>
          <p:spPr>
            <a:xfrm>
              <a:off x="1341035" y="1548266"/>
              <a:ext cx="8090348" cy="4578928"/>
            </a:xfrm>
            <a:prstGeom prst="rect">
              <a:avLst/>
            </a:prstGeom>
          </p:spPr>
        </p:pic>
        <p:sp>
          <p:nvSpPr>
            <p:cNvPr id="6" name="Freeform 5"/>
            <p:cNvSpPr/>
            <p:nvPr/>
          </p:nvSpPr>
          <p:spPr>
            <a:xfrm>
              <a:off x="3387256" y="1800283"/>
              <a:ext cx="2377439" cy="2117667"/>
            </a:xfrm>
            <a:custGeom>
              <a:avLst/>
              <a:gdLst>
                <a:gd name="connsiteX0" fmla="*/ 0 w 2063932"/>
                <a:gd name="connsiteY0" fmla="*/ 1384663 h 2159134"/>
                <a:gd name="connsiteX1" fmla="*/ 940526 w 2063932"/>
                <a:gd name="connsiteY1" fmla="*/ 2098766 h 2159134"/>
                <a:gd name="connsiteX2" fmla="*/ 2063932 w 2063932"/>
                <a:gd name="connsiteY2" fmla="*/ 0 h 2159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63932" h="2159134">
                  <a:moveTo>
                    <a:pt x="0" y="1384663"/>
                  </a:moveTo>
                  <a:cubicBezTo>
                    <a:pt x="298268" y="1857103"/>
                    <a:pt x="596537" y="2329543"/>
                    <a:pt x="940526" y="2098766"/>
                  </a:cubicBezTo>
                  <a:cubicBezTo>
                    <a:pt x="1284515" y="1867989"/>
                    <a:pt x="1674223" y="933994"/>
                    <a:pt x="2063932" y="0"/>
                  </a:cubicBezTo>
                </a:path>
              </a:pathLst>
            </a:cu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4837173" y="2043622"/>
            <a:ext cx="8402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 Narrow" panose="020B0606020202030204" pitchFamily="34" charset="0"/>
              </a:rPr>
              <a:t>Theory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44248" y="3325854"/>
            <a:ext cx="12490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Arial Narrow" panose="020B0606020202030204" pitchFamily="34" charset="0"/>
              </a:rPr>
              <a:t>Experiment</a:t>
            </a:r>
            <a:endParaRPr lang="en-US" sz="20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9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5240-DF82-4735-BAEF-C879A242CEA8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31461" t="32833" r="34595" b="5738"/>
          <a:stretch/>
        </p:blipFill>
        <p:spPr>
          <a:xfrm>
            <a:off x="5332520" y="3990040"/>
            <a:ext cx="2321771" cy="227599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269876"/>
            <a:ext cx="7886700" cy="1325563"/>
          </a:xfrm>
        </p:spPr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NMR Core Equipment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66633" t="36343" r="5055" b="36455"/>
          <a:stretch/>
        </p:blipFill>
        <p:spPr>
          <a:xfrm>
            <a:off x="4376276" y="1757282"/>
            <a:ext cx="4067372" cy="211677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761210" y="1785851"/>
            <a:ext cx="3570830" cy="4331589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 Narrow" panose="020B0606020202030204" pitchFamily="34" charset="0"/>
              </a:rPr>
              <a:t>Low-field 2 MHz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Core dia.:   0.5”, 1.0”,</a:t>
            </a:r>
            <a:r>
              <a:rPr lang="en-US" sz="2400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 1.5”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r>
              <a:rPr lang="en-US" sz="2400" i="1" dirty="0" smtClean="0">
                <a:latin typeface="Arial Narrow" panose="020B0606020202030204" pitchFamily="34" charset="0"/>
              </a:rPr>
              <a:t>T</a:t>
            </a:r>
            <a:r>
              <a:rPr lang="en-US" sz="2400" baseline="-25000" dirty="0" smtClean="0">
                <a:latin typeface="Arial Narrow" panose="020B0606020202030204" pitchFamily="34" charset="0"/>
              </a:rPr>
              <a:t>E</a:t>
            </a:r>
            <a:r>
              <a:rPr lang="en-US" sz="2400" dirty="0" smtClean="0">
                <a:latin typeface="Arial Narrow" panose="020B0606020202030204" pitchFamily="34" charset="0"/>
              </a:rPr>
              <a:t> (</a:t>
            </a:r>
            <a:r>
              <a:rPr lang="en-US" sz="2400" dirty="0" err="1" smtClean="0">
                <a:latin typeface="Arial Narrow" panose="020B0606020202030204" pitchFamily="34" charset="0"/>
              </a:rPr>
              <a:t>ms</a:t>
            </a:r>
            <a:r>
              <a:rPr lang="en-US" sz="2400" dirty="0" smtClean="0">
                <a:latin typeface="Arial Narrow" panose="020B0606020202030204" pitchFamily="34" charset="0"/>
              </a:rPr>
              <a:t>):    0.03, 0.06, </a:t>
            </a:r>
            <a:r>
              <a:rPr lang="en-US" sz="2400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0.1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r>
              <a:rPr lang="en-US" sz="2400" i="1" dirty="0" smtClean="0">
                <a:latin typeface="Arial Narrow" panose="020B0606020202030204" pitchFamily="34" charset="0"/>
              </a:rPr>
              <a:t>T</a:t>
            </a:r>
            <a:r>
              <a:rPr lang="en-US" sz="2400" baseline="-25000" dirty="0" smtClean="0">
                <a:latin typeface="Arial Narrow" panose="020B0606020202030204" pitchFamily="34" charset="0"/>
              </a:rPr>
              <a:t>1</a:t>
            </a:r>
            <a:r>
              <a:rPr lang="en-US" sz="2400" dirty="0" smtClean="0">
                <a:latin typeface="Arial Narrow" panose="020B0606020202030204" pitchFamily="34" charset="0"/>
              </a:rPr>
              <a:t>-</a:t>
            </a:r>
            <a:r>
              <a:rPr lang="en-US" sz="2400" i="1" dirty="0" smtClean="0">
                <a:latin typeface="Arial Narrow" panose="020B0606020202030204" pitchFamily="34" charset="0"/>
              </a:rPr>
              <a:t>T</a:t>
            </a:r>
            <a:r>
              <a:rPr lang="en-US" sz="2400" baseline="-25000" dirty="0" smtClean="0">
                <a:latin typeface="Arial Narrow" panose="020B0606020202030204" pitchFamily="34" charset="0"/>
              </a:rPr>
              <a:t>2</a:t>
            </a:r>
            <a:r>
              <a:rPr lang="en-US" sz="2400" dirty="0" smtClean="0">
                <a:latin typeface="Arial Narrow" panose="020B0606020202030204" pitchFamily="34" charset="0"/>
              </a:rPr>
              <a:t>, </a:t>
            </a:r>
            <a:r>
              <a:rPr lang="en-US" sz="2400" i="1" dirty="0" smtClean="0">
                <a:latin typeface="Arial Narrow" panose="020B0606020202030204" pitchFamily="34" charset="0"/>
              </a:rPr>
              <a:t>D</a:t>
            </a:r>
            <a:r>
              <a:rPr lang="en-US" sz="2400" dirty="0" smtClean="0">
                <a:latin typeface="Arial Narrow" panose="020B0606020202030204" pitchFamily="34" charset="0"/>
              </a:rPr>
              <a:t>-</a:t>
            </a:r>
            <a:r>
              <a:rPr lang="en-US" sz="2400" i="1" dirty="0" smtClean="0">
                <a:latin typeface="Arial Narrow" panose="020B0606020202030204" pitchFamily="34" charset="0"/>
              </a:rPr>
              <a:t>T</a:t>
            </a:r>
            <a:r>
              <a:rPr lang="en-US" sz="2400" baseline="-25000" dirty="0" smtClean="0">
                <a:latin typeface="Arial Narrow" panose="020B0606020202030204" pitchFamily="34" charset="0"/>
              </a:rPr>
              <a:t>2</a:t>
            </a:r>
            <a:r>
              <a:rPr lang="en-US" sz="2400" dirty="0" smtClean="0">
                <a:latin typeface="Arial Narrow" panose="020B0606020202030204" pitchFamily="34" charset="0"/>
              </a:rPr>
              <a:t>, </a:t>
            </a:r>
            <a:r>
              <a:rPr lang="en-US" sz="2400" i="1" dirty="0" smtClean="0">
                <a:latin typeface="Arial Narrow" panose="020B0606020202030204" pitchFamily="34" charset="0"/>
              </a:rPr>
              <a:t>Profile</a:t>
            </a:r>
            <a:r>
              <a:rPr lang="en-US" sz="2400" dirty="0" smtClean="0">
                <a:latin typeface="Arial Narrow" panose="020B0606020202030204" pitchFamily="34" charset="0"/>
              </a:rPr>
              <a:t>-</a:t>
            </a:r>
            <a:r>
              <a:rPr lang="en-US" sz="2400" i="1" dirty="0" smtClean="0">
                <a:latin typeface="Arial Narrow" panose="020B0606020202030204" pitchFamily="34" charset="0"/>
              </a:rPr>
              <a:t>T</a:t>
            </a:r>
            <a:r>
              <a:rPr lang="en-US" sz="2400" baseline="-25000" dirty="0" smtClean="0">
                <a:latin typeface="Arial Narrow" panose="020B0606020202030204" pitchFamily="34" charset="0"/>
              </a:rPr>
              <a:t>2</a:t>
            </a:r>
          </a:p>
          <a:p>
            <a:endParaRPr lang="en-US" sz="1400" dirty="0" smtClean="0">
              <a:latin typeface="Arial Narrow" panose="020B0606020202030204" pitchFamily="34" charset="0"/>
            </a:endParaRPr>
          </a:p>
          <a:p>
            <a:endParaRPr lang="en-US" sz="1400" dirty="0" smtClean="0">
              <a:latin typeface="Arial Narrow" panose="020B0606020202030204" pitchFamily="34" charset="0"/>
            </a:endParaRPr>
          </a:p>
          <a:p>
            <a:r>
              <a:rPr lang="en-US" sz="2400" dirty="0" smtClean="0">
                <a:latin typeface="Arial Narrow" panose="020B0606020202030204" pitchFamily="34" charset="0"/>
              </a:rPr>
              <a:t>1.0</a:t>
            </a:r>
            <a:r>
              <a:rPr lang="en-US" sz="2400" dirty="0">
                <a:latin typeface="Arial Narrow" panose="020B0606020202030204" pitchFamily="34" charset="0"/>
              </a:rPr>
              <a:t>” </a:t>
            </a:r>
            <a:r>
              <a:rPr lang="en-US" sz="2400" dirty="0" smtClean="0">
                <a:latin typeface="Arial Narrow" panose="020B0606020202030204" pitchFamily="34" charset="0"/>
              </a:rPr>
              <a:t>dia., 0.1 </a:t>
            </a:r>
            <a:r>
              <a:rPr lang="en-US" sz="2400" dirty="0" err="1" smtClean="0">
                <a:latin typeface="Arial Narrow" panose="020B0606020202030204" pitchFamily="34" charset="0"/>
              </a:rPr>
              <a:t>ms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r>
              <a:rPr lang="en-US" sz="2400" dirty="0" smtClean="0">
                <a:latin typeface="Arial Narrow" panose="020B0606020202030204" pitchFamily="34" charset="0"/>
              </a:rPr>
              <a:t>5,000 </a:t>
            </a:r>
            <a:r>
              <a:rPr lang="en-US" sz="2400" dirty="0">
                <a:latin typeface="Arial Narrow" panose="020B0606020202030204" pitchFamily="34" charset="0"/>
              </a:rPr>
              <a:t>psi confining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4,500 psi differential</a:t>
            </a:r>
          </a:p>
          <a:p>
            <a:r>
              <a:rPr lang="en-US" sz="2400" dirty="0">
                <a:latin typeface="Arial Narrow" panose="020B0606020202030204" pitchFamily="34" charset="0"/>
              </a:rPr>
              <a:t>100 C</a:t>
            </a:r>
          </a:p>
          <a:p>
            <a:endParaRPr lang="en-US" sz="2400" dirty="0" smtClean="0">
              <a:latin typeface="Arial Narrow" panose="020B0606020202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1406" t="10769" r="2032" b="18846"/>
          <a:stretch/>
        </p:blipFill>
        <p:spPr>
          <a:xfrm>
            <a:off x="7027823" y="108033"/>
            <a:ext cx="2020784" cy="79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9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5240-DF82-4735-BAEF-C879A242CEA8}" type="slidenum">
              <a:rPr lang="en-US" smtClean="0"/>
              <a:t>12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70806" y="1916356"/>
            <a:ext cx="8315325" cy="446544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Model </a:t>
            </a:r>
            <a:r>
              <a:rPr lang="en-US" sz="24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hydrocarbon</a:t>
            </a:r>
            <a:r>
              <a:rPr lang="en-US" sz="24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 phase-behavior &amp; storage </a:t>
            </a:r>
            <a:r>
              <a:rPr lang="en-US" sz="2400" dirty="0" smtClean="0">
                <a:latin typeface="Arial Narrow" panose="020B0606020202030204" pitchFamily="34" charset="0"/>
              </a:rPr>
              <a:t>in </a:t>
            </a:r>
            <a:r>
              <a:rPr lang="en-US" sz="2400" dirty="0" err="1" smtClean="0">
                <a:latin typeface="Arial Narrow" panose="020B0606020202030204" pitchFamily="34" charset="0"/>
              </a:rPr>
              <a:t>nano</a:t>
            </a:r>
            <a:r>
              <a:rPr lang="en-US" sz="2400" dirty="0" smtClean="0">
                <a:latin typeface="Arial Narrow" panose="020B0606020202030204" pitchFamily="34" charset="0"/>
              </a:rPr>
              <a:t>-pores, requires:</a:t>
            </a:r>
          </a:p>
          <a:p>
            <a:pPr marL="514350" indent="-51435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2400" dirty="0" smtClean="0">
                <a:latin typeface="Arial Narrow" panose="020B0606020202030204" pitchFamily="34" charset="0"/>
              </a:rPr>
              <a:t>Hydrocarbon composition</a:t>
            </a:r>
          </a:p>
          <a:p>
            <a:pPr marL="514350" indent="-51435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2400" dirty="0" smtClean="0">
                <a:latin typeface="Arial Narrow" panose="020B0606020202030204" pitchFamily="34" charset="0"/>
              </a:rPr>
              <a:t>Pressure &amp; temperature</a:t>
            </a:r>
          </a:p>
          <a:p>
            <a:pPr marL="514350" indent="-51435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2400" dirty="0" smtClean="0">
                <a:latin typeface="Arial Narrow" panose="020B0606020202030204" pitchFamily="34" charset="0"/>
              </a:rPr>
              <a:t>Pore-size from </a:t>
            </a:r>
            <a:r>
              <a:rPr lang="en-US" sz="2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NMR </a:t>
            </a:r>
            <a:r>
              <a:rPr lang="en-US" sz="2400" dirty="0" smtClean="0">
                <a:latin typeface="Arial Narrow" panose="020B0606020202030204" pitchFamily="34" charset="0"/>
              </a:rPr>
              <a:t>core data</a:t>
            </a:r>
            <a:endParaRPr lang="en-US" sz="24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300"/>
              </a:spcBef>
              <a:buFont typeface="+mj-lt"/>
              <a:buAutoNum type="arabicPeriod"/>
            </a:pPr>
            <a:r>
              <a:rPr lang="en-US" sz="2400" dirty="0" smtClean="0">
                <a:latin typeface="Arial Narrow" panose="020B0606020202030204" pitchFamily="34" charset="0"/>
              </a:rPr>
              <a:t>Wettability from </a:t>
            </a:r>
            <a:r>
              <a:rPr lang="en-US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NMR </a:t>
            </a:r>
            <a:r>
              <a:rPr lang="en-US" sz="2400" dirty="0">
                <a:latin typeface="Arial Narrow" panose="020B0606020202030204" pitchFamily="34" charset="0"/>
              </a:rPr>
              <a:t>core </a:t>
            </a:r>
            <a:r>
              <a:rPr lang="en-US" sz="2400" dirty="0" smtClean="0">
                <a:latin typeface="Arial Narrow" panose="020B0606020202030204" pitchFamily="34" charset="0"/>
              </a:rPr>
              <a:t>data</a:t>
            </a:r>
            <a:endParaRPr lang="en-US" sz="2400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600"/>
              </a:spcBef>
              <a:buFont typeface="+mj-lt"/>
              <a:buAutoNum type="arabicPeriod"/>
            </a:pPr>
            <a:endParaRPr lang="en-US" sz="1400" dirty="0" smtClean="0">
              <a:latin typeface="Arial Narrow" panose="020B0606020202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Model </a:t>
            </a:r>
            <a:r>
              <a:rPr lang="en-US" sz="24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hydrocarbon </a:t>
            </a:r>
            <a:r>
              <a:rPr lang="en-US" sz="240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transport </a:t>
            </a:r>
            <a:r>
              <a:rPr lang="en-US" sz="2400" dirty="0" smtClean="0">
                <a:latin typeface="Arial Narrow" panose="020B0606020202030204" pitchFamily="34" charset="0"/>
              </a:rPr>
              <a:t>in </a:t>
            </a:r>
            <a:r>
              <a:rPr lang="en-US" sz="2400" dirty="0" err="1" smtClean="0">
                <a:latin typeface="Arial Narrow" panose="020B0606020202030204" pitchFamily="34" charset="0"/>
              </a:rPr>
              <a:t>nano</a:t>
            </a:r>
            <a:r>
              <a:rPr lang="en-US" sz="2400" dirty="0" smtClean="0">
                <a:latin typeface="Arial Narrow" panose="020B0606020202030204" pitchFamily="34" charset="0"/>
              </a:rPr>
              <a:t>-pores using: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2400" dirty="0" smtClean="0">
                <a:latin typeface="Arial Narrow" panose="020B0606020202030204" pitchFamily="34" charset="0"/>
              </a:rPr>
              <a:t> In-situ </a:t>
            </a:r>
            <a:r>
              <a:rPr lang="en-US" sz="2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NMR</a:t>
            </a:r>
            <a:r>
              <a:rPr lang="en-US" sz="2400" dirty="0" smtClean="0">
                <a:latin typeface="Arial Narrow" panose="020B0606020202030204" pitchFamily="34" charset="0"/>
              </a:rPr>
              <a:t> core-flooding data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2400" dirty="0" smtClean="0">
                <a:latin typeface="Arial Narrow" panose="020B0606020202030204" pitchFamily="34" charset="0"/>
              </a:rPr>
              <a:t> Real-time </a:t>
            </a:r>
            <a:r>
              <a:rPr lang="en-US" sz="2400" dirty="0">
                <a:latin typeface="Arial Narrow" panose="020B0606020202030204" pitchFamily="34" charset="0"/>
              </a:rPr>
              <a:t>monitoring of </a:t>
            </a:r>
            <a:r>
              <a:rPr lang="en-US" sz="2400" dirty="0" smtClean="0">
                <a:latin typeface="Arial Narrow" panose="020B0606020202030204" pitchFamily="34" charset="0"/>
              </a:rPr>
              <a:t>core-flood front</a:t>
            </a:r>
          </a:p>
          <a:p>
            <a:pPr>
              <a:lnSpc>
                <a:spcPct val="100000"/>
              </a:lnSpc>
              <a:spcBef>
                <a:spcPts val="300"/>
              </a:spcBef>
            </a:pPr>
            <a:r>
              <a:rPr lang="en-US" sz="2400" dirty="0" smtClean="0">
                <a:latin typeface="Arial Narrow" panose="020B0606020202030204" pitchFamily="34" charset="0"/>
              </a:rPr>
              <a:t> Saturated pore-size distribution across core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2400" dirty="0" smtClean="0">
              <a:latin typeface="Arial Narrow" panose="020B0606020202030204" pitchFamily="34" charset="0"/>
            </a:endParaRP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endParaRPr lang="en-US" sz="2400" dirty="0" smtClean="0"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 smtClean="0"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Arial Narrow" panose="020B0606020202030204" pitchFamily="34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Arial Narrow" panose="020B0606020202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400" dirty="0" smtClean="0">
              <a:latin typeface="Arial Narrow" panose="020B0606020202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406" t="10769" r="2032" b="18846"/>
          <a:stretch/>
        </p:blipFill>
        <p:spPr>
          <a:xfrm>
            <a:off x="7027823" y="108033"/>
            <a:ext cx="2020784" cy="797859"/>
          </a:xfrm>
          <a:prstGeom prst="rect">
            <a:avLst/>
          </a:prstGeom>
        </p:spPr>
      </p:pic>
      <p:grpSp>
        <p:nvGrpSpPr>
          <p:cNvPr id="107" name="Group 106"/>
          <p:cNvGrpSpPr>
            <a:grpSpLocks noChangeAspect="1"/>
          </p:cNvGrpSpPr>
          <p:nvPr/>
        </p:nvGrpSpPr>
        <p:grpSpPr>
          <a:xfrm>
            <a:off x="6208575" y="2832401"/>
            <a:ext cx="2429238" cy="2872921"/>
            <a:chOff x="5980798" y="3010774"/>
            <a:chExt cx="2893329" cy="3421776"/>
          </a:xfrm>
        </p:grpSpPr>
        <p:grpSp>
          <p:nvGrpSpPr>
            <p:cNvPr id="10" name="Group 225"/>
            <p:cNvGrpSpPr>
              <a:grpSpLocks/>
            </p:cNvGrpSpPr>
            <p:nvPr/>
          </p:nvGrpSpPr>
          <p:grpSpPr bwMode="auto">
            <a:xfrm>
              <a:off x="7774083" y="3338920"/>
              <a:ext cx="940063" cy="1086339"/>
              <a:chOff x="2366" y="1949"/>
              <a:chExt cx="482" cy="557"/>
            </a:xfrm>
          </p:grpSpPr>
          <p:sp>
            <p:nvSpPr>
              <p:cNvPr id="97" name="Text Box 226"/>
              <p:cNvSpPr txBox="1">
                <a:spLocks noChangeArrowheads="1"/>
              </p:cNvSpPr>
              <p:nvPr/>
            </p:nvSpPr>
            <p:spPr bwMode="auto">
              <a:xfrm>
                <a:off x="2522" y="2152"/>
                <a:ext cx="185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300" b="1" dirty="0">
                    <a:latin typeface="Arial Narrow" panose="020B0606020202030204" pitchFamily="34" charset="0"/>
                  </a:rPr>
                  <a:t>C</a:t>
                </a:r>
              </a:p>
            </p:txBody>
          </p:sp>
          <p:sp>
            <p:nvSpPr>
              <p:cNvPr id="98" name="Line 227"/>
              <p:cNvSpPr>
                <a:spLocks noChangeShapeType="1"/>
              </p:cNvSpPr>
              <p:nvPr/>
            </p:nvSpPr>
            <p:spPr bwMode="auto">
              <a:xfrm flipV="1">
                <a:off x="2475" y="2278"/>
                <a:ext cx="85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latin typeface="Arial Narrow" panose="020B0606020202030204" pitchFamily="34" charset="0"/>
                </a:endParaRPr>
              </a:p>
            </p:txBody>
          </p:sp>
          <p:sp>
            <p:nvSpPr>
              <p:cNvPr id="99" name="Line 228"/>
              <p:cNvSpPr>
                <a:spLocks noChangeShapeType="1"/>
              </p:cNvSpPr>
              <p:nvPr/>
            </p:nvSpPr>
            <p:spPr bwMode="auto">
              <a:xfrm>
                <a:off x="2639" y="2256"/>
                <a:ext cx="61" cy="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latin typeface="Arial Narrow" panose="020B0606020202030204" pitchFamily="34" charset="0"/>
                </a:endParaRPr>
              </a:p>
            </p:txBody>
          </p:sp>
          <p:sp>
            <p:nvSpPr>
              <p:cNvPr id="100" name="Text Box 229"/>
              <p:cNvSpPr txBox="1">
                <a:spLocks noChangeArrowheads="1"/>
              </p:cNvSpPr>
              <p:nvPr/>
            </p:nvSpPr>
            <p:spPr bwMode="auto">
              <a:xfrm>
                <a:off x="2515" y="1949"/>
                <a:ext cx="17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rgbClr val="33CC33"/>
                    </a:solidFill>
                    <a:latin typeface="Arial Narrow" panose="020B0606020202030204" pitchFamily="34" charset="0"/>
                  </a:rPr>
                  <a:t>H</a:t>
                </a:r>
              </a:p>
            </p:txBody>
          </p:sp>
          <p:sp>
            <p:nvSpPr>
              <p:cNvPr id="101" name="Line 230"/>
              <p:cNvSpPr>
                <a:spLocks noChangeShapeType="1"/>
              </p:cNvSpPr>
              <p:nvPr/>
            </p:nvSpPr>
            <p:spPr bwMode="auto">
              <a:xfrm flipV="1">
                <a:off x="2600" y="2081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latin typeface="Arial Narrow" panose="020B0606020202030204" pitchFamily="34" charset="0"/>
                </a:endParaRPr>
              </a:p>
            </p:txBody>
          </p:sp>
          <p:sp>
            <p:nvSpPr>
              <p:cNvPr id="102" name="Text Box 231"/>
              <p:cNvSpPr txBox="1">
                <a:spLocks noChangeArrowheads="1"/>
              </p:cNvSpPr>
              <p:nvPr/>
            </p:nvSpPr>
            <p:spPr bwMode="auto">
              <a:xfrm>
                <a:off x="2674" y="2206"/>
                <a:ext cx="17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rgbClr val="33CC33"/>
                    </a:solidFill>
                    <a:latin typeface="Arial Narrow" panose="020B0606020202030204" pitchFamily="34" charset="0"/>
                  </a:rPr>
                  <a:t>H</a:t>
                </a:r>
              </a:p>
            </p:txBody>
          </p:sp>
          <p:sp>
            <p:nvSpPr>
              <p:cNvPr id="103" name="Text Box 232"/>
              <p:cNvSpPr txBox="1">
                <a:spLocks noChangeArrowheads="1"/>
              </p:cNvSpPr>
              <p:nvPr/>
            </p:nvSpPr>
            <p:spPr bwMode="auto">
              <a:xfrm>
                <a:off x="2366" y="2309"/>
                <a:ext cx="17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solidFill>
                      <a:srgbClr val="33CC33"/>
                    </a:solidFill>
                    <a:latin typeface="Arial Narrow" panose="020B0606020202030204" pitchFamily="34" charset="0"/>
                  </a:rPr>
                  <a:t>H</a:t>
                </a:r>
              </a:p>
            </p:txBody>
          </p:sp>
          <p:sp>
            <p:nvSpPr>
              <p:cNvPr id="104" name="Text Box 233"/>
              <p:cNvSpPr txBox="1">
                <a:spLocks noChangeArrowheads="1"/>
              </p:cNvSpPr>
              <p:nvPr/>
            </p:nvSpPr>
            <p:spPr bwMode="auto">
              <a:xfrm>
                <a:off x="2624" y="2332"/>
                <a:ext cx="17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solidFill>
                      <a:srgbClr val="33CC33"/>
                    </a:solidFill>
                    <a:latin typeface="Arial Narrow" panose="020B0606020202030204" pitchFamily="34" charset="0"/>
                  </a:rPr>
                  <a:t>H</a:t>
                </a:r>
              </a:p>
            </p:txBody>
          </p:sp>
          <p:sp>
            <p:nvSpPr>
              <p:cNvPr id="105" name="Line 234"/>
              <p:cNvSpPr>
                <a:spLocks noChangeShapeType="1"/>
              </p:cNvSpPr>
              <p:nvPr/>
            </p:nvSpPr>
            <p:spPr bwMode="auto">
              <a:xfrm flipH="1" flipV="1">
                <a:off x="2638" y="2292"/>
                <a:ext cx="39" cy="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8691247" y="3135579"/>
              <a:ext cx="182880" cy="3156411"/>
              <a:chOff x="2918460" y="1944610"/>
              <a:chExt cx="182880" cy="3156411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>
                <a:off x="2918460" y="1971798"/>
                <a:ext cx="0" cy="3129223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 flipH="1">
                <a:off x="2918460" y="1944610"/>
                <a:ext cx="182880" cy="257445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flipH="1">
                <a:off x="2918460" y="2104630"/>
                <a:ext cx="182880" cy="257445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H="1">
                <a:off x="2918460" y="2279890"/>
                <a:ext cx="182880" cy="257445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H="1">
                <a:off x="2918460" y="2447530"/>
                <a:ext cx="182880" cy="257445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H="1">
                <a:off x="2918460" y="2607550"/>
                <a:ext cx="182880" cy="257445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H="1">
                <a:off x="2918460" y="2782810"/>
                <a:ext cx="182880" cy="257445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 flipH="1">
                <a:off x="2918460" y="2927201"/>
                <a:ext cx="182880" cy="257445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 flipH="1">
                <a:off x="2918460" y="3102461"/>
                <a:ext cx="182880" cy="257445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 flipH="1">
                <a:off x="2918460" y="3270101"/>
                <a:ext cx="182880" cy="257445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flipH="1">
                <a:off x="2918460" y="3430121"/>
                <a:ext cx="182880" cy="257445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flipH="1">
                <a:off x="2918460" y="3605381"/>
                <a:ext cx="182880" cy="257445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flipH="1">
                <a:off x="2918460" y="3754817"/>
                <a:ext cx="182880" cy="257445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 flipH="1">
                <a:off x="2918460" y="3930077"/>
                <a:ext cx="182880" cy="257445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 flipH="1">
                <a:off x="2918460" y="4074468"/>
                <a:ext cx="182880" cy="257445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flipH="1">
                <a:off x="2918460" y="4249728"/>
                <a:ext cx="182880" cy="257445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 flipH="1">
                <a:off x="2918460" y="4417368"/>
                <a:ext cx="182880" cy="257445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flipH="1">
                <a:off x="2918460" y="4577388"/>
                <a:ext cx="182880" cy="257445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 flipH="1">
                <a:off x="2918460" y="4752648"/>
                <a:ext cx="182880" cy="257445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oup 11"/>
            <p:cNvGrpSpPr/>
            <p:nvPr/>
          </p:nvGrpSpPr>
          <p:grpSpPr>
            <a:xfrm flipH="1">
              <a:off x="6457950" y="3135579"/>
              <a:ext cx="182880" cy="3156411"/>
              <a:chOff x="2918460" y="1944610"/>
              <a:chExt cx="182880" cy="3156411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2918460" y="1971798"/>
                <a:ext cx="0" cy="3129223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H="1">
                <a:off x="2918460" y="1944610"/>
                <a:ext cx="182880" cy="257445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>
                <a:off x="2918460" y="2104630"/>
                <a:ext cx="182880" cy="257445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>
                <a:off x="2918460" y="2279890"/>
                <a:ext cx="182880" cy="257445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H="1">
                <a:off x="2918460" y="2447530"/>
                <a:ext cx="182880" cy="257445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>
                <a:off x="2918460" y="2607550"/>
                <a:ext cx="182880" cy="257445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H="1">
                <a:off x="2918460" y="2782810"/>
                <a:ext cx="182880" cy="257445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H="1">
                <a:off x="2918460" y="2927201"/>
                <a:ext cx="182880" cy="257445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H="1">
                <a:off x="2918460" y="3102461"/>
                <a:ext cx="182880" cy="257445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H="1">
                <a:off x="2918460" y="3270101"/>
                <a:ext cx="182880" cy="257445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H="1">
                <a:off x="2918460" y="3430121"/>
                <a:ext cx="182880" cy="257445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H="1">
                <a:off x="2918460" y="3605381"/>
                <a:ext cx="182880" cy="257445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H="1">
                <a:off x="2918460" y="3754817"/>
                <a:ext cx="182880" cy="257445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flipH="1">
                <a:off x="2918460" y="3930077"/>
                <a:ext cx="182880" cy="257445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 flipH="1">
                <a:off x="2918460" y="4074468"/>
                <a:ext cx="182880" cy="257445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 flipH="1">
                <a:off x="2918460" y="4249728"/>
                <a:ext cx="182880" cy="257445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flipH="1">
                <a:off x="2918460" y="4417368"/>
                <a:ext cx="182880" cy="257445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flipH="1">
                <a:off x="2918460" y="4577388"/>
                <a:ext cx="182880" cy="257445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H="1">
                <a:off x="2918460" y="4752648"/>
                <a:ext cx="182880" cy="257445"/>
              </a:xfrm>
              <a:prstGeom prst="line">
                <a:avLst/>
              </a:prstGeom>
              <a:ln w="190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97"/>
            <p:cNvGrpSpPr>
              <a:grpSpLocks/>
            </p:cNvGrpSpPr>
            <p:nvPr/>
          </p:nvGrpSpPr>
          <p:grpSpPr bwMode="auto">
            <a:xfrm>
              <a:off x="6599810" y="4191923"/>
              <a:ext cx="1720197" cy="1160451"/>
              <a:chOff x="4532" y="1087"/>
              <a:chExt cx="882" cy="595"/>
            </a:xfrm>
          </p:grpSpPr>
          <p:sp>
            <p:nvSpPr>
              <p:cNvPr id="44" name="Text Box 198"/>
              <p:cNvSpPr txBox="1">
                <a:spLocks noChangeArrowheads="1"/>
              </p:cNvSpPr>
              <p:nvPr/>
            </p:nvSpPr>
            <p:spPr bwMode="auto">
              <a:xfrm>
                <a:off x="4772" y="1294"/>
                <a:ext cx="185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300" b="1" dirty="0">
                    <a:latin typeface="Arial Narrow" panose="020B0606020202030204" pitchFamily="34" charset="0"/>
                  </a:rPr>
                  <a:t>C</a:t>
                </a:r>
              </a:p>
            </p:txBody>
          </p:sp>
          <p:sp>
            <p:nvSpPr>
              <p:cNvPr id="45" name="Line 199"/>
              <p:cNvSpPr>
                <a:spLocks noChangeShapeType="1"/>
              </p:cNvSpPr>
              <p:nvPr/>
            </p:nvSpPr>
            <p:spPr bwMode="auto">
              <a:xfrm>
                <a:off x="4665" y="1374"/>
                <a:ext cx="12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latin typeface="Arial Narrow" panose="020B0606020202030204" pitchFamily="34" charset="0"/>
                </a:endParaRPr>
              </a:p>
            </p:txBody>
          </p:sp>
          <p:sp>
            <p:nvSpPr>
              <p:cNvPr id="46" name="Text Box 200"/>
              <p:cNvSpPr txBox="1">
                <a:spLocks noChangeArrowheads="1"/>
              </p:cNvSpPr>
              <p:nvPr/>
            </p:nvSpPr>
            <p:spPr bwMode="auto">
              <a:xfrm>
                <a:off x="5015" y="1295"/>
                <a:ext cx="185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300" b="1">
                    <a:latin typeface="Arial Narrow" panose="020B0606020202030204" pitchFamily="34" charset="0"/>
                  </a:rPr>
                  <a:t>C</a:t>
                </a:r>
              </a:p>
            </p:txBody>
          </p:sp>
          <p:sp>
            <p:nvSpPr>
              <p:cNvPr id="47" name="Line 201"/>
              <p:cNvSpPr>
                <a:spLocks noChangeShapeType="1"/>
              </p:cNvSpPr>
              <p:nvPr/>
            </p:nvSpPr>
            <p:spPr bwMode="auto">
              <a:xfrm>
                <a:off x="4905" y="1374"/>
                <a:ext cx="12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latin typeface="Arial Narrow" panose="020B0606020202030204" pitchFamily="34" charset="0"/>
                </a:endParaRPr>
              </a:p>
            </p:txBody>
          </p:sp>
          <p:sp>
            <p:nvSpPr>
              <p:cNvPr id="48" name="Line 202"/>
              <p:cNvSpPr>
                <a:spLocks noChangeShapeType="1"/>
              </p:cNvSpPr>
              <p:nvPr/>
            </p:nvSpPr>
            <p:spPr bwMode="auto">
              <a:xfrm>
                <a:off x="5148" y="1374"/>
                <a:ext cx="12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latin typeface="Arial Narrow" panose="020B0606020202030204" pitchFamily="34" charset="0"/>
                </a:endParaRPr>
              </a:p>
            </p:txBody>
          </p:sp>
          <p:sp>
            <p:nvSpPr>
              <p:cNvPr id="49" name="Text Box 203"/>
              <p:cNvSpPr txBox="1">
                <a:spLocks noChangeArrowheads="1"/>
              </p:cNvSpPr>
              <p:nvPr/>
            </p:nvSpPr>
            <p:spPr bwMode="auto">
              <a:xfrm>
                <a:off x="4778" y="1091"/>
                <a:ext cx="17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rgbClr val="33CC33"/>
                    </a:solidFill>
                    <a:latin typeface="Arial Narrow" panose="020B0606020202030204" pitchFamily="34" charset="0"/>
                  </a:rPr>
                  <a:t>H</a:t>
                </a:r>
              </a:p>
            </p:txBody>
          </p:sp>
          <p:sp>
            <p:nvSpPr>
              <p:cNvPr id="50" name="Line 204"/>
              <p:cNvSpPr>
                <a:spLocks noChangeShapeType="1"/>
              </p:cNvSpPr>
              <p:nvPr/>
            </p:nvSpPr>
            <p:spPr bwMode="auto">
              <a:xfrm flipV="1">
                <a:off x="4860" y="1223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latin typeface="Arial Narrow" panose="020B0606020202030204" pitchFamily="34" charset="0"/>
                </a:endParaRPr>
              </a:p>
            </p:txBody>
          </p:sp>
          <p:sp>
            <p:nvSpPr>
              <p:cNvPr id="51" name="Text Box 205"/>
              <p:cNvSpPr txBox="1">
                <a:spLocks noChangeArrowheads="1"/>
              </p:cNvSpPr>
              <p:nvPr/>
            </p:nvSpPr>
            <p:spPr bwMode="auto">
              <a:xfrm>
                <a:off x="5014" y="1087"/>
                <a:ext cx="17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solidFill>
                      <a:srgbClr val="33CC33"/>
                    </a:solidFill>
                    <a:latin typeface="Arial Narrow" panose="020B0606020202030204" pitchFamily="34" charset="0"/>
                  </a:rPr>
                  <a:t>H</a:t>
                </a:r>
              </a:p>
            </p:txBody>
          </p:sp>
          <p:sp>
            <p:nvSpPr>
              <p:cNvPr id="52" name="Line 206"/>
              <p:cNvSpPr>
                <a:spLocks noChangeShapeType="1"/>
              </p:cNvSpPr>
              <p:nvPr/>
            </p:nvSpPr>
            <p:spPr bwMode="auto">
              <a:xfrm flipV="1">
                <a:off x="5101" y="1229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latin typeface="Arial Narrow" panose="020B0606020202030204" pitchFamily="34" charset="0"/>
                </a:endParaRPr>
              </a:p>
            </p:txBody>
          </p:sp>
          <p:sp>
            <p:nvSpPr>
              <p:cNvPr id="53" name="Text Box 207"/>
              <p:cNvSpPr txBox="1">
                <a:spLocks noChangeArrowheads="1"/>
              </p:cNvSpPr>
              <p:nvPr/>
            </p:nvSpPr>
            <p:spPr bwMode="auto">
              <a:xfrm>
                <a:off x="5240" y="1293"/>
                <a:ext cx="17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rgbClr val="33CC33"/>
                    </a:solidFill>
                    <a:latin typeface="Arial Narrow" panose="020B0606020202030204" pitchFamily="34" charset="0"/>
                  </a:rPr>
                  <a:t>H</a:t>
                </a:r>
              </a:p>
            </p:txBody>
          </p:sp>
          <p:sp>
            <p:nvSpPr>
              <p:cNvPr id="54" name="Text Box 208"/>
              <p:cNvSpPr txBox="1">
                <a:spLocks noChangeArrowheads="1"/>
              </p:cNvSpPr>
              <p:nvPr/>
            </p:nvSpPr>
            <p:spPr bwMode="auto">
              <a:xfrm>
                <a:off x="4532" y="1292"/>
                <a:ext cx="17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rgbClr val="33CC33"/>
                    </a:solidFill>
                    <a:latin typeface="Arial Narrow" panose="020B0606020202030204" pitchFamily="34" charset="0"/>
                  </a:rPr>
                  <a:t>H</a:t>
                </a:r>
              </a:p>
            </p:txBody>
          </p:sp>
          <p:sp>
            <p:nvSpPr>
              <p:cNvPr id="55" name="Text Box 209"/>
              <p:cNvSpPr txBox="1">
                <a:spLocks noChangeArrowheads="1"/>
              </p:cNvSpPr>
              <p:nvPr/>
            </p:nvSpPr>
            <p:spPr bwMode="auto">
              <a:xfrm>
                <a:off x="4777" y="1508"/>
                <a:ext cx="17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rgbClr val="33CC33"/>
                    </a:solidFill>
                    <a:latin typeface="Arial Narrow" panose="020B0606020202030204" pitchFamily="34" charset="0"/>
                  </a:rPr>
                  <a:t>H</a:t>
                </a:r>
              </a:p>
            </p:txBody>
          </p:sp>
          <p:sp>
            <p:nvSpPr>
              <p:cNvPr id="56" name="Line 210"/>
              <p:cNvSpPr>
                <a:spLocks noChangeShapeType="1"/>
              </p:cNvSpPr>
              <p:nvPr/>
            </p:nvSpPr>
            <p:spPr bwMode="auto">
              <a:xfrm flipV="1">
                <a:off x="4860" y="1433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latin typeface="Arial Narrow" panose="020B0606020202030204" pitchFamily="34" charset="0"/>
                </a:endParaRPr>
              </a:p>
            </p:txBody>
          </p:sp>
          <p:sp>
            <p:nvSpPr>
              <p:cNvPr id="57" name="Text Box 211"/>
              <p:cNvSpPr txBox="1">
                <a:spLocks noChangeArrowheads="1"/>
              </p:cNvSpPr>
              <p:nvPr/>
            </p:nvSpPr>
            <p:spPr bwMode="auto">
              <a:xfrm>
                <a:off x="5018" y="1508"/>
                <a:ext cx="17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solidFill>
                      <a:srgbClr val="33CC33"/>
                    </a:solidFill>
                    <a:latin typeface="Arial Narrow" panose="020B0606020202030204" pitchFamily="34" charset="0"/>
                  </a:rPr>
                  <a:t>H</a:t>
                </a:r>
              </a:p>
            </p:txBody>
          </p:sp>
          <p:sp>
            <p:nvSpPr>
              <p:cNvPr id="58" name="Line 212"/>
              <p:cNvSpPr>
                <a:spLocks noChangeShapeType="1"/>
              </p:cNvSpPr>
              <p:nvPr/>
            </p:nvSpPr>
            <p:spPr bwMode="auto">
              <a:xfrm flipV="1">
                <a:off x="5101" y="1433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14" name="Group 225"/>
            <p:cNvGrpSpPr>
              <a:grpSpLocks/>
            </p:cNvGrpSpPr>
            <p:nvPr/>
          </p:nvGrpSpPr>
          <p:grpSpPr bwMode="auto">
            <a:xfrm>
              <a:off x="7775671" y="4932965"/>
              <a:ext cx="940063" cy="1086339"/>
              <a:chOff x="2366" y="1949"/>
              <a:chExt cx="482" cy="557"/>
            </a:xfrm>
          </p:grpSpPr>
          <p:sp>
            <p:nvSpPr>
              <p:cNvPr id="35" name="Text Box 226"/>
              <p:cNvSpPr txBox="1">
                <a:spLocks noChangeArrowheads="1"/>
              </p:cNvSpPr>
              <p:nvPr/>
            </p:nvSpPr>
            <p:spPr bwMode="auto">
              <a:xfrm>
                <a:off x="2522" y="2152"/>
                <a:ext cx="185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300" b="1" dirty="0">
                    <a:latin typeface="Arial Narrow" panose="020B0606020202030204" pitchFamily="34" charset="0"/>
                  </a:rPr>
                  <a:t>C</a:t>
                </a:r>
              </a:p>
            </p:txBody>
          </p:sp>
          <p:sp>
            <p:nvSpPr>
              <p:cNvPr id="36" name="Line 227"/>
              <p:cNvSpPr>
                <a:spLocks noChangeShapeType="1"/>
              </p:cNvSpPr>
              <p:nvPr/>
            </p:nvSpPr>
            <p:spPr bwMode="auto">
              <a:xfrm flipV="1">
                <a:off x="2475" y="2278"/>
                <a:ext cx="85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latin typeface="Arial Narrow" panose="020B0606020202030204" pitchFamily="34" charset="0"/>
                </a:endParaRPr>
              </a:p>
            </p:txBody>
          </p:sp>
          <p:sp>
            <p:nvSpPr>
              <p:cNvPr id="37" name="Line 228"/>
              <p:cNvSpPr>
                <a:spLocks noChangeShapeType="1"/>
              </p:cNvSpPr>
              <p:nvPr/>
            </p:nvSpPr>
            <p:spPr bwMode="auto">
              <a:xfrm>
                <a:off x="2639" y="2256"/>
                <a:ext cx="61" cy="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latin typeface="Arial Narrow" panose="020B0606020202030204" pitchFamily="34" charset="0"/>
                </a:endParaRPr>
              </a:p>
            </p:txBody>
          </p:sp>
          <p:sp>
            <p:nvSpPr>
              <p:cNvPr id="38" name="Text Box 229"/>
              <p:cNvSpPr txBox="1">
                <a:spLocks noChangeArrowheads="1"/>
              </p:cNvSpPr>
              <p:nvPr/>
            </p:nvSpPr>
            <p:spPr bwMode="auto">
              <a:xfrm>
                <a:off x="2515" y="1949"/>
                <a:ext cx="17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rgbClr val="33CC33"/>
                    </a:solidFill>
                    <a:latin typeface="Arial Narrow" panose="020B0606020202030204" pitchFamily="34" charset="0"/>
                  </a:rPr>
                  <a:t>H</a:t>
                </a:r>
              </a:p>
            </p:txBody>
          </p:sp>
          <p:sp>
            <p:nvSpPr>
              <p:cNvPr id="39" name="Line 230"/>
              <p:cNvSpPr>
                <a:spLocks noChangeShapeType="1"/>
              </p:cNvSpPr>
              <p:nvPr/>
            </p:nvSpPr>
            <p:spPr bwMode="auto">
              <a:xfrm flipV="1">
                <a:off x="2600" y="2081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latin typeface="Arial Narrow" panose="020B0606020202030204" pitchFamily="34" charset="0"/>
                </a:endParaRPr>
              </a:p>
            </p:txBody>
          </p:sp>
          <p:sp>
            <p:nvSpPr>
              <p:cNvPr id="40" name="Text Box 231"/>
              <p:cNvSpPr txBox="1">
                <a:spLocks noChangeArrowheads="1"/>
              </p:cNvSpPr>
              <p:nvPr/>
            </p:nvSpPr>
            <p:spPr bwMode="auto">
              <a:xfrm>
                <a:off x="2674" y="2206"/>
                <a:ext cx="17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rgbClr val="33CC33"/>
                    </a:solidFill>
                    <a:latin typeface="Arial Narrow" panose="020B0606020202030204" pitchFamily="34" charset="0"/>
                  </a:rPr>
                  <a:t>H</a:t>
                </a:r>
              </a:p>
            </p:txBody>
          </p:sp>
          <p:sp>
            <p:nvSpPr>
              <p:cNvPr id="41" name="Text Box 232"/>
              <p:cNvSpPr txBox="1">
                <a:spLocks noChangeArrowheads="1"/>
              </p:cNvSpPr>
              <p:nvPr/>
            </p:nvSpPr>
            <p:spPr bwMode="auto">
              <a:xfrm>
                <a:off x="2366" y="2309"/>
                <a:ext cx="17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solidFill>
                      <a:srgbClr val="33CC33"/>
                    </a:solidFill>
                    <a:latin typeface="Arial Narrow" panose="020B0606020202030204" pitchFamily="34" charset="0"/>
                  </a:rPr>
                  <a:t>H</a:t>
                </a:r>
              </a:p>
            </p:txBody>
          </p:sp>
          <p:sp>
            <p:nvSpPr>
              <p:cNvPr id="42" name="Text Box 233"/>
              <p:cNvSpPr txBox="1">
                <a:spLocks noChangeArrowheads="1"/>
              </p:cNvSpPr>
              <p:nvPr/>
            </p:nvSpPr>
            <p:spPr bwMode="auto">
              <a:xfrm>
                <a:off x="2624" y="2332"/>
                <a:ext cx="17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rgbClr val="33CC33"/>
                    </a:solidFill>
                    <a:latin typeface="Arial Narrow" panose="020B0606020202030204" pitchFamily="34" charset="0"/>
                  </a:rPr>
                  <a:t>H</a:t>
                </a:r>
              </a:p>
            </p:txBody>
          </p:sp>
          <p:sp>
            <p:nvSpPr>
              <p:cNvPr id="43" name="Line 234"/>
              <p:cNvSpPr>
                <a:spLocks noChangeShapeType="1"/>
              </p:cNvSpPr>
              <p:nvPr/>
            </p:nvSpPr>
            <p:spPr bwMode="auto">
              <a:xfrm flipH="1" flipV="1">
                <a:off x="2638" y="2292"/>
                <a:ext cx="39" cy="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15" name="Group 225"/>
            <p:cNvGrpSpPr>
              <a:grpSpLocks/>
            </p:cNvGrpSpPr>
            <p:nvPr/>
          </p:nvGrpSpPr>
          <p:grpSpPr bwMode="auto">
            <a:xfrm>
              <a:off x="6778140" y="3022230"/>
              <a:ext cx="940063" cy="1086339"/>
              <a:chOff x="2366" y="1949"/>
              <a:chExt cx="482" cy="557"/>
            </a:xfrm>
          </p:grpSpPr>
          <p:sp>
            <p:nvSpPr>
              <p:cNvPr id="26" name="Text Box 226"/>
              <p:cNvSpPr txBox="1">
                <a:spLocks noChangeArrowheads="1"/>
              </p:cNvSpPr>
              <p:nvPr/>
            </p:nvSpPr>
            <p:spPr bwMode="auto">
              <a:xfrm>
                <a:off x="2522" y="2152"/>
                <a:ext cx="185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300" b="1" dirty="0">
                    <a:latin typeface="Arial Narrow" panose="020B0606020202030204" pitchFamily="34" charset="0"/>
                  </a:rPr>
                  <a:t>C</a:t>
                </a:r>
              </a:p>
            </p:txBody>
          </p:sp>
          <p:sp>
            <p:nvSpPr>
              <p:cNvPr id="27" name="Line 227"/>
              <p:cNvSpPr>
                <a:spLocks noChangeShapeType="1"/>
              </p:cNvSpPr>
              <p:nvPr/>
            </p:nvSpPr>
            <p:spPr bwMode="auto">
              <a:xfrm flipV="1">
                <a:off x="2475" y="2278"/>
                <a:ext cx="85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latin typeface="Arial Narrow" panose="020B0606020202030204" pitchFamily="34" charset="0"/>
                </a:endParaRPr>
              </a:p>
            </p:txBody>
          </p:sp>
          <p:sp>
            <p:nvSpPr>
              <p:cNvPr id="28" name="Line 228"/>
              <p:cNvSpPr>
                <a:spLocks noChangeShapeType="1"/>
              </p:cNvSpPr>
              <p:nvPr/>
            </p:nvSpPr>
            <p:spPr bwMode="auto">
              <a:xfrm>
                <a:off x="2639" y="2256"/>
                <a:ext cx="61" cy="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latin typeface="Arial Narrow" panose="020B0606020202030204" pitchFamily="34" charset="0"/>
                </a:endParaRPr>
              </a:p>
            </p:txBody>
          </p:sp>
          <p:sp>
            <p:nvSpPr>
              <p:cNvPr id="29" name="Text Box 229"/>
              <p:cNvSpPr txBox="1">
                <a:spLocks noChangeArrowheads="1"/>
              </p:cNvSpPr>
              <p:nvPr/>
            </p:nvSpPr>
            <p:spPr bwMode="auto">
              <a:xfrm>
                <a:off x="2515" y="1949"/>
                <a:ext cx="17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rgbClr val="33CC33"/>
                    </a:solidFill>
                    <a:latin typeface="Arial Narrow" panose="020B0606020202030204" pitchFamily="34" charset="0"/>
                  </a:rPr>
                  <a:t>H</a:t>
                </a:r>
              </a:p>
            </p:txBody>
          </p:sp>
          <p:sp>
            <p:nvSpPr>
              <p:cNvPr id="30" name="Line 230"/>
              <p:cNvSpPr>
                <a:spLocks noChangeShapeType="1"/>
              </p:cNvSpPr>
              <p:nvPr/>
            </p:nvSpPr>
            <p:spPr bwMode="auto">
              <a:xfrm flipV="1">
                <a:off x="2600" y="2081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latin typeface="Arial Narrow" panose="020B0606020202030204" pitchFamily="34" charset="0"/>
                </a:endParaRPr>
              </a:p>
            </p:txBody>
          </p:sp>
          <p:sp>
            <p:nvSpPr>
              <p:cNvPr id="31" name="Text Box 231"/>
              <p:cNvSpPr txBox="1">
                <a:spLocks noChangeArrowheads="1"/>
              </p:cNvSpPr>
              <p:nvPr/>
            </p:nvSpPr>
            <p:spPr bwMode="auto">
              <a:xfrm>
                <a:off x="2674" y="2206"/>
                <a:ext cx="17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rgbClr val="33CC33"/>
                    </a:solidFill>
                    <a:latin typeface="Arial Narrow" panose="020B0606020202030204" pitchFamily="34" charset="0"/>
                  </a:rPr>
                  <a:t>H</a:t>
                </a:r>
              </a:p>
            </p:txBody>
          </p:sp>
          <p:sp>
            <p:nvSpPr>
              <p:cNvPr id="32" name="Text Box 232"/>
              <p:cNvSpPr txBox="1">
                <a:spLocks noChangeArrowheads="1"/>
              </p:cNvSpPr>
              <p:nvPr/>
            </p:nvSpPr>
            <p:spPr bwMode="auto">
              <a:xfrm>
                <a:off x="2366" y="2309"/>
                <a:ext cx="17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rgbClr val="33CC33"/>
                    </a:solidFill>
                    <a:latin typeface="Arial Narrow" panose="020B0606020202030204" pitchFamily="34" charset="0"/>
                  </a:rPr>
                  <a:t>H</a:t>
                </a:r>
              </a:p>
            </p:txBody>
          </p:sp>
          <p:sp>
            <p:nvSpPr>
              <p:cNvPr id="33" name="Text Box 233"/>
              <p:cNvSpPr txBox="1">
                <a:spLocks noChangeArrowheads="1"/>
              </p:cNvSpPr>
              <p:nvPr/>
            </p:nvSpPr>
            <p:spPr bwMode="auto">
              <a:xfrm>
                <a:off x="2624" y="2332"/>
                <a:ext cx="17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rgbClr val="33CC33"/>
                    </a:solidFill>
                    <a:latin typeface="Arial Narrow" panose="020B0606020202030204" pitchFamily="34" charset="0"/>
                  </a:rPr>
                  <a:t>H</a:t>
                </a:r>
              </a:p>
            </p:txBody>
          </p:sp>
          <p:sp>
            <p:nvSpPr>
              <p:cNvPr id="34" name="Line 234"/>
              <p:cNvSpPr>
                <a:spLocks noChangeShapeType="1"/>
              </p:cNvSpPr>
              <p:nvPr/>
            </p:nvSpPr>
            <p:spPr bwMode="auto">
              <a:xfrm flipH="1" flipV="1">
                <a:off x="2638" y="2292"/>
                <a:ext cx="39" cy="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16" name="Group 225"/>
            <p:cNvGrpSpPr>
              <a:grpSpLocks/>
            </p:cNvGrpSpPr>
            <p:nvPr/>
          </p:nvGrpSpPr>
          <p:grpSpPr bwMode="auto">
            <a:xfrm>
              <a:off x="6921233" y="5346211"/>
              <a:ext cx="940063" cy="1086339"/>
              <a:chOff x="2366" y="1949"/>
              <a:chExt cx="482" cy="557"/>
            </a:xfrm>
          </p:grpSpPr>
          <p:sp>
            <p:nvSpPr>
              <p:cNvPr id="17" name="Text Box 226"/>
              <p:cNvSpPr txBox="1">
                <a:spLocks noChangeArrowheads="1"/>
              </p:cNvSpPr>
              <p:nvPr/>
            </p:nvSpPr>
            <p:spPr bwMode="auto">
              <a:xfrm>
                <a:off x="2522" y="2152"/>
                <a:ext cx="185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300" b="1" dirty="0">
                    <a:latin typeface="Arial Narrow" panose="020B0606020202030204" pitchFamily="34" charset="0"/>
                  </a:rPr>
                  <a:t>C</a:t>
                </a:r>
              </a:p>
            </p:txBody>
          </p:sp>
          <p:sp>
            <p:nvSpPr>
              <p:cNvPr id="18" name="Line 227"/>
              <p:cNvSpPr>
                <a:spLocks noChangeShapeType="1"/>
              </p:cNvSpPr>
              <p:nvPr/>
            </p:nvSpPr>
            <p:spPr bwMode="auto">
              <a:xfrm flipV="1">
                <a:off x="2475" y="2278"/>
                <a:ext cx="85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latin typeface="Arial Narrow" panose="020B0606020202030204" pitchFamily="34" charset="0"/>
                </a:endParaRPr>
              </a:p>
            </p:txBody>
          </p:sp>
          <p:sp>
            <p:nvSpPr>
              <p:cNvPr id="19" name="Line 228"/>
              <p:cNvSpPr>
                <a:spLocks noChangeShapeType="1"/>
              </p:cNvSpPr>
              <p:nvPr/>
            </p:nvSpPr>
            <p:spPr bwMode="auto">
              <a:xfrm>
                <a:off x="2639" y="2256"/>
                <a:ext cx="61" cy="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latin typeface="Arial Narrow" panose="020B0606020202030204" pitchFamily="34" charset="0"/>
                </a:endParaRPr>
              </a:p>
            </p:txBody>
          </p:sp>
          <p:sp>
            <p:nvSpPr>
              <p:cNvPr id="20" name="Text Box 229"/>
              <p:cNvSpPr txBox="1">
                <a:spLocks noChangeArrowheads="1"/>
              </p:cNvSpPr>
              <p:nvPr/>
            </p:nvSpPr>
            <p:spPr bwMode="auto">
              <a:xfrm>
                <a:off x="2520" y="1949"/>
                <a:ext cx="17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rgbClr val="33CC33"/>
                    </a:solidFill>
                    <a:latin typeface="Arial Narrow" panose="020B0606020202030204" pitchFamily="34" charset="0"/>
                  </a:rPr>
                  <a:t>H</a:t>
                </a:r>
              </a:p>
            </p:txBody>
          </p:sp>
          <p:sp>
            <p:nvSpPr>
              <p:cNvPr id="21" name="Line 230"/>
              <p:cNvSpPr>
                <a:spLocks noChangeShapeType="1"/>
              </p:cNvSpPr>
              <p:nvPr/>
            </p:nvSpPr>
            <p:spPr bwMode="auto">
              <a:xfrm flipV="1">
                <a:off x="2600" y="2081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latin typeface="Arial Narrow" panose="020B0606020202030204" pitchFamily="34" charset="0"/>
                </a:endParaRPr>
              </a:p>
            </p:txBody>
          </p:sp>
          <p:sp>
            <p:nvSpPr>
              <p:cNvPr id="22" name="Text Box 231"/>
              <p:cNvSpPr txBox="1">
                <a:spLocks noChangeArrowheads="1"/>
              </p:cNvSpPr>
              <p:nvPr/>
            </p:nvSpPr>
            <p:spPr bwMode="auto">
              <a:xfrm>
                <a:off x="2674" y="2206"/>
                <a:ext cx="17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rgbClr val="33CC33"/>
                    </a:solidFill>
                    <a:latin typeface="Arial Narrow" panose="020B0606020202030204" pitchFamily="34" charset="0"/>
                  </a:rPr>
                  <a:t>H</a:t>
                </a:r>
              </a:p>
            </p:txBody>
          </p:sp>
          <p:sp>
            <p:nvSpPr>
              <p:cNvPr id="23" name="Text Box 232"/>
              <p:cNvSpPr txBox="1">
                <a:spLocks noChangeArrowheads="1"/>
              </p:cNvSpPr>
              <p:nvPr/>
            </p:nvSpPr>
            <p:spPr bwMode="auto">
              <a:xfrm>
                <a:off x="2366" y="2309"/>
                <a:ext cx="17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rgbClr val="33CC33"/>
                    </a:solidFill>
                    <a:latin typeface="Arial Narrow" panose="020B0606020202030204" pitchFamily="34" charset="0"/>
                  </a:rPr>
                  <a:t>H</a:t>
                </a:r>
              </a:p>
            </p:txBody>
          </p:sp>
          <p:sp>
            <p:nvSpPr>
              <p:cNvPr id="24" name="Text Box 233"/>
              <p:cNvSpPr txBox="1">
                <a:spLocks noChangeArrowheads="1"/>
              </p:cNvSpPr>
              <p:nvPr/>
            </p:nvSpPr>
            <p:spPr bwMode="auto">
              <a:xfrm>
                <a:off x="2624" y="2332"/>
                <a:ext cx="17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solidFill>
                      <a:srgbClr val="33CC33"/>
                    </a:solidFill>
                    <a:latin typeface="Arial Narrow" panose="020B0606020202030204" pitchFamily="34" charset="0"/>
                  </a:rPr>
                  <a:t>H</a:t>
                </a:r>
              </a:p>
            </p:txBody>
          </p:sp>
          <p:sp>
            <p:nvSpPr>
              <p:cNvPr id="25" name="Line 234"/>
              <p:cNvSpPr>
                <a:spLocks noChangeShapeType="1"/>
              </p:cNvSpPr>
              <p:nvPr/>
            </p:nvSpPr>
            <p:spPr bwMode="auto">
              <a:xfrm flipH="1" flipV="1">
                <a:off x="2638" y="2292"/>
                <a:ext cx="39" cy="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106" name="Rectangle 105"/>
            <p:cNvSpPr/>
            <p:nvPr/>
          </p:nvSpPr>
          <p:spPr>
            <a:xfrm rot="16200000">
              <a:off x="5606269" y="3385303"/>
              <a:ext cx="1188950" cy="4398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</a:pPr>
              <a:r>
                <a:rPr lang="en-US" b="1" dirty="0" smtClean="0">
                  <a:solidFill>
                    <a:srgbClr val="7030A0"/>
                  </a:solidFill>
                  <a:latin typeface="Arial Narrow" panose="020B0606020202030204" pitchFamily="34" charset="0"/>
                </a:rPr>
                <a:t>Kerogen</a:t>
              </a:r>
              <a:endParaRPr lang="en-US" b="1" dirty="0">
                <a:solidFill>
                  <a:srgbClr val="7030A0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08" name="Title 1"/>
          <p:cNvSpPr>
            <a:spLocks noGrp="1"/>
          </p:cNvSpPr>
          <p:nvPr>
            <p:ph type="title"/>
          </p:nvPr>
        </p:nvSpPr>
        <p:spPr>
          <a:xfrm>
            <a:off x="628650" y="269876"/>
            <a:ext cx="7886700" cy="1325563"/>
          </a:xfrm>
        </p:spPr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Computational Chemistry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58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5240-DF82-4735-BAEF-C879A242CEA8}" type="slidenum">
              <a:rPr lang="en-US" smtClean="0"/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406" t="10769" r="2032" b="18846"/>
          <a:stretch/>
        </p:blipFill>
        <p:spPr>
          <a:xfrm>
            <a:off x="7027823" y="108033"/>
            <a:ext cx="2020784" cy="79785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269876"/>
            <a:ext cx="7886700" cy="1325563"/>
          </a:xfrm>
        </p:spPr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Theory and Modeling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0" name="Shape 175"/>
          <p:cNvSpPr txBox="1">
            <a:spLocks/>
          </p:cNvSpPr>
          <p:nvPr/>
        </p:nvSpPr>
        <p:spPr>
          <a:xfrm>
            <a:off x="475864" y="1908262"/>
            <a:ext cx="8582074" cy="41379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2286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9" indent="-320039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5pPr>
            <a:lvl6pPr marL="26416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6pPr>
            <a:lvl7pPr marL="30988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7pPr>
            <a:lvl8pPr marL="35560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8pPr>
            <a:lvl9pPr marL="40132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None/>
              <a:tabLst/>
              <a:defRPr sz="1800"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Atomic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length scale</a:t>
            </a:r>
          </a:p>
          <a:p>
            <a:pPr>
              <a:lnSpc>
                <a:spcPct val="100000"/>
              </a:lnSpc>
              <a:spcBef>
                <a:spcPts val="300"/>
              </a:spcBef>
              <a:defRPr sz="1800"/>
            </a:pPr>
            <a:r>
              <a:rPr kumimoji="0" lang="en-US" sz="240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Ab initio </a:t>
            </a:r>
            <a:r>
              <a:rPr kumimoji="0" lang="en-US" sz="240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quantum chemical </a:t>
            </a:r>
            <a:r>
              <a:rPr lang="en-US" sz="2400" kern="0" dirty="0">
                <a:solidFill>
                  <a:sysClr val="windowText" lastClr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&amp;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 empirical force-field based simulations</a:t>
            </a:r>
          </a:p>
          <a:p>
            <a:pPr>
              <a:lnSpc>
                <a:spcPct val="100000"/>
              </a:lnSpc>
              <a:spcBef>
                <a:spcPts val="300"/>
              </a:spcBef>
              <a:defRPr sz="1800"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Quasi-chemical theory to interpret simulation results </a:t>
            </a:r>
          </a:p>
          <a:p>
            <a:pPr marL="1009650" marR="0" lvl="1" indent="-51435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 Narrow"/>
              <a:buAutoNum type="alphaLcPeriod"/>
              <a:tabLst/>
              <a:defRPr sz="1800"/>
            </a:pPr>
            <a:endParaRPr kumimoji="0" lang="en-US" sz="14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Pct val="100000"/>
              <a:buNone/>
              <a:tabLst/>
              <a:defRPr sz="1800"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Atomic-to-pore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length scale</a:t>
            </a:r>
          </a:p>
          <a:p>
            <a:pPr>
              <a:lnSpc>
                <a:spcPct val="100000"/>
              </a:lnSpc>
              <a:spcBef>
                <a:spcPts val="300"/>
              </a:spcBef>
              <a:defRPr sz="1800"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Empirical force-field based simulations + accelerated sampling techniques</a:t>
            </a:r>
          </a:p>
          <a:p>
            <a:pPr>
              <a:lnSpc>
                <a:spcPct val="100000"/>
              </a:lnSpc>
              <a:spcBef>
                <a:spcPts val="300"/>
              </a:spcBef>
              <a:defRPr sz="1800"/>
            </a:pPr>
            <a:r>
              <a:rPr kumimoji="0" lang="en-US" sz="240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iSAFT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 (interfacial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Statistical Associating Fluid Theory)</a:t>
            </a:r>
          </a:p>
          <a:p>
            <a:pPr marL="971550" marR="0" lvl="1" indent="-514350" defTabSz="91440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100000"/>
              <a:buFont typeface="Arial Narrow"/>
              <a:buAutoNum type="alphaLcPeriod"/>
              <a:tabLst/>
              <a:defRPr sz="1800"/>
            </a:pPr>
            <a:endParaRPr kumimoji="0" lang="en-US" sz="140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Arial Narrow"/>
              <a:cs typeface="Arial Narrow"/>
              <a:sym typeface="Arial Narrow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Pct val="100000"/>
              <a:buNone/>
              <a:tabLst/>
              <a:defRPr sz="1800"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Pore-to-core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length scale</a:t>
            </a:r>
          </a:p>
          <a:p>
            <a:pPr>
              <a:lnSpc>
                <a:spcPct val="100000"/>
              </a:lnSpc>
              <a:spcBef>
                <a:spcPts val="300"/>
              </a:spcBef>
              <a:defRPr sz="1800"/>
            </a:pP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Density functional theory 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Arial Narrow"/>
                <a:cs typeface="Arial Narrow"/>
                <a:sym typeface="Arial Narrow"/>
              </a:rPr>
              <a:t>for modeling phase-behavior </a:t>
            </a:r>
          </a:p>
        </p:txBody>
      </p:sp>
    </p:spTree>
    <p:extLst>
      <p:ext uri="{BB962C8B-B14F-4D97-AF65-F5344CB8AC3E}">
        <p14:creationId xmlns:p14="http://schemas.microsoft.com/office/powerpoint/2010/main" val="284755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449" y="1980311"/>
            <a:ext cx="8315325" cy="3925189"/>
          </a:xfrm>
        </p:spPr>
        <p:txBody>
          <a:bodyPr>
            <a:no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400" dirty="0" smtClean="0">
                <a:latin typeface="Arial Narrow" panose="020B0606020202030204" pitchFamily="34" charset="0"/>
              </a:rPr>
              <a:t>Surface relaxation with </a:t>
            </a:r>
            <a:r>
              <a:rPr lang="en-US" sz="2400" dirty="0" err="1" smtClean="0">
                <a:latin typeface="Arial Narrow" panose="020B0606020202030204" pitchFamily="34" charset="0"/>
              </a:rPr>
              <a:t>nano</a:t>
            </a:r>
            <a:r>
              <a:rPr lang="en-US" sz="2400" dirty="0">
                <a:latin typeface="Arial Narrow" panose="020B0606020202030204" pitchFamily="34" charset="0"/>
              </a:rPr>
              <a:t>-</a:t>
            </a:r>
            <a:r>
              <a:rPr lang="en-US" sz="2400" dirty="0" smtClean="0">
                <a:latin typeface="Arial Narrow" panose="020B0606020202030204" pitchFamily="34" charset="0"/>
              </a:rPr>
              <a:t>pore confinement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400" dirty="0" smtClean="0">
                <a:latin typeface="Arial Narrow" panose="020B0606020202030204" pitchFamily="34" charset="0"/>
              </a:rPr>
              <a:t>Exponential (fluid) versus Gaussian (solid) decay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400" dirty="0" smtClean="0">
                <a:latin typeface="Arial Narrow" panose="020B0606020202030204" pitchFamily="34" charset="0"/>
              </a:rPr>
              <a:t>Deviations from theory at long correlation times (solid-like)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400" dirty="0" smtClean="0">
                <a:latin typeface="Arial Narrow" panose="020B0606020202030204" pitchFamily="34" charset="0"/>
              </a:rPr>
              <a:t>Internal gradients in the motional averaging regime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endParaRPr lang="en-US" sz="1400" dirty="0" smtClean="0">
              <a:latin typeface="Arial Narrow" panose="020B0606020202030204" pitchFamily="34" charset="0"/>
            </a:endParaRP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400" dirty="0" smtClean="0">
                <a:latin typeface="Arial Narrow" panose="020B0606020202030204" pitchFamily="34" charset="0"/>
              </a:rPr>
              <a:t>Hydrocarbon phase-behavior and storage in shale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400" dirty="0" smtClean="0">
                <a:latin typeface="Arial Narrow" panose="020B0606020202030204" pitchFamily="34" charset="0"/>
              </a:rPr>
              <a:t>Hydrocarbon transport (non-Darcy flow) in shale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400" dirty="0">
                <a:solidFill>
                  <a:prstClr val="black"/>
                </a:solidFill>
                <a:latin typeface="Arial Narrow" panose="020B0606020202030204" pitchFamily="34" charset="0"/>
              </a:rPr>
              <a:t>P</a:t>
            </a:r>
            <a:r>
              <a:rPr lang="en-US" sz="240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ermeability transforms </a:t>
            </a:r>
            <a:r>
              <a:rPr lang="en-US" sz="2400" dirty="0">
                <a:latin typeface="Arial Narrow" panose="020B0606020202030204" pitchFamily="34" charset="0"/>
              </a:rPr>
              <a:t>in </a:t>
            </a:r>
            <a:r>
              <a:rPr lang="en-US" sz="2400" dirty="0" smtClean="0">
                <a:latin typeface="Arial Narrow" panose="020B0606020202030204" pitchFamily="34" charset="0"/>
              </a:rPr>
              <a:t>shale</a:t>
            </a:r>
            <a:endParaRPr lang="en-US" sz="2400" dirty="0">
              <a:latin typeface="Arial Narrow" panose="020B060602020203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sz="2400" dirty="0" smtClean="0">
              <a:latin typeface="Arial Narrow" panose="020B0606020202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5240-DF82-4735-BAEF-C879A242CEA8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406" t="10769" r="2032" b="18846"/>
          <a:stretch/>
        </p:blipFill>
        <p:spPr>
          <a:xfrm>
            <a:off x="7027823" y="108033"/>
            <a:ext cx="2020784" cy="79785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269876"/>
            <a:ext cx="7886700" cy="1325563"/>
          </a:xfrm>
        </p:spPr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Challenges to Investigate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84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5240-DF82-4735-BAEF-C879A242CEA8}" type="slidenum">
              <a:rPr lang="en-US" smtClean="0"/>
              <a:t>2</a:t>
            </a:fld>
            <a:endParaRPr lang="en-US"/>
          </a:p>
        </p:txBody>
      </p:sp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2"/>
          <a:srcRect l="1406" t="10769" r="2032" b="18846"/>
          <a:stretch/>
        </p:blipFill>
        <p:spPr>
          <a:xfrm>
            <a:off x="7027823" y="108033"/>
            <a:ext cx="2020784" cy="797859"/>
          </a:xfrm>
          <a:prstGeom prst="rect">
            <a:avLst/>
          </a:prstGeom>
        </p:spPr>
      </p:pic>
      <p:sp>
        <p:nvSpPr>
          <p:cNvPr id="90" name="Title 1"/>
          <p:cNvSpPr>
            <a:spLocks noGrp="1"/>
          </p:cNvSpPr>
          <p:nvPr>
            <p:ph type="title"/>
          </p:nvPr>
        </p:nvSpPr>
        <p:spPr>
          <a:xfrm>
            <a:off x="628650" y="269876"/>
            <a:ext cx="7886700" cy="1325563"/>
          </a:xfrm>
        </p:spPr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Outline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39" name="Content Placeholder 2"/>
          <p:cNvSpPr>
            <a:spLocks noGrp="1"/>
          </p:cNvSpPr>
          <p:nvPr>
            <p:ph idx="1"/>
          </p:nvPr>
        </p:nvSpPr>
        <p:spPr>
          <a:xfrm>
            <a:off x="759666" y="1871894"/>
            <a:ext cx="8009430" cy="3538305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Arial Narrow" panose="020B0606020202030204" pitchFamily="34" charset="0"/>
              </a:rPr>
              <a:t>NMR Background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Arial Narrow" panose="020B0606020202030204" pitchFamily="34" charset="0"/>
              </a:rPr>
              <a:t>Porosity Models in Shale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Arial Narrow" panose="020B0606020202030204" pitchFamily="34" charset="0"/>
              </a:rPr>
              <a:t>Answer-Products in Shale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Arial Narrow" panose="020B0606020202030204" pitchFamily="34" charset="0"/>
              </a:rPr>
              <a:t>Equipment &amp; Computational Tools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>
                <a:latin typeface="Arial Narrow" panose="020B0606020202030204" pitchFamily="34" charset="0"/>
              </a:rPr>
              <a:t>Challenges to Investigate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latin typeface="Arial Narrow" panose="020B0606020202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US" sz="24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142" name="Picture 141" descr="SAm 4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49443" y="1942797"/>
            <a:ext cx="1865907" cy="159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928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5240-DF82-4735-BAEF-C879A242CEA8}" type="slidenum">
              <a:rPr lang="en-US" smtClean="0"/>
              <a:t>3</a:t>
            </a:fld>
            <a:endParaRPr lang="en-US"/>
          </a:p>
        </p:txBody>
      </p:sp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2"/>
          <a:srcRect l="1406" t="10769" r="2032" b="18846"/>
          <a:stretch/>
        </p:blipFill>
        <p:spPr>
          <a:xfrm>
            <a:off x="7027823" y="108033"/>
            <a:ext cx="2020784" cy="797859"/>
          </a:xfrm>
          <a:prstGeom prst="rect">
            <a:avLst/>
          </a:prstGeom>
        </p:spPr>
      </p:pic>
      <p:sp>
        <p:nvSpPr>
          <p:cNvPr id="90" name="Title 1"/>
          <p:cNvSpPr>
            <a:spLocks noGrp="1"/>
          </p:cNvSpPr>
          <p:nvPr>
            <p:ph type="title"/>
          </p:nvPr>
        </p:nvSpPr>
        <p:spPr>
          <a:xfrm>
            <a:off x="628650" y="269876"/>
            <a:ext cx="7886700" cy="1325563"/>
          </a:xfrm>
        </p:spPr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NMR Background</a:t>
            </a:r>
            <a:endParaRPr lang="en-US" dirty="0">
              <a:latin typeface="Arial Narrow" panose="020B060602020203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29509" y="1901338"/>
            <a:ext cx="3169785" cy="4091355"/>
            <a:chOff x="629509" y="1901338"/>
            <a:chExt cx="3169785" cy="4091355"/>
          </a:xfrm>
        </p:grpSpPr>
        <p:grpSp>
          <p:nvGrpSpPr>
            <p:cNvPr id="6" name="Group 5"/>
            <p:cNvGrpSpPr>
              <a:grpSpLocks noChangeAspect="1"/>
            </p:cNvGrpSpPr>
            <p:nvPr/>
          </p:nvGrpSpPr>
          <p:grpSpPr>
            <a:xfrm>
              <a:off x="629509" y="1901338"/>
              <a:ext cx="2888796" cy="3460208"/>
              <a:chOff x="6997347" y="1319559"/>
              <a:chExt cx="1733550" cy="2076450"/>
            </a:xfrm>
          </p:grpSpPr>
          <p:sp>
            <p:nvSpPr>
              <p:cNvPr id="14" name="Rectangle 251"/>
              <p:cNvSpPr>
                <a:spLocks noChangeArrowheads="1"/>
              </p:cNvSpPr>
              <p:nvPr/>
            </p:nvSpPr>
            <p:spPr bwMode="auto">
              <a:xfrm>
                <a:off x="6997347" y="1319559"/>
                <a:ext cx="1733550" cy="207645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>
                  <a:latin typeface="Arial Narrow" panose="020B0606020202030204" pitchFamily="34" charset="0"/>
                </a:endParaRPr>
              </a:p>
            </p:txBody>
          </p:sp>
          <p:sp>
            <p:nvSpPr>
              <p:cNvPr id="15" name="Line 252"/>
              <p:cNvSpPr>
                <a:spLocks noChangeShapeType="1"/>
              </p:cNvSpPr>
              <p:nvPr/>
            </p:nvSpPr>
            <p:spPr bwMode="auto">
              <a:xfrm>
                <a:off x="7194197" y="3049071"/>
                <a:ext cx="1343025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  <a:effectLst/>
            </p:spPr>
            <p:txBody>
              <a:bodyPr/>
              <a:lstStyle/>
              <a:p>
                <a:endParaRPr lang="en-US">
                  <a:latin typeface="Arial Narrow" panose="020B0606020202030204" pitchFamily="34" charset="0"/>
                </a:endParaRPr>
              </a:p>
            </p:txBody>
          </p:sp>
          <p:sp>
            <p:nvSpPr>
              <p:cNvPr id="21" name="Line 253"/>
              <p:cNvSpPr>
                <a:spLocks noChangeShapeType="1"/>
              </p:cNvSpPr>
              <p:nvPr/>
            </p:nvSpPr>
            <p:spPr bwMode="auto">
              <a:xfrm flipH="1">
                <a:off x="7345010" y="2817296"/>
                <a:ext cx="955675" cy="4857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  <a:effectLst/>
            </p:spPr>
            <p:txBody>
              <a:bodyPr/>
              <a:lstStyle/>
              <a:p>
                <a:endParaRPr lang="en-US">
                  <a:latin typeface="Arial Narrow" panose="020B0606020202030204" pitchFamily="34" charset="0"/>
                </a:endParaRPr>
              </a:p>
            </p:txBody>
          </p:sp>
          <p:sp>
            <p:nvSpPr>
              <p:cNvPr id="22" name="Line 254"/>
              <p:cNvSpPr>
                <a:spLocks noChangeShapeType="1"/>
              </p:cNvSpPr>
              <p:nvPr/>
            </p:nvSpPr>
            <p:spPr bwMode="auto">
              <a:xfrm flipV="1">
                <a:off x="7864122" y="1515546"/>
                <a:ext cx="0" cy="15335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  <a:effectLst/>
            </p:spPr>
            <p:txBody>
              <a:bodyPr/>
              <a:lstStyle/>
              <a:p>
                <a:endParaRPr lang="en-US">
                  <a:latin typeface="Arial Narrow" panose="020B0606020202030204" pitchFamily="34" charset="0"/>
                </a:endParaRPr>
              </a:p>
            </p:txBody>
          </p:sp>
          <p:sp>
            <p:nvSpPr>
              <p:cNvPr id="23" name="Line 255"/>
              <p:cNvSpPr>
                <a:spLocks noChangeShapeType="1"/>
              </p:cNvSpPr>
              <p:nvPr/>
            </p:nvSpPr>
            <p:spPr bwMode="auto">
              <a:xfrm flipV="1">
                <a:off x="7864122" y="1815584"/>
                <a:ext cx="0" cy="1238250"/>
              </a:xfrm>
              <a:prstGeom prst="line">
                <a:avLst/>
              </a:prstGeom>
              <a:noFill/>
              <a:ln w="889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Arial Narrow" panose="020B0606020202030204" pitchFamily="34" charset="0"/>
                </a:endParaRPr>
              </a:p>
            </p:txBody>
          </p:sp>
          <p:sp>
            <p:nvSpPr>
              <p:cNvPr id="24" name="Line 256"/>
              <p:cNvSpPr>
                <a:spLocks noChangeShapeType="1"/>
              </p:cNvSpPr>
              <p:nvPr/>
            </p:nvSpPr>
            <p:spPr bwMode="auto">
              <a:xfrm flipH="1" flipV="1">
                <a:off x="8026047" y="2120384"/>
                <a:ext cx="133350" cy="52388"/>
              </a:xfrm>
              <a:prstGeom prst="line">
                <a:avLst/>
              </a:prstGeom>
              <a:noFill/>
              <a:ln w="6350">
                <a:solidFill>
                  <a:schemeClr val="tx1"/>
                </a:solidFill>
                <a:round/>
                <a:headEnd/>
                <a:tailEnd type="arrow" w="med" len="med"/>
              </a:ln>
              <a:effectLst/>
            </p:spPr>
            <p:txBody>
              <a:bodyPr/>
              <a:lstStyle/>
              <a:p>
                <a:endParaRPr lang="en-US">
                  <a:latin typeface="Arial Narrow" panose="020B0606020202030204" pitchFamily="34" charset="0"/>
                </a:endParaRPr>
              </a:p>
            </p:txBody>
          </p:sp>
          <p:sp>
            <p:nvSpPr>
              <p:cNvPr id="25" name="Text Box 257"/>
              <p:cNvSpPr txBox="1">
                <a:spLocks noChangeArrowheads="1"/>
              </p:cNvSpPr>
              <p:nvPr/>
            </p:nvSpPr>
            <p:spPr bwMode="auto">
              <a:xfrm>
                <a:off x="7843933" y="1612831"/>
                <a:ext cx="693738" cy="240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0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B</a:t>
                </a:r>
                <a:r>
                  <a:rPr lang="en-US" sz="2000" b="0" baseline="-25000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0</a:t>
                </a:r>
              </a:p>
            </p:txBody>
          </p:sp>
          <p:sp>
            <p:nvSpPr>
              <p:cNvPr id="26" name="Text Box 258"/>
              <p:cNvSpPr txBox="1">
                <a:spLocks noChangeArrowheads="1"/>
              </p:cNvSpPr>
              <p:nvPr/>
            </p:nvSpPr>
            <p:spPr bwMode="auto">
              <a:xfrm>
                <a:off x="8174354" y="2038190"/>
                <a:ext cx="360363" cy="240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1" dirty="0" err="1" smtClean="0">
                    <a:solidFill>
                      <a:srgbClr val="33CC33"/>
                    </a:solidFill>
                    <a:latin typeface="Symbol" panose="05050102010706020507" pitchFamily="18" charset="2"/>
                  </a:rPr>
                  <a:t>m</a:t>
                </a:r>
                <a:r>
                  <a:rPr lang="en-US" sz="2000" b="1" baseline="-25000" dirty="0" err="1" smtClean="0">
                    <a:solidFill>
                      <a:srgbClr val="33CC33"/>
                    </a:solidFill>
                    <a:latin typeface="Arial Narrow" panose="020B0606020202030204" pitchFamily="34" charset="0"/>
                  </a:rPr>
                  <a:t>N</a:t>
                </a:r>
                <a:endParaRPr lang="en-US" sz="2000" b="1" baseline="-25000" dirty="0">
                  <a:solidFill>
                    <a:srgbClr val="33CC33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27" name="Line 259"/>
              <p:cNvSpPr>
                <a:spLocks noChangeShapeType="1"/>
              </p:cNvSpPr>
              <p:nvPr/>
            </p:nvSpPr>
            <p:spPr bwMode="auto">
              <a:xfrm flipV="1">
                <a:off x="7843485" y="2202934"/>
                <a:ext cx="361950" cy="855663"/>
              </a:xfrm>
              <a:prstGeom prst="line">
                <a:avLst/>
              </a:prstGeom>
              <a:noFill/>
              <a:ln w="76200">
                <a:solidFill>
                  <a:srgbClr val="33CC33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>
                  <a:latin typeface="Arial Narrow" panose="020B0606020202030204" pitchFamily="34" charset="0"/>
                </a:endParaRPr>
              </a:p>
            </p:txBody>
          </p:sp>
          <p:grpSp>
            <p:nvGrpSpPr>
              <p:cNvPr id="28" name="Group 260"/>
              <p:cNvGrpSpPr>
                <a:grpSpLocks/>
              </p:cNvGrpSpPr>
              <p:nvPr/>
            </p:nvGrpSpPr>
            <p:grpSpPr bwMode="auto">
              <a:xfrm>
                <a:off x="7532335" y="2115620"/>
                <a:ext cx="661988" cy="171450"/>
                <a:chOff x="2400" y="2226"/>
                <a:chExt cx="417" cy="108"/>
              </a:xfrm>
            </p:grpSpPr>
            <p:sp>
              <p:nvSpPr>
                <p:cNvPr id="30" name="Oval 261"/>
                <p:cNvSpPr>
                  <a:spLocks noChangeArrowheads="1"/>
                </p:cNvSpPr>
                <p:nvPr/>
              </p:nvSpPr>
              <p:spPr bwMode="auto">
                <a:xfrm>
                  <a:off x="2400" y="2226"/>
                  <a:ext cx="417" cy="108"/>
                </a:xfrm>
                <a:prstGeom prst="ellipse">
                  <a:avLst/>
                </a:prstGeom>
                <a:noFill/>
                <a:ln w="158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1" name="Line 262"/>
                <p:cNvSpPr>
                  <a:spLocks noChangeShapeType="1"/>
                </p:cNvSpPr>
                <p:nvPr/>
              </p:nvSpPr>
              <p:spPr bwMode="auto">
                <a:xfrm flipH="1" flipV="1">
                  <a:off x="2707" y="2232"/>
                  <a:ext cx="69" cy="1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32" name="Line 263"/>
                <p:cNvSpPr>
                  <a:spLocks noChangeShapeType="1"/>
                </p:cNvSpPr>
                <p:nvPr/>
              </p:nvSpPr>
              <p:spPr bwMode="auto">
                <a:xfrm>
                  <a:off x="2418" y="2301"/>
                  <a:ext cx="66" cy="2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</p:spPr>
              <p:txBody>
                <a:bodyPr/>
                <a:lstStyle/>
                <a:p>
                  <a:endParaRPr lang="en-US">
                    <a:latin typeface="Arial Narrow" panose="020B0606020202030204" pitchFamily="34" charset="0"/>
                  </a:endParaRPr>
                </a:p>
              </p:txBody>
            </p:sp>
          </p:grpSp>
          <p:sp>
            <p:nvSpPr>
              <p:cNvPr id="29" name="Line 264"/>
              <p:cNvSpPr>
                <a:spLocks noChangeShapeType="1"/>
              </p:cNvSpPr>
              <p:nvPr/>
            </p:nvSpPr>
            <p:spPr bwMode="auto">
              <a:xfrm flipV="1">
                <a:off x="7864122" y="2020371"/>
                <a:ext cx="0" cy="190500"/>
              </a:xfrm>
              <a:prstGeom prst="line">
                <a:avLst/>
              </a:prstGeom>
              <a:noFill/>
              <a:ln w="889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>
                  <a:latin typeface="Arial Narrow" panose="020B0606020202030204" pitchFamily="34" charset="0"/>
                </a:endParaRPr>
              </a:p>
            </p:txBody>
          </p:sp>
          <p:grpSp>
            <p:nvGrpSpPr>
              <p:cNvPr id="91" name="Group 2"/>
              <p:cNvGrpSpPr>
                <a:grpSpLocks/>
              </p:cNvGrpSpPr>
              <p:nvPr/>
            </p:nvGrpSpPr>
            <p:grpSpPr bwMode="auto">
              <a:xfrm>
                <a:off x="7253292" y="2656171"/>
                <a:ext cx="381000" cy="485979"/>
                <a:chOff x="3732" y="768"/>
                <a:chExt cx="1699" cy="3168"/>
              </a:xfrm>
            </p:grpSpPr>
            <p:grpSp>
              <p:nvGrpSpPr>
                <p:cNvPr id="92" name="Group 3"/>
                <p:cNvGrpSpPr>
                  <a:grpSpLocks/>
                </p:cNvGrpSpPr>
                <p:nvPr/>
              </p:nvGrpSpPr>
              <p:grpSpPr bwMode="auto">
                <a:xfrm>
                  <a:off x="3744" y="2630"/>
                  <a:ext cx="1632" cy="1306"/>
                  <a:chOff x="3984" y="1728"/>
                  <a:chExt cx="1632" cy="2112"/>
                </a:xfrm>
              </p:grpSpPr>
              <p:sp>
                <p:nvSpPr>
                  <p:cNvPr id="128" name="Oval 4"/>
                  <p:cNvSpPr>
                    <a:spLocks noChangeArrowheads="1"/>
                  </p:cNvSpPr>
                  <p:nvPr/>
                </p:nvSpPr>
                <p:spPr bwMode="auto">
                  <a:xfrm>
                    <a:off x="3984" y="1728"/>
                    <a:ext cx="336" cy="2112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129" name="Oval 5"/>
                  <p:cNvSpPr>
                    <a:spLocks noChangeArrowheads="1"/>
                  </p:cNvSpPr>
                  <p:nvPr/>
                </p:nvSpPr>
                <p:spPr bwMode="auto">
                  <a:xfrm>
                    <a:off x="4128" y="1728"/>
                    <a:ext cx="336" cy="2112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130" name="Oval 6"/>
                  <p:cNvSpPr>
                    <a:spLocks noChangeArrowheads="1"/>
                  </p:cNvSpPr>
                  <p:nvPr/>
                </p:nvSpPr>
                <p:spPr bwMode="auto">
                  <a:xfrm>
                    <a:off x="4272" y="1728"/>
                    <a:ext cx="336" cy="2112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131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4416" y="1728"/>
                    <a:ext cx="336" cy="2112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132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4560" y="1728"/>
                    <a:ext cx="336" cy="2112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4704" y="1728"/>
                    <a:ext cx="336" cy="2112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4848" y="1728"/>
                    <a:ext cx="336" cy="2112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135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4992" y="1728"/>
                    <a:ext cx="336" cy="2112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13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5136" y="1728"/>
                    <a:ext cx="336" cy="2112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Arial Narrow" panose="020B0606020202030204" pitchFamily="34" charset="0"/>
                    </a:endParaRPr>
                  </a:p>
                </p:txBody>
              </p:sp>
              <p:sp>
                <p:nvSpPr>
                  <p:cNvPr id="137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5280" y="1728"/>
                    <a:ext cx="336" cy="2112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>
                      <a:latin typeface="Arial Narrow" panose="020B0606020202030204" pitchFamily="34" charset="0"/>
                    </a:endParaRPr>
                  </a:p>
                </p:txBody>
              </p:sp>
            </p:grpSp>
            <p:sp>
              <p:nvSpPr>
                <p:cNvPr id="93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3744" y="2569"/>
                  <a:ext cx="0" cy="60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94" name="Line 15"/>
                <p:cNvSpPr>
                  <a:spLocks noChangeShapeType="1"/>
                </p:cNvSpPr>
                <p:nvPr/>
              </p:nvSpPr>
              <p:spPr bwMode="auto">
                <a:xfrm flipV="1">
                  <a:off x="5376" y="2208"/>
                  <a:ext cx="0" cy="99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95" name="AutoShape 16"/>
                <p:cNvSpPr>
                  <a:spLocks noChangeArrowheads="1"/>
                </p:cNvSpPr>
                <p:nvPr/>
              </p:nvSpPr>
              <p:spPr bwMode="auto">
                <a:xfrm>
                  <a:off x="4080" y="768"/>
                  <a:ext cx="1056" cy="912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96" name="Freeform 17"/>
                <p:cNvSpPr>
                  <a:spLocks/>
                </p:cNvSpPr>
                <p:nvPr/>
              </p:nvSpPr>
              <p:spPr bwMode="auto">
                <a:xfrm>
                  <a:off x="5040" y="1200"/>
                  <a:ext cx="391" cy="1008"/>
                </a:xfrm>
                <a:custGeom>
                  <a:avLst/>
                  <a:gdLst/>
                  <a:ahLst/>
                  <a:cxnLst>
                    <a:cxn ang="0">
                      <a:pos x="336" y="1008"/>
                    </a:cxn>
                    <a:cxn ang="0">
                      <a:pos x="336" y="19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91" h="1008">
                      <a:moveTo>
                        <a:pt x="336" y="1008"/>
                      </a:moveTo>
                      <a:cubicBezTo>
                        <a:pt x="363" y="683"/>
                        <a:pt x="391" y="359"/>
                        <a:pt x="336" y="192"/>
                      </a:cubicBezTo>
                      <a:cubicBezTo>
                        <a:pt x="280" y="24"/>
                        <a:pt x="140" y="12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97" name="Arc 18"/>
                <p:cNvSpPr>
                  <a:spLocks/>
                </p:cNvSpPr>
                <p:nvPr/>
              </p:nvSpPr>
              <p:spPr bwMode="auto">
                <a:xfrm rot="-5400000">
                  <a:off x="3693" y="2291"/>
                  <a:ext cx="336" cy="2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98" name="Line 19"/>
                <p:cNvSpPr>
                  <a:spLocks noChangeShapeType="1"/>
                </p:cNvSpPr>
                <p:nvPr/>
              </p:nvSpPr>
              <p:spPr bwMode="auto">
                <a:xfrm>
                  <a:off x="3978" y="2256"/>
                  <a:ext cx="101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99" name="Freeform 20"/>
                <p:cNvSpPr>
                  <a:spLocks/>
                </p:cNvSpPr>
                <p:nvPr/>
              </p:nvSpPr>
              <p:spPr bwMode="auto">
                <a:xfrm>
                  <a:off x="4966" y="1252"/>
                  <a:ext cx="338" cy="656"/>
                </a:xfrm>
                <a:custGeom>
                  <a:avLst/>
                  <a:gdLst/>
                  <a:ahLst/>
                  <a:cxnLst>
                    <a:cxn ang="0">
                      <a:pos x="336" y="1008"/>
                    </a:cxn>
                    <a:cxn ang="0">
                      <a:pos x="336" y="19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91" h="1008">
                      <a:moveTo>
                        <a:pt x="336" y="1008"/>
                      </a:moveTo>
                      <a:cubicBezTo>
                        <a:pt x="363" y="683"/>
                        <a:pt x="391" y="359"/>
                        <a:pt x="336" y="192"/>
                      </a:cubicBezTo>
                      <a:cubicBezTo>
                        <a:pt x="280" y="24"/>
                        <a:pt x="140" y="12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00" name="Arc 21"/>
                <p:cNvSpPr>
                  <a:spLocks/>
                </p:cNvSpPr>
                <p:nvPr/>
              </p:nvSpPr>
              <p:spPr bwMode="auto">
                <a:xfrm rot="5400000">
                  <a:off x="4953" y="1963"/>
                  <a:ext cx="336" cy="257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01" name="AutoShape 22"/>
                <p:cNvSpPr>
                  <a:spLocks noChangeArrowheads="1"/>
                </p:cNvSpPr>
                <p:nvPr/>
              </p:nvSpPr>
              <p:spPr bwMode="auto">
                <a:xfrm>
                  <a:off x="4169" y="1071"/>
                  <a:ext cx="624" cy="52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AEAEA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>
                    <a:latin typeface="Arial Narrow" panose="020B0606020202030204" pitchFamily="34" charset="0"/>
                  </a:endParaRPr>
                </a:p>
              </p:txBody>
            </p:sp>
            <p:grpSp>
              <p:nvGrpSpPr>
                <p:cNvPr id="102" name="Group 23"/>
                <p:cNvGrpSpPr>
                  <a:grpSpLocks/>
                </p:cNvGrpSpPr>
                <p:nvPr/>
              </p:nvGrpSpPr>
              <p:grpSpPr bwMode="auto">
                <a:xfrm>
                  <a:off x="4176" y="1200"/>
                  <a:ext cx="624" cy="288"/>
                  <a:chOff x="3120" y="1812"/>
                  <a:chExt cx="2160" cy="288"/>
                </a:xfrm>
              </p:grpSpPr>
              <p:grpSp>
                <p:nvGrpSpPr>
                  <p:cNvPr id="103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408" y="1812"/>
                    <a:ext cx="1872" cy="288"/>
                    <a:chOff x="3600" y="2440"/>
                    <a:chExt cx="2160" cy="728"/>
                  </a:xfrm>
                </p:grpSpPr>
                <p:grpSp>
                  <p:nvGrpSpPr>
                    <p:cNvPr id="107" name="Group 2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00" y="2440"/>
                      <a:ext cx="720" cy="728"/>
                      <a:chOff x="3600" y="2440"/>
                      <a:chExt cx="1448" cy="728"/>
                    </a:xfrm>
                  </p:grpSpPr>
                  <p:grpSp>
                    <p:nvGrpSpPr>
                      <p:cNvPr id="122" name="Group 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00" y="2440"/>
                        <a:ext cx="720" cy="728"/>
                        <a:chOff x="3600" y="2440"/>
                        <a:chExt cx="720" cy="728"/>
                      </a:xfrm>
                    </p:grpSpPr>
                    <p:sp>
                      <p:nvSpPr>
                        <p:cNvPr id="126" name="Arc 27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3600" y="2832"/>
                          <a:ext cx="384" cy="336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38100">
                          <a:solidFill>
                            <a:srgbClr val="0080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 Narrow" panose="020B0606020202030204" pitchFamily="34" charset="0"/>
                          </a:endParaRPr>
                        </a:p>
                      </p:txBody>
                    </p:sp>
                    <p:sp>
                      <p:nvSpPr>
                        <p:cNvPr id="127" name="Arc 28"/>
                        <p:cNvSpPr>
                          <a:spLocks/>
                        </p:cNvSpPr>
                        <p:nvPr/>
                      </p:nvSpPr>
                      <p:spPr bwMode="auto">
                        <a:xfrm rot="16200000">
                          <a:off x="3960" y="2464"/>
                          <a:ext cx="384" cy="336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38100">
                          <a:solidFill>
                            <a:srgbClr val="0080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 Narrow" panose="020B060602020203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23" name="Group 29"/>
                      <p:cNvGrpSpPr>
                        <a:grpSpLocks/>
                      </p:cNvGrpSpPr>
                      <p:nvPr/>
                    </p:nvGrpSpPr>
                    <p:grpSpPr bwMode="auto">
                      <a:xfrm flipH="1">
                        <a:off x="4328" y="2440"/>
                        <a:ext cx="720" cy="728"/>
                        <a:chOff x="3600" y="2440"/>
                        <a:chExt cx="720" cy="728"/>
                      </a:xfrm>
                    </p:grpSpPr>
                    <p:sp>
                      <p:nvSpPr>
                        <p:cNvPr id="124" name="Arc 30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3600" y="2832"/>
                          <a:ext cx="384" cy="336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38100">
                          <a:solidFill>
                            <a:srgbClr val="0080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 Narrow" panose="020B0606020202030204" pitchFamily="34" charset="0"/>
                          </a:endParaRPr>
                        </a:p>
                      </p:txBody>
                    </p:sp>
                    <p:sp>
                      <p:nvSpPr>
                        <p:cNvPr id="125" name="Arc 31"/>
                        <p:cNvSpPr>
                          <a:spLocks/>
                        </p:cNvSpPr>
                        <p:nvPr/>
                      </p:nvSpPr>
                      <p:spPr bwMode="auto">
                        <a:xfrm rot="16200000">
                          <a:off x="3960" y="2464"/>
                          <a:ext cx="384" cy="336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38100">
                          <a:solidFill>
                            <a:srgbClr val="0080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 Narrow" panose="020B060602020203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08" name="Group 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324" y="2440"/>
                      <a:ext cx="720" cy="728"/>
                      <a:chOff x="3600" y="2440"/>
                      <a:chExt cx="1448" cy="728"/>
                    </a:xfrm>
                  </p:grpSpPr>
                  <p:grpSp>
                    <p:nvGrpSpPr>
                      <p:cNvPr id="116" name="Group 3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00" y="2440"/>
                        <a:ext cx="720" cy="728"/>
                        <a:chOff x="3600" y="2440"/>
                        <a:chExt cx="720" cy="728"/>
                      </a:xfrm>
                    </p:grpSpPr>
                    <p:sp>
                      <p:nvSpPr>
                        <p:cNvPr id="120" name="Arc 34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3600" y="2832"/>
                          <a:ext cx="384" cy="336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38100">
                          <a:solidFill>
                            <a:srgbClr val="0080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 Narrow" panose="020B0606020202030204" pitchFamily="34" charset="0"/>
                          </a:endParaRPr>
                        </a:p>
                      </p:txBody>
                    </p:sp>
                    <p:sp>
                      <p:nvSpPr>
                        <p:cNvPr id="121" name="Arc 35"/>
                        <p:cNvSpPr>
                          <a:spLocks/>
                        </p:cNvSpPr>
                        <p:nvPr/>
                      </p:nvSpPr>
                      <p:spPr bwMode="auto">
                        <a:xfrm rot="16200000">
                          <a:off x="3960" y="2464"/>
                          <a:ext cx="384" cy="336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38100">
                          <a:solidFill>
                            <a:srgbClr val="0080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 Narrow" panose="020B060602020203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17" name="Group 36"/>
                      <p:cNvGrpSpPr>
                        <a:grpSpLocks/>
                      </p:cNvGrpSpPr>
                      <p:nvPr/>
                    </p:nvGrpSpPr>
                    <p:grpSpPr bwMode="auto">
                      <a:xfrm flipH="1">
                        <a:off x="4328" y="2440"/>
                        <a:ext cx="720" cy="728"/>
                        <a:chOff x="3600" y="2440"/>
                        <a:chExt cx="720" cy="728"/>
                      </a:xfrm>
                    </p:grpSpPr>
                    <p:sp>
                      <p:nvSpPr>
                        <p:cNvPr id="118" name="Arc 37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3600" y="2832"/>
                          <a:ext cx="384" cy="336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38100">
                          <a:solidFill>
                            <a:srgbClr val="0080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 Narrow" panose="020B0606020202030204" pitchFamily="34" charset="0"/>
                          </a:endParaRPr>
                        </a:p>
                      </p:txBody>
                    </p:sp>
                    <p:sp>
                      <p:nvSpPr>
                        <p:cNvPr id="119" name="Arc 38"/>
                        <p:cNvSpPr>
                          <a:spLocks/>
                        </p:cNvSpPr>
                        <p:nvPr/>
                      </p:nvSpPr>
                      <p:spPr bwMode="auto">
                        <a:xfrm rot="16200000">
                          <a:off x="3960" y="2464"/>
                          <a:ext cx="384" cy="336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38100">
                          <a:solidFill>
                            <a:srgbClr val="0080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 Narrow" panose="020B0606020202030204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109" name="Group 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40" y="2440"/>
                      <a:ext cx="720" cy="728"/>
                      <a:chOff x="3600" y="2440"/>
                      <a:chExt cx="1448" cy="728"/>
                    </a:xfrm>
                  </p:grpSpPr>
                  <p:grpSp>
                    <p:nvGrpSpPr>
                      <p:cNvPr id="110" name="Group 4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00" y="2440"/>
                        <a:ext cx="720" cy="728"/>
                        <a:chOff x="3600" y="2440"/>
                        <a:chExt cx="720" cy="728"/>
                      </a:xfrm>
                    </p:grpSpPr>
                    <p:sp>
                      <p:nvSpPr>
                        <p:cNvPr id="114" name="Arc 41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3600" y="2832"/>
                          <a:ext cx="384" cy="336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38100">
                          <a:solidFill>
                            <a:srgbClr val="0080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 Narrow" panose="020B0606020202030204" pitchFamily="34" charset="0"/>
                          </a:endParaRPr>
                        </a:p>
                      </p:txBody>
                    </p:sp>
                    <p:sp>
                      <p:nvSpPr>
                        <p:cNvPr id="115" name="Arc 42"/>
                        <p:cNvSpPr>
                          <a:spLocks/>
                        </p:cNvSpPr>
                        <p:nvPr/>
                      </p:nvSpPr>
                      <p:spPr bwMode="auto">
                        <a:xfrm rot="16200000">
                          <a:off x="3960" y="2464"/>
                          <a:ext cx="384" cy="336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38100">
                          <a:solidFill>
                            <a:srgbClr val="0080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 Narrow" panose="020B0606020202030204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111" name="Group 43"/>
                      <p:cNvGrpSpPr>
                        <a:grpSpLocks/>
                      </p:cNvGrpSpPr>
                      <p:nvPr/>
                    </p:nvGrpSpPr>
                    <p:grpSpPr bwMode="auto">
                      <a:xfrm flipH="1">
                        <a:off x="4328" y="2440"/>
                        <a:ext cx="720" cy="728"/>
                        <a:chOff x="3600" y="2440"/>
                        <a:chExt cx="720" cy="728"/>
                      </a:xfrm>
                    </p:grpSpPr>
                    <p:sp>
                      <p:nvSpPr>
                        <p:cNvPr id="112" name="Arc 44"/>
                        <p:cNvSpPr>
                          <a:spLocks/>
                        </p:cNvSpPr>
                        <p:nvPr/>
                      </p:nvSpPr>
                      <p:spPr bwMode="auto">
                        <a:xfrm flipV="1">
                          <a:off x="3600" y="2832"/>
                          <a:ext cx="384" cy="336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38100">
                          <a:solidFill>
                            <a:srgbClr val="0080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 Narrow" panose="020B0606020202030204" pitchFamily="34" charset="0"/>
                          </a:endParaRPr>
                        </a:p>
                      </p:txBody>
                    </p:sp>
                    <p:sp>
                      <p:nvSpPr>
                        <p:cNvPr id="113" name="Arc 45"/>
                        <p:cNvSpPr>
                          <a:spLocks/>
                        </p:cNvSpPr>
                        <p:nvPr/>
                      </p:nvSpPr>
                      <p:spPr bwMode="auto">
                        <a:xfrm rot="16200000">
                          <a:off x="3960" y="2464"/>
                          <a:ext cx="384" cy="336"/>
                        </a:xfrm>
                        <a:custGeom>
                          <a:avLst/>
                          <a:gdLst>
                            <a:gd name="G0" fmla="+- 0 0 0"/>
                            <a:gd name="G1" fmla="+- 21600 0 0"/>
                            <a:gd name="G2" fmla="+- 21600 0 0"/>
                            <a:gd name="T0" fmla="*/ 0 w 21600"/>
                            <a:gd name="T1" fmla="*/ 0 h 21600"/>
                            <a:gd name="T2" fmla="*/ 21600 w 21600"/>
                            <a:gd name="T3" fmla="*/ 21600 h 21600"/>
                            <a:gd name="T4" fmla="*/ 0 w 21600"/>
                            <a:gd name="T5" fmla="*/ 21600 h 2160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</a:cxnLst>
                          <a:rect l="0" t="0" r="r" b="b"/>
                          <a:pathLst>
                            <a:path w="21600" h="21600" fill="none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</a:path>
                            <a:path w="21600" h="21600" stroke="0" extrusionOk="0">
                              <a:moveTo>
                                <a:pt x="-1" y="0"/>
                              </a:moveTo>
                              <a:cubicBezTo>
                                <a:pt x="11929" y="0"/>
                                <a:pt x="21600" y="9670"/>
                                <a:pt x="21600" y="21600"/>
                              </a:cubicBezTo>
                              <a:lnTo>
                                <a:pt x="0" y="21600"/>
                              </a:lnTo>
                              <a:close/>
                            </a:path>
                          </a:pathLst>
                        </a:custGeom>
                        <a:noFill/>
                        <a:ln w="38100">
                          <a:solidFill>
                            <a:srgbClr val="008000"/>
                          </a:solidFill>
                          <a:round/>
                          <a:headEnd/>
                          <a:tailEnd/>
                        </a:ln>
                        <a:effectLst/>
                      </p:spPr>
                      <p:txBody>
                        <a:bodyPr wrap="none" anchor="ctr"/>
                        <a:lstStyle/>
                        <a:p>
                          <a:endParaRPr lang="en-US">
                            <a:latin typeface="Arial Narrow" panose="020B0606020202030204" pitchFamily="34" charset="0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104" name="Group 46"/>
                  <p:cNvGrpSpPr>
                    <a:grpSpLocks/>
                  </p:cNvGrpSpPr>
                  <p:nvPr/>
                </p:nvGrpSpPr>
                <p:grpSpPr bwMode="auto">
                  <a:xfrm flipH="1">
                    <a:off x="3120" y="1812"/>
                    <a:ext cx="310" cy="288"/>
                    <a:chOff x="3600" y="2440"/>
                    <a:chExt cx="720" cy="728"/>
                  </a:xfrm>
                </p:grpSpPr>
                <p:sp>
                  <p:nvSpPr>
                    <p:cNvPr id="105" name="Arc 47"/>
                    <p:cNvSpPr>
                      <a:spLocks/>
                    </p:cNvSpPr>
                    <p:nvPr/>
                  </p:nvSpPr>
                  <p:spPr bwMode="auto">
                    <a:xfrm flipV="1">
                      <a:off x="3600" y="2832"/>
                      <a:ext cx="384" cy="336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>
                        <a:latin typeface="Arial Narrow" panose="020B0606020202030204" pitchFamily="34" charset="0"/>
                      </a:endParaRPr>
                    </a:p>
                  </p:txBody>
                </p:sp>
                <p:sp>
                  <p:nvSpPr>
                    <p:cNvPr id="106" name="Arc 48"/>
                    <p:cNvSpPr>
                      <a:spLocks/>
                    </p:cNvSpPr>
                    <p:nvPr/>
                  </p:nvSpPr>
                  <p:spPr bwMode="auto">
                    <a:xfrm rot="16200000">
                      <a:off x="3960" y="2464"/>
                      <a:ext cx="384" cy="336"/>
                    </a:xfrm>
                    <a:custGeom>
                      <a:avLst/>
                      <a:gdLst>
                        <a:gd name="G0" fmla="+- 0 0 0"/>
                        <a:gd name="G1" fmla="+- 21600 0 0"/>
                        <a:gd name="G2" fmla="+- 21600 0 0"/>
                        <a:gd name="T0" fmla="*/ 0 w 21600"/>
                        <a:gd name="T1" fmla="*/ 0 h 21600"/>
                        <a:gd name="T2" fmla="*/ 21600 w 21600"/>
                        <a:gd name="T3" fmla="*/ 21600 h 21600"/>
                        <a:gd name="T4" fmla="*/ 0 w 21600"/>
                        <a:gd name="T5" fmla="*/ 21600 h 2160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</a:cxnLst>
                      <a:rect l="0" t="0" r="r" b="b"/>
                      <a:pathLst>
                        <a:path w="21600" h="21600" fill="none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</a:path>
                        <a:path w="21600" h="21600" stroke="0" extrusionOk="0">
                          <a:moveTo>
                            <a:pt x="-1" y="0"/>
                          </a:moveTo>
                          <a:cubicBezTo>
                            <a:pt x="11929" y="0"/>
                            <a:pt x="21600" y="9670"/>
                            <a:pt x="21600" y="21600"/>
                          </a:cubicBezTo>
                          <a:lnTo>
                            <a:pt x="0" y="21600"/>
                          </a:lnTo>
                          <a:close/>
                        </a:path>
                      </a:pathLst>
                    </a:custGeom>
                    <a:noFill/>
                    <a:ln w="38100">
                      <a:solidFill>
                        <a:srgbClr val="008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>
                        <a:latin typeface="Arial Narrow" panose="020B0606020202030204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138" name="Text Box 257"/>
              <p:cNvSpPr txBox="1">
                <a:spLocks noChangeArrowheads="1"/>
              </p:cNvSpPr>
              <p:nvPr/>
            </p:nvSpPr>
            <p:spPr bwMode="auto">
              <a:xfrm>
                <a:off x="7033145" y="2808275"/>
                <a:ext cx="693738" cy="2401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 b="0" dirty="0" smtClean="0">
                    <a:latin typeface="Arial Narrow" panose="020B0606020202030204" pitchFamily="34" charset="0"/>
                  </a:rPr>
                  <a:t>B</a:t>
                </a:r>
                <a:r>
                  <a:rPr lang="en-US" sz="2000" b="0" baseline="-25000" dirty="0" smtClean="0">
                    <a:latin typeface="Arial Narrow" panose="020B0606020202030204" pitchFamily="34" charset="0"/>
                  </a:rPr>
                  <a:t>1</a:t>
                </a:r>
                <a:endParaRPr lang="en-US" sz="2000" b="0" baseline="-25000" dirty="0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10" name="Arc 9"/>
            <p:cNvSpPr/>
            <p:nvPr/>
          </p:nvSpPr>
          <p:spPr>
            <a:xfrm>
              <a:off x="2522512" y="3608670"/>
              <a:ext cx="1085127" cy="2384023"/>
            </a:xfrm>
            <a:prstGeom prst="arc">
              <a:avLst/>
            </a:prstGeom>
            <a:ln w="19050">
              <a:solidFill>
                <a:srgbClr val="3399FF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/>
            <p:cNvSpPr/>
            <p:nvPr/>
          </p:nvSpPr>
          <p:spPr>
            <a:xfrm rot="3952029">
              <a:off x="2760790" y="4104495"/>
              <a:ext cx="818345" cy="1098651"/>
            </a:xfrm>
            <a:prstGeom prst="arc">
              <a:avLst/>
            </a:prstGeom>
            <a:ln w="19050">
              <a:solidFill>
                <a:srgbClr val="3399FF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Text Box 257"/>
            <p:cNvSpPr txBox="1">
              <a:spLocks noChangeArrowheads="1"/>
            </p:cNvSpPr>
            <p:nvPr/>
          </p:nvSpPr>
          <p:spPr bwMode="auto">
            <a:xfrm>
              <a:off x="3151682" y="3321753"/>
              <a:ext cx="439052" cy="400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i="1" dirty="0" smtClean="0">
                  <a:solidFill>
                    <a:srgbClr val="3399FF"/>
                  </a:solidFill>
                  <a:latin typeface="Arial Narrow" panose="020B0606020202030204" pitchFamily="34" charset="0"/>
                </a:rPr>
                <a:t>T</a:t>
              </a:r>
              <a:r>
                <a:rPr lang="en-US" sz="2000" b="1" baseline="-25000" dirty="0" smtClean="0">
                  <a:solidFill>
                    <a:srgbClr val="3399FF"/>
                  </a:solidFill>
                  <a:latin typeface="Arial Narrow" panose="020B0606020202030204" pitchFamily="34" charset="0"/>
                </a:rPr>
                <a:t>1</a:t>
              </a:r>
              <a:endParaRPr lang="en-US" sz="2000" b="1" baseline="-25000" dirty="0">
                <a:solidFill>
                  <a:srgbClr val="3399FF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1" name="Text Box 257"/>
            <p:cNvSpPr txBox="1">
              <a:spLocks noChangeArrowheads="1"/>
            </p:cNvSpPr>
            <p:nvPr/>
          </p:nvSpPr>
          <p:spPr bwMode="auto">
            <a:xfrm>
              <a:off x="3360242" y="4919553"/>
              <a:ext cx="4390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 i="1" dirty="0" smtClean="0">
                  <a:solidFill>
                    <a:srgbClr val="3399FF"/>
                  </a:solidFill>
                  <a:latin typeface="Arial Narrow" panose="020B0606020202030204" pitchFamily="34" charset="0"/>
                </a:rPr>
                <a:t>T</a:t>
              </a:r>
              <a:r>
                <a:rPr lang="en-US" sz="2000" b="1" baseline="-25000" dirty="0" smtClean="0">
                  <a:solidFill>
                    <a:srgbClr val="3399FF"/>
                  </a:solidFill>
                  <a:latin typeface="Arial Narrow" panose="020B0606020202030204" pitchFamily="34" charset="0"/>
                </a:rPr>
                <a:t>2</a:t>
              </a:r>
              <a:endParaRPr lang="en-US" sz="2000" b="1" baseline="-25000" dirty="0">
                <a:solidFill>
                  <a:srgbClr val="3399FF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996746" y="5248442"/>
            <a:ext cx="33989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Arial Narrow" panose="020B0606020202030204" pitchFamily="34" charset="0"/>
              </a:rPr>
              <a:t>Logging: detect fluids only </a:t>
            </a:r>
          </a:p>
          <a:p>
            <a:pPr algn="ctr"/>
            <a:r>
              <a:rPr lang="en-US" sz="2400" dirty="0" smtClean="0">
                <a:latin typeface="Arial Narrow" panose="020B0606020202030204" pitchFamily="34" charset="0"/>
              </a:rPr>
              <a:t>Core-analysis: fluids &amp; solids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grpSp>
        <p:nvGrpSpPr>
          <p:cNvPr id="143" name="Group 142"/>
          <p:cNvGrpSpPr/>
          <p:nvPr/>
        </p:nvGrpSpPr>
        <p:grpSpPr>
          <a:xfrm>
            <a:off x="4675377" y="1976412"/>
            <a:ext cx="4041648" cy="3179817"/>
            <a:chOff x="4910328" y="1976412"/>
            <a:chExt cx="4041648" cy="3179817"/>
          </a:xfrm>
        </p:grpSpPr>
        <p:grpSp>
          <p:nvGrpSpPr>
            <p:cNvPr id="34" name="Group 180"/>
            <p:cNvGrpSpPr>
              <a:grpSpLocks/>
            </p:cNvGrpSpPr>
            <p:nvPr/>
          </p:nvGrpSpPr>
          <p:grpSpPr bwMode="auto">
            <a:xfrm>
              <a:off x="6856635" y="2299655"/>
              <a:ext cx="1529065" cy="1690943"/>
              <a:chOff x="4375" y="786"/>
              <a:chExt cx="784" cy="867"/>
            </a:xfrm>
          </p:grpSpPr>
          <p:sp>
            <p:nvSpPr>
              <p:cNvPr id="73" name="AutoShape 181"/>
              <p:cNvSpPr>
                <a:spLocks noChangeArrowheads="1"/>
              </p:cNvSpPr>
              <p:nvPr/>
            </p:nvSpPr>
            <p:spPr bwMode="auto">
              <a:xfrm rot="5400000">
                <a:off x="4565" y="1042"/>
                <a:ext cx="369" cy="320"/>
              </a:xfrm>
              <a:prstGeom prst="hexagon">
                <a:avLst>
                  <a:gd name="adj" fmla="val 28828"/>
                  <a:gd name="vf" fmla="val 115470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b="1">
                  <a:latin typeface="Arial Narrow" panose="020B0606020202030204" pitchFamily="34" charset="0"/>
                </a:endParaRPr>
              </a:p>
            </p:txBody>
          </p:sp>
          <p:sp>
            <p:nvSpPr>
              <p:cNvPr id="74" name="Text Box 182"/>
              <p:cNvSpPr txBox="1">
                <a:spLocks noChangeArrowheads="1"/>
              </p:cNvSpPr>
              <p:nvPr/>
            </p:nvSpPr>
            <p:spPr bwMode="auto">
              <a:xfrm>
                <a:off x="4683" y="786"/>
                <a:ext cx="17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rgbClr val="33CC33"/>
                    </a:solidFill>
                    <a:latin typeface="Arial Narrow" panose="020B0606020202030204" pitchFamily="34" charset="0"/>
                  </a:rPr>
                  <a:t>H</a:t>
                </a:r>
              </a:p>
            </p:txBody>
          </p:sp>
          <p:sp>
            <p:nvSpPr>
              <p:cNvPr id="75" name="Line 183"/>
              <p:cNvSpPr>
                <a:spLocks noChangeShapeType="1"/>
              </p:cNvSpPr>
              <p:nvPr/>
            </p:nvSpPr>
            <p:spPr bwMode="auto">
              <a:xfrm flipV="1">
                <a:off x="4750" y="911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latin typeface="Arial Narrow" panose="020B0606020202030204" pitchFamily="34" charset="0"/>
                </a:endParaRPr>
              </a:p>
            </p:txBody>
          </p:sp>
          <p:sp>
            <p:nvSpPr>
              <p:cNvPr id="76" name="Text Box 184"/>
              <p:cNvSpPr txBox="1">
                <a:spLocks noChangeArrowheads="1"/>
              </p:cNvSpPr>
              <p:nvPr/>
            </p:nvSpPr>
            <p:spPr bwMode="auto">
              <a:xfrm>
                <a:off x="4686" y="1479"/>
                <a:ext cx="17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rgbClr val="33CC33"/>
                    </a:solidFill>
                    <a:latin typeface="Arial Narrow" panose="020B0606020202030204" pitchFamily="34" charset="0"/>
                  </a:rPr>
                  <a:t>H</a:t>
                </a:r>
              </a:p>
            </p:txBody>
          </p:sp>
          <p:sp>
            <p:nvSpPr>
              <p:cNvPr id="77" name="Line 185"/>
              <p:cNvSpPr>
                <a:spLocks noChangeShapeType="1"/>
              </p:cNvSpPr>
              <p:nvPr/>
            </p:nvSpPr>
            <p:spPr bwMode="auto">
              <a:xfrm flipV="1">
                <a:off x="4750" y="1405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latin typeface="Arial Narrow" panose="020B0606020202030204" pitchFamily="34" charset="0"/>
                </a:endParaRPr>
              </a:p>
            </p:txBody>
          </p:sp>
          <p:sp>
            <p:nvSpPr>
              <p:cNvPr id="78" name="Line 186"/>
              <p:cNvSpPr>
                <a:spLocks noChangeShapeType="1"/>
              </p:cNvSpPr>
              <p:nvPr/>
            </p:nvSpPr>
            <p:spPr bwMode="auto">
              <a:xfrm flipV="1">
                <a:off x="4918" y="1053"/>
                <a:ext cx="92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latin typeface="Arial Narrow" panose="020B0606020202030204" pitchFamily="34" charset="0"/>
                </a:endParaRPr>
              </a:p>
            </p:txBody>
          </p:sp>
          <p:sp>
            <p:nvSpPr>
              <p:cNvPr id="79" name="Line 187"/>
              <p:cNvSpPr>
                <a:spLocks noChangeShapeType="1"/>
              </p:cNvSpPr>
              <p:nvPr/>
            </p:nvSpPr>
            <p:spPr bwMode="auto">
              <a:xfrm flipV="1">
                <a:off x="4478" y="1289"/>
                <a:ext cx="96" cy="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latin typeface="Arial Narrow" panose="020B0606020202030204" pitchFamily="34" charset="0"/>
                </a:endParaRPr>
              </a:p>
            </p:txBody>
          </p:sp>
          <p:sp>
            <p:nvSpPr>
              <p:cNvPr id="80" name="Line 188"/>
              <p:cNvSpPr>
                <a:spLocks noChangeShapeType="1"/>
              </p:cNvSpPr>
              <p:nvPr/>
            </p:nvSpPr>
            <p:spPr bwMode="auto">
              <a:xfrm>
                <a:off x="4918" y="1309"/>
                <a:ext cx="88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latin typeface="Arial Narrow" panose="020B0606020202030204" pitchFamily="34" charset="0"/>
                </a:endParaRPr>
              </a:p>
            </p:txBody>
          </p:sp>
          <p:sp>
            <p:nvSpPr>
              <p:cNvPr id="81" name="Text Box 189"/>
              <p:cNvSpPr txBox="1">
                <a:spLocks noChangeArrowheads="1"/>
              </p:cNvSpPr>
              <p:nvPr/>
            </p:nvSpPr>
            <p:spPr bwMode="auto">
              <a:xfrm>
                <a:off x="4983" y="956"/>
                <a:ext cx="17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solidFill>
                      <a:srgbClr val="33CC33"/>
                    </a:solidFill>
                    <a:latin typeface="Arial Narrow" panose="020B0606020202030204" pitchFamily="34" charset="0"/>
                  </a:rPr>
                  <a:t>H</a:t>
                </a:r>
              </a:p>
            </p:txBody>
          </p:sp>
          <p:sp>
            <p:nvSpPr>
              <p:cNvPr id="82" name="Text Box 190"/>
              <p:cNvSpPr txBox="1">
                <a:spLocks noChangeArrowheads="1"/>
              </p:cNvSpPr>
              <p:nvPr/>
            </p:nvSpPr>
            <p:spPr bwMode="auto">
              <a:xfrm>
                <a:off x="4985" y="1316"/>
                <a:ext cx="17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rgbClr val="33CC33"/>
                    </a:solidFill>
                    <a:latin typeface="Arial Narrow" panose="020B0606020202030204" pitchFamily="34" charset="0"/>
                  </a:rPr>
                  <a:t>H</a:t>
                </a:r>
              </a:p>
            </p:txBody>
          </p:sp>
          <p:sp>
            <p:nvSpPr>
              <p:cNvPr id="83" name="Text Box 191"/>
              <p:cNvSpPr txBox="1">
                <a:spLocks noChangeArrowheads="1"/>
              </p:cNvSpPr>
              <p:nvPr/>
            </p:nvSpPr>
            <p:spPr bwMode="auto">
              <a:xfrm>
                <a:off x="4379" y="962"/>
                <a:ext cx="17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rgbClr val="33CC33"/>
                    </a:solidFill>
                    <a:latin typeface="Arial Narrow" panose="020B0606020202030204" pitchFamily="34" charset="0"/>
                  </a:rPr>
                  <a:t>H</a:t>
                </a:r>
              </a:p>
            </p:txBody>
          </p:sp>
          <p:sp>
            <p:nvSpPr>
              <p:cNvPr id="84" name="Text Box 192"/>
              <p:cNvSpPr txBox="1">
                <a:spLocks noChangeArrowheads="1"/>
              </p:cNvSpPr>
              <p:nvPr/>
            </p:nvSpPr>
            <p:spPr bwMode="auto">
              <a:xfrm>
                <a:off x="4375" y="1280"/>
                <a:ext cx="17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solidFill>
                      <a:srgbClr val="33CC33"/>
                    </a:solidFill>
                    <a:latin typeface="Arial Narrow" panose="020B0606020202030204" pitchFamily="34" charset="0"/>
                  </a:rPr>
                  <a:t>H</a:t>
                </a:r>
              </a:p>
            </p:txBody>
          </p:sp>
          <p:sp>
            <p:nvSpPr>
              <p:cNvPr id="85" name="Line 193"/>
              <p:cNvSpPr>
                <a:spLocks noChangeShapeType="1"/>
              </p:cNvSpPr>
              <p:nvPr/>
            </p:nvSpPr>
            <p:spPr bwMode="auto">
              <a:xfrm>
                <a:off x="4606" y="1281"/>
                <a:ext cx="136" cy="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latin typeface="Arial Narrow" panose="020B0606020202030204" pitchFamily="34" charset="0"/>
                </a:endParaRPr>
              </a:p>
            </p:txBody>
          </p:sp>
          <p:sp>
            <p:nvSpPr>
              <p:cNvPr id="86" name="Line 194"/>
              <p:cNvSpPr>
                <a:spLocks noChangeShapeType="1"/>
              </p:cNvSpPr>
              <p:nvPr/>
            </p:nvSpPr>
            <p:spPr bwMode="auto">
              <a:xfrm flipV="1">
                <a:off x="4890" y="1119"/>
                <a:ext cx="0" cy="15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latin typeface="Arial Narrow" panose="020B0606020202030204" pitchFamily="34" charset="0"/>
                </a:endParaRPr>
              </a:p>
            </p:txBody>
          </p:sp>
          <p:sp>
            <p:nvSpPr>
              <p:cNvPr id="87" name="Line 195"/>
              <p:cNvSpPr>
                <a:spLocks noChangeShapeType="1"/>
              </p:cNvSpPr>
              <p:nvPr/>
            </p:nvSpPr>
            <p:spPr bwMode="auto">
              <a:xfrm flipV="1">
                <a:off x="4614" y="1049"/>
                <a:ext cx="120" cy="6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latin typeface="Arial Narrow" panose="020B0606020202030204" pitchFamily="34" charset="0"/>
                </a:endParaRPr>
              </a:p>
            </p:txBody>
          </p:sp>
          <p:sp>
            <p:nvSpPr>
              <p:cNvPr id="88" name="Line 196"/>
              <p:cNvSpPr>
                <a:spLocks noChangeShapeType="1"/>
              </p:cNvSpPr>
              <p:nvPr/>
            </p:nvSpPr>
            <p:spPr bwMode="auto">
              <a:xfrm>
                <a:off x="4486" y="1051"/>
                <a:ext cx="88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35" name="Group 197"/>
            <p:cNvGrpSpPr>
              <a:grpSpLocks/>
            </p:cNvGrpSpPr>
            <p:nvPr/>
          </p:nvGrpSpPr>
          <p:grpSpPr bwMode="auto">
            <a:xfrm>
              <a:off x="5009571" y="3385856"/>
              <a:ext cx="1729949" cy="1160451"/>
              <a:chOff x="4547" y="1087"/>
              <a:chExt cx="887" cy="595"/>
            </a:xfrm>
          </p:grpSpPr>
          <p:sp>
            <p:nvSpPr>
              <p:cNvPr id="58" name="Text Box 198"/>
              <p:cNvSpPr txBox="1">
                <a:spLocks noChangeArrowheads="1"/>
              </p:cNvSpPr>
              <p:nvPr/>
            </p:nvSpPr>
            <p:spPr bwMode="auto">
              <a:xfrm>
                <a:off x="4780" y="1302"/>
                <a:ext cx="185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300" b="1" dirty="0">
                    <a:latin typeface="Arial Narrow" panose="020B0606020202030204" pitchFamily="34" charset="0"/>
                  </a:rPr>
                  <a:t>C</a:t>
                </a:r>
              </a:p>
            </p:txBody>
          </p:sp>
          <p:sp>
            <p:nvSpPr>
              <p:cNvPr id="59" name="Line 199"/>
              <p:cNvSpPr>
                <a:spLocks noChangeShapeType="1"/>
              </p:cNvSpPr>
              <p:nvPr/>
            </p:nvSpPr>
            <p:spPr bwMode="auto">
              <a:xfrm>
                <a:off x="4665" y="1374"/>
                <a:ext cx="12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latin typeface="Arial Narrow" panose="020B0606020202030204" pitchFamily="34" charset="0"/>
                </a:endParaRPr>
              </a:p>
            </p:txBody>
          </p:sp>
          <p:sp>
            <p:nvSpPr>
              <p:cNvPr id="60" name="Text Box 200"/>
              <p:cNvSpPr txBox="1">
                <a:spLocks noChangeArrowheads="1"/>
              </p:cNvSpPr>
              <p:nvPr/>
            </p:nvSpPr>
            <p:spPr bwMode="auto">
              <a:xfrm>
                <a:off x="5023" y="1303"/>
                <a:ext cx="185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300" b="1">
                    <a:latin typeface="Arial Narrow" panose="020B0606020202030204" pitchFamily="34" charset="0"/>
                  </a:rPr>
                  <a:t>C</a:t>
                </a:r>
              </a:p>
            </p:txBody>
          </p:sp>
          <p:sp>
            <p:nvSpPr>
              <p:cNvPr id="61" name="Line 201"/>
              <p:cNvSpPr>
                <a:spLocks noChangeShapeType="1"/>
              </p:cNvSpPr>
              <p:nvPr/>
            </p:nvSpPr>
            <p:spPr bwMode="auto">
              <a:xfrm>
                <a:off x="4905" y="1374"/>
                <a:ext cx="12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latin typeface="Arial Narrow" panose="020B0606020202030204" pitchFamily="34" charset="0"/>
                </a:endParaRPr>
              </a:p>
            </p:txBody>
          </p:sp>
          <p:sp>
            <p:nvSpPr>
              <p:cNvPr id="62" name="Line 202"/>
              <p:cNvSpPr>
                <a:spLocks noChangeShapeType="1"/>
              </p:cNvSpPr>
              <p:nvPr/>
            </p:nvSpPr>
            <p:spPr bwMode="auto">
              <a:xfrm>
                <a:off x="5148" y="1374"/>
                <a:ext cx="12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latin typeface="Arial Narrow" panose="020B0606020202030204" pitchFamily="34" charset="0"/>
                </a:endParaRPr>
              </a:p>
            </p:txBody>
          </p:sp>
          <p:sp>
            <p:nvSpPr>
              <p:cNvPr id="63" name="Text Box 203"/>
              <p:cNvSpPr txBox="1">
                <a:spLocks noChangeArrowheads="1"/>
              </p:cNvSpPr>
              <p:nvPr/>
            </p:nvSpPr>
            <p:spPr bwMode="auto">
              <a:xfrm>
                <a:off x="4783" y="1091"/>
                <a:ext cx="17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rgbClr val="33CC33"/>
                    </a:solidFill>
                    <a:latin typeface="Arial Narrow" panose="020B0606020202030204" pitchFamily="34" charset="0"/>
                  </a:rPr>
                  <a:t>H</a:t>
                </a:r>
              </a:p>
            </p:txBody>
          </p:sp>
          <p:sp>
            <p:nvSpPr>
              <p:cNvPr id="64" name="Line 204"/>
              <p:cNvSpPr>
                <a:spLocks noChangeShapeType="1"/>
              </p:cNvSpPr>
              <p:nvPr/>
            </p:nvSpPr>
            <p:spPr bwMode="auto">
              <a:xfrm flipV="1">
                <a:off x="4850" y="1223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latin typeface="Arial Narrow" panose="020B0606020202030204" pitchFamily="34" charset="0"/>
                </a:endParaRPr>
              </a:p>
            </p:txBody>
          </p:sp>
          <p:sp>
            <p:nvSpPr>
              <p:cNvPr id="65" name="Text Box 205"/>
              <p:cNvSpPr txBox="1">
                <a:spLocks noChangeArrowheads="1"/>
              </p:cNvSpPr>
              <p:nvPr/>
            </p:nvSpPr>
            <p:spPr bwMode="auto">
              <a:xfrm>
                <a:off x="5024" y="1087"/>
                <a:ext cx="17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solidFill>
                      <a:srgbClr val="33CC33"/>
                    </a:solidFill>
                    <a:latin typeface="Arial Narrow" panose="020B0606020202030204" pitchFamily="34" charset="0"/>
                  </a:rPr>
                  <a:t>H</a:t>
                </a:r>
              </a:p>
            </p:txBody>
          </p:sp>
          <p:sp>
            <p:nvSpPr>
              <p:cNvPr id="66" name="Line 206"/>
              <p:cNvSpPr>
                <a:spLocks noChangeShapeType="1"/>
              </p:cNvSpPr>
              <p:nvPr/>
            </p:nvSpPr>
            <p:spPr bwMode="auto">
              <a:xfrm flipV="1">
                <a:off x="5091" y="1229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latin typeface="Arial Narrow" panose="020B0606020202030204" pitchFamily="34" charset="0"/>
                </a:endParaRPr>
              </a:p>
            </p:txBody>
          </p:sp>
          <p:sp>
            <p:nvSpPr>
              <p:cNvPr id="67" name="Text Box 207"/>
              <p:cNvSpPr txBox="1">
                <a:spLocks noChangeArrowheads="1"/>
              </p:cNvSpPr>
              <p:nvPr/>
            </p:nvSpPr>
            <p:spPr bwMode="auto">
              <a:xfrm>
                <a:off x="5260" y="1303"/>
                <a:ext cx="17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rgbClr val="33CC33"/>
                    </a:solidFill>
                    <a:latin typeface="Arial Narrow" panose="020B0606020202030204" pitchFamily="34" charset="0"/>
                  </a:rPr>
                  <a:t>H</a:t>
                </a:r>
              </a:p>
            </p:txBody>
          </p:sp>
          <p:sp>
            <p:nvSpPr>
              <p:cNvPr id="68" name="Text Box 208"/>
              <p:cNvSpPr txBox="1">
                <a:spLocks noChangeArrowheads="1"/>
              </p:cNvSpPr>
              <p:nvPr/>
            </p:nvSpPr>
            <p:spPr bwMode="auto">
              <a:xfrm>
                <a:off x="4547" y="1302"/>
                <a:ext cx="17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rgbClr val="33CC33"/>
                    </a:solidFill>
                    <a:latin typeface="Arial Narrow" panose="020B0606020202030204" pitchFamily="34" charset="0"/>
                  </a:rPr>
                  <a:t>H</a:t>
                </a:r>
              </a:p>
            </p:txBody>
          </p:sp>
          <p:sp>
            <p:nvSpPr>
              <p:cNvPr id="69" name="Text Box 209"/>
              <p:cNvSpPr txBox="1">
                <a:spLocks noChangeArrowheads="1"/>
              </p:cNvSpPr>
              <p:nvPr/>
            </p:nvSpPr>
            <p:spPr bwMode="auto">
              <a:xfrm>
                <a:off x="4782" y="1508"/>
                <a:ext cx="17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solidFill>
                      <a:srgbClr val="33CC33"/>
                    </a:solidFill>
                    <a:latin typeface="Arial Narrow" panose="020B0606020202030204" pitchFamily="34" charset="0"/>
                  </a:rPr>
                  <a:t>H</a:t>
                </a:r>
              </a:p>
            </p:txBody>
          </p:sp>
          <p:sp>
            <p:nvSpPr>
              <p:cNvPr id="70" name="Line 210"/>
              <p:cNvSpPr>
                <a:spLocks noChangeShapeType="1"/>
              </p:cNvSpPr>
              <p:nvPr/>
            </p:nvSpPr>
            <p:spPr bwMode="auto">
              <a:xfrm flipV="1">
                <a:off x="4850" y="1433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latin typeface="Arial Narrow" panose="020B0606020202030204" pitchFamily="34" charset="0"/>
                </a:endParaRPr>
              </a:p>
            </p:txBody>
          </p:sp>
          <p:sp>
            <p:nvSpPr>
              <p:cNvPr id="71" name="Text Box 211"/>
              <p:cNvSpPr txBox="1">
                <a:spLocks noChangeArrowheads="1"/>
              </p:cNvSpPr>
              <p:nvPr/>
            </p:nvSpPr>
            <p:spPr bwMode="auto">
              <a:xfrm>
                <a:off x="5028" y="1508"/>
                <a:ext cx="17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solidFill>
                      <a:srgbClr val="33CC33"/>
                    </a:solidFill>
                    <a:latin typeface="Arial Narrow" panose="020B0606020202030204" pitchFamily="34" charset="0"/>
                  </a:rPr>
                  <a:t>H</a:t>
                </a:r>
              </a:p>
            </p:txBody>
          </p:sp>
          <p:sp>
            <p:nvSpPr>
              <p:cNvPr id="72" name="Line 212"/>
              <p:cNvSpPr>
                <a:spLocks noChangeShapeType="1"/>
              </p:cNvSpPr>
              <p:nvPr/>
            </p:nvSpPr>
            <p:spPr bwMode="auto">
              <a:xfrm flipV="1">
                <a:off x="5091" y="1433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36" name="Group 213"/>
            <p:cNvGrpSpPr>
              <a:grpSpLocks/>
            </p:cNvGrpSpPr>
            <p:nvPr/>
          </p:nvGrpSpPr>
          <p:grpSpPr bwMode="auto">
            <a:xfrm>
              <a:off x="5359159" y="2353113"/>
              <a:ext cx="934212" cy="635810"/>
              <a:chOff x="3663" y="283"/>
              <a:chExt cx="479" cy="326"/>
            </a:xfrm>
          </p:grpSpPr>
          <p:sp>
            <p:nvSpPr>
              <p:cNvPr id="53" name="Line 214"/>
              <p:cNvSpPr>
                <a:spLocks noChangeShapeType="1"/>
              </p:cNvSpPr>
              <p:nvPr/>
            </p:nvSpPr>
            <p:spPr bwMode="auto">
              <a:xfrm rot="10800000" flipV="1">
                <a:off x="3958" y="403"/>
                <a:ext cx="74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latin typeface="Arial Narrow" panose="020B0606020202030204" pitchFamily="34" charset="0"/>
                </a:endParaRPr>
              </a:p>
            </p:txBody>
          </p:sp>
          <p:sp>
            <p:nvSpPr>
              <p:cNvPr id="54" name="Text Box 215"/>
              <p:cNvSpPr txBox="1">
                <a:spLocks noChangeArrowheads="1"/>
              </p:cNvSpPr>
              <p:nvPr/>
            </p:nvSpPr>
            <p:spPr bwMode="auto">
              <a:xfrm rot="10800000">
                <a:off x="3968" y="283"/>
                <a:ext cx="17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rgbClr val="33CC33"/>
                    </a:solidFill>
                    <a:latin typeface="Arial Narrow" panose="020B0606020202030204" pitchFamily="34" charset="0"/>
                  </a:rPr>
                  <a:t>H</a:t>
                </a:r>
              </a:p>
            </p:txBody>
          </p:sp>
          <p:sp>
            <p:nvSpPr>
              <p:cNvPr id="55" name="Text Box 216"/>
              <p:cNvSpPr txBox="1">
                <a:spLocks noChangeArrowheads="1"/>
              </p:cNvSpPr>
              <p:nvPr/>
            </p:nvSpPr>
            <p:spPr bwMode="auto">
              <a:xfrm>
                <a:off x="3842" y="425"/>
                <a:ext cx="183" cy="1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300" b="1" dirty="0">
                    <a:latin typeface="Arial Narrow" panose="020B0606020202030204" pitchFamily="34" charset="0"/>
                  </a:rPr>
                  <a:t>O</a:t>
                </a:r>
              </a:p>
            </p:txBody>
          </p:sp>
          <p:sp>
            <p:nvSpPr>
              <p:cNvPr id="56" name="Text Box 217"/>
              <p:cNvSpPr txBox="1">
                <a:spLocks noChangeArrowheads="1"/>
              </p:cNvSpPr>
              <p:nvPr/>
            </p:nvSpPr>
            <p:spPr bwMode="auto">
              <a:xfrm rot="10800000">
                <a:off x="3663" y="283"/>
                <a:ext cx="17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rgbClr val="33CC33"/>
                    </a:solidFill>
                    <a:latin typeface="Arial Narrow" panose="020B0606020202030204" pitchFamily="34" charset="0"/>
                  </a:rPr>
                  <a:t>H</a:t>
                </a:r>
              </a:p>
            </p:txBody>
          </p:sp>
          <p:sp>
            <p:nvSpPr>
              <p:cNvPr id="57" name="Line 218"/>
              <p:cNvSpPr>
                <a:spLocks noChangeShapeType="1"/>
              </p:cNvSpPr>
              <p:nvPr/>
            </p:nvSpPr>
            <p:spPr bwMode="auto">
              <a:xfrm rot="5400000" flipV="1">
                <a:off x="3801" y="403"/>
                <a:ext cx="72" cy="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37" name="Group 219"/>
            <p:cNvGrpSpPr>
              <a:grpSpLocks/>
            </p:cNvGrpSpPr>
            <p:nvPr/>
          </p:nvGrpSpPr>
          <p:grpSpPr bwMode="auto">
            <a:xfrm>
              <a:off x="6469522" y="4403806"/>
              <a:ext cx="945914" cy="602654"/>
              <a:chOff x="3657" y="277"/>
              <a:chExt cx="485" cy="309"/>
            </a:xfrm>
          </p:grpSpPr>
          <p:sp>
            <p:nvSpPr>
              <p:cNvPr id="48" name="Line 220"/>
              <p:cNvSpPr>
                <a:spLocks noChangeShapeType="1"/>
              </p:cNvSpPr>
              <p:nvPr/>
            </p:nvSpPr>
            <p:spPr bwMode="auto">
              <a:xfrm rot="10800000" flipV="1">
                <a:off x="3958" y="403"/>
                <a:ext cx="74" cy="7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latin typeface="Arial Narrow" panose="020B0606020202030204" pitchFamily="34" charset="0"/>
                </a:endParaRPr>
              </a:p>
            </p:txBody>
          </p:sp>
          <p:sp>
            <p:nvSpPr>
              <p:cNvPr id="49" name="Text Box 221"/>
              <p:cNvSpPr txBox="1">
                <a:spLocks noChangeArrowheads="1"/>
              </p:cNvSpPr>
              <p:nvPr/>
            </p:nvSpPr>
            <p:spPr bwMode="auto">
              <a:xfrm rot="10800000">
                <a:off x="3968" y="277"/>
                <a:ext cx="17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rgbClr val="33CC33"/>
                    </a:solidFill>
                    <a:latin typeface="Arial Narrow" panose="020B0606020202030204" pitchFamily="34" charset="0"/>
                  </a:rPr>
                  <a:t>H</a:t>
                </a:r>
              </a:p>
            </p:txBody>
          </p:sp>
          <p:sp>
            <p:nvSpPr>
              <p:cNvPr id="50" name="Text Box 222"/>
              <p:cNvSpPr txBox="1">
                <a:spLocks noChangeArrowheads="1"/>
              </p:cNvSpPr>
              <p:nvPr/>
            </p:nvSpPr>
            <p:spPr bwMode="auto">
              <a:xfrm>
                <a:off x="3847" y="436"/>
                <a:ext cx="142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300" b="1" dirty="0" smtClean="0">
                    <a:latin typeface="Arial Narrow" panose="020B0606020202030204" pitchFamily="34" charset="0"/>
                  </a:rPr>
                  <a:t>S</a:t>
                </a:r>
                <a:endParaRPr lang="en-US" sz="1300" b="1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51" name="Text Box 223"/>
              <p:cNvSpPr txBox="1">
                <a:spLocks noChangeArrowheads="1"/>
              </p:cNvSpPr>
              <p:nvPr/>
            </p:nvSpPr>
            <p:spPr bwMode="auto">
              <a:xfrm rot="10800000">
                <a:off x="3657" y="283"/>
                <a:ext cx="17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rgbClr val="33CC33"/>
                    </a:solidFill>
                    <a:latin typeface="Arial Narrow" panose="020B0606020202030204" pitchFamily="34" charset="0"/>
                  </a:rPr>
                  <a:t>H</a:t>
                </a:r>
              </a:p>
            </p:txBody>
          </p:sp>
          <p:sp>
            <p:nvSpPr>
              <p:cNvPr id="52" name="Line 224"/>
              <p:cNvSpPr>
                <a:spLocks noChangeShapeType="1"/>
              </p:cNvSpPr>
              <p:nvPr/>
            </p:nvSpPr>
            <p:spPr bwMode="auto">
              <a:xfrm rot="5400000" flipV="1">
                <a:off x="3801" y="403"/>
                <a:ext cx="72" cy="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38" name="Group 225"/>
            <p:cNvGrpSpPr>
              <a:grpSpLocks/>
            </p:cNvGrpSpPr>
            <p:nvPr/>
          </p:nvGrpSpPr>
          <p:grpSpPr bwMode="auto">
            <a:xfrm>
              <a:off x="7776897" y="3921982"/>
              <a:ext cx="940063" cy="1086339"/>
              <a:chOff x="2366" y="1949"/>
              <a:chExt cx="482" cy="557"/>
            </a:xfrm>
          </p:grpSpPr>
          <p:sp>
            <p:nvSpPr>
              <p:cNvPr id="39" name="Text Box 226"/>
              <p:cNvSpPr txBox="1">
                <a:spLocks noChangeArrowheads="1"/>
              </p:cNvSpPr>
              <p:nvPr/>
            </p:nvSpPr>
            <p:spPr bwMode="auto">
              <a:xfrm>
                <a:off x="2530" y="2160"/>
                <a:ext cx="185" cy="1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300" b="1" dirty="0">
                    <a:latin typeface="Arial Narrow" panose="020B0606020202030204" pitchFamily="34" charset="0"/>
                  </a:rPr>
                  <a:t>C</a:t>
                </a:r>
              </a:p>
            </p:txBody>
          </p:sp>
          <p:sp>
            <p:nvSpPr>
              <p:cNvPr id="40" name="Line 227"/>
              <p:cNvSpPr>
                <a:spLocks noChangeShapeType="1"/>
              </p:cNvSpPr>
              <p:nvPr/>
            </p:nvSpPr>
            <p:spPr bwMode="auto">
              <a:xfrm flipV="1">
                <a:off x="2475" y="2278"/>
                <a:ext cx="85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latin typeface="Arial Narrow" panose="020B0606020202030204" pitchFamily="34" charset="0"/>
                </a:endParaRPr>
              </a:p>
            </p:txBody>
          </p:sp>
          <p:sp>
            <p:nvSpPr>
              <p:cNvPr id="41" name="Line 228"/>
              <p:cNvSpPr>
                <a:spLocks noChangeShapeType="1"/>
              </p:cNvSpPr>
              <p:nvPr/>
            </p:nvSpPr>
            <p:spPr bwMode="auto">
              <a:xfrm>
                <a:off x="2639" y="2256"/>
                <a:ext cx="61" cy="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latin typeface="Arial Narrow" panose="020B0606020202030204" pitchFamily="34" charset="0"/>
                </a:endParaRPr>
              </a:p>
            </p:txBody>
          </p:sp>
          <p:sp>
            <p:nvSpPr>
              <p:cNvPr id="42" name="Text Box 229"/>
              <p:cNvSpPr txBox="1">
                <a:spLocks noChangeArrowheads="1"/>
              </p:cNvSpPr>
              <p:nvPr/>
            </p:nvSpPr>
            <p:spPr bwMode="auto">
              <a:xfrm>
                <a:off x="2530" y="1949"/>
                <a:ext cx="17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rgbClr val="33CC33"/>
                    </a:solidFill>
                    <a:latin typeface="Arial Narrow" panose="020B0606020202030204" pitchFamily="34" charset="0"/>
                  </a:rPr>
                  <a:t>H</a:t>
                </a:r>
              </a:p>
            </p:txBody>
          </p:sp>
          <p:sp>
            <p:nvSpPr>
              <p:cNvPr id="43" name="Line 230"/>
              <p:cNvSpPr>
                <a:spLocks noChangeShapeType="1"/>
              </p:cNvSpPr>
              <p:nvPr/>
            </p:nvSpPr>
            <p:spPr bwMode="auto">
              <a:xfrm flipV="1">
                <a:off x="2600" y="2081"/>
                <a:ext cx="0" cy="9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latin typeface="Arial Narrow" panose="020B0606020202030204" pitchFamily="34" charset="0"/>
                </a:endParaRPr>
              </a:p>
            </p:txBody>
          </p:sp>
          <p:sp>
            <p:nvSpPr>
              <p:cNvPr id="44" name="Text Box 231"/>
              <p:cNvSpPr txBox="1">
                <a:spLocks noChangeArrowheads="1"/>
              </p:cNvSpPr>
              <p:nvPr/>
            </p:nvSpPr>
            <p:spPr bwMode="auto">
              <a:xfrm>
                <a:off x="2674" y="2206"/>
                <a:ext cx="17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 dirty="0">
                    <a:solidFill>
                      <a:srgbClr val="33CC33"/>
                    </a:solidFill>
                    <a:latin typeface="Arial Narrow" panose="020B0606020202030204" pitchFamily="34" charset="0"/>
                  </a:rPr>
                  <a:t>H</a:t>
                </a:r>
              </a:p>
            </p:txBody>
          </p:sp>
          <p:sp>
            <p:nvSpPr>
              <p:cNvPr id="45" name="Text Box 232"/>
              <p:cNvSpPr txBox="1">
                <a:spLocks noChangeArrowheads="1"/>
              </p:cNvSpPr>
              <p:nvPr/>
            </p:nvSpPr>
            <p:spPr bwMode="auto">
              <a:xfrm>
                <a:off x="2366" y="2324"/>
                <a:ext cx="17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solidFill>
                      <a:srgbClr val="33CC33"/>
                    </a:solidFill>
                    <a:latin typeface="Arial Narrow" panose="020B0606020202030204" pitchFamily="34" charset="0"/>
                  </a:rPr>
                  <a:t>H</a:t>
                </a:r>
              </a:p>
            </p:txBody>
          </p:sp>
          <p:sp>
            <p:nvSpPr>
              <p:cNvPr id="46" name="Text Box 233"/>
              <p:cNvSpPr txBox="1">
                <a:spLocks noChangeArrowheads="1"/>
              </p:cNvSpPr>
              <p:nvPr/>
            </p:nvSpPr>
            <p:spPr bwMode="auto">
              <a:xfrm>
                <a:off x="2634" y="2332"/>
                <a:ext cx="17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200" b="1">
                    <a:solidFill>
                      <a:srgbClr val="33CC33"/>
                    </a:solidFill>
                    <a:latin typeface="Arial Narrow" panose="020B0606020202030204" pitchFamily="34" charset="0"/>
                  </a:rPr>
                  <a:t>H</a:t>
                </a:r>
              </a:p>
            </p:txBody>
          </p:sp>
          <p:sp>
            <p:nvSpPr>
              <p:cNvPr id="47" name="Line 234"/>
              <p:cNvSpPr>
                <a:spLocks noChangeShapeType="1"/>
              </p:cNvSpPr>
              <p:nvPr/>
            </p:nvSpPr>
            <p:spPr bwMode="auto">
              <a:xfrm flipH="1" flipV="1">
                <a:off x="2628" y="2282"/>
                <a:ext cx="39" cy="8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b="1"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4910328" y="1976412"/>
              <a:ext cx="4041648" cy="3179817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687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5240-DF82-4735-BAEF-C879A242CEA8}" type="slidenum">
              <a:rPr lang="en-US" smtClean="0"/>
              <a:t>4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4/22/2015</a:t>
            </a:r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11259" t="83746" r="7617"/>
          <a:stretch/>
        </p:blipFill>
        <p:spPr>
          <a:xfrm>
            <a:off x="201226" y="4437259"/>
            <a:ext cx="8753215" cy="78623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5433" t="40903" r="86900" b="19966"/>
          <a:stretch/>
        </p:blipFill>
        <p:spPr>
          <a:xfrm>
            <a:off x="186021" y="1917093"/>
            <a:ext cx="977015" cy="2235385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628650" y="269876"/>
            <a:ext cx="7886700" cy="1325563"/>
          </a:xfrm>
        </p:spPr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NMR Log Porosity Model</a:t>
            </a:r>
            <a:endParaRPr lang="en-US" dirty="0">
              <a:latin typeface="Arial Narrow" panose="020B060602020203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4024280" y="4877617"/>
            <a:ext cx="2875" cy="58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841883" y="5434969"/>
            <a:ext cx="405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Arial Narrow" panose="020B0606020202030204" pitchFamily="34" charset="0"/>
              </a:rPr>
              <a:t>T</a:t>
            </a:r>
            <a:r>
              <a:rPr lang="en-US" sz="2000" baseline="-25000" dirty="0" smtClean="0">
                <a:latin typeface="Arial Narrow" panose="020B0606020202030204" pitchFamily="34" charset="0"/>
              </a:rPr>
              <a:t>E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9175" y="4028653"/>
            <a:ext cx="115286" cy="171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3186752" y="5183875"/>
            <a:ext cx="8307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1541417" y="1917094"/>
            <a:ext cx="1297577" cy="1028504"/>
          </a:xfrm>
          <a:prstGeom prst="rect">
            <a:avLst/>
          </a:prstGeom>
          <a:solidFill>
            <a:srgbClr val="0033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ysClr val="window" lastClr="FFFFFF"/>
                </a:solidFill>
                <a:latin typeface="Arial Narrow" pitchFamily="34" charset="0"/>
              </a:rPr>
              <a:t>Kerogen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434658" y="3014869"/>
            <a:ext cx="1251392" cy="709939"/>
          </a:xfrm>
          <a:prstGeom prst="rect">
            <a:avLst/>
          </a:prstGeom>
          <a:solidFill>
            <a:srgbClr val="0000CC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ysClr val="window" lastClr="FFFFFF"/>
                </a:solidFill>
                <a:latin typeface="Arial Narrow" pitchFamily="34" charset="0"/>
              </a:rPr>
              <a:t>Structural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Water</a:t>
            </a:r>
          </a:p>
        </p:txBody>
      </p:sp>
      <p:sp>
        <p:nvSpPr>
          <p:cNvPr id="39" name="Rectangle 38"/>
          <p:cNvSpPr/>
          <p:nvPr/>
        </p:nvSpPr>
        <p:spPr>
          <a:xfrm>
            <a:off x="2760616" y="2596772"/>
            <a:ext cx="1552533" cy="743805"/>
          </a:xfrm>
          <a:prstGeom prst="rect">
            <a:avLst/>
          </a:prstGeom>
          <a:solidFill>
            <a:srgbClr val="0066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ysClr val="window" lastClr="FFFFFF"/>
                </a:solidFill>
                <a:latin typeface="Arial Narrow" pitchFamily="34" charset="0"/>
              </a:rPr>
              <a:t>Bitumen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626543" y="3516533"/>
            <a:ext cx="2574107" cy="449699"/>
          </a:xfrm>
          <a:prstGeom prst="rect">
            <a:avLst/>
          </a:prstGeom>
          <a:solidFill>
            <a:srgbClr val="0066FF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ysClr val="window" lastClr="FFFFFF"/>
                </a:solidFill>
                <a:latin typeface="Arial Narrow" pitchFamily="34" charset="0"/>
              </a:rPr>
              <a:t>Clay Bound Water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161301" y="2831737"/>
            <a:ext cx="1554480" cy="640894"/>
          </a:xfrm>
          <a:prstGeom prst="rect">
            <a:avLst/>
          </a:prstGeom>
          <a:solidFill>
            <a:srgbClr val="339933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ysClr val="window" lastClr="FFFFFF"/>
                </a:solidFill>
                <a:latin typeface="Arial Narrow" pitchFamily="34" charset="0"/>
              </a:rPr>
              <a:t>Irreducible Oil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244958" y="3340577"/>
            <a:ext cx="2103120" cy="495549"/>
          </a:xfrm>
          <a:prstGeom prst="rect">
            <a:avLst/>
          </a:prstGeom>
          <a:solidFill>
            <a:srgbClr val="00FF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Arial Narrow" pitchFamily="34" charset="0"/>
              </a:rPr>
              <a:t> Movable Light Oil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l="1406" t="10769" r="2032" b="18846"/>
          <a:stretch/>
        </p:blipFill>
        <p:spPr>
          <a:xfrm>
            <a:off x="7027823" y="108033"/>
            <a:ext cx="2020784" cy="79785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252908" y="3867930"/>
            <a:ext cx="2103120" cy="113541"/>
          </a:xfrm>
          <a:prstGeom prst="rect">
            <a:avLst/>
          </a:prstGeom>
          <a:solidFill>
            <a:srgbClr val="3399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21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41416" y="1917094"/>
            <a:ext cx="1297577" cy="1028504"/>
          </a:xfrm>
          <a:prstGeom prst="rect">
            <a:avLst/>
          </a:prstGeom>
          <a:solidFill>
            <a:srgbClr val="0033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ysClr val="window" lastClr="FFFFFF"/>
                </a:solidFill>
                <a:latin typeface="Arial Narrow" pitchFamily="34" charset="0"/>
              </a:rPr>
              <a:t>Kerogen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34658" y="3014869"/>
            <a:ext cx="1251392" cy="709939"/>
          </a:xfrm>
          <a:prstGeom prst="rect">
            <a:avLst/>
          </a:prstGeom>
          <a:solidFill>
            <a:srgbClr val="0000CC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ysClr val="window" lastClr="FFFFFF"/>
                </a:solidFill>
                <a:latin typeface="Arial Narrow" pitchFamily="34" charset="0"/>
              </a:rPr>
              <a:t>Structural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Water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760616" y="2596772"/>
            <a:ext cx="1552533" cy="743805"/>
          </a:xfrm>
          <a:prstGeom prst="rect">
            <a:avLst/>
          </a:prstGeom>
          <a:solidFill>
            <a:srgbClr val="006600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ysClr val="window" lastClr="FFFFFF"/>
                </a:solidFill>
                <a:latin typeface="Arial Narrow" pitchFamily="34" charset="0"/>
              </a:rPr>
              <a:t>Bitumen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5240-DF82-4735-BAEF-C879A242CEA8}" type="slidenum">
              <a:rPr lang="en-US" smtClean="0"/>
              <a:t>5</a:t>
            </a:fld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4/22/2015</a:t>
            </a:r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11259" t="83746" r="7617"/>
          <a:stretch/>
        </p:blipFill>
        <p:spPr>
          <a:xfrm>
            <a:off x="201226" y="4437259"/>
            <a:ext cx="8753215" cy="78623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/>
          <a:srcRect l="5433" t="40903" r="86900" b="19966"/>
          <a:stretch/>
        </p:blipFill>
        <p:spPr>
          <a:xfrm>
            <a:off x="186021" y="1917093"/>
            <a:ext cx="977015" cy="2235385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628650" y="269876"/>
            <a:ext cx="7886700" cy="1325563"/>
          </a:xfrm>
        </p:spPr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NMR Core Porosity Model</a:t>
            </a:r>
            <a:endParaRPr lang="en-US" dirty="0">
              <a:latin typeface="Arial Narrow" panose="020B060602020203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4024280" y="4877617"/>
            <a:ext cx="2875" cy="583473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2458893" y="4870227"/>
            <a:ext cx="2875" cy="583473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276496" y="5427579"/>
            <a:ext cx="4058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Arial Narrow" panose="020B0606020202030204" pitchFamily="34" charset="0"/>
              </a:rPr>
              <a:t>T</a:t>
            </a:r>
            <a:r>
              <a:rPr lang="en-US" sz="2000" baseline="-25000" dirty="0" smtClean="0">
                <a:latin typeface="Arial Narrow" panose="020B0606020202030204" pitchFamily="34" charset="0"/>
              </a:rPr>
              <a:t>E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61301" y="2831737"/>
            <a:ext cx="1554480" cy="640894"/>
          </a:xfrm>
          <a:prstGeom prst="rect">
            <a:avLst/>
          </a:prstGeom>
          <a:solidFill>
            <a:srgbClr val="339933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ysClr val="window" lastClr="FFFFFF"/>
                </a:solidFill>
                <a:latin typeface="Arial Narrow" pitchFamily="34" charset="0"/>
              </a:rPr>
              <a:t>Irreducible Oil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19175" y="4028653"/>
            <a:ext cx="115286" cy="1718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096821" y="5387344"/>
            <a:ext cx="778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</a:t>
            </a:r>
            <a:r>
              <a:rPr lang="en-US" sz="2000" baseline="-25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2-cutoff</a:t>
            </a:r>
            <a:endParaRPr lang="en-US" sz="20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3186752" y="5183875"/>
            <a:ext cx="830704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626356" y="5183875"/>
            <a:ext cx="8307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4"/>
          <a:srcRect l="1406" t="10769" r="2032" b="18846"/>
          <a:stretch/>
        </p:blipFill>
        <p:spPr>
          <a:xfrm>
            <a:off x="7027823" y="108033"/>
            <a:ext cx="2020784" cy="797859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3186752" y="5980017"/>
            <a:ext cx="4961732" cy="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H="1">
            <a:off x="1485761" y="5980017"/>
            <a:ext cx="1700991" cy="351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499175" y="5968798"/>
            <a:ext cx="16946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Narrow" panose="020B0606020202030204" pitchFamily="34" charset="0"/>
              </a:rPr>
              <a:t>Gaussian decay</a:t>
            </a:r>
          </a:p>
          <a:p>
            <a:pPr algn="ctr"/>
            <a:r>
              <a:rPr lang="en-US" sz="2000" i="1" dirty="0" smtClean="0">
                <a:latin typeface="Arial Narrow" panose="020B0606020202030204" pitchFamily="34" charset="0"/>
              </a:rPr>
              <a:t>Solid</a:t>
            </a:r>
            <a:endParaRPr lang="en-US" sz="2000" i="1" dirty="0">
              <a:latin typeface="Arial Narrow" panose="020B0606020202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58507" y="5976172"/>
            <a:ext cx="1904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 Narrow" panose="020B0606020202030204" pitchFamily="34" charset="0"/>
              </a:rPr>
              <a:t>Exponential decay</a:t>
            </a:r>
          </a:p>
          <a:p>
            <a:pPr algn="ctr"/>
            <a:r>
              <a:rPr lang="en-US" sz="2000" i="1" dirty="0" smtClean="0">
                <a:latin typeface="Arial Narrow" panose="020B0606020202030204" pitchFamily="34" charset="0"/>
              </a:rPr>
              <a:t>Liquid</a:t>
            </a:r>
            <a:endParaRPr lang="en-US" sz="2000" i="1" dirty="0">
              <a:latin typeface="Arial Narrow" panose="020B0606020202030204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3178801" y="5811757"/>
            <a:ext cx="0" cy="3339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626543" y="3516533"/>
            <a:ext cx="2574107" cy="449699"/>
          </a:xfrm>
          <a:prstGeom prst="rect">
            <a:avLst/>
          </a:prstGeom>
          <a:solidFill>
            <a:srgbClr val="0066FF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ysClr val="window" lastClr="FFFFFF"/>
                </a:solidFill>
                <a:latin typeface="Arial Narrow" pitchFamily="34" charset="0"/>
              </a:rPr>
              <a:t>Clay Bound Water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252908" y="3867930"/>
            <a:ext cx="2103120" cy="11354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5489457" y="4028653"/>
            <a:ext cx="1" cy="1432439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5244958" y="3340577"/>
            <a:ext cx="2103120" cy="495549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latin typeface="Arial Narrow" pitchFamily="34" charset="0"/>
              </a:rPr>
              <a:t> Movable Light Oil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42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666" y="1795694"/>
            <a:ext cx="8009430" cy="45087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Current: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Arial Narrow" panose="020B0606020202030204" pitchFamily="34" charset="0"/>
              </a:rPr>
              <a:t>Total porosity: </a:t>
            </a:r>
            <a:r>
              <a:rPr lang="en-US" sz="2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Kerogen </a:t>
            </a:r>
            <a:r>
              <a:rPr lang="en-US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(from porosity deficit)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Arial Narrow" panose="020B0606020202030204" pitchFamily="34" charset="0"/>
              </a:rPr>
              <a:t>Movable fluid porosity:</a:t>
            </a:r>
            <a:r>
              <a:rPr lang="en-US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 </a:t>
            </a:r>
            <a:r>
              <a:rPr lang="en-US" sz="2400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</a:t>
            </a:r>
            <a:r>
              <a:rPr lang="en-US" sz="2400" baseline="-25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2-cutoff </a:t>
            </a:r>
            <a:r>
              <a:rPr lang="en-US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(calibrated from core)</a:t>
            </a:r>
          </a:p>
          <a:p>
            <a:pPr marL="0" indent="0">
              <a:buNone/>
            </a:pPr>
            <a:endParaRPr lang="en-US" sz="1400" dirty="0" smtClean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 Narrow" panose="020B0606020202030204" pitchFamily="34" charset="0"/>
              </a:rPr>
              <a:t>Research </a:t>
            </a:r>
            <a:r>
              <a:rPr lang="en-US" sz="24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(validate &amp; calibrate with core)</a:t>
            </a:r>
            <a:r>
              <a:rPr lang="en-US" sz="2400" dirty="0" smtClean="0">
                <a:latin typeface="Arial Narrow" panose="020B0606020202030204" pitchFamily="34" charset="0"/>
              </a:rPr>
              <a:t>:</a:t>
            </a:r>
            <a:endParaRPr lang="en-US" sz="2400" dirty="0"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latin typeface="Arial Narrow" panose="020B0606020202030204" pitchFamily="34" charset="0"/>
              </a:rPr>
              <a:t>Fluid typing (saturation): </a:t>
            </a:r>
            <a:r>
              <a:rPr lang="en-US" sz="2400" i="1" dirty="0">
                <a:solidFill>
                  <a:srgbClr val="FF0000"/>
                </a:solidFill>
                <a:latin typeface="Arial Narrow" panose="020B0606020202030204" pitchFamily="34" charset="0"/>
              </a:rPr>
              <a:t>T</a:t>
            </a:r>
            <a:r>
              <a:rPr lang="en-US" sz="2400" baseline="-25000" dirty="0">
                <a:solidFill>
                  <a:srgbClr val="FF0000"/>
                </a:solidFill>
                <a:latin typeface="Arial Narrow" panose="020B0606020202030204" pitchFamily="34" charset="0"/>
              </a:rPr>
              <a:t>1</a:t>
            </a:r>
            <a:r>
              <a:rPr lang="en-US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/</a:t>
            </a:r>
            <a:r>
              <a:rPr lang="en-US" sz="2400" i="1" dirty="0">
                <a:solidFill>
                  <a:srgbClr val="FF0000"/>
                </a:solidFill>
                <a:latin typeface="Arial Narrow" panose="020B0606020202030204" pitchFamily="34" charset="0"/>
              </a:rPr>
              <a:t>T</a:t>
            </a:r>
            <a:r>
              <a:rPr lang="en-US" sz="2400" baseline="-25000" dirty="0">
                <a:solidFill>
                  <a:srgbClr val="FF0000"/>
                </a:solidFill>
                <a:latin typeface="Arial Narrow" panose="020B0606020202030204" pitchFamily="34" charset="0"/>
              </a:rPr>
              <a:t>2 </a:t>
            </a:r>
            <a:r>
              <a:rPr lang="en-US" sz="2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ratio</a:t>
            </a:r>
            <a:endParaRPr lang="en-US" sz="24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Arial Narrow" panose="020B0606020202030204" pitchFamily="34" charset="0"/>
              </a:rPr>
              <a:t>Pore-size distribution: </a:t>
            </a:r>
            <a:r>
              <a:rPr lang="en-US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r</a:t>
            </a:r>
            <a:r>
              <a:rPr lang="en-US" sz="2400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</a:t>
            </a:r>
            <a:r>
              <a:rPr lang="en-US" sz="2400" baseline="-25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2</a:t>
            </a:r>
            <a:endParaRPr lang="en-US" sz="2400" baseline="-25000" dirty="0">
              <a:latin typeface="Arial Narrow" panose="020B0606020202030204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US" sz="2400" dirty="0">
                <a:latin typeface="Arial Narrow" panose="020B0606020202030204" pitchFamily="34" charset="0"/>
              </a:rPr>
              <a:t>Wettability: </a:t>
            </a:r>
            <a:r>
              <a:rPr lang="en-US" sz="2400" dirty="0">
                <a:solidFill>
                  <a:srgbClr val="FF0000"/>
                </a:solidFill>
                <a:latin typeface="Arial Narrow" panose="020B0606020202030204" pitchFamily="34" charset="0"/>
              </a:rPr>
              <a:t>Restricted </a:t>
            </a:r>
            <a:r>
              <a:rPr lang="en-US" sz="2400" i="1" dirty="0">
                <a:solidFill>
                  <a:srgbClr val="FF0000"/>
                </a:solidFill>
                <a:latin typeface="Arial Narrow" panose="020B0606020202030204" pitchFamily="34" charset="0"/>
              </a:rPr>
              <a:t>D(T</a:t>
            </a:r>
            <a:r>
              <a:rPr lang="en-US" sz="2400" baseline="-25000" dirty="0">
                <a:solidFill>
                  <a:srgbClr val="FF0000"/>
                </a:solidFill>
                <a:latin typeface="Arial Narrow" panose="020B0606020202030204" pitchFamily="34" charset="0"/>
              </a:rPr>
              <a:t>2</a:t>
            </a:r>
            <a:r>
              <a:rPr lang="en-US" sz="2400" i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)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Arial Narrow" panose="020B0606020202030204" pitchFamily="34" charset="0"/>
              </a:rPr>
              <a:t>Permeability transform</a:t>
            </a:r>
            <a:endParaRPr lang="en-US" sz="2400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5240-DF82-4735-BAEF-C879A242CEA8}" type="slidenum">
              <a:rPr lang="en-US" smtClean="0"/>
              <a:t>6</a:t>
            </a:fld>
            <a:endParaRPr lang="en-US"/>
          </a:p>
        </p:txBody>
      </p:sp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2"/>
          <a:srcRect l="1406" t="10769" r="2032" b="18846"/>
          <a:stretch/>
        </p:blipFill>
        <p:spPr>
          <a:xfrm>
            <a:off x="7027823" y="108033"/>
            <a:ext cx="2020784" cy="797859"/>
          </a:xfrm>
          <a:prstGeom prst="rect">
            <a:avLst/>
          </a:prstGeom>
        </p:spPr>
      </p:pic>
      <p:sp>
        <p:nvSpPr>
          <p:cNvPr id="90" name="Title 1"/>
          <p:cNvSpPr>
            <a:spLocks noGrp="1"/>
          </p:cNvSpPr>
          <p:nvPr>
            <p:ph type="title"/>
          </p:nvPr>
        </p:nvSpPr>
        <p:spPr>
          <a:xfrm>
            <a:off x="628650" y="269876"/>
            <a:ext cx="7886700" cy="1325563"/>
          </a:xfrm>
        </p:spPr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NMR Answer-Products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140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l="71057" t="35329" r="19310" b="12322"/>
          <a:stretch/>
        </p:blipFill>
        <p:spPr bwMode="auto">
          <a:xfrm>
            <a:off x="6596525" y="3466068"/>
            <a:ext cx="1918825" cy="2414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2" name="Text Box 257"/>
          <p:cNvSpPr txBox="1">
            <a:spLocks noChangeArrowheads="1"/>
          </p:cNvSpPr>
          <p:nvPr/>
        </p:nvSpPr>
        <p:spPr bwMode="auto">
          <a:xfrm>
            <a:off x="6417461" y="5861940"/>
            <a:ext cx="24430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latin typeface="Arial Narrow" panose="020B0606020202030204" pitchFamily="34" charset="0"/>
              </a:rPr>
              <a:t>0.3 </a:t>
            </a:r>
            <a:r>
              <a:rPr lang="en-US" sz="1600" i="1" dirty="0" smtClean="0">
                <a:latin typeface="Arial Narrow" panose="020B0606020202030204" pitchFamily="34" charset="0"/>
              </a:rPr>
              <a:t>           T</a:t>
            </a:r>
            <a:r>
              <a:rPr lang="en-US" sz="1600" baseline="-25000" dirty="0" smtClean="0">
                <a:latin typeface="Arial Narrow" panose="020B0606020202030204" pitchFamily="34" charset="0"/>
              </a:rPr>
              <a:t>2</a:t>
            </a:r>
            <a:r>
              <a:rPr lang="en-US" sz="1600" dirty="0" smtClean="0">
                <a:latin typeface="Arial Narrow" panose="020B0606020202030204" pitchFamily="34" charset="0"/>
              </a:rPr>
              <a:t> (</a:t>
            </a:r>
            <a:r>
              <a:rPr lang="en-US" sz="1600" dirty="0" err="1" smtClean="0">
                <a:latin typeface="Arial Narrow" panose="020B0606020202030204" pitchFamily="34" charset="0"/>
              </a:rPr>
              <a:t>ms</a:t>
            </a:r>
            <a:r>
              <a:rPr lang="en-US" sz="1600" dirty="0" smtClean="0">
                <a:latin typeface="Arial Narrow" panose="020B0606020202030204" pitchFamily="34" charset="0"/>
              </a:rPr>
              <a:t>)         5000</a:t>
            </a:r>
            <a:endParaRPr lang="en-US" sz="1600" baseline="-25000" dirty="0">
              <a:latin typeface="Arial Narrow" panose="020B0606020202030204" pitchFamily="34" charset="0"/>
            </a:endParaRPr>
          </a:p>
        </p:txBody>
      </p:sp>
      <p:sp>
        <p:nvSpPr>
          <p:cNvPr id="143" name="Rectangle 142"/>
          <p:cNvSpPr/>
          <p:nvPr/>
        </p:nvSpPr>
        <p:spPr>
          <a:xfrm>
            <a:off x="2912047" y="6329335"/>
            <a:ext cx="33714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Arial Narrow" panose="020B0606020202030204" pitchFamily="34" charset="0"/>
              </a:rPr>
              <a:t>E. </a:t>
            </a:r>
            <a:r>
              <a:rPr lang="en-US" dirty="0" err="1" smtClean="0">
                <a:latin typeface="Arial Narrow" panose="020B0606020202030204" pitchFamily="34" charset="0"/>
              </a:rPr>
              <a:t>Rylander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i="1" dirty="0">
                <a:latin typeface="Arial Narrow" panose="020B0606020202030204" pitchFamily="34" charset="0"/>
              </a:rPr>
              <a:t>et al. </a:t>
            </a:r>
            <a:r>
              <a:rPr lang="en-US" dirty="0">
                <a:latin typeface="Arial Narrow" panose="020B0606020202030204" pitchFamily="34" charset="0"/>
              </a:rPr>
              <a:t>SPE-164554 (2013)</a:t>
            </a:r>
          </a:p>
        </p:txBody>
      </p:sp>
    </p:spTree>
    <p:extLst>
      <p:ext uri="{BB962C8B-B14F-4D97-AF65-F5344CB8AC3E}">
        <p14:creationId xmlns:p14="http://schemas.microsoft.com/office/powerpoint/2010/main" val="38484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5240-DF82-4735-BAEF-C879A242CEA8}" type="slidenum">
              <a:rPr lang="en-US" smtClean="0"/>
              <a:t>7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r="3855" b="48271"/>
          <a:stretch/>
        </p:blipFill>
        <p:spPr>
          <a:xfrm>
            <a:off x="1022154" y="1987949"/>
            <a:ext cx="6205076" cy="382600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l="18590" t="45504" r="71396" b="38202"/>
          <a:stretch/>
        </p:blipFill>
        <p:spPr>
          <a:xfrm>
            <a:off x="5624068" y="2493751"/>
            <a:ext cx="1125524" cy="82101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100579" y="1794910"/>
            <a:ext cx="24381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 Narrow" panose="020B0606020202030204" pitchFamily="34" charset="0"/>
              </a:rPr>
              <a:t>Eagle-Ford Tight-Oil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/>
          <a:srcRect l="1406" t="10769" r="2032" b="18846"/>
          <a:stretch/>
        </p:blipFill>
        <p:spPr>
          <a:xfrm>
            <a:off x="7027823" y="108033"/>
            <a:ext cx="2020784" cy="797859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269876"/>
            <a:ext cx="7886700" cy="1325563"/>
          </a:xfrm>
        </p:spPr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Log Calibration with Core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58084" y="2360312"/>
            <a:ext cx="155202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 Narrow" panose="020B0606020202030204" pitchFamily="34" charset="0"/>
              </a:rPr>
              <a:t>42 API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1500 </a:t>
            </a:r>
            <a:r>
              <a:rPr lang="en-US" sz="2400" dirty="0" err="1" smtClean="0">
                <a:latin typeface="Arial Narrow" panose="020B0606020202030204" pitchFamily="34" charset="0"/>
              </a:rPr>
              <a:t>scf</a:t>
            </a:r>
            <a:r>
              <a:rPr lang="en-US" sz="2400" dirty="0" smtClean="0">
                <a:latin typeface="Arial Narrow" panose="020B0606020202030204" pitchFamily="34" charset="0"/>
              </a:rPr>
              <a:t>/</a:t>
            </a:r>
            <a:r>
              <a:rPr lang="en-US" sz="2400" dirty="0" err="1" smtClean="0">
                <a:latin typeface="Arial Narrow" panose="020B0606020202030204" pitchFamily="34" charset="0"/>
              </a:rPr>
              <a:t>bbl</a:t>
            </a:r>
            <a:endParaRPr lang="en-US" sz="2400" dirty="0" smtClean="0">
              <a:latin typeface="Arial Narrow" panose="020B0606020202030204" pitchFamily="34" charset="0"/>
            </a:endParaRPr>
          </a:p>
          <a:p>
            <a:endParaRPr lang="en-US" sz="2400" dirty="0" smtClean="0">
              <a:latin typeface="Arial Narrow" panose="020B0606020202030204" pitchFamily="34" charset="0"/>
            </a:endParaRPr>
          </a:p>
          <a:p>
            <a:r>
              <a:rPr lang="en-US" sz="2400" dirty="0" smtClean="0">
                <a:latin typeface="Arial Narrow" panose="020B0606020202030204" pitchFamily="34" charset="0"/>
              </a:rPr>
              <a:t>2 MHz</a:t>
            </a:r>
          </a:p>
          <a:p>
            <a:r>
              <a:rPr lang="en-US" sz="2400" dirty="0" smtClean="0">
                <a:latin typeface="Arial Narrow" panose="020B0606020202030204" pitchFamily="34" charset="0"/>
              </a:rPr>
              <a:t>100 C</a:t>
            </a:r>
          </a:p>
          <a:p>
            <a:r>
              <a:rPr lang="en-US" sz="2400" i="1" dirty="0" err="1" smtClean="0">
                <a:latin typeface="Arial Narrow" panose="020B0606020202030204" pitchFamily="34" charset="0"/>
              </a:rPr>
              <a:t>T</a:t>
            </a:r>
            <a:r>
              <a:rPr lang="en-US" sz="2400" baseline="-25000" dirty="0" err="1" smtClean="0">
                <a:latin typeface="Arial Narrow" panose="020B0606020202030204" pitchFamily="34" charset="0"/>
              </a:rPr>
              <a:t>e</a:t>
            </a:r>
            <a:r>
              <a:rPr lang="en-US" sz="2400" dirty="0" smtClean="0">
                <a:latin typeface="Arial Narrow" panose="020B0606020202030204" pitchFamily="34" charset="0"/>
              </a:rPr>
              <a:t> ~ 0.4 </a:t>
            </a:r>
            <a:r>
              <a:rPr lang="en-US" sz="2400" dirty="0" err="1" smtClean="0">
                <a:latin typeface="Arial Narrow" panose="020B0606020202030204" pitchFamily="34" charset="0"/>
              </a:rPr>
              <a:t>ms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99587" y="6329335"/>
            <a:ext cx="2933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P.M. Singer </a:t>
            </a:r>
            <a:r>
              <a:rPr lang="en-US" i="1" dirty="0" smtClean="0">
                <a:latin typeface="Arial Narrow" panose="020B0606020202030204" pitchFamily="34" charset="0"/>
              </a:rPr>
              <a:t>et al. </a:t>
            </a:r>
            <a:r>
              <a:rPr lang="en-US" dirty="0">
                <a:latin typeface="Arial Narrow" panose="020B0606020202030204" pitchFamily="34" charset="0"/>
              </a:rPr>
              <a:t>SCA-18 (2013</a:t>
            </a:r>
            <a:r>
              <a:rPr lang="en-US" dirty="0" smtClean="0">
                <a:latin typeface="Arial Narrow" panose="020B0606020202030204" pitchFamily="34" charset="0"/>
              </a:rPr>
              <a:t>)</a:t>
            </a:r>
            <a:endParaRPr lang="en-US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17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9876"/>
            <a:ext cx="7886700" cy="1325563"/>
          </a:xfrm>
        </p:spPr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Core Re-Saturation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5240-DF82-4735-BAEF-C879A242CEA8}" type="slidenum">
              <a:rPr lang="en-US" smtClean="0"/>
              <a:t>8</a:t>
            </a:fld>
            <a:endParaRPr lang="en-US"/>
          </a:p>
        </p:txBody>
      </p:sp>
      <p:sp>
        <p:nvSpPr>
          <p:cNvPr id="9" name="Text Box 162"/>
          <p:cNvSpPr txBox="1">
            <a:spLocks noChangeArrowheads="1"/>
          </p:cNvSpPr>
          <p:nvPr/>
        </p:nvSpPr>
        <p:spPr bwMode="auto">
          <a:xfrm>
            <a:off x="2181225" y="5301456"/>
            <a:ext cx="890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8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1pPr>
            <a:lvl2pPr marL="742950" indent="-285750">
              <a:defRPr sz="48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2pPr>
            <a:lvl3pPr marL="1143000" indent="-228600">
              <a:defRPr sz="48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3pPr>
            <a:lvl4pPr marL="1600200" indent="-228600">
              <a:defRPr sz="48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4pPr>
            <a:lvl5pPr marL="2057400" indent="-228600">
              <a:defRPr sz="48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"/>
                <a:ea typeface="ＭＳ Ｐゴシック" pitchFamily="34" charset="-128"/>
              </a:defRPr>
            </a:lvl9pPr>
          </a:lstStyle>
          <a:p>
            <a:r>
              <a:rPr lang="en-US" altLang="en-US" sz="1800" b="1">
                <a:solidFill>
                  <a:schemeClr val="bg1"/>
                </a:solidFill>
              </a:rPr>
              <a:t>Zoning</a:t>
            </a:r>
          </a:p>
        </p:txBody>
      </p:sp>
      <p:sp>
        <p:nvSpPr>
          <p:cNvPr id="10" name="Line 163"/>
          <p:cNvSpPr>
            <a:spLocks noChangeShapeType="1"/>
          </p:cNvSpPr>
          <p:nvPr/>
        </p:nvSpPr>
        <p:spPr bwMode="auto">
          <a:xfrm flipH="1">
            <a:off x="2536825" y="5606256"/>
            <a:ext cx="177800" cy="533400"/>
          </a:xfrm>
          <a:prstGeom prst="line">
            <a:avLst/>
          </a:prstGeom>
          <a:noFill/>
          <a:ln w="158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" name="Picture 9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69"/>
          <a:stretch/>
        </p:blipFill>
        <p:spPr bwMode="auto">
          <a:xfrm>
            <a:off x="73605" y="1879201"/>
            <a:ext cx="4403145" cy="401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" r="11047"/>
          <a:stretch/>
        </p:blipFill>
        <p:spPr bwMode="auto">
          <a:xfrm>
            <a:off x="4722728" y="1879201"/>
            <a:ext cx="4010582" cy="407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Subtitle 2"/>
          <p:cNvSpPr txBox="1">
            <a:spLocks/>
          </p:cNvSpPr>
          <p:nvPr/>
        </p:nvSpPr>
        <p:spPr>
          <a:xfrm>
            <a:off x="1399171" y="1606136"/>
            <a:ext cx="2334896" cy="430094"/>
          </a:xfrm>
          <a:prstGeom prst="rect">
            <a:avLst/>
          </a:prstGeom>
        </p:spPr>
        <p:txBody>
          <a:bodyPr vert="horz" lIns="64008" tIns="32004" rIns="64008" bIns="32004" rtlCol="0">
            <a:normAutofit/>
          </a:bodyPr>
          <a:lstStyle>
            <a:lvl1pPr marL="0" indent="0" algn="l" defTabSz="914354" rtl="0" eaLnBrk="1" latinLnBrk="0" hangingPunct="1">
              <a:spcBef>
                <a:spcPts val="0"/>
              </a:spcBef>
              <a:buFont typeface="Arial" pitchFamily="34" charset="0"/>
              <a:buNone/>
              <a:defRPr sz="22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112" indent="0" algn="l" defTabSz="914354" rtl="0" eaLnBrk="1" latinLnBrk="0" hangingPunct="1">
              <a:spcBef>
                <a:spcPts val="0"/>
              </a:spcBef>
              <a:buClr>
                <a:schemeClr val="bg2"/>
              </a:buClr>
              <a:buSzPct val="80000"/>
              <a:buFont typeface="Wingdings" pitchFamily="2" charset="2"/>
              <a:buNone/>
              <a:defRPr sz="20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spcBef>
                <a:spcPts val="420"/>
              </a:spcBef>
              <a:buFont typeface="Arial Narrow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spcBef>
                <a:spcPts val="28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spcBef>
                <a:spcPts val="140"/>
              </a:spcBef>
              <a:buFont typeface="Arial Narrow" pitchFamily="34" charset="0"/>
              <a:buNone/>
              <a:tabLst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63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17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As-Received</a:t>
            </a:r>
          </a:p>
        </p:txBody>
      </p:sp>
      <p:sp>
        <p:nvSpPr>
          <p:cNvPr id="36" name="Subtitle 2"/>
          <p:cNvSpPr txBox="1">
            <a:spLocks/>
          </p:cNvSpPr>
          <p:nvPr/>
        </p:nvSpPr>
        <p:spPr>
          <a:xfrm>
            <a:off x="5292169" y="1606136"/>
            <a:ext cx="3232706" cy="430094"/>
          </a:xfrm>
          <a:prstGeom prst="rect">
            <a:avLst/>
          </a:prstGeom>
        </p:spPr>
        <p:txBody>
          <a:bodyPr vert="horz" lIns="64008" tIns="32004" rIns="64008" bIns="32004" rtlCol="0">
            <a:noAutofit/>
          </a:bodyPr>
          <a:lstStyle>
            <a:lvl1pPr marL="0" indent="0" algn="l" defTabSz="914354" rtl="0" eaLnBrk="1" latinLnBrk="0" hangingPunct="1">
              <a:spcBef>
                <a:spcPts val="0"/>
              </a:spcBef>
              <a:buFont typeface="Arial" pitchFamily="34" charset="0"/>
              <a:buNone/>
              <a:defRPr sz="22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112" indent="0" algn="l" defTabSz="914354" rtl="0" eaLnBrk="1" latinLnBrk="0" hangingPunct="1">
              <a:spcBef>
                <a:spcPts val="0"/>
              </a:spcBef>
              <a:buClr>
                <a:schemeClr val="bg2"/>
              </a:buClr>
              <a:buSzPct val="80000"/>
              <a:buFont typeface="Wingdings" pitchFamily="2" charset="2"/>
              <a:buNone/>
              <a:defRPr sz="20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spcBef>
                <a:spcPts val="420"/>
              </a:spcBef>
              <a:buFont typeface="Arial Narrow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32" indent="0" algn="ctr" defTabSz="914354" rtl="0" eaLnBrk="1" latinLnBrk="0" hangingPunct="1">
              <a:spcBef>
                <a:spcPts val="280"/>
              </a:spcBef>
              <a:buFont typeface="Arial" pitchFamily="34" charset="0"/>
              <a:buNone/>
              <a:defRPr sz="1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spcBef>
                <a:spcPts val="140"/>
              </a:spcBef>
              <a:buFont typeface="Arial Narrow" pitchFamily="34" charset="0"/>
              <a:buNone/>
              <a:tabLst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063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417" indent="0" algn="ctr" defTabSz="914354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Oil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/>
                <a:ea typeface="+mn-ea"/>
                <a:cs typeface="+mn-cs"/>
              </a:rPr>
              <a:t> Re-Saturated (2000 psi)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210129" y="6329335"/>
            <a:ext cx="2797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R. </a:t>
            </a:r>
            <a:r>
              <a:rPr lang="en-US" dirty="0" err="1" smtClean="0">
                <a:latin typeface="Arial Narrow" panose="020B0606020202030204" pitchFamily="34" charset="0"/>
              </a:rPr>
              <a:t>Kausik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i="1" dirty="0" smtClean="0">
                <a:latin typeface="Arial Narrow" panose="020B0606020202030204" pitchFamily="34" charset="0"/>
              </a:rPr>
              <a:t>et al. </a:t>
            </a:r>
            <a:r>
              <a:rPr lang="en-US" dirty="0" smtClean="0">
                <a:latin typeface="Arial Narrow" panose="020B0606020202030204" pitchFamily="34" charset="0"/>
              </a:rPr>
              <a:t>SCA-73 (2014)</a:t>
            </a:r>
            <a:endParaRPr lang="en-US" dirty="0">
              <a:latin typeface="Arial Narrow" panose="020B0606020202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1406" t="10769" r="2032" b="18846"/>
          <a:stretch/>
        </p:blipFill>
        <p:spPr>
          <a:xfrm>
            <a:off x="7027823" y="108033"/>
            <a:ext cx="2020784" cy="797859"/>
          </a:xfrm>
          <a:prstGeom prst="rect">
            <a:avLst/>
          </a:prstGeom>
        </p:spPr>
      </p:pic>
      <p:pic>
        <p:nvPicPr>
          <p:cNvPr id="13" name="Picture 9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5" t="6885" r="57654" b="82042"/>
          <a:stretch/>
        </p:blipFill>
        <p:spPr bwMode="auto">
          <a:xfrm>
            <a:off x="2847704" y="4607939"/>
            <a:ext cx="1323702" cy="44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1" t="8059" r="58458" b="76769"/>
          <a:stretch/>
        </p:blipFill>
        <p:spPr bwMode="auto">
          <a:xfrm>
            <a:off x="7097486" y="4520854"/>
            <a:ext cx="1245326" cy="61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18903" y="2151017"/>
            <a:ext cx="1256274" cy="4528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282644" y="2184597"/>
            <a:ext cx="1266201" cy="6892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12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4/22/2015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45240-DF82-4735-BAEF-C879A242CEA8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1" b="48704"/>
          <a:stretch/>
        </p:blipFill>
        <p:spPr bwMode="auto">
          <a:xfrm>
            <a:off x="3653589" y="2192409"/>
            <a:ext cx="5257800" cy="3298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D:\SPWLA_2013\Core_Data\Sample_2_SEM_5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67" y="2174119"/>
            <a:ext cx="3399155" cy="31228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20389" t="44955" r="67002" b="37233"/>
          <a:stretch/>
        </p:blipFill>
        <p:spPr>
          <a:xfrm>
            <a:off x="7508154" y="2573109"/>
            <a:ext cx="1183005" cy="749115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28650" y="269876"/>
            <a:ext cx="7886700" cy="1325563"/>
          </a:xfrm>
        </p:spPr>
        <p:txBody>
          <a:bodyPr/>
          <a:lstStyle/>
          <a:p>
            <a:r>
              <a:rPr lang="en-US" dirty="0" smtClean="0">
                <a:latin typeface="Arial Narrow" panose="020B0606020202030204" pitchFamily="34" charset="0"/>
              </a:rPr>
              <a:t>Pore-Size Distribution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11650" y="6329335"/>
            <a:ext cx="2888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</a:rPr>
              <a:t>T. Jiang </a:t>
            </a:r>
            <a:r>
              <a:rPr lang="en-US" i="1" dirty="0" smtClean="0">
                <a:latin typeface="Arial Narrow" panose="020B0606020202030204" pitchFamily="34" charset="0"/>
              </a:rPr>
              <a:t>et al. </a:t>
            </a:r>
            <a:r>
              <a:rPr lang="en-US" dirty="0">
                <a:latin typeface="Arial Narrow" panose="020B0606020202030204" pitchFamily="34" charset="0"/>
              </a:rPr>
              <a:t>SPWLA-LL (2013</a:t>
            </a:r>
            <a:r>
              <a:rPr lang="en-US" dirty="0" smtClean="0">
                <a:latin typeface="Arial Narrow" panose="020B0606020202030204" pitchFamily="34" charset="0"/>
              </a:rPr>
              <a:t>)</a:t>
            </a:r>
            <a:endParaRPr lang="en-US" dirty="0">
              <a:latin typeface="Arial Narrow" panose="020B060602020203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65246" y="2074120"/>
            <a:ext cx="14376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000" dirty="0" smtClean="0">
                <a:latin typeface="Symbol" pitchFamily="18" charset="2"/>
              </a:rPr>
              <a:t>r</a:t>
            </a:r>
            <a:r>
              <a:rPr lang="en-US" sz="2000" dirty="0" smtClean="0">
                <a:latin typeface="Arial Narrow" pitchFamily="34" charset="0"/>
              </a:rPr>
              <a:t> = 5 nm/</a:t>
            </a:r>
            <a:r>
              <a:rPr lang="en-US" sz="2000" dirty="0" err="1" smtClean="0">
                <a:latin typeface="Arial Narrow" pitchFamily="34" charset="0"/>
              </a:rPr>
              <a:t>ms</a:t>
            </a:r>
            <a:endParaRPr lang="en-US" sz="2000" dirty="0">
              <a:latin typeface="Arial Narrow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l="1406" t="10769" r="2032" b="18846"/>
          <a:stretch/>
        </p:blipFill>
        <p:spPr>
          <a:xfrm>
            <a:off x="7027823" y="108033"/>
            <a:ext cx="2020784" cy="79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63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2750</TotalTime>
  <Words>542</Words>
  <Application>Microsoft Office PowerPoint</Application>
  <PresentationFormat>On-screen Show (4:3)</PresentationFormat>
  <Paragraphs>214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ＭＳ Ｐゴシック</vt:lpstr>
      <vt:lpstr>Arial</vt:lpstr>
      <vt:lpstr>Arial Narrow</vt:lpstr>
      <vt:lpstr>Calibri</vt:lpstr>
      <vt:lpstr>Calibri Light</vt:lpstr>
      <vt:lpstr>Symbol</vt:lpstr>
      <vt:lpstr>Times</vt:lpstr>
      <vt:lpstr>Wingdings</vt:lpstr>
      <vt:lpstr>Office Theme</vt:lpstr>
      <vt:lpstr>PowerPoint Presentation</vt:lpstr>
      <vt:lpstr>Outline</vt:lpstr>
      <vt:lpstr>NMR Background</vt:lpstr>
      <vt:lpstr>NMR Log Porosity Model</vt:lpstr>
      <vt:lpstr>NMR Core Porosity Model</vt:lpstr>
      <vt:lpstr>NMR Answer-Products</vt:lpstr>
      <vt:lpstr>Log Calibration with Core</vt:lpstr>
      <vt:lpstr>Core Re-Saturation</vt:lpstr>
      <vt:lpstr>Pore-Size Distribution</vt:lpstr>
      <vt:lpstr>Bulk Crude-Oils</vt:lpstr>
      <vt:lpstr>NMR Core Equipment</vt:lpstr>
      <vt:lpstr>Computational Chemistry</vt:lpstr>
      <vt:lpstr>Theory and Modeling</vt:lpstr>
      <vt:lpstr>Challenges to Investigate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 Singer</dc:creator>
  <cp:lastModifiedBy>Philip Singer</cp:lastModifiedBy>
  <cp:revision>334</cp:revision>
  <cp:lastPrinted>2015-04-16T21:38:26Z</cp:lastPrinted>
  <dcterms:created xsi:type="dcterms:W3CDTF">2015-03-25T13:28:56Z</dcterms:created>
  <dcterms:modified xsi:type="dcterms:W3CDTF">2015-04-21T18:35:21Z</dcterms:modified>
</cp:coreProperties>
</file>