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1" r:id="rId3"/>
    <p:sldId id="279" r:id="rId4"/>
    <p:sldId id="263" r:id="rId5"/>
    <p:sldId id="264" r:id="rId6"/>
    <p:sldId id="267" r:id="rId7"/>
    <p:sldId id="268" r:id="rId8"/>
    <p:sldId id="269" r:id="rId9"/>
    <p:sldId id="281" r:id="rId10"/>
    <p:sldId id="270" r:id="rId11"/>
    <p:sldId id="285" r:id="rId12"/>
    <p:sldId id="272" r:id="rId13"/>
    <p:sldId id="278" r:id="rId14"/>
    <p:sldId id="273" r:id="rId15"/>
    <p:sldId id="274" r:id="rId16"/>
    <p:sldId id="257" r:id="rId17"/>
    <p:sldId id="258" r:id="rId18"/>
    <p:sldId id="283" r:id="rId19"/>
    <p:sldId id="284" r:id="rId20"/>
    <p:sldId id="28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13" autoAdjust="0"/>
    <p:restoredTop sz="94660"/>
  </p:normalViewPr>
  <p:slideViewPr>
    <p:cSldViewPr showGuides="1">
      <p:cViewPr varScale="1">
        <p:scale>
          <a:sx n="99" d="100"/>
          <a:sy n="99" d="100"/>
        </p:scale>
        <p:origin x="15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17E9-DE76-410A-99C7-000A6D4FB48B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44D2-973D-4777-99AC-E95B841BF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FC07-8E8F-49D4-95EF-D9680CDE5FD8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3616-A90E-4AE8-81B3-5CAC0029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9F16-0D2F-48EF-8FCC-8CCBC95174C6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F7FD-39AC-442A-B8CD-41F2DFE37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EC2F-016A-40B5-ACE8-9EF04BB6855C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96D1-018B-4A1C-BFCF-F17C7375A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A05A-FA26-4C1F-9BA3-84A1EBDE5935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7C29-D833-4FC2-A576-FE9D5A87C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66D6-5E5D-41CA-AD15-2A4B8A72579A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5D7B-3C40-4AB8-9DAA-3B157A3E8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1997-DFFC-4A3A-A7A1-A00C5778689D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750D-2383-4DE0-8B83-B3CADDD8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8DC3-6437-459C-9254-C1700946091A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12A9-B29E-49EF-8344-E58D481E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E404-DCAE-4251-8956-25437D8F7B7C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3BD2-4AFD-4194-AF3A-DE963E114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BB2F-A136-48E0-865B-13A5E664E335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E397-AF7F-4620-8B1C-32AA7BB18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D3AD-BA7A-44FC-819A-757DA267D02B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49E5-982A-4744-A9FD-E12877E9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1D92C4-289E-49C2-979F-2D946796B32F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F11E8E-268B-4DE1-A4BE-2B50F5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ndfonline.com/doi/abs/10.1080/01932691.2013.834421" TargetMode="External"/><Relationship Id="rId3" Type="http://schemas.openxmlformats.org/officeDocument/2006/relationships/hyperlink" Target="file:///C:\GJH%20Data\DreamWeaver\Consortium\resources\Adsorption_Cationic_Anionic.pdf" TargetMode="External"/><Relationship Id="rId7" Type="http://schemas.openxmlformats.org/officeDocument/2006/relationships/hyperlink" Target="file:///C:\GJH%20Data\DreamWeaver\Consortium\resources\Sai%20Ravindra%20Panuganti\2014_E&amp;F_QCM-D_Part2.pdf" TargetMode="External"/><Relationship Id="rId2" Type="http://schemas.openxmlformats.org/officeDocument/2006/relationships/hyperlink" Target="file:///C:\GJH%20Data\DreamWeaver\Consortium\resources\Hadi_Nanoparticle%20for%20EOR%20Review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GJH%20Data\DreamWeaver\Consortium\resources\Sai%20Ravindra%20Panuganti\2014_E&amp;F_QCM-D_Part1.pdf" TargetMode="External"/><Relationship Id="rId5" Type="http://schemas.openxmlformats.org/officeDocument/2006/relationships/hyperlink" Target="file:///C:\GJH%20Data\DreamWeaver\Consortium\resources\Sai%20Ravindra%20Panuganti\2014_%20E&amp;F_Ppted_%20Asp.pdf" TargetMode="External"/><Relationship Id="rId4" Type="http://schemas.openxmlformats.org/officeDocument/2006/relationships/hyperlink" Target="file:///C:\GJH%20Data\DreamWeaver\Consortium\resources\Reducing_Adsorption_Part_II_Applied_Aspects.pdf" TargetMode="External"/><Relationship Id="rId9" Type="http://schemas.openxmlformats.org/officeDocument/2006/relationships/hyperlink" Target="file:///C:\GJH%20Data\DreamWeaver\Consortium\resources\SPE_169096_Effect_Hardness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hyperlink" Target="file:///C:\Users\gjh\AppData\Local\Microsoft\Windows\reports\64370\" TargetMode="External"/><Relationship Id="rId18" Type="http://schemas.openxmlformats.org/officeDocument/2006/relationships/hyperlink" Target="file:///C:\Users\gjh\AppData\Local\Microsoft\Windows\reports\65338\" TargetMode="External"/><Relationship Id="rId26" Type="http://schemas.openxmlformats.org/officeDocument/2006/relationships/hyperlink" Target="file:///C:\Users\gjh\AppData\Local\Microsoft\Windows\reports\64740\" TargetMode="External"/><Relationship Id="rId39" Type="http://schemas.openxmlformats.org/officeDocument/2006/relationships/hyperlink" Target="file:///C:\Users\gjh\AppData\Local\Microsoft\Windows\reports\64754\" TargetMode="External"/><Relationship Id="rId3" Type="http://schemas.openxmlformats.org/officeDocument/2006/relationships/hyperlink" Target="file:///C:\Users\gjh\AppData\Local\Microsoft\Windows\reports\59778\" TargetMode="External"/><Relationship Id="rId21" Type="http://schemas.openxmlformats.org/officeDocument/2006/relationships/hyperlink" Target="file:///C:\Users\gjh\AppData\Local\Microsoft\Windows\reports\65008\" TargetMode="External"/><Relationship Id="rId34" Type="http://schemas.openxmlformats.org/officeDocument/2006/relationships/hyperlink" Target="file:///C:\Users\gjh\AppData\Local\Microsoft\Windows\reports\64812\" TargetMode="External"/><Relationship Id="rId42" Type="http://schemas.openxmlformats.org/officeDocument/2006/relationships/hyperlink" Target="file:///C:\Users\gjh\AppData\Local\Microsoft\Windows\reports\64828\" TargetMode="External"/><Relationship Id="rId47" Type="http://schemas.openxmlformats.org/officeDocument/2006/relationships/hyperlink" Target="file:///C:\Users\gjh\AppData\Local\Microsoft\Windows\reports\60306\" TargetMode="External"/><Relationship Id="rId50" Type="http://schemas.openxmlformats.org/officeDocument/2006/relationships/hyperlink" Target="file:///C:\Users\gjh\AppData\Local\Microsoft\Windows\reports\64774\" TargetMode="External"/><Relationship Id="rId7" Type="http://schemas.openxmlformats.org/officeDocument/2006/relationships/hyperlink" Target="file:///C:\Users\gjh\AppData\Local\Microsoft\Windows\reports\64782\" TargetMode="External"/><Relationship Id="rId12" Type="http://schemas.openxmlformats.org/officeDocument/2006/relationships/hyperlink" Target="file:///C:\Users\gjh\AppData\Local\Microsoft\Windows\reports\64026\" TargetMode="External"/><Relationship Id="rId17" Type="http://schemas.openxmlformats.org/officeDocument/2006/relationships/hyperlink" Target="file:///C:\Users\gjh\AppData\Local\Microsoft\Windows\reports\59824\" TargetMode="External"/><Relationship Id="rId25" Type="http://schemas.openxmlformats.org/officeDocument/2006/relationships/hyperlink" Target="file:///C:\Users\gjh\AppData\Local\Microsoft\Windows\reports\64738\" TargetMode="External"/><Relationship Id="rId33" Type="http://schemas.openxmlformats.org/officeDocument/2006/relationships/hyperlink" Target="file:///C:\Users\gjh\AppData\Local\Microsoft\Windows\reports\64772\" TargetMode="External"/><Relationship Id="rId38" Type="http://schemas.openxmlformats.org/officeDocument/2006/relationships/hyperlink" Target="file:///C:\Users\gjh\AppData\Local\Microsoft\Windows\reports\64588\" TargetMode="External"/><Relationship Id="rId46" Type="http://schemas.openxmlformats.org/officeDocument/2006/relationships/hyperlink" Target="file:///C:\Users\gjh\AppData\Local\Microsoft\Windows\reports\59768\" TargetMode="External"/><Relationship Id="rId2" Type="http://schemas.openxmlformats.org/officeDocument/2006/relationships/hyperlink" Target="file:///C:\Users\gjh\AppData\Local\Microsoft\Windows\reports\64420\" TargetMode="External"/><Relationship Id="rId16" Type="http://schemas.openxmlformats.org/officeDocument/2006/relationships/hyperlink" Target="file:///C:\Users\gjh\AppData\Local\Microsoft\Windows\reports\59760\" TargetMode="External"/><Relationship Id="rId20" Type="http://schemas.openxmlformats.org/officeDocument/2006/relationships/hyperlink" Target="file:///C:\Users\gjh\AppData\Local\Microsoft\Windows\reports\64858\" TargetMode="External"/><Relationship Id="rId29" Type="http://schemas.openxmlformats.org/officeDocument/2006/relationships/hyperlink" Target="file:///C:\Users\gjh\AppData\Local\Microsoft\Windows\reports\65110\" TargetMode="External"/><Relationship Id="rId41" Type="http://schemas.openxmlformats.org/officeDocument/2006/relationships/hyperlink" Target="file:///C:\Users\gjh\AppData\Local\Microsoft\Windows\reports\64760\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C:\Users\gjh\AppData\Local\Microsoft\Windows\reports\64780\" TargetMode="External"/><Relationship Id="rId11" Type="http://schemas.openxmlformats.org/officeDocument/2006/relationships/hyperlink" Target="file:///C:\Users\gjh\AppData\Local\Microsoft\Windows\reports\60466\" TargetMode="External"/><Relationship Id="rId24" Type="http://schemas.openxmlformats.org/officeDocument/2006/relationships/hyperlink" Target="file:///C:\Users\gjh\AppData\Local\Microsoft\Windows\reports\64736\" TargetMode="External"/><Relationship Id="rId32" Type="http://schemas.openxmlformats.org/officeDocument/2006/relationships/hyperlink" Target="file:///C:\Users\gjh\AppData\Local\Microsoft\Windows\reports\61802\" TargetMode="External"/><Relationship Id="rId37" Type="http://schemas.openxmlformats.org/officeDocument/2006/relationships/hyperlink" Target="file:///C:\Users\gjh\AppData\Local\Microsoft\Windows\reports\64306\" TargetMode="External"/><Relationship Id="rId40" Type="http://schemas.openxmlformats.org/officeDocument/2006/relationships/hyperlink" Target="file:///C:\Users\gjh\AppData\Local\Microsoft\Windows\reports\64758\" TargetMode="External"/><Relationship Id="rId45" Type="http://schemas.openxmlformats.org/officeDocument/2006/relationships/hyperlink" Target="file:///C:\Users\gjh\AppData\Local\Microsoft\Windows\reports\64596\" TargetMode="External"/><Relationship Id="rId53" Type="http://schemas.openxmlformats.org/officeDocument/2006/relationships/hyperlink" Target="file:///C:\Users\gjh\AppData\Local\Microsoft\Windows\reports\64952\" TargetMode="External"/><Relationship Id="rId5" Type="http://schemas.openxmlformats.org/officeDocument/2006/relationships/hyperlink" Target="file:///C:\Users\gjh\AppData\Local\Microsoft\Windows\reports\64376\" TargetMode="External"/><Relationship Id="rId15" Type="http://schemas.openxmlformats.org/officeDocument/2006/relationships/hyperlink" Target="file:///C:\Users\gjh\AppData\Local\Microsoft\Windows\reports\65386\" TargetMode="External"/><Relationship Id="rId23" Type="http://schemas.openxmlformats.org/officeDocument/2006/relationships/hyperlink" Target="file:///C:\Users\gjh\AppData\Local\Microsoft\Windows\reports\60244\" TargetMode="External"/><Relationship Id="rId28" Type="http://schemas.openxmlformats.org/officeDocument/2006/relationships/hyperlink" Target="file:///C:\Users\gjh\AppData\Local\Microsoft\Windows\reports\64966\" TargetMode="External"/><Relationship Id="rId36" Type="http://schemas.openxmlformats.org/officeDocument/2006/relationships/hyperlink" Target="file:///C:\Users\gjh\AppData\Local\Microsoft\Windows\reports\62166\" TargetMode="External"/><Relationship Id="rId49" Type="http://schemas.openxmlformats.org/officeDocument/2006/relationships/hyperlink" Target="file:///C:\Users\gjh\AppData\Local\Microsoft\Windows\reports\64734\" TargetMode="External"/><Relationship Id="rId10" Type="http://schemas.openxmlformats.org/officeDocument/2006/relationships/hyperlink" Target="file:///C:\Users\gjh\AppData\Local\Microsoft\Windows\reports\59994\" TargetMode="External"/><Relationship Id="rId19" Type="http://schemas.openxmlformats.org/officeDocument/2006/relationships/hyperlink" Target="file:///C:\Users\gjh\AppData\Local\Microsoft\Windows\reports\64866\" TargetMode="External"/><Relationship Id="rId31" Type="http://schemas.openxmlformats.org/officeDocument/2006/relationships/hyperlink" Target="file:///C:\Users\gjh\AppData\Local\Microsoft\Windows\reports\64052\" TargetMode="External"/><Relationship Id="rId44" Type="http://schemas.openxmlformats.org/officeDocument/2006/relationships/hyperlink" Target="file:///C:\Users\gjh\AppData\Local\Microsoft\Windows\reports\64592\" TargetMode="External"/><Relationship Id="rId52" Type="http://schemas.openxmlformats.org/officeDocument/2006/relationships/hyperlink" Target="file:///C:\Users\gjh\AppData\Local\Microsoft\Windows\reports\64448\" TargetMode="External"/><Relationship Id="rId4" Type="http://schemas.openxmlformats.org/officeDocument/2006/relationships/hyperlink" Target="file:///C:\Users\gjh\AppData\Local\Microsoft\Windows\reports\63384\" TargetMode="External"/><Relationship Id="rId9" Type="http://schemas.openxmlformats.org/officeDocument/2006/relationships/hyperlink" Target="file:///C:\Users\gjh\AppData\Local\Microsoft\Windows\reports\59770\" TargetMode="External"/><Relationship Id="rId14" Type="http://schemas.openxmlformats.org/officeDocument/2006/relationships/hyperlink" Target="file:///C:\Users\gjh\AppData\Local\Microsoft\Windows\reports\64526\" TargetMode="External"/><Relationship Id="rId22" Type="http://schemas.openxmlformats.org/officeDocument/2006/relationships/hyperlink" Target="file:///C:\Users\gjh\AppData\Local\Microsoft\Windows\reports\64336\" TargetMode="External"/><Relationship Id="rId27" Type="http://schemas.openxmlformats.org/officeDocument/2006/relationships/hyperlink" Target="file:///C:\Users\gjh\AppData\Local\Microsoft\Windows\reports\64768\" TargetMode="External"/><Relationship Id="rId30" Type="http://schemas.openxmlformats.org/officeDocument/2006/relationships/hyperlink" Target="file:///C:\Users\gjh\AppData\Local\Microsoft\Windows\reports\65248\" TargetMode="External"/><Relationship Id="rId35" Type="http://schemas.openxmlformats.org/officeDocument/2006/relationships/hyperlink" Target="file:///C:\Users\gjh\AppData\Local\Microsoft\Windows\reports\62984\" TargetMode="External"/><Relationship Id="rId43" Type="http://schemas.openxmlformats.org/officeDocument/2006/relationships/hyperlink" Target="file:///C:\Users\gjh\AppData\Local\Microsoft\Windows\reports\65024\" TargetMode="External"/><Relationship Id="rId48" Type="http://schemas.openxmlformats.org/officeDocument/2006/relationships/hyperlink" Target="file:///C:\Users\gjh\AppData\Local\Microsoft\Windows\reports\63986\" TargetMode="External"/><Relationship Id="rId8" Type="http://schemas.openxmlformats.org/officeDocument/2006/relationships/hyperlink" Target="file:///C:\Users\gjh\AppData\Local\Microsoft\Windows\reports\59762\" TargetMode="External"/><Relationship Id="rId51" Type="http://schemas.openxmlformats.org/officeDocument/2006/relationships/hyperlink" Target="file:///C:\Users\gjh\AppData\Local\Microsoft\Windows\reports\59758\" TargetMode="Externa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hyperlink" Target="file:///C:\Users\gjh\AppData\Local\Microsoft\Windows\reports\64386\" TargetMode="External"/><Relationship Id="rId18" Type="http://schemas.openxmlformats.org/officeDocument/2006/relationships/hyperlink" Target="file:///C:\Users\gjh\AppData\Local\Microsoft\Windows\reports\64704\" TargetMode="External"/><Relationship Id="rId26" Type="http://schemas.openxmlformats.org/officeDocument/2006/relationships/hyperlink" Target="file:///C:\Users\gjh\AppData\Local\Microsoft\Windows\reports\65400\" TargetMode="External"/><Relationship Id="rId39" Type="http://schemas.openxmlformats.org/officeDocument/2006/relationships/hyperlink" Target="file:///C:\Users\gjh\AppData\Local\Microsoft\Windows\reports\64584\" TargetMode="External"/><Relationship Id="rId3" Type="http://schemas.openxmlformats.org/officeDocument/2006/relationships/hyperlink" Target="file:///C:\Users\gjh\AppData\Local\Microsoft\Windows\reports\57898\" TargetMode="External"/><Relationship Id="rId21" Type="http://schemas.openxmlformats.org/officeDocument/2006/relationships/hyperlink" Target="file:///C:\Users\gjh\AppData\Local\Microsoft\Windows\reports\64990\" TargetMode="External"/><Relationship Id="rId34" Type="http://schemas.openxmlformats.org/officeDocument/2006/relationships/hyperlink" Target="file:///C:\Users\gjh\AppData\Local\Microsoft\Windows\reports\59816\" TargetMode="External"/><Relationship Id="rId42" Type="http://schemas.openxmlformats.org/officeDocument/2006/relationships/hyperlink" Target="file:///C:\Users\gjh\AppData\Local\Microsoft\Windows\reports\59784\" TargetMode="External"/><Relationship Id="rId47" Type="http://schemas.openxmlformats.org/officeDocument/2006/relationships/hyperlink" Target="file:///C:\Users\gjh\AppData\Local\Microsoft\Windows\reports\64708\" TargetMode="External"/><Relationship Id="rId50" Type="http://schemas.openxmlformats.org/officeDocument/2006/relationships/hyperlink" Target="file:///C:\Users\gjh\AppData\Local\Microsoft\Windows\reports\61344\" TargetMode="External"/><Relationship Id="rId7" Type="http://schemas.openxmlformats.org/officeDocument/2006/relationships/hyperlink" Target="file:///C:\Users\gjh\AppData\Local\Microsoft\Windows\reports\60100\" TargetMode="External"/><Relationship Id="rId12" Type="http://schemas.openxmlformats.org/officeDocument/2006/relationships/hyperlink" Target="file:///C:\Users\gjh\AppData\Local\Microsoft\Windows\reports\64004\" TargetMode="External"/><Relationship Id="rId17" Type="http://schemas.openxmlformats.org/officeDocument/2006/relationships/hyperlink" Target="file:///C:\Users\gjh\AppData\Local\Microsoft\Windows\reports\64698\" TargetMode="External"/><Relationship Id="rId25" Type="http://schemas.openxmlformats.org/officeDocument/2006/relationships/hyperlink" Target="file:///C:\Users\gjh\AppData\Local\Microsoft\Windows\reports\65362\" TargetMode="External"/><Relationship Id="rId33" Type="http://schemas.openxmlformats.org/officeDocument/2006/relationships/hyperlink" Target="file:///C:\Users\gjh\AppData\Local\Microsoft\Windows\reports\59756\" TargetMode="External"/><Relationship Id="rId38" Type="http://schemas.openxmlformats.org/officeDocument/2006/relationships/hyperlink" Target="file:///C:\Users\gjh\AppData\Local\Microsoft\Windows\reports\64720\" TargetMode="External"/><Relationship Id="rId46" Type="http://schemas.openxmlformats.org/officeDocument/2006/relationships/hyperlink" Target="file:///C:\Users\gjh\AppData\Local\Microsoft\Windows\reports\64710\" TargetMode="External"/><Relationship Id="rId2" Type="http://schemas.openxmlformats.org/officeDocument/2006/relationships/hyperlink" Target="file:///C:\Users\gjh\AppData\Local\Microsoft\Windows\reports\64684\" TargetMode="External"/><Relationship Id="rId16" Type="http://schemas.openxmlformats.org/officeDocument/2006/relationships/hyperlink" Target="file:///C:\Users\gjh\AppData\Local\Microsoft\Windows\reports\64656\" TargetMode="External"/><Relationship Id="rId20" Type="http://schemas.openxmlformats.org/officeDocument/2006/relationships/hyperlink" Target="file:///C:\Users\gjh\AppData\Local\Microsoft\Windows\reports\64960\" TargetMode="External"/><Relationship Id="rId29" Type="http://schemas.openxmlformats.org/officeDocument/2006/relationships/hyperlink" Target="file:///C:\Users\gjh\AppData\Local\Microsoft\Windows\reports\65034\" TargetMode="External"/><Relationship Id="rId41" Type="http://schemas.openxmlformats.org/officeDocument/2006/relationships/hyperlink" Target="file:///C:\Users\gjh\AppData\Local\Microsoft\Windows\reports\59836\" TargetMode="External"/><Relationship Id="rId54" Type="http://schemas.openxmlformats.org/officeDocument/2006/relationships/hyperlink" Target="file:///C:\Users\gjh\AppData\Local\Microsoft\Windows\reports\65382\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C:\Users\gjh\AppData\Local\Microsoft\Windows\reports\60084\" TargetMode="External"/><Relationship Id="rId11" Type="http://schemas.openxmlformats.org/officeDocument/2006/relationships/hyperlink" Target="file:///C:\Users\gjh\AppData\Local\Microsoft\Windows\reports\61760\" TargetMode="External"/><Relationship Id="rId24" Type="http://schemas.openxmlformats.org/officeDocument/2006/relationships/hyperlink" Target="file:///C:\Users\gjh\AppData\Local\Microsoft\Windows\reports\65304\" TargetMode="External"/><Relationship Id="rId32" Type="http://schemas.openxmlformats.org/officeDocument/2006/relationships/hyperlink" Target="file:///C:\Users\gjh\AppData\Local\Microsoft\Windows\reports\59248\" TargetMode="External"/><Relationship Id="rId37" Type="http://schemas.openxmlformats.org/officeDocument/2006/relationships/hyperlink" Target="file:///C:\Users\gjh\AppData\Local\Microsoft\Windows\reports\64502\" TargetMode="External"/><Relationship Id="rId40" Type="http://schemas.openxmlformats.org/officeDocument/2006/relationships/hyperlink" Target="file:///C:\Users\gjh\AppData\Local\Microsoft\Windows\reports\62550\" TargetMode="External"/><Relationship Id="rId45" Type="http://schemas.openxmlformats.org/officeDocument/2006/relationships/hyperlink" Target="file:///C:\Users\gjh\AppData\Local\Microsoft\Windows\reports\59842\" TargetMode="External"/><Relationship Id="rId53" Type="http://schemas.openxmlformats.org/officeDocument/2006/relationships/hyperlink" Target="file:///C:\Users\gjh\AppData\Local\Microsoft\Windows\reports\65372\" TargetMode="External"/><Relationship Id="rId5" Type="http://schemas.openxmlformats.org/officeDocument/2006/relationships/hyperlink" Target="file:///C:\Users\gjh\AppData\Local\Microsoft\Windows\reports\59750\" TargetMode="External"/><Relationship Id="rId15" Type="http://schemas.openxmlformats.org/officeDocument/2006/relationships/hyperlink" Target="file:///C:\Users\gjh\AppData\Local\Microsoft\Windows\reports\64654\" TargetMode="External"/><Relationship Id="rId23" Type="http://schemas.openxmlformats.org/officeDocument/2006/relationships/hyperlink" Target="file:///C:\Users\gjh\AppData\Local\Microsoft\Windows\reports\65276\" TargetMode="External"/><Relationship Id="rId28" Type="http://schemas.openxmlformats.org/officeDocument/2006/relationships/hyperlink" Target="file:///C:\Users\gjh\AppData\Local\Microsoft\Windows\reports\65406\" TargetMode="External"/><Relationship Id="rId36" Type="http://schemas.openxmlformats.org/officeDocument/2006/relationships/hyperlink" Target="file:///C:\Users\gjh\AppData\Local\Microsoft\Windows\reports\64302\" TargetMode="External"/><Relationship Id="rId49" Type="http://schemas.openxmlformats.org/officeDocument/2006/relationships/hyperlink" Target="file:///C:\Users\gjh\AppData\Local\Microsoft\Windows\reports\64686\" TargetMode="External"/><Relationship Id="rId10" Type="http://schemas.openxmlformats.org/officeDocument/2006/relationships/hyperlink" Target="file:///C:\Users\gjh\AppData\Local\Microsoft\Windows\reports\61720\" TargetMode="External"/><Relationship Id="rId19" Type="http://schemas.openxmlformats.org/officeDocument/2006/relationships/hyperlink" Target="file:///C:\Users\gjh\AppData\Local\Microsoft\Windows\reports\64846\" TargetMode="External"/><Relationship Id="rId31" Type="http://schemas.openxmlformats.org/officeDocument/2006/relationships/hyperlink" Target="file:///C:\Users\gjh\AppData\Local\Microsoft\Windows\reports\65300\" TargetMode="External"/><Relationship Id="rId44" Type="http://schemas.openxmlformats.org/officeDocument/2006/relationships/hyperlink" Target="file:///C:\Users\gjh\AppData\Local\Microsoft\Windows\reports\59840\" TargetMode="External"/><Relationship Id="rId52" Type="http://schemas.openxmlformats.org/officeDocument/2006/relationships/hyperlink" Target="file:///C:\Users\gjh\AppData\Local\Microsoft\Windows\reports\65366\" TargetMode="External"/><Relationship Id="rId4" Type="http://schemas.openxmlformats.org/officeDocument/2006/relationships/hyperlink" Target="file:///C:\Users\gjh\AppData\Local\Microsoft\Windows\reports\59382\" TargetMode="External"/><Relationship Id="rId9" Type="http://schemas.openxmlformats.org/officeDocument/2006/relationships/hyperlink" Target="file:///C:\Users\gjh\AppData\Local\Microsoft\Windows\reports\61594\" TargetMode="External"/><Relationship Id="rId14" Type="http://schemas.openxmlformats.org/officeDocument/2006/relationships/hyperlink" Target="file:///C:\Users\gjh\AppData\Local\Microsoft\Windows\reports\64406\" TargetMode="External"/><Relationship Id="rId22" Type="http://schemas.openxmlformats.org/officeDocument/2006/relationships/hyperlink" Target="file:///C:\Users\gjh\AppData\Local\Microsoft\Windows\reports\64998\" TargetMode="External"/><Relationship Id="rId27" Type="http://schemas.openxmlformats.org/officeDocument/2006/relationships/hyperlink" Target="file:///C:\Users\gjh\AppData\Local\Microsoft\Windows\reports\65402\" TargetMode="External"/><Relationship Id="rId30" Type="http://schemas.openxmlformats.org/officeDocument/2006/relationships/hyperlink" Target="file:///C:\Users\gjh\AppData\Local\Microsoft\Windows\reports\64678\" TargetMode="External"/><Relationship Id="rId35" Type="http://schemas.openxmlformats.org/officeDocument/2006/relationships/hyperlink" Target="file:///C:\Users\gjh\AppData\Local\Microsoft\Windows\reports\63240\" TargetMode="External"/><Relationship Id="rId43" Type="http://schemas.openxmlformats.org/officeDocument/2006/relationships/hyperlink" Target="file:///C:\Users\gjh\AppData\Local\Microsoft\Windows\reports\59838\" TargetMode="External"/><Relationship Id="rId48" Type="http://schemas.openxmlformats.org/officeDocument/2006/relationships/hyperlink" Target="file:///C:\Users\gjh\AppData\Local\Microsoft\Windows\reports\64262\" TargetMode="External"/><Relationship Id="rId8" Type="http://schemas.openxmlformats.org/officeDocument/2006/relationships/hyperlink" Target="file:///C:\Users\gjh\AppData\Local\Microsoft\Windows\reports\60104\" TargetMode="External"/><Relationship Id="rId51" Type="http://schemas.openxmlformats.org/officeDocument/2006/relationships/hyperlink" Target="file:///C:\Users\gjh\AppData\Local\Microsoft\Windows\reports\59516\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gjh\AppData\Local\Microsoft\Windows\reports\64356\" TargetMode="External"/><Relationship Id="rId13" Type="http://schemas.openxmlformats.org/officeDocument/2006/relationships/hyperlink" Target="file:///C:\Users\gjh\AppData\Local\Microsoft\Windows\reports\64366\" TargetMode="External"/><Relationship Id="rId3" Type="http://schemas.openxmlformats.org/officeDocument/2006/relationships/hyperlink" Target="file:///C:\Users\gjh\AppData\Local\Microsoft\Windows\reports\60804\" TargetMode="External"/><Relationship Id="rId7" Type="http://schemas.openxmlformats.org/officeDocument/2006/relationships/hyperlink" Target="file:///C:\Users\gjh\AppData\Local\Microsoft\Windows\reports\61132\" TargetMode="External"/><Relationship Id="rId12" Type="http://schemas.openxmlformats.org/officeDocument/2006/relationships/hyperlink" Target="file:///C:\Users\gjh\AppData\Local\Microsoft\Windows\reports\64362\" TargetMode="External"/><Relationship Id="rId17" Type="http://schemas.openxmlformats.org/officeDocument/2006/relationships/hyperlink" Target="file:///C:\Users\gjh\AppData\Local\Microsoft\Windows\reports\64862\" TargetMode="External"/><Relationship Id="rId2" Type="http://schemas.openxmlformats.org/officeDocument/2006/relationships/hyperlink" Target="file:///C:\Users\gjh\AppData\Local\Microsoft\Windows\reports\61604\" TargetMode="External"/><Relationship Id="rId16" Type="http://schemas.openxmlformats.org/officeDocument/2006/relationships/hyperlink" Target="file:///C:\Users\gjh\AppData\Local\Microsoft\Windows\reports\64374\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C:\Users\gjh\AppData\Local\Microsoft\Windows\reports\60892\" TargetMode="External"/><Relationship Id="rId11" Type="http://schemas.openxmlformats.org/officeDocument/2006/relationships/hyperlink" Target="file:///C:\Users\gjh\AppData\Local\Microsoft\Windows\reports\64360\" TargetMode="External"/><Relationship Id="rId5" Type="http://schemas.openxmlformats.org/officeDocument/2006/relationships/hyperlink" Target="file:///C:\Users\gjh\AppData\Local\Microsoft\Windows\reports\64996\" TargetMode="External"/><Relationship Id="rId15" Type="http://schemas.openxmlformats.org/officeDocument/2006/relationships/hyperlink" Target="file:///C:\Users\gjh\AppData\Local\Microsoft\Windows\reports\64372\" TargetMode="External"/><Relationship Id="rId10" Type="http://schemas.openxmlformats.org/officeDocument/2006/relationships/hyperlink" Target="file:///C:\Users\gjh\AppData\Local\Microsoft\Windows\reports\64354\" TargetMode="External"/><Relationship Id="rId4" Type="http://schemas.openxmlformats.org/officeDocument/2006/relationships/hyperlink" Target="file:///C:\Users\gjh\AppData\Local\Microsoft\Windows\reports\64594\" TargetMode="External"/><Relationship Id="rId9" Type="http://schemas.openxmlformats.org/officeDocument/2006/relationships/hyperlink" Target="file:///C:\Users\gjh\AppData\Local\Microsoft\Windows\reports\64364\" TargetMode="External"/><Relationship Id="rId14" Type="http://schemas.openxmlformats.org/officeDocument/2006/relationships/hyperlink" Target="file:///C:\Users\gjh\AppData\Local\Microsoft\Windows\reports\64368\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Arial" charset="0"/>
              </a:rPr>
              <a:t>19th Annual Meeting of the</a:t>
            </a:r>
            <a:br>
              <a:rPr lang="en-US" sz="24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Rice University Consortium on Processes in Porous Media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Rice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April 22, 2015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Processes in Porous Media Consortium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 smtClean="0">
                <a:latin typeface="Arial" charset="0"/>
              </a:rPr>
              <a:t>Focus Areas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NMR well logging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Wettability alteration &amp; low IFT EOR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Foam mobility control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Emulsion separation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Asphaltene</a:t>
            </a:r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deposition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Gas hydrate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 smtClean="0">
                <a:latin typeface="Arial" charset="0"/>
              </a:rPr>
              <a:t>Core competency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Formation evaluation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Enhanced oil recovery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Flow assurance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 smtClean="0">
                <a:latin typeface="Arial" charset="0"/>
              </a:rPr>
              <a:t>Products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Graduates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Theses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Preprints for publications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Computer code (upon request)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chbe\Desktop\CHBE\Conferences &amp; Talks\ExxonMobil Upstream\Vargas - PTFA Consortium (one page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9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z="3600" b="1" dirty="0" smtClean="0"/>
              <a:t>Department of Energy; </a:t>
            </a:r>
            <a:r>
              <a:rPr lang="en-US" sz="3600" b="1" dirty="0" err="1" smtClean="0"/>
              <a:t>Nortex</a:t>
            </a:r>
            <a:endParaRPr lang="en-US" sz="36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800" b="1" dirty="0" smtClean="0"/>
              <a:t>Novel 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Foam Concepts and Injection Schemes for Improving 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Sweep Efficiency in Sandstone and Carbonate Hydrocarbon Formations (2010-2014)</a:t>
            </a:r>
          </a:p>
          <a:p>
            <a:r>
              <a:rPr lang="en-US" sz="2800" b="1" dirty="0" smtClean="0"/>
              <a:t>Quoc Nguyen, UT</a:t>
            </a:r>
          </a:p>
          <a:p>
            <a:r>
              <a:rPr lang="en-US" sz="2800" b="1" dirty="0" smtClean="0"/>
              <a:t>Keith Johnston, UT</a:t>
            </a:r>
          </a:p>
          <a:p>
            <a:r>
              <a:rPr lang="en-US" sz="2800" b="1" dirty="0" smtClean="0"/>
              <a:t>Arne Graue, U. Bergen</a:t>
            </a:r>
          </a:p>
          <a:p>
            <a:r>
              <a:rPr lang="en-US" sz="2800" b="1" dirty="0" smtClean="0"/>
              <a:t>George Hirasaki, Rice</a:t>
            </a:r>
          </a:p>
          <a:p>
            <a:r>
              <a:rPr lang="en-US" sz="2800" b="1" dirty="0" smtClean="0"/>
              <a:t>Lisa Biswal, Rice</a:t>
            </a:r>
          </a:p>
          <a:p>
            <a:r>
              <a:rPr lang="en-US" sz="2800" b="1" dirty="0" smtClean="0"/>
              <a:t>Cost-share with Consortium</a:t>
            </a:r>
          </a:p>
          <a:p>
            <a:r>
              <a:rPr lang="en-US" sz="2800" b="1" dirty="0" smtClean="0"/>
              <a:t>Preparing pilot in East Seminole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Department of Energy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Post-Combustion Carbon Dioxide Capture</a:t>
            </a:r>
          </a:p>
          <a:p>
            <a:r>
              <a:rPr lang="en-US" b="1" dirty="0" smtClean="0"/>
              <a:t>2011-2014 </a:t>
            </a:r>
          </a:p>
          <a:p>
            <a:r>
              <a:rPr lang="en-US" b="1" dirty="0" smtClean="0"/>
              <a:t>Faculty</a:t>
            </a:r>
          </a:p>
          <a:p>
            <a:pPr lvl="1"/>
            <a:r>
              <a:rPr lang="en-US" b="1" dirty="0" smtClean="0"/>
              <a:t>Michael S. Wong</a:t>
            </a:r>
          </a:p>
          <a:p>
            <a:pPr lvl="1"/>
            <a:r>
              <a:rPr lang="en-US" b="1" dirty="0"/>
              <a:t>George </a:t>
            </a:r>
            <a:r>
              <a:rPr lang="en-US" b="1" dirty="0" err="1"/>
              <a:t>J.Hirasaki</a:t>
            </a:r>
            <a:endParaRPr lang="en-US" b="1" dirty="0"/>
          </a:p>
          <a:p>
            <a:pPr lvl="1"/>
            <a:r>
              <a:rPr lang="en-US" b="1" dirty="0" smtClean="0"/>
              <a:t>Ken R. Cox</a:t>
            </a:r>
          </a:p>
          <a:p>
            <a:pPr lvl="1"/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  <a:endParaRPr lang="en-US" dirty="0" smtClean="0"/>
          </a:p>
          <a:p>
            <a:r>
              <a:rPr lang="en-US" b="1" dirty="0" smtClean="0"/>
              <a:t>PhD and Post-doc</a:t>
            </a:r>
          </a:p>
          <a:p>
            <a:pPr lvl="1"/>
            <a:r>
              <a:rPr lang="en-US" b="1" dirty="0" smtClean="0"/>
              <a:t>Zhen Wang (Post-Doc)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3600" b="1" smtClean="0">
                <a:latin typeface="Arial" pitchFamily="34" charset="0"/>
              </a:rPr>
              <a:t>Proprietary Research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National Oil Company – EOR </a:t>
            </a:r>
          </a:p>
          <a:p>
            <a:r>
              <a:rPr lang="en-US" sz="2400" b="1" dirty="0" smtClean="0">
                <a:latin typeface="Arial" pitchFamily="34" charset="0"/>
              </a:rPr>
              <a:t>ADNOC – CO</a:t>
            </a:r>
            <a:r>
              <a:rPr lang="en-US" sz="2400" b="1" baseline="-25000" dirty="0" smtClean="0">
                <a:latin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</a:rPr>
              <a:t> Foam, Low IFT, &amp; Asphaltene, Wettability, with UT, PI, </a:t>
            </a:r>
            <a:r>
              <a:rPr lang="en-US" sz="2400" b="1" dirty="0" err="1" smtClean="0">
                <a:latin typeface="Arial" pitchFamily="34" charset="0"/>
              </a:rPr>
              <a:t>Masdar</a:t>
            </a:r>
            <a:r>
              <a:rPr lang="en-US" sz="2400" b="1" dirty="0" smtClean="0">
                <a:latin typeface="Arial" pitchFamily="34" charset="0"/>
              </a:rPr>
              <a:t>, MIT, Vanderbilt</a:t>
            </a:r>
          </a:p>
          <a:p>
            <a:r>
              <a:rPr lang="en-US" sz="2400" b="1" dirty="0" smtClean="0">
                <a:latin typeface="Arial" pitchFamily="34" charset="0"/>
              </a:rPr>
              <a:t>IOC – ASP Formulations</a:t>
            </a:r>
          </a:p>
          <a:p>
            <a:r>
              <a:rPr lang="en-US" sz="2400" b="1" dirty="0" smtClean="0">
                <a:latin typeface="Arial" pitchFamily="34" charset="0"/>
              </a:rPr>
              <a:t>IOC – Emulsion separation</a:t>
            </a:r>
          </a:p>
          <a:p>
            <a:r>
              <a:rPr lang="en-US" sz="2400" b="1" dirty="0" smtClean="0">
                <a:latin typeface="Arial" pitchFamily="34" charset="0"/>
              </a:rPr>
              <a:t>IOCs – Hydrocarbon gas (WAG) mobility control</a:t>
            </a:r>
          </a:p>
          <a:p>
            <a:r>
              <a:rPr lang="en-US" sz="2400" b="1" dirty="0" smtClean="0">
                <a:latin typeface="Arial" pitchFamily="34" charset="0"/>
              </a:rPr>
              <a:t>AEC – Nanoparticles for low IFT</a:t>
            </a:r>
          </a:p>
          <a:p>
            <a:endParaRPr lang="en-US" sz="2400" b="1" dirty="0" smtClean="0">
              <a:latin typeface="Arial" pitchFamily="34" charset="0"/>
            </a:endParaRPr>
          </a:p>
          <a:p>
            <a:endParaRPr lang="en-US" sz="24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Manuscripts on: </a:t>
            </a:r>
            <a:r>
              <a:rPr lang="en-US" sz="1400" b="1" dirty="0" smtClean="0">
                <a:latin typeface="Arial" pitchFamily="34" charset="0"/>
              </a:rPr>
              <a:t>Website:  http://www.owlnet.rice.edu/~gjh/Consortium/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867400"/>
          </a:xfrm>
        </p:spPr>
        <p:txBody>
          <a:bodyPr/>
          <a:lstStyle/>
          <a:p>
            <a:r>
              <a:rPr lang="en-US" sz="1200" b="1" dirty="0"/>
              <a:t>Polymer Coated Nanoparticles for EOR, Hadi ShamsiJazeyi (</a:t>
            </a:r>
            <a:r>
              <a:rPr lang="en-US" sz="1200" b="1" dirty="0">
                <a:hlinkClick r:id="rId2"/>
              </a:rPr>
              <a:t>Download</a:t>
            </a:r>
            <a:r>
              <a:rPr lang="en-US" sz="1200" b="1" dirty="0"/>
              <a:t>)</a:t>
            </a:r>
          </a:p>
          <a:p>
            <a:r>
              <a:rPr lang="en-US" sz="1200" b="1" dirty="0"/>
              <a:t>Adsorption of Anionic and Cationic Surfactants on Carbonates, Kun Ma (</a:t>
            </a:r>
            <a:r>
              <a:rPr lang="en-US" sz="1200" b="1" dirty="0">
                <a:hlinkClick r:id="rId3"/>
              </a:rPr>
              <a:t>Download</a:t>
            </a:r>
            <a:r>
              <a:rPr lang="en-US" sz="1200" b="1" dirty="0"/>
              <a:t>)</a:t>
            </a:r>
          </a:p>
          <a:p>
            <a:r>
              <a:rPr lang="en-US" sz="1200" b="1" dirty="0"/>
              <a:t>Reducing Adsorption of Anionic Surfactants for EOR: Hadi ShamsiJazeyi (</a:t>
            </a:r>
            <a:r>
              <a:rPr lang="en-US" sz="1200" b="1" dirty="0">
                <a:hlinkClick r:id="rId4"/>
              </a:rPr>
              <a:t>Download</a:t>
            </a:r>
            <a:r>
              <a:rPr lang="en-US" sz="1200" b="1" dirty="0"/>
              <a:t>)</a:t>
            </a:r>
          </a:p>
          <a:p>
            <a:r>
              <a:rPr lang="en-US" sz="1200" b="1" dirty="0" err="1"/>
              <a:t>Precip</a:t>
            </a:r>
            <a:r>
              <a:rPr lang="en-US" sz="1200" b="1" dirty="0"/>
              <a:t>. Asphaltene at High-Pressure and High- Temperature , by Mohammad </a:t>
            </a:r>
            <a:r>
              <a:rPr lang="en-US" sz="1200" b="1" dirty="0" err="1"/>
              <a:t>Tavakkol</a:t>
            </a:r>
            <a:r>
              <a:rPr lang="en-US" sz="1200" b="1" dirty="0"/>
              <a:t> (</a:t>
            </a:r>
            <a:r>
              <a:rPr lang="en-US" sz="1200" b="1" dirty="0">
                <a:hlinkClick r:id="rId5"/>
              </a:rPr>
              <a:t>Download</a:t>
            </a:r>
            <a:r>
              <a:rPr lang="en-US" sz="1200" b="1" dirty="0"/>
              <a:t>)</a:t>
            </a:r>
          </a:p>
          <a:p>
            <a:r>
              <a:rPr lang="en-US" sz="1200" b="1" dirty="0"/>
              <a:t>Asphaltene Dep. in Different Dep. Environ.: Part 1. Model Oil, by Mohammad </a:t>
            </a:r>
            <a:r>
              <a:rPr lang="en-US" sz="1200" b="1" dirty="0" err="1"/>
              <a:t>Tavakkol</a:t>
            </a:r>
            <a:r>
              <a:rPr lang="en-US" sz="1200" b="1" dirty="0"/>
              <a:t> (</a:t>
            </a:r>
            <a:r>
              <a:rPr lang="en-US" sz="1200" b="1" dirty="0">
                <a:hlinkClick r:id="rId6"/>
              </a:rPr>
              <a:t>Download</a:t>
            </a:r>
            <a:r>
              <a:rPr lang="en-US" sz="1200" b="1" dirty="0"/>
              <a:t>)</a:t>
            </a:r>
          </a:p>
          <a:p>
            <a:r>
              <a:rPr lang="en-US" sz="1200" b="1" dirty="0"/>
              <a:t>Asphaltene Dep. in Different Dep. Environ.: Part 2. Real Oil, by Mohammad </a:t>
            </a:r>
            <a:r>
              <a:rPr lang="en-US" sz="1200" b="1" dirty="0" err="1"/>
              <a:t>Tavakkol</a:t>
            </a:r>
            <a:r>
              <a:rPr lang="en-US" sz="1200" b="1" dirty="0"/>
              <a:t> (</a:t>
            </a:r>
            <a:r>
              <a:rPr lang="en-US" sz="1200" b="1" dirty="0">
                <a:hlinkClick r:id="rId7"/>
              </a:rPr>
              <a:t>Download</a:t>
            </a:r>
            <a:r>
              <a:rPr lang="en-US" sz="1200" b="1" dirty="0"/>
              <a:t>)</a:t>
            </a:r>
          </a:p>
          <a:p>
            <a:r>
              <a:rPr lang="en-US" sz="1200" b="1" dirty="0"/>
              <a:t>Investigation of Oil-Asphaltene Slurry Rheological Behavior, by Mohammad Tavakkoli (</a:t>
            </a:r>
            <a:r>
              <a:rPr lang="en-US" sz="1200" b="1" dirty="0">
                <a:hlinkClick r:id="rId8"/>
              </a:rPr>
              <a:t>Download</a:t>
            </a:r>
            <a:r>
              <a:rPr lang="en-US" sz="1200" b="1" dirty="0"/>
              <a:t>)</a:t>
            </a:r>
          </a:p>
          <a:p>
            <a:r>
              <a:rPr lang="en-US" sz="1200" b="1" dirty="0"/>
              <a:t>Effects of Hardness and </a:t>
            </a:r>
            <a:r>
              <a:rPr lang="en-US" sz="1200" b="1" dirty="0" err="1"/>
              <a:t>Cosurfactant</a:t>
            </a:r>
            <a:r>
              <a:rPr lang="en-US" sz="1200" b="1" dirty="0"/>
              <a:t> on Phase Behavior, by Maura Puerto (</a:t>
            </a:r>
            <a:r>
              <a:rPr lang="en-US" sz="1200" b="1" dirty="0">
                <a:hlinkClick r:id="rId9"/>
              </a:rPr>
              <a:t>Download</a:t>
            </a:r>
            <a:r>
              <a:rPr lang="en-US" sz="1200" b="1" dirty="0" smtClean="0"/>
              <a:t>)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Adsorption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of a Cationic Surfactant on Carbonate Minerals, by Leyu Cui (Download)</a:t>
            </a:r>
          </a:p>
          <a:p>
            <a:pPr>
              <a:spcBef>
                <a:spcPct val="50000"/>
              </a:spcBef>
            </a:pP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Behavior in Crude Oil Systems, PhD thesis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Polydisperse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behavior of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asphaltenes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during precipitation, by Mohammad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Tavakkoli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Property Scaling Relations for Nonpolar Hydrocarbons,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(Download) 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SAFT model for upstream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applications,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PC-SAFT Characterization of Crude Oils and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Tar Mat from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Compositional Grading,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Ravindra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Carbon Capture, High Pressure Stripper, by Sumedh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Warudkar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Carbon Capture, Low Pressure Stripper, by Sumedh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Warudkar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Sacrificial Agent for Surfactant Adsorption, by Hadi Shams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Jazaya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Surfactant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Flooding Low Salinity, Fractured Carbonate Reservoir, by Aparna Raju Sagi, et al.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Agenda</a:t>
            </a:r>
            <a:endParaRPr lang="en-US" sz="2800" b="1" dirty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1305341"/>
            <a:ext cx="830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dirty="0" smtClean="0"/>
              <a:t>	</a:t>
            </a:r>
          </a:p>
          <a:p>
            <a:endParaRPr lang="en-US" dirty="0" smtClean="0">
              <a:cs typeface="Arial" pitchFamily="34" charset="0"/>
            </a:endParaRPr>
          </a:p>
          <a:p>
            <a:endParaRPr lang="en-US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7:30-8:00	Coffee</a:t>
            </a:r>
          </a:p>
          <a:p>
            <a:r>
              <a:rPr lang="en-US" sz="1400" b="1" dirty="0"/>
              <a:t>8:00-8:15	Introduction, George Hirasaki</a:t>
            </a:r>
          </a:p>
          <a:p>
            <a:r>
              <a:rPr lang="en-US" sz="1400" b="1" dirty="0"/>
              <a:t>8:15-8:35	NorTex Petroleum Cluster, Update on CO</a:t>
            </a:r>
            <a:r>
              <a:rPr lang="en-US" sz="1400" b="1" baseline="-25000" dirty="0"/>
              <a:t>2</a:t>
            </a:r>
            <a:r>
              <a:rPr lang="en-US" sz="1400" b="1" dirty="0"/>
              <a:t> Field Pilots, Arne Graue</a:t>
            </a:r>
          </a:p>
          <a:p>
            <a:r>
              <a:rPr lang="en-US" sz="1400" b="1" dirty="0"/>
              <a:t>8:35-8:55	Effect of Surfactant Synergism on Foam Rheology, Aarthi Muthuswamy</a:t>
            </a:r>
          </a:p>
          <a:p>
            <a:r>
              <a:rPr lang="en-US" sz="1400" b="1" dirty="0"/>
              <a:t>8:55-9:15	Effect of Gas Type and Composition on Foam Rheology, Yongchao Zen</a:t>
            </a:r>
          </a:p>
          <a:p>
            <a:r>
              <a:rPr lang="en-US" sz="1400" b="1" dirty="0"/>
              <a:t>9:15-9:30	Algorithm to Estimate Foam Parameters, Yongchao Zen</a:t>
            </a:r>
          </a:p>
          <a:p>
            <a:r>
              <a:rPr lang="en-US" sz="1400" b="1" dirty="0"/>
              <a:t>9:30-9:50	</a:t>
            </a:r>
            <a:r>
              <a:rPr lang="en-US" sz="1400" b="1" dirty="0" err="1"/>
              <a:t>Micromodels</a:t>
            </a:r>
            <a:r>
              <a:rPr lang="en-US" sz="1400" b="1" dirty="0"/>
              <a:t> for Visualizing Foam Transport, Lisa Biswal</a:t>
            </a:r>
          </a:p>
          <a:p>
            <a:r>
              <a:rPr lang="en-US" sz="1400" b="1" dirty="0"/>
              <a:t>9:50-10:10	Coffee</a:t>
            </a:r>
          </a:p>
          <a:p>
            <a:r>
              <a:rPr lang="en-US" sz="1400" b="1" dirty="0" smtClean="0"/>
              <a:t>10:10-10:30 CO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 </a:t>
            </a:r>
            <a:r>
              <a:rPr lang="en-US" sz="1400" b="1" dirty="0"/>
              <a:t>Mobility Control and Adsorption with Nonionic Surfactant, Michael Jian</a:t>
            </a:r>
          </a:p>
          <a:p>
            <a:r>
              <a:rPr lang="en-US" sz="1400" b="1" dirty="0" smtClean="0"/>
              <a:t>10:30-10:50 Sodium </a:t>
            </a:r>
            <a:r>
              <a:rPr lang="en-US" sz="1400" b="1" dirty="0"/>
              <a:t>Ions for Optimal Salinity of ASP, Ding Lei</a:t>
            </a:r>
          </a:p>
          <a:p>
            <a:r>
              <a:rPr lang="en-US" sz="1400" b="1" dirty="0" smtClean="0"/>
              <a:t>10:50-11:10 Molecular </a:t>
            </a:r>
            <a:r>
              <a:rPr lang="en-US" sz="1400" b="1" dirty="0"/>
              <a:t>Dynamics on Synergism between Lauryl Betaine and AOS, Le Wang</a:t>
            </a:r>
          </a:p>
          <a:p>
            <a:r>
              <a:rPr lang="en-US" sz="1400" b="1" dirty="0" smtClean="0"/>
              <a:t>11:10-11:30 NMR </a:t>
            </a:r>
            <a:r>
              <a:rPr lang="en-US" sz="1400" b="1" dirty="0"/>
              <a:t>Core Analysis in Unconventional Plays, Philip Singer</a:t>
            </a:r>
          </a:p>
          <a:p>
            <a:r>
              <a:rPr lang="en-US" sz="1400" b="1" dirty="0"/>
              <a:t>11:30-1:00	Lunch, Coffee</a:t>
            </a:r>
          </a:p>
          <a:p>
            <a:r>
              <a:rPr lang="en-US" sz="1400" b="1" dirty="0" smtClean="0"/>
              <a:t>1:00-1:20</a:t>
            </a:r>
            <a:r>
              <a:rPr lang="en-US" sz="1400" b="1" dirty="0"/>
              <a:t>	Interactions of Nanoparticles with Surfactant </a:t>
            </a:r>
            <a:r>
              <a:rPr lang="en-US" sz="1400" b="1" dirty="0" err="1"/>
              <a:t>Microemulsion</a:t>
            </a:r>
            <a:r>
              <a:rPr lang="en-US" sz="1400" b="1" dirty="0"/>
              <a:t>, Luqing Qi</a:t>
            </a:r>
          </a:p>
          <a:p>
            <a:r>
              <a:rPr lang="en-US" sz="1400" b="1" dirty="0" smtClean="0"/>
              <a:t>1:20-1:40</a:t>
            </a:r>
            <a:r>
              <a:rPr lang="en-US" sz="1400" b="1" dirty="0"/>
              <a:t>	</a:t>
            </a:r>
            <a:r>
              <a:rPr lang="en-US" sz="1400" b="1" dirty="0" err="1"/>
              <a:t>Nanocapsules</a:t>
            </a:r>
            <a:r>
              <a:rPr lang="en-US" sz="1400" b="1" dirty="0"/>
              <a:t> for Oil Detection and Extended-Reach pH Modification, Jim Tour</a:t>
            </a:r>
          </a:p>
          <a:p>
            <a:r>
              <a:rPr lang="en-US" sz="1400" b="1" dirty="0" smtClean="0"/>
              <a:t>1:40-2:00</a:t>
            </a:r>
            <a:r>
              <a:rPr lang="en-US" sz="1400" b="1" dirty="0"/>
              <a:t>	Asphaltene Aggregation and Deposition in </a:t>
            </a:r>
            <a:r>
              <a:rPr lang="en-US" sz="1400" b="1" dirty="0" err="1"/>
              <a:t>Micromodel</a:t>
            </a:r>
            <a:r>
              <a:rPr lang="en-US" sz="1400" b="1" dirty="0"/>
              <a:t>, Yu Jin Li (Nate)</a:t>
            </a:r>
          </a:p>
          <a:p>
            <a:r>
              <a:rPr lang="en-US" sz="1400" b="1" dirty="0" smtClean="0"/>
              <a:t>2:00-2:20</a:t>
            </a:r>
            <a:r>
              <a:rPr lang="en-US" sz="1400" b="1" dirty="0"/>
              <a:t>	Recommendations from Consortium</a:t>
            </a:r>
          </a:p>
          <a:p>
            <a:r>
              <a:rPr lang="en-US" sz="1400" b="1" dirty="0" smtClean="0"/>
              <a:t>2:20-</a:t>
            </a:r>
            <a:r>
              <a:rPr lang="en-US" sz="1400" b="1" dirty="0"/>
              <a:t>	</a:t>
            </a:r>
            <a:r>
              <a:rPr lang="en-US" sz="1400" b="1" dirty="0" smtClean="0"/>
              <a:t>Lab </a:t>
            </a:r>
            <a:r>
              <a:rPr lang="en-US" sz="1400" b="1" dirty="0"/>
              <a:t>Tour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Lab Tours</a:t>
            </a:r>
            <a:endParaRPr lang="en-US" sz="3200" dirty="0" smtClean="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066800" y="1447800"/>
            <a:ext cx="7162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371600"/>
            <a:ext cx="3124200" cy="4419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5867400"/>
            <a:ext cx="3124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51395" y="6019800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are 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4724400"/>
            <a:ext cx="25146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590800"/>
            <a:ext cx="31242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3600" y="2819400"/>
            <a:ext cx="304800" cy="1905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38400" y="30480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18288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29200" y="1905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Micromodels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3048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Formulation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733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Flooding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114800" y="205740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19400" y="3238501"/>
            <a:ext cx="2133600" cy="380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352800" y="3886200"/>
            <a:ext cx="1721224" cy="22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0" y="180975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606596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Keck 207 for </a:t>
            </a:r>
            <a:r>
              <a:rPr lang="en-US" dirty="0" err="1" smtClean="0"/>
              <a:t>Verduzco</a:t>
            </a:r>
            <a:r>
              <a:rPr lang="en-US" dirty="0" smtClean="0"/>
              <a:t> polymer lab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24200" y="2819400"/>
            <a:ext cx="457200" cy="4191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2596631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Temporary</a:t>
            </a:r>
            <a:endParaRPr lang="en-US" sz="2000" dirty="0"/>
          </a:p>
        </p:txBody>
      </p:sp>
      <p:cxnSp>
        <p:nvCxnSpPr>
          <p:cNvPr id="16" name="Straight Arrow Connector 15"/>
          <p:cNvCxnSpPr>
            <a:stCxn id="4" idx="1"/>
            <a:endCxn id="3" idx="3"/>
          </p:cNvCxnSpPr>
          <p:nvPr/>
        </p:nvCxnSpPr>
        <p:spPr>
          <a:xfrm flipH="1">
            <a:off x="3581400" y="2796686"/>
            <a:ext cx="1524000" cy="232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400" b="1" dirty="0" smtClean="0"/>
              <a:t>Attendees</a:t>
            </a:r>
            <a:endParaRPr lang="en-US" sz="2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2230"/>
              </p:ext>
            </p:extLst>
          </p:nvPr>
        </p:nvGraphicFramePr>
        <p:xfrm>
          <a:off x="4876800" y="1828800"/>
          <a:ext cx="4483100" cy="3467100"/>
        </p:xfrm>
        <a:graphic>
          <a:graphicData uri="http://schemas.openxmlformats.org/drawingml/2006/table">
            <a:tbl>
              <a:tblPr/>
              <a:tblGrid>
                <a:gridCol w="1168400"/>
                <a:gridCol w="812800"/>
                <a:gridCol w="25019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664019" y="1600206"/>
          <a:ext cx="3624962" cy="4525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479"/>
                <a:gridCol w="680990"/>
                <a:gridCol w="2032493"/>
              </a:tblGrid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" action="ppaction://hlinkfile"/>
                        </a:rPr>
                        <a:t>Chen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Jinhong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Aramco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" action="ppaction://hlinkfile"/>
                        </a:rPr>
                        <a:t>hagiwara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teruhiko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aramco services company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4" action="ppaction://hlinkfile"/>
                        </a:rPr>
                        <a:t>Monteiro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Othon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Baker Hughes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5" action="ppaction://hlinkfile"/>
                        </a:rPr>
                        <a:t>Zhang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Gigi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Baker Hughes Inc.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6" action="ppaction://hlinkfile"/>
                        </a:rPr>
                        <a:t>Germack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David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CESI Chemical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7" action="ppaction://hlinkfile"/>
                        </a:rPr>
                        <a:t>Mast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Nicole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CESI Chemical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8" action="ppaction://hlinkfile"/>
                        </a:rPr>
                        <a:t>Munson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9" action="ppaction://hlinkfile"/>
                        </a:rPr>
                        <a:t>Sun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Boqin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0" action="ppaction://hlinkfile"/>
                        </a:rPr>
                        <a:t>Xu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Josh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30173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1" action="ppaction://hlinkfile"/>
                        </a:rPr>
                        <a:t>Fathi Najafabadi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Nariman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2" action="ppaction://hlinkfile"/>
                        </a:rPr>
                        <a:t>Rodriguez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Elena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3" action="ppaction://hlinkfile"/>
                        </a:rPr>
                        <a:t>Munson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4" action="ppaction://hlinkfile"/>
                        </a:rPr>
                        <a:t>Subrahmanyan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Sumitra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5" action="ppaction://hlinkfile"/>
                        </a:rPr>
                        <a:t>McComb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Thais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Chevron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6" action="ppaction://hlinkfile"/>
                        </a:rPr>
                        <a:t>Vo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Core Laboratories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7" action="ppaction://hlinkfile"/>
                        </a:rPr>
                        <a:t>D'Souza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David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Denbury Resources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8" action="ppaction://hlinkfile"/>
                        </a:rPr>
                        <a:t>Ortiz Vega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Diego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Dow Chemical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9" action="ppaction://hlinkfile"/>
                        </a:rPr>
                        <a:t>Wanat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ExxonMobil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0" action="ppaction://hlinkfile"/>
                        </a:rPr>
                        <a:t>Sinha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Somnath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ExxonMobil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1" action="ppaction://hlinkfile"/>
                        </a:rPr>
                        <a:t>Mohan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Lavanya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Exxonmobil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2" action="ppaction://hlinkfile"/>
                        </a:rPr>
                        <a:t>Hammond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Charles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Flotek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3" action="ppaction://hlinkfile"/>
                        </a:rPr>
                        <a:t>Stegemeier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George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GLS Engineering, Inc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4" action="ppaction://hlinkfile"/>
                        </a:rPr>
                        <a:t>Yue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David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Halliburton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5" action="ppaction://hlinkfile"/>
                        </a:rPr>
                        <a:t>He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Kai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Halliburton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6" action="ppaction://hlinkfile"/>
                        </a:rPr>
                        <a:t>Peng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Halliburton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7" action="ppaction://hlinkfile"/>
                        </a:rPr>
                        <a:t>Shi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Halliburton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8" action="ppaction://hlinkfile"/>
                        </a:rPr>
                        <a:t>Rane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Jayant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Halliburton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9" action="ppaction://hlinkfile"/>
                        </a:rPr>
                        <a:t>Sandor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Magdalena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Halliburton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0" action="ppaction://hlinkfile"/>
                        </a:rPr>
                        <a:t>Cheng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Yuesheng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Halliburton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930261"/>
          <a:ext cx="4038599" cy="386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5486"/>
                <a:gridCol w="758696"/>
                <a:gridCol w="2264417"/>
              </a:tblGrid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1" action="ppaction://hlinkfile"/>
                        </a:rPr>
                        <a:t>Salazar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Huntsman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2" action="ppaction://hlinkfile"/>
                        </a:rPr>
                        <a:t>Fournier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Frances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Kemira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3" action="ppaction://hlinkfile"/>
                        </a:rPr>
                        <a:t>Schoeling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Lanny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KinderMorgan CO2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4" action="ppaction://hlinkfile"/>
                        </a:rPr>
                        <a:t>Gharbi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Ridha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Kuwait Oil Company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5" action="ppaction://hlinkfile"/>
                        </a:rPr>
                        <a:t>Klotz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Stephen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Lockheed Martin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6" action="ppaction://hlinkfile"/>
                        </a:rPr>
                        <a:t>Xiu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Zongming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7" action="ppaction://hlinkfile"/>
                        </a:rPr>
                        <a:t>Treybig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Duane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8" action="ppaction://hlinkfile"/>
                        </a:rPr>
                        <a:t>Cho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Minjung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9" action="ppaction://hlinkfile"/>
                        </a:rPr>
                        <a:t>Saini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Rajesh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0" action="ppaction://hlinkfile"/>
                        </a:rPr>
                        <a:t>Johnson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Ryan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1" action="ppaction://hlinkfile"/>
                        </a:rPr>
                        <a:t>Paramo-Gaitan 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Maria F.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2" action="ppaction://hlinkfile"/>
                        </a:rPr>
                        <a:t>Gonzalez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Jessica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3" action="ppaction://hlinkfile"/>
                        </a:rPr>
                        <a:t>Hwang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Chih-Chau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4" action="ppaction://hlinkfile"/>
                        </a:rPr>
                        <a:t>Vigderman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Leonid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 Oilfield Solutions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5" action="ppaction://hlinkfile"/>
                        </a:rPr>
                        <a:t>Lu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Wei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Lubrizol Oilfield Solutions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6" action="ppaction://hlinkfile"/>
                        </a:rPr>
                        <a:t>Chen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Hung-Lung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Marathon Oil Corporation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7" action="ppaction://hlinkfile"/>
                        </a:rPr>
                        <a:t>Chen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Jason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Marathon Oil Corporation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8" action="ppaction://hlinkfile"/>
                        </a:rPr>
                        <a:t>Xu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Liang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Multi-Chem, a Halliburton Service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9" action="ppaction://hlinkfile"/>
                        </a:rPr>
                        <a:t>Nguyen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Christina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Multi-Chem, a Halliburton Service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0" action="ppaction://hlinkfile"/>
                        </a:rPr>
                        <a:t>Feng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Lijie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Multi-Chem, A Halliburton Service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1" action="ppaction://hlinkfile"/>
                        </a:rPr>
                        <a:t>Nguyen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Duy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Nalco Champion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2" action="ppaction://hlinkfile"/>
                        </a:rPr>
                        <a:t>Berger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Paul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Oil Chem Technologies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3" action="ppaction://hlinkfile"/>
                        </a:rPr>
                        <a:t>Farris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Michandra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PTS Laboratories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815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 dirty="0" smtClean="0"/>
              <a:t>Attendees</a:t>
            </a: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717758" y="1600205"/>
          <a:ext cx="3517483" cy="4525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54"/>
                <a:gridCol w="660799"/>
                <a:gridCol w="1972230"/>
              </a:tblGrid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" action="ppaction://hlinkfile"/>
                        </a:rPr>
                        <a:t>Mukherjee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Indrajyoti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" action="ppaction://hlinkfile"/>
                        </a:rPr>
                        <a:t>Hirasaki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George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4" action="ppaction://hlinkfile"/>
                        </a:rPr>
                        <a:t>Muthuswamy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Aarthi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5" action="ppaction://hlinkfile"/>
                        </a:rPr>
                        <a:t>Verduzco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Rafael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6" action="ppaction://hlinkfile"/>
                        </a:rPr>
                        <a:t>Vecchiolla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Daniel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7" action="ppaction://hlinkfile"/>
                        </a:rPr>
                        <a:t>Wang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Annie-Ying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8" action="ppaction://hlinkfile"/>
                        </a:rPr>
                        <a:t>ZHANG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LEILEI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9" action="ppaction://hlinkfile"/>
                        </a:rPr>
                        <a:t>Taghikhani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Vahid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0" action="ppaction://hlinkfile"/>
                        </a:rPr>
                        <a:t>Jian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Guoqing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1" action="ppaction://hlinkfile"/>
                        </a:rPr>
                        <a:t>Ding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2" action="ppaction://hlinkfile"/>
                        </a:rPr>
                        <a:t>Wang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3" action="ppaction://hlinkfile"/>
                        </a:rPr>
                        <a:t>Miller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Clarence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4" action="ppaction://hlinkfile"/>
                        </a:rPr>
                        <a:t>Tour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James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5" action="ppaction://hlinkfile"/>
                        </a:rPr>
                        <a:t>DENG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6" action="ppaction://hlinkfile"/>
                        </a:rPr>
                        <a:t>Singer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Philip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7" action="ppaction://hlinkfile"/>
                        </a:rPr>
                        <a:t>Qi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Luqing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8" action="ppaction://hlinkfile"/>
                        </a:rPr>
                        <a:t>Shehab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Fouad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2805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9" action="ppaction://hlinkfile"/>
                        </a:rPr>
                        <a:t>Lin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Nate Yu-Jiun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0" action="ppaction://hlinkfile"/>
                        </a:rPr>
                        <a:t>Biswal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Lisa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1" action="ppaction://hlinkfile"/>
                        </a:rPr>
                        <a:t>DONG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PENGFEI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2" action="ppaction://hlinkfile"/>
                        </a:rPr>
                        <a:t>MUKHERJEE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SUVASREE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3" action="ppaction://hlinkfile"/>
                        </a:rPr>
                        <a:t>Li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Jizhou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4" action="ppaction://hlinkfile"/>
                        </a:rPr>
                        <a:t>Vargas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Francisco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5" action="ppaction://hlinkfile"/>
                        </a:rPr>
                        <a:t>Bansal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Artee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6" action="ppaction://hlinkfile"/>
                        </a:rPr>
                        <a:t>Huang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7" action="ppaction://hlinkfile"/>
                        </a:rPr>
                        <a:t>Fu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Cheng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8" action="ppaction://hlinkfile"/>
                        </a:rPr>
                        <a:t>Puerto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Maura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9" action="ppaction://hlinkfile"/>
                        </a:rPr>
                        <a:t>Chen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Zeliang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Rice University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0" action="ppaction://hlinkfile"/>
                        </a:rPr>
                        <a:t>Ali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Mansoor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Schlumberger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  <a:tr h="14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1" action="ppaction://hlinkfile"/>
                        </a:rPr>
                        <a:t>Anand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Vivek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Schlumberger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00" marR="6100" marT="6100" marB="0" anchor="b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776187"/>
          <a:ext cx="4038600" cy="4173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5486"/>
                <a:gridCol w="758697"/>
                <a:gridCol w="2264417"/>
              </a:tblGrid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2" action="ppaction://hlinkfile"/>
                        </a:rPr>
                        <a:t>Li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Robert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3" action="ppaction://hlinkfile"/>
                        </a:rPr>
                        <a:t>Barnes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Julian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4" action="ppaction://hlinkfile"/>
                        </a:rPr>
                        <a:t>Raney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Kirk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32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5" action="ppaction://hlinkfile"/>
                        </a:rPr>
                        <a:t>Shukla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Shunahshep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32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6" action="ppaction://hlinkfile"/>
                        </a:rPr>
                        <a:t>Sagi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Aparna Raju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7" action="ppaction://hlinkfile"/>
                        </a:rPr>
                        <a:t>Raney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Olina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8" action="ppaction://hlinkfile"/>
                        </a:rPr>
                        <a:t>Poteau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Sandrine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9" action="ppaction://hlinkfile"/>
                        </a:rPr>
                        <a:t>Haddix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Grant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 Chemicals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0" action="ppaction://hlinkfile"/>
                        </a:rPr>
                        <a:t>Southwick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Jeff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 Global Solutions BV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1" action="ppaction://hlinkfile"/>
                        </a:rPr>
                        <a:t>Pretzer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Lori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 Global Solutions, US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2" action="ppaction://hlinkfile"/>
                        </a:rPr>
                        <a:t>King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Timothy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Shell Global Solutions, US Inc.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3" action="ppaction://hlinkfile"/>
                        </a:rPr>
                        <a:t>Li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Yingcheng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Sinopec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4" action="ppaction://hlinkfile"/>
                        </a:rPr>
                        <a:t>Su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Zhiqing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Sinopec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5" action="ppaction://hlinkfile"/>
                        </a:rPr>
                        <a:t>Ma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Sinopec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6" action="ppaction://hlinkfile"/>
                        </a:rPr>
                        <a:t>tao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Sinopec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7" action="ppaction://hlinkfile"/>
                        </a:rPr>
                        <a:t>su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zhiqing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Sinopec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8" action="ppaction://hlinkfile"/>
                        </a:rPr>
                        <a:t>Gaillard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Nicolas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SNF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9" action="ppaction://hlinkfile"/>
                        </a:rPr>
                        <a:t>Dufour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Sophie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SNF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0" action="ppaction://hlinkfile"/>
                        </a:rPr>
                        <a:t>Mac Ewen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Kimberley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SNF Oil and Gas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1" action="ppaction://hlinkfile"/>
                        </a:rPr>
                        <a:t>TOGNISSO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Elvire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SNF SAS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2" action="ppaction://hlinkfile"/>
                        </a:rPr>
                        <a:t>Patil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Pramod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Dow Chemical Company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3" action="ppaction://hlinkfile"/>
                        </a:rPr>
                        <a:t>Knight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Troy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Dow Chemical Company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4" action="ppaction://hlinkfile"/>
                        </a:rPr>
                        <a:t>Kida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Yuko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The Dow Chemical Company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93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atin typeface="Arial" pitchFamily="34" charset="0"/>
              </a:rPr>
              <a:t>Consortium Members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5225"/>
            <a:ext cx="4038600" cy="4525963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Arial" pitchFamily="34" charset="0"/>
              </a:rPr>
              <a:t>Baker - Hughes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CESI Chemical 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Chevron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Conoco Phillips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Core Labs*</a:t>
            </a:r>
          </a:p>
          <a:p>
            <a:pPr eaLnBrk="1" hangingPunct="1"/>
            <a:r>
              <a:rPr lang="en-US" sz="2000" b="1" dirty="0" err="1" smtClean="0">
                <a:latin typeface="Arial" pitchFamily="34" charset="0"/>
              </a:rPr>
              <a:t>Denbury</a:t>
            </a:r>
            <a:r>
              <a:rPr lang="en-US" sz="2000" b="1" dirty="0" smtClean="0">
                <a:latin typeface="Arial" pitchFamily="34" charset="0"/>
              </a:rPr>
              <a:t> Resources</a:t>
            </a:r>
          </a:p>
          <a:p>
            <a:pPr eaLnBrk="1" hangingPunct="1"/>
            <a:r>
              <a:rPr lang="en-US" sz="2000" b="1" dirty="0" err="1" smtClean="0">
                <a:latin typeface="Arial" pitchFamily="34" charset="0"/>
              </a:rPr>
              <a:t>Ecopetrol</a:t>
            </a:r>
            <a:endParaRPr lang="en-US" sz="2000" b="1" dirty="0" smtClean="0">
              <a:latin typeface="Arial" pitchFamily="34" charset="0"/>
            </a:endParaRP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Exxon Mobil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Halliburton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Huntsman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Kinder Morgan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Korean National Oil Co.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Kuwait Oil Company</a:t>
            </a: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78383"/>
            <a:ext cx="3810000" cy="45720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400" b="1" dirty="0">
                <a:latin typeface="Arial" pitchFamily="34" charset="0"/>
              </a:rPr>
              <a:t>Lubrizol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Marathon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Oil </a:t>
            </a:r>
            <a:r>
              <a:rPr lang="en-US" sz="4200" b="1" dirty="0" err="1" smtClean="0">
                <a:latin typeface="Arial" charset="0"/>
              </a:rPr>
              <a:t>Chem</a:t>
            </a:r>
            <a:r>
              <a:rPr lang="en-US" sz="4200" b="1" dirty="0" smtClean="0">
                <a:latin typeface="Arial" charset="0"/>
              </a:rPr>
              <a:t>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PETRONAS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PTS*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Repsol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Sasol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Solvay </a:t>
            </a:r>
            <a:r>
              <a:rPr lang="en-US" sz="4200" b="1" dirty="0" err="1" smtClean="0">
                <a:latin typeface="Arial" charset="0"/>
              </a:rPr>
              <a:t>Rhodia</a:t>
            </a:r>
            <a:endParaRPr lang="en-US" sz="4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Schlumberger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Shell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SINOPEC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Saudi Aramco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SNF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TIORCO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Total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* </a:t>
            </a:r>
            <a:r>
              <a:rPr lang="en-US"/>
              <a:t>In-kind contributions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Attendees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2518541"/>
          <a:ext cx="4038599" cy="2689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5486"/>
                <a:gridCol w="758696"/>
                <a:gridCol w="2264417"/>
              </a:tblGrid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" action="ppaction://hlinkfile"/>
                        </a:rPr>
                        <a:t>Shoaib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Mohamad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Petroleum Institute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" action="ppaction://hlinkfile"/>
                        </a:rPr>
                        <a:t>Yang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Hyuntae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TIORCO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4" action="ppaction://hlinkfile"/>
                        </a:rPr>
                        <a:t>Waldman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TIORCO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5" action="ppaction://hlinkfile"/>
                        </a:rPr>
                        <a:t>Ravikiran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Ravi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TIORCO LLC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6" action="ppaction://hlinkfile"/>
                        </a:rPr>
                        <a:t>Levitt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David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7" action="ppaction://hlinkfile"/>
                        </a:rPr>
                        <a:t>BOURDAROT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GILLES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8" action="ppaction://hlinkfile"/>
                        </a:rPr>
                        <a:t>BOURREL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Maurice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9" action="ppaction://hlinkfile"/>
                        </a:rPr>
                        <a:t>Ma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Kun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0" action="ppaction://hlinkfile"/>
                        </a:rPr>
                        <a:t>BOURREL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Maurice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- PERL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1" action="ppaction://hlinkfile"/>
                        </a:rPr>
                        <a:t>Mateen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Khalid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E&amp;P Research and Technology USA LLC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2" action="ppaction://hlinkfile"/>
                        </a:rPr>
                        <a:t>Ma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Kun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E&amp;P Research and Technology USA LLC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3" action="ppaction://hlinkfile"/>
                        </a:rPr>
                        <a:t>Ren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Guangwei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E&amp;P Research and Technology USA LLC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4" action="ppaction://hlinkfile"/>
                        </a:rPr>
                        <a:t>Bourdarot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Gilles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E&amp;P Research and Technology USA LLC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5" action="ppaction://hlinkfile"/>
                        </a:rPr>
                        <a:t>Morel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Danielle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E&amp;P Research and Technology USA LLC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6" action="ppaction://hlinkfile"/>
                        </a:rPr>
                        <a:t>Bourrel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Maurice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E&amp;P Research and Technology USA LLC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  <a:tr h="168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7" action="ppaction://hlinkfile"/>
                        </a:rPr>
                        <a:t>Graue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University of Bergen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Faculty &amp; Collaborators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313" y="1295399"/>
            <a:ext cx="4038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George J. Hirasaki</a:t>
            </a:r>
          </a:p>
          <a:p>
            <a:pPr>
              <a:buFontTx/>
              <a:buChar char="•"/>
            </a:pPr>
            <a:r>
              <a:rPr lang="en-US" b="1" dirty="0" smtClean="0"/>
              <a:t>Clarence A. Miller</a:t>
            </a:r>
          </a:p>
          <a:p>
            <a:pPr>
              <a:buFontTx/>
              <a:buChar char="•"/>
            </a:pPr>
            <a:r>
              <a:rPr lang="en-US" b="1" dirty="0" smtClean="0"/>
              <a:t>Walter G. Chapman</a:t>
            </a:r>
          </a:p>
          <a:p>
            <a:pPr>
              <a:buFontTx/>
              <a:buChar char="•"/>
            </a:pPr>
            <a:r>
              <a:rPr lang="en-US" b="1" dirty="0" smtClean="0"/>
              <a:t>Ken Cox</a:t>
            </a:r>
          </a:p>
          <a:p>
            <a:pPr>
              <a:buFontTx/>
              <a:buChar char="•"/>
            </a:pPr>
            <a:r>
              <a:rPr lang="en-US" b="1" dirty="0" smtClean="0"/>
              <a:t>Lisa Biswal</a:t>
            </a:r>
          </a:p>
          <a:p>
            <a:pPr>
              <a:buFontTx/>
              <a:buChar char="•"/>
            </a:pPr>
            <a:r>
              <a:rPr lang="en-US" b="1" dirty="0" smtClean="0"/>
              <a:t>Michael S. Wong</a:t>
            </a:r>
          </a:p>
          <a:p>
            <a:pPr>
              <a:buFontTx/>
              <a:buChar char="•"/>
            </a:pPr>
            <a:r>
              <a:rPr lang="en-US" b="1" dirty="0" smtClean="0"/>
              <a:t>Rafael </a:t>
            </a:r>
            <a:r>
              <a:rPr lang="en-US" b="1" dirty="0" err="1" smtClean="0"/>
              <a:t>Verduzco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en-US" b="1" dirty="0"/>
              <a:t>Francisco Vargas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en-US" b="1" dirty="0" smtClean="0"/>
              <a:t>Scott Wellington</a:t>
            </a:r>
          </a:p>
          <a:p>
            <a:pPr>
              <a:buFontTx/>
              <a:buChar char="•"/>
            </a:pPr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</a:p>
          <a:p>
            <a:pPr>
              <a:buFontTx/>
              <a:buChar char="•"/>
            </a:pPr>
            <a:r>
              <a:rPr lang="en-US" b="1" dirty="0" smtClean="0"/>
              <a:t>Jim Tour (Chemistry)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723" y="1295400"/>
            <a:ext cx="4038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Keith Johnston (UT)</a:t>
            </a:r>
          </a:p>
          <a:p>
            <a:pPr>
              <a:buFontTx/>
              <a:buChar char="•"/>
            </a:pPr>
            <a:r>
              <a:rPr lang="en-US" b="1" dirty="0" smtClean="0"/>
              <a:t>Quoc Nguyen (UT)</a:t>
            </a:r>
          </a:p>
          <a:p>
            <a:r>
              <a:rPr lang="en-US" b="1" dirty="0" smtClean="0"/>
              <a:t>Arne Graue (U. Bergen)</a:t>
            </a:r>
          </a:p>
          <a:p>
            <a:r>
              <a:rPr lang="en-US" b="1" dirty="0"/>
              <a:t>Rouhi Farajzadeh </a:t>
            </a:r>
            <a:r>
              <a:rPr lang="en-US" b="1" dirty="0" smtClean="0"/>
              <a:t> (TU Delft, Shell)</a:t>
            </a:r>
          </a:p>
          <a:p>
            <a:r>
              <a:rPr lang="en-US" b="1" dirty="0" smtClean="0"/>
              <a:t>Ali Al </a:t>
            </a:r>
            <a:r>
              <a:rPr lang="en-US" b="1" dirty="0" err="1" smtClean="0"/>
              <a:t>Sumati</a:t>
            </a:r>
            <a:r>
              <a:rPr lang="en-US" b="1" dirty="0" smtClean="0"/>
              <a:t> (PI)</a:t>
            </a:r>
          </a:p>
          <a:p>
            <a:r>
              <a:rPr lang="en-US" b="1" dirty="0"/>
              <a:t>Maghsood </a:t>
            </a:r>
            <a:r>
              <a:rPr lang="en-US" b="1" dirty="0" smtClean="0"/>
              <a:t>Abbaszadeh (IPS)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</a:rPr>
              <a:t>Staff, Visiting Scientist, &amp; Post-Doc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Maura Puerto (retired Exxon)</a:t>
            </a:r>
          </a:p>
          <a:p>
            <a:r>
              <a:rPr lang="en-US" sz="2400" b="1" dirty="0" smtClean="0">
                <a:latin typeface="Arial" pitchFamily="34" charset="0"/>
              </a:rPr>
              <a:t>Zhen Wang (PhD, </a:t>
            </a:r>
            <a:r>
              <a:rPr lang="en-US" sz="2400" b="1" dirty="0" smtClean="0"/>
              <a:t>Zhejiang University</a:t>
            </a:r>
            <a:r>
              <a:rPr lang="en-US" sz="2400" dirty="0" smtClean="0"/>
              <a:t>)</a:t>
            </a:r>
            <a:endParaRPr lang="en-US" sz="2400" b="1" dirty="0" smtClean="0">
              <a:latin typeface="Arial" pitchFamily="34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</a:rPr>
              <a:t>Indra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Mukherjee, 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(PhD,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Jadavpur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University)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Suvasree Mukherjee (PhD,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Jadavpur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University)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Bin Huang, (Northeast Petroleum University)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Chen Fu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 , (Northeast Petroleum University)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Ying (Annie) Wang, (PhD, New Mexico Tech)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Philip Singer (PhD, MIT)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Current Ph.D. Students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990600"/>
            <a:ext cx="762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Aarthi Muthuswamy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Yongchao Zeng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err="1" smtClean="0"/>
              <a:t>Luqing</a:t>
            </a:r>
            <a:r>
              <a:rPr lang="en-US" sz="2000" b="1" dirty="0" smtClean="0"/>
              <a:t> Qi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Leo Wang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Yu-</a:t>
            </a:r>
            <a:r>
              <a:rPr lang="en-US" sz="2000" b="1" dirty="0" err="1"/>
              <a:t>Jiun</a:t>
            </a:r>
            <a:r>
              <a:rPr lang="en-US" sz="2000" b="1" dirty="0"/>
              <a:t> (Nate) </a:t>
            </a:r>
            <a:r>
              <a:rPr lang="en-US" sz="2000" b="1" dirty="0" smtClean="0"/>
              <a:t>Lin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Ding Li (visiting, China University of Petroleum)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Gedeng (Gordon) Ruan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err="1" smtClean="0"/>
              <a:t>Pengfei</a:t>
            </a:r>
            <a:r>
              <a:rPr lang="en-US" sz="2000" b="1" dirty="0" smtClean="0"/>
              <a:t> </a:t>
            </a:r>
            <a:r>
              <a:rPr lang="en-US" sz="2000" b="1" dirty="0"/>
              <a:t>(Patrick) </a:t>
            </a:r>
            <a:r>
              <a:rPr lang="en-US" sz="2000" b="1" dirty="0" smtClean="0"/>
              <a:t>Dong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Guoqing (Michael) </a:t>
            </a:r>
            <a:r>
              <a:rPr lang="en-US" sz="2000" b="1" dirty="0" smtClean="0"/>
              <a:t>Jian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Daniel </a:t>
            </a:r>
            <a:r>
              <a:rPr lang="en-US" sz="2000" b="1" dirty="0" smtClean="0"/>
              <a:t>Vecchiolla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Jason Mann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Tao Deng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Leilei  Zhang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Zeliang Chen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</a:rPr>
              <a:t>Undergraduate Students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63062" y="1295400"/>
            <a:ext cx="4038600" cy="4525963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Connie Shen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Austin Woo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Tung Nguyen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Maggie Jerome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Michael Mardock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Jesus Duran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Astron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Liu</a:t>
            </a:r>
          </a:p>
          <a:p>
            <a:r>
              <a:rPr lang="en-US" sz="2400" b="1" dirty="0"/>
              <a:t>Chang (Carson) </a:t>
            </a:r>
            <a:r>
              <a:rPr lang="en-US" sz="2400" b="1" dirty="0" smtClean="0"/>
              <a:t>Da</a:t>
            </a:r>
          </a:p>
          <a:p>
            <a:r>
              <a:rPr lang="en-US" sz="2400" b="1" dirty="0"/>
              <a:t>Jeffrey Joyce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3500"/>
            <a:ext cx="4038600" cy="4525963"/>
          </a:xfrm>
        </p:spPr>
        <p:txBody>
          <a:bodyPr/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Alina Datta-Gupta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Ramsey Padilla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Hojin Kim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Javier Perez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Naina Noorani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Chunnan (Gillian) Jiang </a:t>
            </a:r>
          </a:p>
          <a:p>
            <a:r>
              <a:rPr lang="en-US" b="1" dirty="0"/>
              <a:t>Chang Tian </a:t>
            </a:r>
            <a:r>
              <a:rPr lang="en-US" dirty="0"/>
              <a:t> 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Ph. D. graduates in oil &amp; gas industry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914400"/>
            <a:ext cx="7543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Robert </a:t>
            </a:r>
            <a:r>
              <a:rPr lang="en-US" sz="2000" b="1" dirty="0" err="1"/>
              <a:t>Szafranski</a:t>
            </a:r>
            <a:r>
              <a:rPr lang="en-US" sz="2000" b="1" dirty="0"/>
              <a:t> (1997), Exxon-Mobil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err="1"/>
              <a:t>Sho</a:t>
            </a:r>
            <a:r>
              <a:rPr lang="en-US" sz="2000" b="1" dirty="0"/>
              <a:t>-Wei Lo (1999), </a:t>
            </a:r>
            <a:r>
              <a:rPr lang="en-US" sz="2000" b="1" dirty="0" smtClean="0"/>
              <a:t>BHP Billiton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Dicksen Tanzil (2001), BRIDGES to Sustainability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Gigi Qian Zhang (2001) Baker Hughes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David Ting (2003), Shell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Alejandro Pena (2003), Schlumberger</a:t>
            </a:r>
            <a:r>
              <a:rPr lang="en-US" sz="2000" b="1" dirty="0" smtClean="0"/>
              <a:t>, Sugarland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Jason Chen (2005), Marathon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Leslie Zhang (2005), </a:t>
            </a:r>
            <a:r>
              <a:rPr lang="en-US" sz="2000" b="1" dirty="0" smtClean="0"/>
              <a:t>Schlumberger, Houston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Mark Flaum (2006 ), Schlumberger - Sugarland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Wei </a:t>
            </a:r>
            <a:r>
              <a:rPr lang="en-US" sz="2000" b="1" dirty="0"/>
              <a:t>Yan (2006), </a:t>
            </a:r>
            <a:r>
              <a:rPr lang="en-US" sz="2000" b="1" dirty="0" err="1"/>
              <a:t>Bectel</a:t>
            </a:r>
            <a:r>
              <a:rPr lang="en-US" sz="2000" b="1" dirty="0"/>
              <a:t>, IPS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Vivek Anand (2007), Schlumberger - Sugarland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pitchFamily="34" charset="0"/>
              </a:rPr>
              <a:t>Ph. D. graduates in oil &amp; gas industry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400" b="1" dirty="0" err="1" smtClean="0">
                <a:latin typeface="Arial" pitchFamily="34" charset="0"/>
              </a:rPr>
              <a:t>Shunhua</a:t>
            </a:r>
            <a:r>
              <a:rPr lang="en-US" sz="2400" b="1" dirty="0" smtClean="0">
                <a:latin typeface="Arial" pitchFamily="34" charset="0"/>
              </a:rPr>
              <a:t> Liu (2008), Oxy</a:t>
            </a:r>
          </a:p>
          <a:p>
            <a:r>
              <a:rPr lang="en-US" sz="2400" b="1" dirty="0" smtClean="0">
                <a:latin typeface="Arial" pitchFamily="34" charset="0"/>
              </a:rPr>
              <a:t>Gaurav Bhatnagar (2008), Shell</a:t>
            </a:r>
          </a:p>
          <a:p>
            <a:r>
              <a:rPr lang="en-US" sz="2400" b="1" dirty="0" smtClean="0">
                <a:latin typeface="Arial" pitchFamily="34" charset="0"/>
              </a:rPr>
              <a:t>Doris Gonzalez (2008), BP</a:t>
            </a:r>
          </a:p>
          <a:p>
            <a:r>
              <a:rPr lang="en-US" sz="2400" b="1" dirty="0" smtClean="0">
                <a:latin typeface="Arial" pitchFamily="34" charset="0"/>
              </a:rPr>
              <a:t>Clint </a:t>
            </a:r>
            <a:r>
              <a:rPr lang="en-US" sz="2400" b="1" dirty="0" err="1" smtClean="0">
                <a:latin typeface="Arial" pitchFamily="34" charset="0"/>
              </a:rPr>
              <a:t>Aichele</a:t>
            </a:r>
            <a:r>
              <a:rPr lang="en-US" sz="2400" b="1" dirty="0" smtClean="0">
                <a:latin typeface="Arial" pitchFamily="34" charset="0"/>
              </a:rPr>
              <a:t> (2009), Oklahoma State University</a:t>
            </a:r>
          </a:p>
          <a:p>
            <a:r>
              <a:rPr lang="en-US" sz="2400" b="1" dirty="0" smtClean="0">
                <a:latin typeface="Arial" pitchFamily="34" charset="0"/>
              </a:rPr>
              <a:t>Tianmin Jiang (2009), Schlumberger</a:t>
            </a:r>
          </a:p>
          <a:p>
            <a:r>
              <a:rPr lang="en-US" sz="2400" b="1" dirty="0" smtClean="0">
                <a:latin typeface="Arial" pitchFamily="34" charset="0"/>
              </a:rPr>
              <a:t>Francisco </a:t>
            </a:r>
            <a:r>
              <a:rPr lang="en-US" sz="2400" b="1" dirty="0" err="1" smtClean="0">
                <a:latin typeface="Arial" pitchFamily="34" charset="0"/>
              </a:rPr>
              <a:t>Vagas</a:t>
            </a:r>
            <a:r>
              <a:rPr lang="en-US" sz="2400" b="1" dirty="0" smtClean="0">
                <a:latin typeface="Arial" pitchFamily="34" charset="0"/>
              </a:rPr>
              <a:t> (2009), Rice University</a:t>
            </a:r>
          </a:p>
          <a:p>
            <a:r>
              <a:rPr lang="en-US" sz="2400" b="1" dirty="0" smtClean="0">
                <a:latin typeface="Arial" pitchFamily="34" charset="0"/>
              </a:rPr>
              <a:t>Arjun Kurup (2009), </a:t>
            </a:r>
          </a:p>
          <a:p>
            <a:r>
              <a:rPr lang="en-US" sz="2400" b="1" dirty="0" smtClean="0">
                <a:latin typeface="Arial" pitchFamily="34" charset="0"/>
              </a:rPr>
              <a:t>Robert Li (2011), Shell</a:t>
            </a:r>
          </a:p>
          <a:p>
            <a:r>
              <a:rPr lang="en-US" sz="2400" b="1" dirty="0" smtClean="0">
                <a:latin typeface="Arial" pitchFamily="34" charset="0"/>
              </a:rPr>
              <a:t>Elton Yang (2011), Chevron – Richmond</a:t>
            </a:r>
          </a:p>
          <a:p>
            <a:r>
              <a:rPr lang="en-US" sz="2400" b="1" dirty="0" smtClean="0">
                <a:latin typeface="Arial" pitchFamily="34" charset="0"/>
              </a:rPr>
              <a:t>Michael Rauschhuber (2011), Chevron – Richmond</a:t>
            </a:r>
          </a:p>
          <a:p>
            <a:r>
              <a:rPr lang="en-US" sz="2400" b="1" dirty="0" smtClean="0">
                <a:latin typeface="Arial" pitchFamily="34" charset="0"/>
              </a:rPr>
              <a:t>Sayantan Chatterjee (2012), Shell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Neeraj</a:t>
            </a:r>
            <a:r>
              <a:rPr lang="en-US" sz="2400" b="1" dirty="0"/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Rohilla (2012), TIORCO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pitchFamily="34" charset="0"/>
              </a:rPr>
              <a:t>Ph. D. graduates in oil &amp; gas industry (cont.)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Kun Ma (2013) Total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Sumedh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Warudkar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(2013) Shell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Sai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Panuganti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(2013) BP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Charles Conn (2014) Shell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Aparna Raju Sagi (2014) Shell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Leyu Cui (2014) Total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Hadi Shams Jazayi (2014)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Clariant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Oil Services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1571</Words>
  <Application>Microsoft Office PowerPoint</Application>
  <PresentationFormat>On-screen Show (4:3)</PresentationFormat>
  <Paragraphs>586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19th Annual Meeting of the  Rice University Consortium on Processes in Porous Media</vt:lpstr>
      <vt:lpstr>Consortium Members</vt:lpstr>
      <vt:lpstr>Faculty &amp; Collaborators</vt:lpstr>
      <vt:lpstr>Staff, Visiting Scientist, &amp; Post-Doc</vt:lpstr>
      <vt:lpstr>PowerPoint Presentation</vt:lpstr>
      <vt:lpstr>Undergraduate Students</vt:lpstr>
      <vt:lpstr>Ph. D. graduates in oil &amp; gas industry</vt:lpstr>
      <vt:lpstr>Ph. D. graduates in oil &amp; gas industry (cont.)</vt:lpstr>
      <vt:lpstr>Ph. D. graduates in oil &amp; gas industry (cont.)</vt:lpstr>
      <vt:lpstr>Processes in Porous Media Consortium</vt:lpstr>
      <vt:lpstr>PowerPoint Presentation</vt:lpstr>
      <vt:lpstr>Department of Energy; Nortex</vt:lpstr>
      <vt:lpstr>Department of Energy</vt:lpstr>
      <vt:lpstr>Proprietary Research</vt:lpstr>
      <vt:lpstr>Manuscripts on: Website:  http://www.owlnet.rice.edu/~gjh/Consortium/</vt:lpstr>
      <vt:lpstr>Agenda</vt:lpstr>
      <vt:lpstr>Lab Tours</vt:lpstr>
      <vt:lpstr>Attendees</vt:lpstr>
      <vt:lpstr>Attendees</vt:lpstr>
      <vt:lpstr>Attendees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ghirasaki</dc:creator>
  <cp:lastModifiedBy>George J. Hirasaki</cp:lastModifiedBy>
  <cp:revision>134</cp:revision>
  <dcterms:created xsi:type="dcterms:W3CDTF">2011-04-02T16:43:04Z</dcterms:created>
  <dcterms:modified xsi:type="dcterms:W3CDTF">2015-04-20T23:07:06Z</dcterms:modified>
</cp:coreProperties>
</file>