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8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3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5ECE3-9E54-4451-A85C-C5BAA37040A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DBD20-F8CA-4F9E-B592-7AF8AAD76C8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Dependent Variables</a:t>
          </a:r>
          <a:endParaRPr lang="en-US" sz="1400" b="1" dirty="0">
            <a:solidFill>
              <a:schemeClr val="tx1"/>
            </a:solidFill>
          </a:endParaRPr>
        </a:p>
      </dgm:t>
    </dgm:pt>
    <dgm:pt modelId="{7735DAA5-AC4F-44C7-9852-C51548933F35}" type="parTrans" cxnId="{69FD7CFB-2589-45ED-8880-A7C596DBFA3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F1A30C4-5F30-437E-BD61-A25DC58EAB4F}" type="sibTrans" cxnId="{69FD7CFB-2589-45ED-8880-A7C596DBFA3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E4D4783-4A7C-413F-80CC-E0AF93CEC86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Surfactant Concentration</a:t>
          </a:r>
          <a:endParaRPr lang="en-US" sz="1400" b="1" dirty="0">
            <a:solidFill>
              <a:schemeClr val="tx1"/>
            </a:solidFill>
          </a:endParaRPr>
        </a:p>
      </dgm:t>
    </dgm:pt>
    <dgm:pt modelId="{62AFADE1-0EFE-4942-B4A9-3571E6D6A4D3}" type="parTrans" cxnId="{6D1A208E-DF92-4E10-9F0F-A7CFCB4E6AD1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E798327-9E14-426F-A28F-1480477D783C}" type="sibTrans" cxnId="{6D1A208E-DF92-4E10-9F0F-A7CFCB4E6AD1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C004E1B-8BB0-49F2-BD13-C79BD395BFB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Water Saturation</a:t>
          </a:r>
          <a:endParaRPr lang="en-US" sz="1400" b="1" dirty="0">
            <a:solidFill>
              <a:schemeClr val="tx1"/>
            </a:solidFill>
          </a:endParaRPr>
        </a:p>
      </dgm:t>
    </dgm:pt>
    <dgm:pt modelId="{46137C1B-0EC7-4C00-9D32-06470181D99A}" type="parTrans" cxnId="{E40D63B7-845B-4115-B3F1-A488BFCBA12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869370C-B120-48D1-8123-C9523B1068B5}" type="sibTrans" cxnId="{E40D63B7-845B-4115-B3F1-A488BFCBA12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3C31DA5-C150-4385-BB6B-BCAD269996B0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Oil Saturation</a:t>
          </a:r>
          <a:endParaRPr lang="en-US" sz="1400" b="1" dirty="0">
            <a:solidFill>
              <a:schemeClr val="tx1"/>
            </a:solidFill>
          </a:endParaRPr>
        </a:p>
      </dgm:t>
    </dgm:pt>
    <dgm:pt modelId="{734AAAB5-D187-4174-887D-CD78BC782354}" type="parTrans" cxnId="{79ABDD78-F85C-437C-B53A-F2D5DCB4FCF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A06222E-34D4-455E-8EA6-D6D8B7A56ED9}" type="sibTrans" cxnId="{79ABDD78-F85C-437C-B53A-F2D5DCB4FCF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9816873-2125-43C0-9E10-608E67B4258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Oil Composition</a:t>
          </a:r>
          <a:endParaRPr lang="en-US" sz="1400" b="1" dirty="0">
            <a:solidFill>
              <a:schemeClr val="tx1"/>
            </a:solidFill>
          </a:endParaRPr>
        </a:p>
      </dgm:t>
    </dgm:pt>
    <dgm:pt modelId="{919F12D6-B50B-4289-B597-51F37FFD00EE}" type="parTrans" cxnId="{847E0017-9AB7-4A75-8206-164743975E5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F663B49-F679-481C-B88E-64C420BBAA43}" type="sibTrans" cxnId="{847E0017-9AB7-4A75-8206-164743975E5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ABD1348C-C3CF-4737-99C7-5BDCFD0705E8}">
          <dgm:prSet phldrT="[Text]" custT="1"/>
          <dgm:spPr/>
          <dgm:t>
            <a:bodyPr/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Critical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</a:rPr>
                        <m:t>𝑵</m:t>
                      </m:r>
                    </m:e>
                    <m:sub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</a:rPr>
                        <m:t>𝑪𝒂</m:t>
                      </m:r>
                    </m:sub>
                  </m:sSub>
                </m:oMath>
              </a14:m>
              <a:endParaRPr lang="en-US" sz="1400" b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ABD1348C-C3CF-4737-99C7-5BDCFD0705E8}">
          <dgm:prSet phldrT="[Text]" custT="1"/>
          <dgm:spPr/>
          <dgm:t>
            <a:bodyPr/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Critical </a:t>
              </a:r>
              <a:r>
                <a:rPr lang="en-US" sz="1400" b="1" i="0">
                  <a:solidFill>
                    <a:schemeClr val="tx1"/>
                  </a:solidFill>
                  <a:latin typeface="Cambria Math"/>
                </a:rPr>
                <a:t>𝑵</a:t>
              </a:r>
              <a:r>
                <a:rPr lang="en-US" sz="1400" b="1" i="0" smtClean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sz="1400" b="1" i="0">
                  <a:solidFill>
                    <a:schemeClr val="tx1"/>
                  </a:solidFill>
                  <a:latin typeface="Cambria Math"/>
                </a:rPr>
                <a:t>𝑪𝒂</a:t>
              </a:r>
              <a:endParaRPr lang="en-US" sz="1400" b="1" dirty="0">
                <a:solidFill>
                  <a:schemeClr val="tx1"/>
                </a:solidFill>
              </a:endParaRPr>
            </a:p>
          </dgm:t>
        </dgm:pt>
      </mc:Fallback>
    </mc:AlternateContent>
    <dgm:pt modelId="{79EE8C68-3499-40DD-91A0-E3AF2EE190C0}" type="parTrans" cxnId="{508C6037-4703-4037-99D3-3AD924DAF3D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F178F2B-1BEB-42FA-B9DF-776B6B3B1E56}" type="sibTrans" cxnId="{508C6037-4703-4037-99D3-3AD924DAF3D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0768E22D-1719-4B6B-8253-6532F33E361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Salinity</a:t>
          </a:r>
          <a:endParaRPr lang="en-US" sz="1400" b="1" dirty="0">
            <a:solidFill>
              <a:schemeClr val="tx1"/>
            </a:solidFill>
          </a:endParaRPr>
        </a:p>
      </dgm:t>
    </dgm:pt>
    <dgm:pt modelId="{D7AD2B9F-F299-48A0-995C-07CB01CA4D40}" type="parTrans" cxnId="{0500566D-940B-4EA2-9E79-E9046F3F39F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0B4E7E16-2769-4F2C-BE86-9151564190AE}" type="sibTrans" cxnId="{0500566D-940B-4EA2-9E79-E9046F3F39F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FFCC557A-BF91-4A07-A168-031E8836EA38}">
      <dgm:prSet phldrT="[Text]"/>
      <dgm:spPr/>
      <dgm:t>
        <a:bodyPr/>
        <a:lstStyle/>
        <a:p>
          <a:endParaRPr lang="en-US" sz="1200" b="1" dirty="0">
            <a:solidFill>
              <a:schemeClr val="tx1"/>
            </a:solidFill>
          </a:endParaRPr>
        </a:p>
      </dgm:t>
    </dgm:pt>
    <dgm:pt modelId="{209C1209-A069-4020-AD8E-02E4B8ED48D6}" type="parTrans" cxnId="{5ED40428-3D7A-4521-AAD1-989B6B3C7857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D41FF44-4472-4D8E-BB01-00729AC44023}" type="sibTrans" cxnId="{5ED40428-3D7A-4521-AAD1-989B6B3C7857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5C14CF6-E5EA-4E92-9F2E-DEA4C241BEF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Shear Thinning</a:t>
          </a:r>
          <a:endParaRPr lang="en-US" sz="1400" b="1" dirty="0">
            <a:solidFill>
              <a:schemeClr val="tx1"/>
            </a:solidFill>
          </a:endParaRPr>
        </a:p>
      </dgm:t>
    </dgm:pt>
    <dgm:pt modelId="{78C43B78-14F3-4E80-9DE5-9688CD66251A}" type="sibTrans" cxnId="{3D192848-4543-4D11-8CDA-5C7FE4DE3A50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8374AFF-4AFF-4292-B2B2-D03DC971EE80}" type="parTrans" cxnId="{3D192848-4543-4D11-8CDA-5C7FE4DE3A50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6EA9AFF-4C59-4E33-8301-16FE74FEF037}" type="pres">
      <dgm:prSet presAssocID="{3805ECE3-9E54-4451-A85C-C5BAA37040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D7FE83-AF97-4ACA-A2DE-CCE5152F259D}" type="pres">
      <dgm:prSet presAssocID="{32ADBD20-F8CA-4F9E-B592-7AF8AAD76C83}" presName="singleCycle" presStyleCnt="0"/>
      <dgm:spPr/>
    </dgm:pt>
    <dgm:pt modelId="{7CCD473B-6D51-4D09-91BB-22CE49EFECE3}" type="pres">
      <dgm:prSet presAssocID="{32ADBD20-F8CA-4F9E-B592-7AF8AAD76C83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F1C5277-31F4-4E07-8FCF-3E3228BDF08F}" type="pres">
      <dgm:prSet presAssocID="{62AFADE1-0EFE-4942-B4A9-3571E6D6A4D3}" presName="Name56" presStyleLbl="parChTrans1D2" presStyleIdx="0" presStyleCnt="7"/>
      <dgm:spPr/>
      <dgm:t>
        <a:bodyPr/>
        <a:lstStyle/>
        <a:p>
          <a:endParaRPr lang="en-US"/>
        </a:p>
      </dgm:t>
    </dgm:pt>
    <dgm:pt modelId="{DD319B2F-1D52-498A-BC29-5B399F25EA5B}" type="pres">
      <dgm:prSet presAssocID="{8E4D4783-4A7C-413F-80CC-E0AF93CEC86C}" presName="text0" presStyleLbl="node1" presStyleIdx="1" presStyleCnt="8" custScaleX="183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43778-E2BE-4C00-AD25-C425AF54156C}" type="pres">
      <dgm:prSet presAssocID="{46137C1B-0EC7-4C00-9D32-06470181D99A}" presName="Name56" presStyleLbl="parChTrans1D2" presStyleIdx="1" presStyleCnt="7"/>
      <dgm:spPr/>
      <dgm:t>
        <a:bodyPr/>
        <a:lstStyle/>
        <a:p>
          <a:endParaRPr lang="en-US"/>
        </a:p>
      </dgm:t>
    </dgm:pt>
    <dgm:pt modelId="{373B6904-6427-4D3F-B390-3FF209258CD1}" type="pres">
      <dgm:prSet presAssocID="{AC004E1B-8BB0-49F2-BD13-C79BD395BFBD}" presName="text0" presStyleLbl="node1" presStyleIdx="2" presStyleCnt="8" custScaleX="154958" custRadScaleRad="105998" custRadScaleInc="-596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B4EC1-2219-4E04-A2EC-EFFA55FDA33E}" type="pres">
      <dgm:prSet presAssocID="{734AAAB5-D187-4174-887D-CD78BC782354}" presName="Name56" presStyleLbl="parChTrans1D2" presStyleIdx="2" presStyleCnt="7"/>
      <dgm:spPr/>
      <dgm:t>
        <a:bodyPr/>
        <a:lstStyle/>
        <a:p>
          <a:endParaRPr lang="en-US"/>
        </a:p>
      </dgm:t>
    </dgm:pt>
    <dgm:pt modelId="{04B2E70E-BE20-4AD3-B4A3-DA0C8820B64B}" type="pres">
      <dgm:prSet presAssocID="{A3C31DA5-C150-4385-BB6B-BCAD269996B0}" presName="text0" presStyleLbl="node1" presStyleIdx="3" presStyleCnt="8" custScaleX="134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1F37-6147-444D-B2B3-5CCF477B877B}" type="pres">
      <dgm:prSet presAssocID="{919F12D6-B50B-4289-B597-51F37FFD00EE}" presName="Name56" presStyleLbl="parChTrans1D2" presStyleIdx="3" presStyleCnt="7"/>
      <dgm:spPr/>
      <dgm:t>
        <a:bodyPr/>
        <a:lstStyle/>
        <a:p>
          <a:endParaRPr lang="en-US"/>
        </a:p>
      </dgm:t>
    </dgm:pt>
    <dgm:pt modelId="{1F7B356E-AFA5-476A-BD48-1EEC9A28C430}" type="pres">
      <dgm:prSet presAssocID="{89816873-2125-43C0-9E10-608E67B42589}" presName="text0" presStyleLbl="node1" presStyleIdx="4" presStyleCnt="8" custScaleX="162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4A71A-876B-4BA0-B8A4-A36B1418A7FE}" type="pres">
      <dgm:prSet presAssocID="{D8374AFF-4AFF-4292-B2B2-D03DC971EE80}" presName="Name56" presStyleLbl="parChTrans1D2" presStyleIdx="4" presStyleCnt="7"/>
      <dgm:spPr/>
      <dgm:t>
        <a:bodyPr/>
        <a:lstStyle/>
        <a:p>
          <a:endParaRPr lang="en-US"/>
        </a:p>
      </dgm:t>
    </dgm:pt>
    <dgm:pt modelId="{629016BD-8E69-4435-8414-8CA3187398C0}" type="pres">
      <dgm:prSet presAssocID="{65C14CF6-E5EA-4E92-9F2E-DEA4C241BEF3}" presName="text0" presStyleLbl="node1" presStyleIdx="5" presStyleCnt="8" custScaleX="151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CDE48-07B5-4434-80BA-9D6A551C6A72}" type="pres">
      <dgm:prSet presAssocID="{79EE8C68-3499-40DD-91A0-E3AF2EE190C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F0D79333-C97F-4524-8BC8-9E1E79E915A8}" type="pres">
      <dgm:prSet presAssocID="{ABD1348C-C3CF-4737-99C7-5BDCFD0705E8}" presName="text0" presStyleLbl="node1" presStyleIdx="6" presStyleCnt="8" custScaleX="128747" custRadScaleRad="100704" custRadScaleInc="609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65A1E-D0AD-4215-8DA4-895ABF6AB76C}" type="pres">
      <dgm:prSet presAssocID="{D7AD2B9F-F299-48A0-995C-07CB01CA4D40}" presName="Name56" presStyleLbl="parChTrans1D2" presStyleIdx="6" presStyleCnt="7"/>
      <dgm:spPr/>
      <dgm:t>
        <a:bodyPr/>
        <a:lstStyle/>
        <a:p>
          <a:endParaRPr lang="en-US"/>
        </a:p>
      </dgm:t>
    </dgm:pt>
    <dgm:pt modelId="{01319FAB-F8DA-4DDA-A4E3-F79293574ACD}" type="pres">
      <dgm:prSet presAssocID="{0768E22D-1719-4B6B-8253-6532F33E361E}" presName="text0" presStyleLbl="node1" presStyleIdx="7" presStyleCnt="8" custScaleX="121238" custRadScaleRad="98408" custRadScaleInc="-5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51EDF-9763-4EC9-8B35-FE5733FF8EF9}" type="presOf" srcId="{D8374AFF-4AFF-4292-B2B2-D03DC971EE80}" destId="{2954A71A-876B-4BA0-B8A4-A36B1418A7FE}" srcOrd="0" destOrd="0" presId="urn:microsoft.com/office/officeart/2008/layout/RadialCluster"/>
    <dgm:cxn modelId="{69FD7CFB-2589-45ED-8880-A7C596DBFA35}" srcId="{3805ECE3-9E54-4451-A85C-C5BAA37040A8}" destId="{32ADBD20-F8CA-4F9E-B592-7AF8AAD76C83}" srcOrd="0" destOrd="0" parTransId="{7735DAA5-AC4F-44C7-9852-C51548933F35}" sibTransId="{4F1A30C4-5F30-437E-BD61-A25DC58EAB4F}"/>
    <dgm:cxn modelId="{B359E2CB-9EAB-4C78-B04A-384175632DE0}" type="presOf" srcId="{46137C1B-0EC7-4C00-9D32-06470181D99A}" destId="{A6B43778-E2BE-4C00-AD25-C425AF54156C}" srcOrd="0" destOrd="0" presId="urn:microsoft.com/office/officeart/2008/layout/RadialCluster"/>
    <dgm:cxn modelId="{1407295F-4F84-4F03-84BC-80CB20121820}" type="presOf" srcId="{3805ECE3-9E54-4451-A85C-C5BAA37040A8}" destId="{66EA9AFF-4C59-4E33-8301-16FE74FEF037}" srcOrd="0" destOrd="0" presId="urn:microsoft.com/office/officeart/2008/layout/RadialCluster"/>
    <dgm:cxn modelId="{2C12F636-7F18-42B1-9B99-58E8C0A42F55}" type="presOf" srcId="{8E4D4783-4A7C-413F-80CC-E0AF93CEC86C}" destId="{DD319B2F-1D52-498A-BC29-5B399F25EA5B}" srcOrd="0" destOrd="0" presId="urn:microsoft.com/office/officeart/2008/layout/RadialCluster"/>
    <dgm:cxn modelId="{DBB1F078-ACFD-44FB-AFA2-E94E70616EE8}" type="presOf" srcId="{A3C31DA5-C150-4385-BB6B-BCAD269996B0}" destId="{04B2E70E-BE20-4AD3-B4A3-DA0C8820B64B}" srcOrd="0" destOrd="0" presId="urn:microsoft.com/office/officeart/2008/layout/RadialCluster"/>
    <dgm:cxn modelId="{CC38FCA5-D7BF-4971-97CF-A580D1D99C25}" type="presOf" srcId="{79EE8C68-3499-40DD-91A0-E3AF2EE190C0}" destId="{593CDE48-07B5-4434-80BA-9D6A551C6A72}" srcOrd="0" destOrd="0" presId="urn:microsoft.com/office/officeart/2008/layout/RadialCluster"/>
    <dgm:cxn modelId="{E40D63B7-845B-4115-B3F1-A488BFCBA128}" srcId="{32ADBD20-F8CA-4F9E-B592-7AF8AAD76C83}" destId="{AC004E1B-8BB0-49F2-BD13-C79BD395BFBD}" srcOrd="1" destOrd="0" parTransId="{46137C1B-0EC7-4C00-9D32-06470181D99A}" sibTransId="{2869370C-B120-48D1-8123-C9523B1068B5}"/>
    <dgm:cxn modelId="{36D6A7BC-337C-4325-9CE7-3A36EA76587D}" type="presOf" srcId="{65C14CF6-E5EA-4E92-9F2E-DEA4C241BEF3}" destId="{629016BD-8E69-4435-8414-8CA3187398C0}" srcOrd="0" destOrd="0" presId="urn:microsoft.com/office/officeart/2008/layout/RadialCluster"/>
    <dgm:cxn modelId="{8966D0E0-0E4A-4A0D-8E70-452DEFBF15D7}" type="presOf" srcId="{919F12D6-B50B-4289-B597-51F37FFD00EE}" destId="{0A321F37-6147-444D-B2B3-5CCF477B877B}" srcOrd="0" destOrd="0" presId="urn:microsoft.com/office/officeart/2008/layout/RadialCluster"/>
    <dgm:cxn modelId="{3348E52C-A77D-4114-99E8-EE5CF61F6466}" type="presOf" srcId="{32ADBD20-F8CA-4F9E-B592-7AF8AAD76C83}" destId="{7CCD473B-6D51-4D09-91BB-22CE49EFECE3}" srcOrd="0" destOrd="0" presId="urn:microsoft.com/office/officeart/2008/layout/RadialCluster"/>
    <dgm:cxn modelId="{0500566D-940B-4EA2-9E79-E9046F3F39F5}" srcId="{32ADBD20-F8CA-4F9E-B592-7AF8AAD76C83}" destId="{0768E22D-1719-4B6B-8253-6532F33E361E}" srcOrd="6" destOrd="0" parTransId="{D7AD2B9F-F299-48A0-995C-07CB01CA4D40}" sibTransId="{0B4E7E16-2769-4F2C-BE86-9151564190AE}"/>
    <dgm:cxn modelId="{BF909AFF-F405-495E-91EE-DFA1DB4740A5}" type="presOf" srcId="{62AFADE1-0EFE-4942-B4A9-3571E6D6A4D3}" destId="{2F1C5277-31F4-4E07-8FCF-3E3228BDF08F}" srcOrd="0" destOrd="0" presId="urn:microsoft.com/office/officeart/2008/layout/RadialCluster"/>
    <dgm:cxn modelId="{847E0017-9AB7-4A75-8206-164743975E5F}" srcId="{32ADBD20-F8CA-4F9E-B592-7AF8AAD76C83}" destId="{89816873-2125-43C0-9E10-608E67B42589}" srcOrd="3" destOrd="0" parTransId="{919F12D6-B50B-4289-B597-51F37FFD00EE}" sibTransId="{4F663B49-F679-481C-B88E-64C420BBAA43}"/>
    <dgm:cxn modelId="{EB0992E9-F117-42C2-BD99-469D9C016912}" type="presOf" srcId="{AC004E1B-8BB0-49F2-BD13-C79BD395BFBD}" destId="{373B6904-6427-4D3F-B390-3FF209258CD1}" srcOrd="0" destOrd="0" presId="urn:microsoft.com/office/officeart/2008/layout/RadialCluster"/>
    <dgm:cxn modelId="{17F2953E-B880-4EA4-AAD6-36B7763BBCB3}" type="presOf" srcId="{89816873-2125-43C0-9E10-608E67B42589}" destId="{1F7B356E-AFA5-476A-BD48-1EEC9A28C430}" srcOrd="0" destOrd="0" presId="urn:microsoft.com/office/officeart/2008/layout/RadialCluster"/>
    <dgm:cxn modelId="{3D192848-4543-4D11-8CDA-5C7FE4DE3A50}" srcId="{32ADBD20-F8CA-4F9E-B592-7AF8AAD76C83}" destId="{65C14CF6-E5EA-4E92-9F2E-DEA4C241BEF3}" srcOrd="4" destOrd="0" parTransId="{D8374AFF-4AFF-4292-B2B2-D03DC971EE80}" sibTransId="{78C43B78-14F3-4E80-9DE5-9688CD66251A}"/>
    <dgm:cxn modelId="{FE41B99D-291D-4CD0-8649-5E2613B19CE8}" type="presOf" srcId="{734AAAB5-D187-4174-887D-CD78BC782354}" destId="{6E0B4EC1-2219-4E04-A2EC-EFFA55FDA33E}" srcOrd="0" destOrd="0" presId="urn:microsoft.com/office/officeart/2008/layout/RadialCluster"/>
    <dgm:cxn modelId="{7A7F5D59-A39F-471D-B526-4F66ACF6FFFC}" type="presOf" srcId="{0768E22D-1719-4B6B-8253-6532F33E361E}" destId="{01319FAB-F8DA-4DDA-A4E3-F79293574ACD}" srcOrd="0" destOrd="0" presId="urn:microsoft.com/office/officeart/2008/layout/RadialCluster"/>
    <dgm:cxn modelId="{79ABDD78-F85C-437C-B53A-F2D5DCB4FCFD}" srcId="{32ADBD20-F8CA-4F9E-B592-7AF8AAD76C83}" destId="{A3C31DA5-C150-4385-BB6B-BCAD269996B0}" srcOrd="2" destOrd="0" parTransId="{734AAAB5-D187-4174-887D-CD78BC782354}" sibTransId="{3A06222E-34D4-455E-8EA6-D6D8B7A56ED9}"/>
    <dgm:cxn modelId="{4620E9A4-6440-4C67-91DC-2749BAEFD285}" type="presOf" srcId="{D7AD2B9F-F299-48A0-995C-07CB01CA4D40}" destId="{1E665A1E-D0AD-4215-8DA4-895ABF6AB76C}" srcOrd="0" destOrd="0" presId="urn:microsoft.com/office/officeart/2008/layout/RadialCluster"/>
    <dgm:cxn modelId="{508C6037-4703-4037-99D3-3AD924DAF3D2}" srcId="{32ADBD20-F8CA-4F9E-B592-7AF8AAD76C83}" destId="{ABD1348C-C3CF-4737-99C7-5BDCFD0705E8}" srcOrd="5" destOrd="0" parTransId="{79EE8C68-3499-40DD-91A0-E3AF2EE190C0}" sibTransId="{6F178F2B-1BEB-42FA-B9DF-776B6B3B1E56}"/>
    <dgm:cxn modelId="{6D1A208E-DF92-4E10-9F0F-A7CFCB4E6AD1}" srcId="{32ADBD20-F8CA-4F9E-B592-7AF8AAD76C83}" destId="{8E4D4783-4A7C-413F-80CC-E0AF93CEC86C}" srcOrd="0" destOrd="0" parTransId="{62AFADE1-0EFE-4942-B4A9-3571E6D6A4D3}" sibTransId="{CE798327-9E14-426F-A28F-1480477D783C}"/>
    <dgm:cxn modelId="{5ED40428-3D7A-4521-AAD1-989B6B3C7857}" srcId="{32ADBD20-F8CA-4F9E-B592-7AF8AAD76C83}" destId="{FFCC557A-BF91-4A07-A168-031E8836EA38}" srcOrd="7" destOrd="0" parTransId="{209C1209-A069-4020-AD8E-02E4B8ED48D6}" sibTransId="{6D41FF44-4472-4D8E-BB01-00729AC44023}"/>
    <dgm:cxn modelId="{3C836D2C-0F31-4DF9-8867-4F95E6353EAA}" type="presOf" srcId="{ABD1348C-C3CF-4737-99C7-5BDCFD0705E8}" destId="{F0D79333-C97F-4524-8BC8-9E1E79E915A8}" srcOrd="0" destOrd="0" presId="urn:microsoft.com/office/officeart/2008/layout/RadialCluster"/>
    <dgm:cxn modelId="{BC526CC6-DF19-4530-AC0B-4268515B41FA}" type="presParOf" srcId="{66EA9AFF-4C59-4E33-8301-16FE74FEF037}" destId="{B9D7FE83-AF97-4ACA-A2DE-CCE5152F259D}" srcOrd="0" destOrd="0" presId="urn:microsoft.com/office/officeart/2008/layout/RadialCluster"/>
    <dgm:cxn modelId="{22351966-13E4-40E5-824E-6FD338E29065}" type="presParOf" srcId="{B9D7FE83-AF97-4ACA-A2DE-CCE5152F259D}" destId="{7CCD473B-6D51-4D09-91BB-22CE49EFECE3}" srcOrd="0" destOrd="0" presId="urn:microsoft.com/office/officeart/2008/layout/RadialCluster"/>
    <dgm:cxn modelId="{B2481E74-2B03-4B41-961E-252F9B2D817F}" type="presParOf" srcId="{B9D7FE83-AF97-4ACA-A2DE-CCE5152F259D}" destId="{2F1C5277-31F4-4E07-8FCF-3E3228BDF08F}" srcOrd="1" destOrd="0" presId="urn:microsoft.com/office/officeart/2008/layout/RadialCluster"/>
    <dgm:cxn modelId="{2BD9F6F1-A15B-4A4E-AB89-DC058C5BB1F2}" type="presParOf" srcId="{B9D7FE83-AF97-4ACA-A2DE-CCE5152F259D}" destId="{DD319B2F-1D52-498A-BC29-5B399F25EA5B}" srcOrd="2" destOrd="0" presId="urn:microsoft.com/office/officeart/2008/layout/RadialCluster"/>
    <dgm:cxn modelId="{33C1B68B-C6FB-48A9-B567-1E090BE751DA}" type="presParOf" srcId="{B9D7FE83-AF97-4ACA-A2DE-CCE5152F259D}" destId="{A6B43778-E2BE-4C00-AD25-C425AF54156C}" srcOrd="3" destOrd="0" presId="urn:microsoft.com/office/officeart/2008/layout/RadialCluster"/>
    <dgm:cxn modelId="{DD88EB54-94B6-46E0-AA27-E87D5CE5B528}" type="presParOf" srcId="{B9D7FE83-AF97-4ACA-A2DE-CCE5152F259D}" destId="{373B6904-6427-4D3F-B390-3FF209258CD1}" srcOrd="4" destOrd="0" presId="urn:microsoft.com/office/officeart/2008/layout/RadialCluster"/>
    <dgm:cxn modelId="{58D82C4A-3393-4440-A12B-2605C082F23D}" type="presParOf" srcId="{B9D7FE83-AF97-4ACA-A2DE-CCE5152F259D}" destId="{6E0B4EC1-2219-4E04-A2EC-EFFA55FDA33E}" srcOrd="5" destOrd="0" presId="urn:microsoft.com/office/officeart/2008/layout/RadialCluster"/>
    <dgm:cxn modelId="{FA1B6FAC-5B57-4A7E-9AB8-022064EE124C}" type="presParOf" srcId="{B9D7FE83-AF97-4ACA-A2DE-CCE5152F259D}" destId="{04B2E70E-BE20-4AD3-B4A3-DA0C8820B64B}" srcOrd="6" destOrd="0" presId="urn:microsoft.com/office/officeart/2008/layout/RadialCluster"/>
    <dgm:cxn modelId="{790FF465-EB88-4037-8BFD-75377DCCAC72}" type="presParOf" srcId="{B9D7FE83-AF97-4ACA-A2DE-CCE5152F259D}" destId="{0A321F37-6147-444D-B2B3-5CCF477B877B}" srcOrd="7" destOrd="0" presId="urn:microsoft.com/office/officeart/2008/layout/RadialCluster"/>
    <dgm:cxn modelId="{A2339DD5-F2A2-4E19-B8C2-7E82FEB8B2E4}" type="presParOf" srcId="{B9D7FE83-AF97-4ACA-A2DE-CCE5152F259D}" destId="{1F7B356E-AFA5-476A-BD48-1EEC9A28C430}" srcOrd="8" destOrd="0" presId="urn:microsoft.com/office/officeart/2008/layout/RadialCluster"/>
    <dgm:cxn modelId="{9B999F65-4A35-4D9B-A343-D42761453CAC}" type="presParOf" srcId="{B9D7FE83-AF97-4ACA-A2DE-CCE5152F259D}" destId="{2954A71A-876B-4BA0-B8A4-A36B1418A7FE}" srcOrd="9" destOrd="0" presId="urn:microsoft.com/office/officeart/2008/layout/RadialCluster"/>
    <dgm:cxn modelId="{755BC7A9-CB6A-4324-B41F-BED08E88BD90}" type="presParOf" srcId="{B9D7FE83-AF97-4ACA-A2DE-CCE5152F259D}" destId="{629016BD-8E69-4435-8414-8CA3187398C0}" srcOrd="10" destOrd="0" presId="urn:microsoft.com/office/officeart/2008/layout/RadialCluster"/>
    <dgm:cxn modelId="{45D65356-7DC4-4514-B3E7-F25D33F0C672}" type="presParOf" srcId="{B9D7FE83-AF97-4ACA-A2DE-CCE5152F259D}" destId="{593CDE48-07B5-4434-80BA-9D6A551C6A72}" srcOrd="11" destOrd="0" presId="urn:microsoft.com/office/officeart/2008/layout/RadialCluster"/>
    <dgm:cxn modelId="{2EF6401B-2BE9-41F6-B0A5-BAE62D75EAD3}" type="presParOf" srcId="{B9D7FE83-AF97-4ACA-A2DE-CCE5152F259D}" destId="{F0D79333-C97F-4524-8BC8-9E1E79E915A8}" srcOrd="12" destOrd="0" presId="urn:microsoft.com/office/officeart/2008/layout/RadialCluster"/>
    <dgm:cxn modelId="{7A9A1623-9A23-459E-BF06-B9463D3D2DBD}" type="presParOf" srcId="{B9D7FE83-AF97-4ACA-A2DE-CCE5152F259D}" destId="{1E665A1E-D0AD-4215-8DA4-895ABF6AB76C}" srcOrd="13" destOrd="0" presId="urn:microsoft.com/office/officeart/2008/layout/RadialCluster"/>
    <dgm:cxn modelId="{28F391F7-50D6-4DB7-9C4B-54C3D503F1B4}" type="presParOf" srcId="{B9D7FE83-AF97-4ACA-A2DE-CCE5152F259D}" destId="{01319FAB-F8DA-4DDA-A4E3-F79293574AC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5ECE3-9E54-4451-A85C-C5BAA37040A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DBD20-F8CA-4F9E-B592-7AF8AAD76C8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Dependent Variables</a:t>
          </a:r>
          <a:endParaRPr lang="en-US" sz="1400" b="1" dirty="0">
            <a:solidFill>
              <a:schemeClr val="tx1"/>
            </a:solidFill>
          </a:endParaRPr>
        </a:p>
      </dgm:t>
    </dgm:pt>
    <dgm:pt modelId="{7735DAA5-AC4F-44C7-9852-C51548933F35}" type="parTrans" cxnId="{69FD7CFB-2589-45ED-8880-A7C596DBFA3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F1A30C4-5F30-437E-BD61-A25DC58EAB4F}" type="sibTrans" cxnId="{69FD7CFB-2589-45ED-8880-A7C596DBFA3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E4D4783-4A7C-413F-80CC-E0AF93CEC86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Surfactant Concentration</a:t>
          </a:r>
          <a:endParaRPr lang="en-US" sz="1400" b="1" dirty="0">
            <a:solidFill>
              <a:schemeClr val="tx1"/>
            </a:solidFill>
          </a:endParaRPr>
        </a:p>
      </dgm:t>
    </dgm:pt>
    <dgm:pt modelId="{62AFADE1-0EFE-4942-B4A9-3571E6D6A4D3}" type="parTrans" cxnId="{6D1A208E-DF92-4E10-9F0F-A7CFCB4E6AD1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E798327-9E14-426F-A28F-1480477D783C}" type="sibTrans" cxnId="{6D1A208E-DF92-4E10-9F0F-A7CFCB4E6AD1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C004E1B-8BB0-49F2-BD13-C79BD395BFB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Water Saturation</a:t>
          </a:r>
          <a:endParaRPr lang="en-US" sz="1400" b="1" dirty="0">
            <a:solidFill>
              <a:schemeClr val="tx1"/>
            </a:solidFill>
          </a:endParaRPr>
        </a:p>
      </dgm:t>
    </dgm:pt>
    <dgm:pt modelId="{46137C1B-0EC7-4C00-9D32-06470181D99A}" type="parTrans" cxnId="{E40D63B7-845B-4115-B3F1-A488BFCBA12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869370C-B120-48D1-8123-C9523B1068B5}" type="sibTrans" cxnId="{E40D63B7-845B-4115-B3F1-A488BFCBA12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3C31DA5-C150-4385-BB6B-BCAD269996B0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Oil Saturation</a:t>
          </a:r>
          <a:endParaRPr lang="en-US" sz="1400" b="1" dirty="0">
            <a:solidFill>
              <a:schemeClr val="tx1"/>
            </a:solidFill>
          </a:endParaRPr>
        </a:p>
      </dgm:t>
    </dgm:pt>
    <dgm:pt modelId="{734AAAB5-D187-4174-887D-CD78BC782354}" type="parTrans" cxnId="{79ABDD78-F85C-437C-B53A-F2D5DCB4FCF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A06222E-34D4-455E-8EA6-D6D8B7A56ED9}" type="sibTrans" cxnId="{79ABDD78-F85C-437C-B53A-F2D5DCB4FCF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9816873-2125-43C0-9E10-608E67B4258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Oil Composition</a:t>
          </a:r>
          <a:endParaRPr lang="en-US" sz="1400" b="1" dirty="0">
            <a:solidFill>
              <a:schemeClr val="tx1"/>
            </a:solidFill>
          </a:endParaRPr>
        </a:p>
      </dgm:t>
    </dgm:pt>
    <dgm:pt modelId="{919F12D6-B50B-4289-B597-51F37FFD00EE}" type="parTrans" cxnId="{847E0017-9AB7-4A75-8206-164743975E5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F663B49-F679-481C-B88E-64C420BBAA43}" type="sibTrans" cxnId="{847E0017-9AB7-4A75-8206-164743975E5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BD1348C-C3CF-4737-99C7-5BDCFD0705E8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9EE8C68-3499-40DD-91A0-E3AF2EE190C0}" type="parTrans" cxnId="{508C6037-4703-4037-99D3-3AD924DAF3D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F178F2B-1BEB-42FA-B9DF-776B6B3B1E56}" type="sibTrans" cxnId="{508C6037-4703-4037-99D3-3AD924DAF3D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0768E22D-1719-4B6B-8253-6532F33E361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Salinity</a:t>
          </a:r>
          <a:endParaRPr lang="en-US" sz="1400" b="1" dirty="0">
            <a:solidFill>
              <a:schemeClr val="tx1"/>
            </a:solidFill>
          </a:endParaRPr>
        </a:p>
      </dgm:t>
    </dgm:pt>
    <dgm:pt modelId="{D7AD2B9F-F299-48A0-995C-07CB01CA4D40}" type="parTrans" cxnId="{0500566D-940B-4EA2-9E79-E9046F3F39F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0B4E7E16-2769-4F2C-BE86-9151564190AE}" type="sibTrans" cxnId="{0500566D-940B-4EA2-9E79-E9046F3F39F5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FFCC557A-BF91-4A07-A168-031E8836EA38}">
      <dgm:prSet phldrT="[Text]"/>
      <dgm:spPr/>
      <dgm:t>
        <a:bodyPr/>
        <a:lstStyle/>
        <a:p>
          <a:endParaRPr lang="en-US" sz="1200" b="1" dirty="0">
            <a:solidFill>
              <a:schemeClr val="tx1"/>
            </a:solidFill>
          </a:endParaRPr>
        </a:p>
      </dgm:t>
    </dgm:pt>
    <dgm:pt modelId="{209C1209-A069-4020-AD8E-02E4B8ED48D6}" type="parTrans" cxnId="{5ED40428-3D7A-4521-AAD1-989B6B3C7857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D41FF44-4472-4D8E-BB01-00729AC44023}" type="sibTrans" cxnId="{5ED40428-3D7A-4521-AAD1-989B6B3C7857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5C14CF6-E5EA-4E92-9F2E-DEA4C241BEF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Shear Thinning</a:t>
          </a:r>
          <a:endParaRPr lang="en-US" sz="1400" b="1" dirty="0">
            <a:solidFill>
              <a:schemeClr val="tx1"/>
            </a:solidFill>
          </a:endParaRPr>
        </a:p>
      </dgm:t>
    </dgm:pt>
    <dgm:pt modelId="{78C43B78-14F3-4E80-9DE5-9688CD66251A}" type="sibTrans" cxnId="{3D192848-4543-4D11-8CDA-5C7FE4DE3A50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8374AFF-4AFF-4292-B2B2-D03DC971EE80}" type="parTrans" cxnId="{3D192848-4543-4D11-8CDA-5C7FE4DE3A50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6EA9AFF-4C59-4E33-8301-16FE74FEF037}" type="pres">
      <dgm:prSet presAssocID="{3805ECE3-9E54-4451-A85C-C5BAA37040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D7FE83-AF97-4ACA-A2DE-CCE5152F259D}" type="pres">
      <dgm:prSet presAssocID="{32ADBD20-F8CA-4F9E-B592-7AF8AAD76C83}" presName="singleCycle" presStyleCnt="0"/>
      <dgm:spPr/>
    </dgm:pt>
    <dgm:pt modelId="{7CCD473B-6D51-4D09-91BB-22CE49EFECE3}" type="pres">
      <dgm:prSet presAssocID="{32ADBD20-F8CA-4F9E-B592-7AF8AAD76C83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F1C5277-31F4-4E07-8FCF-3E3228BDF08F}" type="pres">
      <dgm:prSet presAssocID="{62AFADE1-0EFE-4942-B4A9-3571E6D6A4D3}" presName="Name56" presStyleLbl="parChTrans1D2" presStyleIdx="0" presStyleCnt="7"/>
      <dgm:spPr/>
      <dgm:t>
        <a:bodyPr/>
        <a:lstStyle/>
        <a:p>
          <a:endParaRPr lang="en-US"/>
        </a:p>
      </dgm:t>
    </dgm:pt>
    <dgm:pt modelId="{DD319B2F-1D52-498A-BC29-5B399F25EA5B}" type="pres">
      <dgm:prSet presAssocID="{8E4D4783-4A7C-413F-80CC-E0AF93CEC86C}" presName="text0" presStyleLbl="node1" presStyleIdx="1" presStyleCnt="8" custScaleX="183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43778-E2BE-4C00-AD25-C425AF54156C}" type="pres">
      <dgm:prSet presAssocID="{46137C1B-0EC7-4C00-9D32-06470181D99A}" presName="Name56" presStyleLbl="parChTrans1D2" presStyleIdx="1" presStyleCnt="7"/>
      <dgm:spPr/>
      <dgm:t>
        <a:bodyPr/>
        <a:lstStyle/>
        <a:p>
          <a:endParaRPr lang="en-US"/>
        </a:p>
      </dgm:t>
    </dgm:pt>
    <dgm:pt modelId="{373B6904-6427-4D3F-B390-3FF209258CD1}" type="pres">
      <dgm:prSet presAssocID="{AC004E1B-8BB0-49F2-BD13-C79BD395BFBD}" presName="text0" presStyleLbl="node1" presStyleIdx="2" presStyleCnt="8" custScaleX="154958" custRadScaleRad="105998" custRadScaleInc="-596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B4EC1-2219-4E04-A2EC-EFFA55FDA33E}" type="pres">
      <dgm:prSet presAssocID="{734AAAB5-D187-4174-887D-CD78BC782354}" presName="Name56" presStyleLbl="parChTrans1D2" presStyleIdx="2" presStyleCnt="7"/>
      <dgm:spPr/>
      <dgm:t>
        <a:bodyPr/>
        <a:lstStyle/>
        <a:p>
          <a:endParaRPr lang="en-US"/>
        </a:p>
      </dgm:t>
    </dgm:pt>
    <dgm:pt modelId="{04B2E70E-BE20-4AD3-B4A3-DA0C8820B64B}" type="pres">
      <dgm:prSet presAssocID="{A3C31DA5-C150-4385-BB6B-BCAD269996B0}" presName="text0" presStyleLbl="node1" presStyleIdx="3" presStyleCnt="8" custScaleX="134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1F37-6147-444D-B2B3-5CCF477B877B}" type="pres">
      <dgm:prSet presAssocID="{919F12D6-B50B-4289-B597-51F37FFD00EE}" presName="Name56" presStyleLbl="parChTrans1D2" presStyleIdx="3" presStyleCnt="7"/>
      <dgm:spPr/>
      <dgm:t>
        <a:bodyPr/>
        <a:lstStyle/>
        <a:p>
          <a:endParaRPr lang="en-US"/>
        </a:p>
      </dgm:t>
    </dgm:pt>
    <dgm:pt modelId="{1F7B356E-AFA5-476A-BD48-1EEC9A28C430}" type="pres">
      <dgm:prSet presAssocID="{89816873-2125-43C0-9E10-608E67B42589}" presName="text0" presStyleLbl="node1" presStyleIdx="4" presStyleCnt="8" custScaleX="162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4A71A-876B-4BA0-B8A4-A36B1418A7FE}" type="pres">
      <dgm:prSet presAssocID="{D8374AFF-4AFF-4292-B2B2-D03DC971EE80}" presName="Name56" presStyleLbl="parChTrans1D2" presStyleIdx="4" presStyleCnt="7"/>
      <dgm:spPr/>
      <dgm:t>
        <a:bodyPr/>
        <a:lstStyle/>
        <a:p>
          <a:endParaRPr lang="en-US"/>
        </a:p>
      </dgm:t>
    </dgm:pt>
    <dgm:pt modelId="{629016BD-8E69-4435-8414-8CA3187398C0}" type="pres">
      <dgm:prSet presAssocID="{65C14CF6-E5EA-4E92-9F2E-DEA4C241BEF3}" presName="text0" presStyleLbl="node1" presStyleIdx="5" presStyleCnt="8" custScaleX="151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CDE48-07B5-4434-80BA-9D6A551C6A72}" type="pres">
      <dgm:prSet presAssocID="{79EE8C68-3499-40DD-91A0-E3AF2EE190C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F0D79333-C97F-4524-8BC8-9E1E79E915A8}" type="pres">
      <dgm:prSet presAssocID="{ABD1348C-C3CF-4737-99C7-5BDCFD0705E8}" presName="text0" presStyleLbl="node1" presStyleIdx="6" presStyleCnt="8" custScaleX="128747" custRadScaleRad="100704" custRadScaleInc="609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65A1E-D0AD-4215-8DA4-895ABF6AB76C}" type="pres">
      <dgm:prSet presAssocID="{D7AD2B9F-F299-48A0-995C-07CB01CA4D40}" presName="Name56" presStyleLbl="parChTrans1D2" presStyleIdx="6" presStyleCnt="7"/>
      <dgm:spPr/>
      <dgm:t>
        <a:bodyPr/>
        <a:lstStyle/>
        <a:p>
          <a:endParaRPr lang="en-US"/>
        </a:p>
      </dgm:t>
    </dgm:pt>
    <dgm:pt modelId="{01319FAB-F8DA-4DDA-A4E3-F79293574ACD}" type="pres">
      <dgm:prSet presAssocID="{0768E22D-1719-4B6B-8253-6532F33E361E}" presName="text0" presStyleLbl="node1" presStyleIdx="7" presStyleCnt="8" custScaleX="121238" custRadScaleRad="98408" custRadScaleInc="-5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51EDF-9763-4EC9-8B35-FE5733FF8EF9}" type="presOf" srcId="{D8374AFF-4AFF-4292-B2B2-D03DC971EE80}" destId="{2954A71A-876B-4BA0-B8A4-A36B1418A7FE}" srcOrd="0" destOrd="0" presId="urn:microsoft.com/office/officeart/2008/layout/RadialCluster"/>
    <dgm:cxn modelId="{69FD7CFB-2589-45ED-8880-A7C596DBFA35}" srcId="{3805ECE3-9E54-4451-A85C-C5BAA37040A8}" destId="{32ADBD20-F8CA-4F9E-B592-7AF8AAD76C83}" srcOrd="0" destOrd="0" parTransId="{7735DAA5-AC4F-44C7-9852-C51548933F35}" sibTransId="{4F1A30C4-5F30-437E-BD61-A25DC58EAB4F}"/>
    <dgm:cxn modelId="{B359E2CB-9EAB-4C78-B04A-384175632DE0}" type="presOf" srcId="{46137C1B-0EC7-4C00-9D32-06470181D99A}" destId="{A6B43778-E2BE-4C00-AD25-C425AF54156C}" srcOrd="0" destOrd="0" presId="urn:microsoft.com/office/officeart/2008/layout/RadialCluster"/>
    <dgm:cxn modelId="{1407295F-4F84-4F03-84BC-80CB20121820}" type="presOf" srcId="{3805ECE3-9E54-4451-A85C-C5BAA37040A8}" destId="{66EA9AFF-4C59-4E33-8301-16FE74FEF037}" srcOrd="0" destOrd="0" presId="urn:microsoft.com/office/officeart/2008/layout/RadialCluster"/>
    <dgm:cxn modelId="{2C12F636-7F18-42B1-9B99-58E8C0A42F55}" type="presOf" srcId="{8E4D4783-4A7C-413F-80CC-E0AF93CEC86C}" destId="{DD319B2F-1D52-498A-BC29-5B399F25EA5B}" srcOrd="0" destOrd="0" presId="urn:microsoft.com/office/officeart/2008/layout/RadialCluster"/>
    <dgm:cxn modelId="{DBB1F078-ACFD-44FB-AFA2-E94E70616EE8}" type="presOf" srcId="{A3C31DA5-C150-4385-BB6B-BCAD269996B0}" destId="{04B2E70E-BE20-4AD3-B4A3-DA0C8820B64B}" srcOrd="0" destOrd="0" presId="urn:microsoft.com/office/officeart/2008/layout/RadialCluster"/>
    <dgm:cxn modelId="{CC38FCA5-D7BF-4971-97CF-A580D1D99C25}" type="presOf" srcId="{79EE8C68-3499-40DD-91A0-E3AF2EE190C0}" destId="{593CDE48-07B5-4434-80BA-9D6A551C6A72}" srcOrd="0" destOrd="0" presId="urn:microsoft.com/office/officeart/2008/layout/RadialCluster"/>
    <dgm:cxn modelId="{E40D63B7-845B-4115-B3F1-A488BFCBA128}" srcId="{32ADBD20-F8CA-4F9E-B592-7AF8AAD76C83}" destId="{AC004E1B-8BB0-49F2-BD13-C79BD395BFBD}" srcOrd="1" destOrd="0" parTransId="{46137C1B-0EC7-4C00-9D32-06470181D99A}" sibTransId="{2869370C-B120-48D1-8123-C9523B1068B5}"/>
    <dgm:cxn modelId="{36D6A7BC-337C-4325-9CE7-3A36EA76587D}" type="presOf" srcId="{65C14CF6-E5EA-4E92-9F2E-DEA4C241BEF3}" destId="{629016BD-8E69-4435-8414-8CA3187398C0}" srcOrd="0" destOrd="0" presId="urn:microsoft.com/office/officeart/2008/layout/RadialCluster"/>
    <dgm:cxn modelId="{8966D0E0-0E4A-4A0D-8E70-452DEFBF15D7}" type="presOf" srcId="{919F12D6-B50B-4289-B597-51F37FFD00EE}" destId="{0A321F37-6147-444D-B2B3-5CCF477B877B}" srcOrd="0" destOrd="0" presId="urn:microsoft.com/office/officeart/2008/layout/RadialCluster"/>
    <dgm:cxn modelId="{3348E52C-A77D-4114-99E8-EE5CF61F6466}" type="presOf" srcId="{32ADBD20-F8CA-4F9E-B592-7AF8AAD76C83}" destId="{7CCD473B-6D51-4D09-91BB-22CE49EFECE3}" srcOrd="0" destOrd="0" presId="urn:microsoft.com/office/officeart/2008/layout/RadialCluster"/>
    <dgm:cxn modelId="{0500566D-940B-4EA2-9E79-E9046F3F39F5}" srcId="{32ADBD20-F8CA-4F9E-B592-7AF8AAD76C83}" destId="{0768E22D-1719-4B6B-8253-6532F33E361E}" srcOrd="6" destOrd="0" parTransId="{D7AD2B9F-F299-48A0-995C-07CB01CA4D40}" sibTransId="{0B4E7E16-2769-4F2C-BE86-9151564190AE}"/>
    <dgm:cxn modelId="{BF909AFF-F405-495E-91EE-DFA1DB4740A5}" type="presOf" srcId="{62AFADE1-0EFE-4942-B4A9-3571E6D6A4D3}" destId="{2F1C5277-31F4-4E07-8FCF-3E3228BDF08F}" srcOrd="0" destOrd="0" presId="urn:microsoft.com/office/officeart/2008/layout/RadialCluster"/>
    <dgm:cxn modelId="{847E0017-9AB7-4A75-8206-164743975E5F}" srcId="{32ADBD20-F8CA-4F9E-B592-7AF8AAD76C83}" destId="{89816873-2125-43C0-9E10-608E67B42589}" srcOrd="3" destOrd="0" parTransId="{919F12D6-B50B-4289-B597-51F37FFD00EE}" sibTransId="{4F663B49-F679-481C-B88E-64C420BBAA43}"/>
    <dgm:cxn modelId="{EB0992E9-F117-42C2-BD99-469D9C016912}" type="presOf" srcId="{AC004E1B-8BB0-49F2-BD13-C79BD395BFBD}" destId="{373B6904-6427-4D3F-B390-3FF209258CD1}" srcOrd="0" destOrd="0" presId="urn:microsoft.com/office/officeart/2008/layout/RadialCluster"/>
    <dgm:cxn modelId="{17F2953E-B880-4EA4-AAD6-36B7763BBCB3}" type="presOf" srcId="{89816873-2125-43C0-9E10-608E67B42589}" destId="{1F7B356E-AFA5-476A-BD48-1EEC9A28C430}" srcOrd="0" destOrd="0" presId="urn:microsoft.com/office/officeart/2008/layout/RadialCluster"/>
    <dgm:cxn modelId="{3D192848-4543-4D11-8CDA-5C7FE4DE3A50}" srcId="{32ADBD20-F8CA-4F9E-B592-7AF8AAD76C83}" destId="{65C14CF6-E5EA-4E92-9F2E-DEA4C241BEF3}" srcOrd="4" destOrd="0" parTransId="{D8374AFF-4AFF-4292-B2B2-D03DC971EE80}" sibTransId="{78C43B78-14F3-4E80-9DE5-9688CD66251A}"/>
    <dgm:cxn modelId="{FE41B99D-291D-4CD0-8649-5E2613B19CE8}" type="presOf" srcId="{734AAAB5-D187-4174-887D-CD78BC782354}" destId="{6E0B4EC1-2219-4E04-A2EC-EFFA55FDA33E}" srcOrd="0" destOrd="0" presId="urn:microsoft.com/office/officeart/2008/layout/RadialCluster"/>
    <dgm:cxn modelId="{7A7F5D59-A39F-471D-B526-4F66ACF6FFFC}" type="presOf" srcId="{0768E22D-1719-4B6B-8253-6532F33E361E}" destId="{01319FAB-F8DA-4DDA-A4E3-F79293574ACD}" srcOrd="0" destOrd="0" presId="urn:microsoft.com/office/officeart/2008/layout/RadialCluster"/>
    <dgm:cxn modelId="{79ABDD78-F85C-437C-B53A-F2D5DCB4FCFD}" srcId="{32ADBD20-F8CA-4F9E-B592-7AF8AAD76C83}" destId="{A3C31DA5-C150-4385-BB6B-BCAD269996B0}" srcOrd="2" destOrd="0" parTransId="{734AAAB5-D187-4174-887D-CD78BC782354}" sibTransId="{3A06222E-34D4-455E-8EA6-D6D8B7A56ED9}"/>
    <dgm:cxn modelId="{4620E9A4-6440-4C67-91DC-2749BAEFD285}" type="presOf" srcId="{D7AD2B9F-F299-48A0-995C-07CB01CA4D40}" destId="{1E665A1E-D0AD-4215-8DA4-895ABF6AB76C}" srcOrd="0" destOrd="0" presId="urn:microsoft.com/office/officeart/2008/layout/RadialCluster"/>
    <dgm:cxn modelId="{508C6037-4703-4037-99D3-3AD924DAF3D2}" srcId="{32ADBD20-F8CA-4F9E-B592-7AF8AAD76C83}" destId="{ABD1348C-C3CF-4737-99C7-5BDCFD0705E8}" srcOrd="5" destOrd="0" parTransId="{79EE8C68-3499-40DD-91A0-E3AF2EE190C0}" sibTransId="{6F178F2B-1BEB-42FA-B9DF-776B6B3B1E56}"/>
    <dgm:cxn modelId="{6D1A208E-DF92-4E10-9F0F-A7CFCB4E6AD1}" srcId="{32ADBD20-F8CA-4F9E-B592-7AF8AAD76C83}" destId="{8E4D4783-4A7C-413F-80CC-E0AF93CEC86C}" srcOrd="0" destOrd="0" parTransId="{62AFADE1-0EFE-4942-B4A9-3571E6D6A4D3}" sibTransId="{CE798327-9E14-426F-A28F-1480477D783C}"/>
    <dgm:cxn modelId="{5ED40428-3D7A-4521-AAD1-989B6B3C7857}" srcId="{32ADBD20-F8CA-4F9E-B592-7AF8AAD76C83}" destId="{FFCC557A-BF91-4A07-A168-031E8836EA38}" srcOrd="7" destOrd="0" parTransId="{209C1209-A069-4020-AD8E-02E4B8ED48D6}" sibTransId="{6D41FF44-4472-4D8E-BB01-00729AC44023}"/>
    <dgm:cxn modelId="{3C836D2C-0F31-4DF9-8867-4F95E6353EAA}" type="presOf" srcId="{ABD1348C-C3CF-4737-99C7-5BDCFD0705E8}" destId="{F0D79333-C97F-4524-8BC8-9E1E79E915A8}" srcOrd="0" destOrd="0" presId="urn:microsoft.com/office/officeart/2008/layout/RadialCluster"/>
    <dgm:cxn modelId="{BC526CC6-DF19-4530-AC0B-4268515B41FA}" type="presParOf" srcId="{66EA9AFF-4C59-4E33-8301-16FE74FEF037}" destId="{B9D7FE83-AF97-4ACA-A2DE-CCE5152F259D}" srcOrd="0" destOrd="0" presId="urn:microsoft.com/office/officeart/2008/layout/RadialCluster"/>
    <dgm:cxn modelId="{22351966-13E4-40E5-824E-6FD338E29065}" type="presParOf" srcId="{B9D7FE83-AF97-4ACA-A2DE-CCE5152F259D}" destId="{7CCD473B-6D51-4D09-91BB-22CE49EFECE3}" srcOrd="0" destOrd="0" presId="urn:microsoft.com/office/officeart/2008/layout/RadialCluster"/>
    <dgm:cxn modelId="{B2481E74-2B03-4B41-961E-252F9B2D817F}" type="presParOf" srcId="{B9D7FE83-AF97-4ACA-A2DE-CCE5152F259D}" destId="{2F1C5277-31F4-4E07-8FCF-3E3228BDF08F}" srcOrd="1" destOrd="0" presId="urn:microsoft.com/office/officeart/2008/layout/RadialCluster"/>
    <dgm:cxn modelId="{2BD9F6F1-A15B-4A4E-AB89-DC058C5BB1F2}" type="presParOf" srcId="{B9D7FE83-AF97-4ACA-A2DE-CCE5152F259D}" destId="{DD319B2F-1D52-498A-BC29-5B399F25EA5B}" srcOrd="2" destOrd="0" presId="urn:microsoft.com/office/officeart/2008/layout/RadialCluster"/>
    <dgm:cxn modelId="{33C1B68B-C6FB-48A9-B567-1E090BE751DA}" type="presParOf" srcId="{B9D7FE83-AF97-4ACA-A2DE-CCE5152F259D}" destId="{A6B43778-E2BE-4C00-AD25-C425AF54156C}" srcOrd="3" destOrd="0" presId="urn:microsoft.com/office/officeart/2008/layout/RadialCluster"/>
    <dgm:cxn modelId="{DD88EB54-94B6-46E0-AA27-E87D5CE5B528}" type="presParOf" srcId="{B9D7FE83-AF97-4ACA-A2DE-CCE5152F259D}" destId="{373B6904-6427-4D3F-B390-3FF209258CD1}" srcOrd="4" destOrd="0" presId="urn:microsoft.com/office/officeart/2008/layout/RadialCluster"/>
    <dgm:cxn modelId="{58D82C4A-3393-4440-A12B-2605C082F23D}" type="presParOf" srcId="{B9D7FE83-AF97-4ACA-A2DE-CCE5152F259D}" destId="{6E0B4EC1-2219-4E04-A2EC-EFFA55FDA33E}" srcOrd="5" destOrd="0" presId="urn:microsoft.com/office/officeart/2008/layout/RadialCluster"/>
    <dgm:cxn modelId="{FA1B6FAC-5B57-4A7E-9AB8-022064EE124C}" type="presParOf" srcId="{B9D7FE83-AF97-4ACA-A2DE-CCE5152F259D}" destId="{04B2E70E-BE20-4AD3-B4A3-DA0C8820B64B}" srcOrd="6" destOrd="0" presId="urn:microsoft.com/office/officeart/2008/layout/RadialCluster"/>
    <dgm:cxn modelId="{790FF465-EB88-4037-8BFD-75377DCCAC72}" type="presParOf" srcId="{B9D7FE83-AF97-4ACA-A2DE-CCE5152F259D}" destId="{0A321F37-6147-444D-B2B3-5CCF477B877B}" srcOrd="7" destOrd="0" presId="urn:microsoft.com/office/officeart/2008/layout/RadialCluster"/>
    <dgm:cxn modelId="{A2339DD5-F2A2-4E19-B8C2-7E82FEB8B2E4}" type="presParOf" srcId="{B9D7FE83-AF97-4ACA-A2DE-CCE5152F259D}" destId="{1F7B356E-AFA5-476A-BD48-1EEC9A28C430}" srcOrd="8" destOrd="0" presId="urn:microsoft.com/office/officeart/2008/layout/RadialCluster"/>
    <dgm:cxn modelId="{9B999F65-4A35-4D9B-A343-D42761453CAC}" type="presParOf" srcId="{B9D7FE83-AF97-4ACA-A2DE-CCE5152F259D}" destId="{2954A71A-876B-4BA0-B8A4-A36B1418A7FE}" srcOrd="9" destOrd="0" presId="urn:microsoft.com/office/officeart/2008/layout/RadialCluster"/>
    <dgm:cxn modelId="{755BC7A9-CB6A-4324-B41F-BED08E88BD90}" type="presParOf" srcId="{B9D7FE83-AF97-4ACA-A2DE-CCE5152F259D}" destId="{629016BD-8E69-4435-8414-8CA3187398C0}" srcOrd="10" destOrd="0" presId="urn:microsoft.com/office/officeart/2008/layout/RadialCluster"/>
    <dgm:cxn modelId="{45D65356-7DC4-4514-B3E7-F25D33F0C672}" type="presParOf" srcId="{B9D7FE83-AF97-4ACA-A2DE-CCE5152F259D}" destId="{593CDE48-07B5-4434-80BA-9D6A551C6A72}" srcOrd="11" destOrd="0" presId="urn:microsoft.com/office/officeart/2008/layout/RadialCluster"/>
    <dgm:cxn modelId="{2EF6401B-2BE9-41F6-B0A5-BAE62D75EAD3}" type="presParOf" srcId="{B9D7FE83-AF97-4ACA-A2DE-CCE5152F259D}" destId="{F0D79333-C97F-4524-8BC8-9E1E79E915A8}" srcOrd="12" destOrd="0" presId="urn:microsoft.com/office/officeart/2008/layout/RadialCluster"/>
    <dgm:cxn modelId="{7A9A1623-9A23-459E-BF06-B9463D3D2DBD}" type="presParOf" srcId="{B9D7FE83-AF97-4ACA-A2DE-CCE5152F259D}" destId="{1E665A1E-D0AD-4215-8DA4-895ABF6AB76C}" srcOrd="13" destOrd="0" presId="urn:microsoft.com/office/officeart/2008/layout/RadialCluster"/>
    <dgm:cxn modelId="{28F391F7-50D6-4DB7-9C4B-54C3D503F1B4}" type="presParOf" srcId="{B9D7FE83-AF97-4ACA-A2DE-CCE5152F259D}" destId="{01319FAB-F8DA-4DDA-A4E3-F79293574AC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D473B-6D51-4D09-91BB-22CE49EFECE3}">
      <dsp:nvSpPr>
        <dsp:cNvPr id="0" name=""/>
        <dsp:cNvSpPr/>
      </dsp:nvSpPr>
      <dsp:spPr>
        <a:xfrm>
          <a:off x="2358962" y="1439001"/>
          <a:ext cx="1165860" cy="1165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Dependent Variables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415875" y="1495914"/>
        <a:ext cx="1052034" cy="1052034"/>
      </dsp:txXfrm>
    </dsp:sp>
    <dsp:sp modelId="{2F1C5277-31F4-4E07-8FCF-3E3228BDF08F}">
      <dsp:nvSpPr>
        <dsp:cNvPr id="0" name=""/>
        <dsp:cNvSpPr/>
      </dsp:nvSpPr>
      <dsp:spPr>
        <a:xfrm rot="16200000">
          <a:off x="2632613" y="1129722"/>
          <a:ext cx="6185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85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19B2F-1D52-498A-BC29-5B399F25EA5B}">
      <dsp:nvSpPr>
        <dsp:cNvPr id="0" name=""/>
        <dsp:cNvSpPr/>
      </dsp:nvSpPr>
      <dsp:spPr>
        <a:xfrm>
          <a:off x="2226185" y="39316"/>
          <a:ext cx="1431413" cy="78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Surfactant Concentration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264316" y="77447"/>
        <a:ext cx="1355151" cy="704864"/>
      </dsp:txXfrm>
    </dsp:sp>
    <dsp:sp modelId="{A6B43778-E2BE-4C00-AD25-C425AF54156C}">
      <dsp:nvSpPr>
        <dsp:cNvPr id="0" name=""/>
        <dsp:cNvSpPr/>
      </dsp:nvSpPr>
      <dsp:spPr>
        <a:xfrm rot="10082139">
          <a:off x="1891079" y="2194487"/>
          <a:ext cx="473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0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B6904-6427-4D3F-B390-3FF209258CD1}">
      <dsp:nvSpPr>
        <dsp:cNvPr id="0" name=""/>
        <dsp:cNvSpPr/>
      </dsp:nvSpPr>
      <dsp:spPr>
        <a:xfrm>
          <a:off x="685799" y="1981200"/>
          <a:ext cx="1210417" cy="78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Water Saturation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23930" y="2019331"/>
        <a:ext cx="1134155" cy="704864"/>
      </dsp:txXfrm>
    </dsp:sp>
    <dsp:sp modelId="{6E0B4EC1-2219-4E04-A2EC-EFFA55FDA33E}">
      <dsp:nvSpPr>
        <dsp:cNvPr id="0" name=""/>
        <dsp:cNvSpPr/>
      </dsp:nvSpPr>
      <dsp:spPr>
        <a:xfrm rot="771429">
          <a:off x="3519104" y="2205725"/>
          <a:ext cx="456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0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2E70E-BE20-4AD3-B4A3-DA0C8820B64B}">
      <dsp:nvSpPr>
        <dsp:cNvPr id="0" name=""/>
        <dsp:cNvSpPr/>
      </dsp:nvSpPr>
      <dsp:spPr>
        <a:xfrm>
          <a:off x="3969474" y="1985633"/>
          <a:ext cx="1049107" cy="78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Oil Saturation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007605" y="2023764"/>
        <a:ext cx="972845" cy="704864"/>
      </dsp:txXfrm>
    </dsp:sp>
    <dsp:sp modelId="{0A321F37-6147-444D-B2B3-5CCF477B877B}">
      <dsp:nvSpPr>
        <dsp:cNvPr id="0" name=""/>
        <dsp:cNvSpPr/>
      </dsp:nvSpPr>
      <dsp:spPr>
        <a:xfrm rot="3857143">
          <a:off x="3077816" y="2835309"/>
          <a:ext cx="5115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5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B356E-AFA5-476A-BD48-1EEC9A28C430}">
      <dsp:nvSpPr>
        <dsp:cNvPr id="0" name=""/>
        <dsp:cNvSpPr/>
      </dsp:nvSpPr>
      <dsp:spPr>
        <a:xfrm>
          <a:off x="2998113" y="3065757"/>
          <a:ext cx="1269087" cy="78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Oil Composition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036244" y="3103888"/>
        <a:ext cx="1192825" cy="704864"/>
      </dsp:txXfrm>
    </dsp:sp>
    <dsp:sp modelId="{2954A71A-876B-4BA0-B8A4-A36B1418A7FE}">
      <dsp:nvSpPr>
        <dsp:cNvPr id="0" name=""/>
        <dsp:cNvSpPr/>
      </dsp:nvSpPr>
      <dsp:spPr>
        <a:xfrm rot="6942857">
          <a:off x="2294412" y="2835309"/>
          <a:ext cx="5115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5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016BD-8E69-4435-8414-8CA3187398C0}">
      <dsp:nvSpPr>
        <dsp:cNvPr id="0" name=""/>
        <dsp:cNvSpPr/>
      </dsp:nvSpPr>
      <dsp:spPr>
        <a:xfrm>
          <a:off x="1658545" y="3065757"/>
          <a:ext cx="1185163" cy="78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Shear Thinning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696676" y="3103888"/>
        <a:ext cx="1108901" cy="704864"/>
      </dsp:txXfrm>
    </dsp:sp>
    <dsp:sp modelId="{593CDE48-07B5-4434-80BA-9D6A551C6A72}">
      <dsp:nvSpPr>
        <dsp:cNvPr id="0" name=""/>
        <dsp:cNvSpPr/>
      </dsp:nvSpPr>
      <dsp:spPr>
        <a:xfrm rot="19431530">
          <a:off x="3499924" y="1519902"/>
          <a:ext cx="258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7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79333-C97F-4524-8BC8-9E1E79E915A8}">
      <dsp:nvSpPr>
        <dsp:cNvPr id="0" name=""/>
        <dsp:cNvSpPr/>
      </dsp:nvSpPr>
      <dsp:spPr>
        <a:xfrm>
          <a:off x="3733792" y="685802"/>
          <a:ext cx="1005676" cy="78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Critical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400" b="1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sSubPr>
                <m:e>
                  <m:r>
                    <a:rPr lang="en-US" sz="1400" b="1" i="1" kern="1200">
                      <a:solidFill>
                        <a:schemeClr val="tx1"/>
                      </a:solidFill>
                      <a:latin typeface="Cambria Math"/>
                    </a:rPr>
                    <m:t>𝑵</m:t>
                  </m:r>
                </m:e>
                <m:sub>
                  <m:r>
                    <a:rPr lang="en-US" sz="1400" b="1" i="1" kern="1200">
                      <a:solidFill>
                        <a:schemeClr val="tx1"/>
                      </a:solidFill>
                      <a:latin typeface="Cambria Math"/>
                    </a:rPr>
                    <m:t>𝑪𝒂</m:t>
                  </m:r>
                </m:sub>
              </m:sSub>
            </m:oMath>
          </a14:m>
          <a:endParaRPr lang="en-US" sz="1400" b="1" kern="1200" dirty="0">
            <a:solidFill>
              <a:schemeClr val="tx1"/>
            </a:solidFill>
          </a:endParaRPr>
        </a:p>
      </dsp:txBody>
      <dsp:txXfrm>
        <a:off x="3771923" y="723933"/>
        <a:ext cx="929414" cy="704864"/>
      </dsp:txXfrm>
    </dsp:sp>
    <dsp:sp modelId="{1E665A1E-D0AD-4215-8DA4-895ABF6AB76C}">
      <dsp:nvSpPr>
        <dsp:cNvPr id="0" name=""/>
        <dsp:cNvSpPr/>
      </dsp:nvSpPr>
      <dsp:spPr>
        <a:xfrm rot="13027438">
          <a:off x="2141722" y="1507732"/>
          <a:ext cx="2417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19FAB-F8DA-4DDA-A4E3-F79293574ACD}">
      <dsp:nvSpPr>
        <dsp:cNvPr id="0" name=""/>
        <dsp:cNvSpPr/>
      </dsp:nvSpPr>
      <dsp:spPr>
        <a:xfrm>
          <a:off x="1219197" y="685795"/>
          <a:ext cx="947021" cy="78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Salinity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257328" y="723926"/>
        <a:ext cx="870759" cy="70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BE485-E043-413B-B60F-7E765772171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C391-C94A-4D03-8327-C307912C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9B4E5-EDCB-47F7-A10C-BBC5FDC42500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51CC-C5B1-4484-A529-4075EA0EEF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7901B-B795-4407-BA55-C2FBD1B994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5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-30480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30480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A78B-48CC-46DE-988D-BD889C7172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718BB-E297-45C2-B96E-A412B6DA6D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5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62CFE-A784-4B93-A896-9B8BD75909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CAE0-246D-4D66-93D0-5C4F1F3680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0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1C230-5A0F-40DF-86C4-0EA578770F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7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3CFE-7C8C-476E-8FFB-C4A546336B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80A5-63E3-42D4-94AD-8DFA5BD35A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8D453-820F-4239-9058-3A3E4BDB3C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E8657-5FD8-438F-B7E5-BBE765A7C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8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icePP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076EA-BC38-4D75-BB97-1EFD63516C3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4835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80" y="2591827"/>
            <a:ext cx="351263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781800" cy="1600200"/>
          </a:xfrm>
          <a:ln/>
        </p:spPr>
        <p:txBody>
          <a:bodyPr/>
          <a:lstStyle/>
          <a:p>
            <a:pPr lvl="0" eaLnBrk="0" hangingPunct="0">
              <a:spcBef>
                <a:spcPct val="0"/>
              </a:spcBef>
            </a:pPr>
            <a:r>
              <a:rPr lang="en-US" altLang="en-US" sz="1800" b="1" kern="12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endParaRPr lang="en-US" altLang="en-US" sz="1800" b="1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endParaRPr lang="en-US" altLang="en-US" sz="2400" b="1" dirty="0" smtClean="0"/>
          </a:p>
          <a:p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267200" y="76200"/>
            <a:ext cx="717142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en-US" sz="2400" kern="0" dirty="0" smtClean="0">
              <a:solidFill>
                <a:srgbClr val="000000"/>
              </a:solidFill>
            </a:endParaRPr>
          </a:p>
          <a:p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Innovative Algorithm to Estimate Scalable Parameters for Gas Mobility Control Simulation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419600" y="76200"/>
            <a:ext cx="717142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b="1" kern="0" dirty="0" smtClean="0">
                <a:solidFill>
                  <a:srgbClr val="FFFFFF"/>
                </a:solidFill>
              </a:rPr>
              <a:t>19</a:t>
            </a:r>
            <a:r>
              <a:rPr lang="en-US" altLang="en-US" sz="2400" b="1" kern="0" baseline="30000" dirty="0" smtClean="0">
                <a:solidFill>
                  <a:srgbClr val="FFFFFF"/>
                </a:solidFill>
              </a:rPr>
              <a:t>th</a:t>
            </a:r>
            <a:r>
              <a:rPr lang="en-US" altLang="en-US" sz="2400" b="1" kern="0" dirty="0" smtClean="0">
                <a:solidFill>
                  <a:srgbClr val="FFFFFF"/>
                </a:solidFill>
              </a:rPr>
              <a:t> Consortium</a:t>
            </a:r>
          </a:p>
          <a:p>
            <a:endParaRPr lang="en-US" altLang="en-US" sz="2400" kern="0" dirty="0" smtClean="0">
              <a:solidFill>
                <a:srgbClr val="000000"/>
              </a:solidFill>
            </a:endParaRPr>
          </a:p>
          <a:p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-1" y="4611127"/>
            <a:ext cx="9144000" cy="22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b="1" kern="0" dirty="0" smtClean="0"/>
              <a:t>Yongchao Zeng</a:t>
            </a:r>
          </a:p>
          <a:p>
            <a:endParaRPr lang="en-US" altLang="en-US" sz="1050" b="1" kern="0" dirty="0" smtClean="0"/>
          </a:p>
          <a:p>
            <a:r>
              <a:rPr lang="en-US" altLang="en-US" sz="1800" b="1" kern="0" dirty="0" smtClean="0"/>
              <a:t>Aarthi Muthuswamy, Maura Puerto, Kun Ma</a:t>
            </a:r>
            <a:r>
              <a:rPr lang="en-US" altLang="en-US" sz="1800" b="1" kern="0" baseline="30000" dirty="0" smtClean="0"/>
              <a:t>┴</a:t>
            </a:r>
            <a:r>
              <a:rPr lang="en-US" altLang="en-US" sz="1800" b="1" kern="0" dirty="0" smtClean="0"/>
              <a:t>, Ying (Annie) Wang, </a:t>
            </a:r>
            <a:r>
              <a:rPr lang="en-US" altLang="en-US" sz="1800" b="1" kern="0" dirty="0" err="1" smtClean="0"/>
              <a:t>Sibani</a:t>
            </a:r>
            <a:r>
              <a:rPr lang="en-US" altLang="en-US" sz="1800" b="1" kern="0" dirty="0" smtClean="0"/>
              <a:t> L. </a:t>
            </a:r>
            <a:r>
              <a:rPr lang="en-US" altLang="en-US" sz="1800" b="1" kern="0" dirty="0" err="1" smtClean="0"/>
              <a:t>Biswal</a:t>
            </a:r>
            <a:r>
              <a:rPr lang="en-US" altLang="en-US" sz="1800" b="1" kern="0" dirty="0" smtClean="0"/>
              <a:t>* and George J. </a:t>
            </a:r>
            <a:r>
              <a:rPr lang="en-US" altLang="en-US" sz="1800" b="1" kern="0" dirty="0" err="1" smtClean="0"/>
              <a:t>Hirasaki</a:t>
            </a:r>
            <a:r>
              <a:rPr lang="en-US" altLang="en-US" sz="1800" b="1" kern="0" dirty="0" smtClean="0"/>
              <a:t>* </a:t>
            </a:r>
          </a:p>
          <a:p>
            <a:pPr eaLnBrk="0" hangingPunct="0">
              <a:spcBef>
                <a:spcPct val="0"/>
              </a:spcBef>
            </a:pPr>
            <a:endParaRPr lang="en-US" altLang="en-US" sz="1800" b="1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0" hangingPunct="0">
              <a:spcBef>
                <a:spcPct val="0"/>
              </a:spcBef>
            </a:pPr>
            <a:endParaRPr lang="en-US" altLang="en-US" sz="18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1200" b="1" kern="0" baseline="30000" dirty="0"/>
              <a:t>┴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Current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Affiliation: Total E&amp;P Research and Technology USA, LLC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.</a:t>
            </a:r>
          </a:p>
          <a:p>
            <a:pPr algn="l" eaLnBrk="0" hangingPunct="0">
              <a:spcBef>
                <a:spcPct val="0"/>
              </a:spcBef>
            </a:pPr>
            <a:endParaRPr lang="en-US" altLang="en-US" sz="1800" b="1" kern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en-US" sz="1800" b="1" kern="12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endParaRPr lang="en-US" altLang="en-US" sz="2400" b="1" kern="0" dirty="0" smtClean="0"/>
          </a:p>
          <a:p>
            <a:endParaRPr lang="en-US" altLang="en-US" sz="2400" kern="0" dirty="0" smtClean="0"/>
          </a:p>
          <a:p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0528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34000"/>
          </a:xfrm>
        </p:spPr>
        <p:txBody>
          <a:bodyPr/>
          <a:lstStyle/>
          <a:p>
            <a:r>
              <a:rPr lang="en-US" sz="2000" b="1" dirty="0" smtClean="0"/>
              <a:t>The proposed algorithm is developed based on the accuracy of the relative permeability data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292148"/>
            <a:ext cx="4953000" cy="1143000"/>
          </a:xfrm>
        </p:spPr>
        <p:txBody>
          <a:bodyPr/>
          <a:lstStyle/>
          <a:p>
            <a:r>
              <a:rPr lang="en-US" altLang="zh-CN" sz="2400" b="1" dirty="0" smtClean="0"/>
              <a:t>Relative Permeability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858136"/>
                  </p:ext>
                </p:extLst>
              </p:nvPr>
            </p:nvGraphicFramePr>
            <p:xfrm>
              <a:off x="438966" y="1676400"/>
              <a:ext cx="39624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5615"/>
                    <a:gridCol w="129678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Relative Permeability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US" altLang="zh-CN" sz="1400" b="1" dirty="0" err="1" smtClean="0">
                              <a:solidFill>
                                <a:schemeClr val="tx1"/>
                              </a:solidFill>
                            </a:rPr>
                            <a:t>Bentheimer</a:t>
                          </a:r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 Sandstone</a:t>
                          </a:r>
                          <a:r>
                            <a:rPr lang="en-US" altLang="zh-CN" sz="1400" b="1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𝒓𝒘</m:t>
                                    </m:r>
                                  </m:sub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0.22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𝒓𝒈</m:t>
                                    </m:r>
                                  </m:sub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0.94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𝒘𝒄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0.10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𝒈𝒓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0.05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4.00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1.80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858136"/>
                  </p:ext>
                </p:extLst>
              </p:nvPr>
            </p:nvGraphicFramePr>
            <p:xfrm>
              <a:off x="438966" y="1676400"/>
              <a:ext cx="39624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5615"/>
                    <a:gridCol w="1296785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Relative </a:t>
                          </a:r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Permeability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US" altLang="zh-CN" sz="1400" b="1" dirty="0" err="1" smtClean="0">
                              <a:solidFill>
                                <a:schemeClr val="tx1"/>
                              </a:solidFill>
                            </a:rPr>
                            <a:t>Bentheimer</a:t>
                          </a:r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 Sandstone</a:t>
                          </a:r>
                          <a:r>
                            <a:rPr lang="en-US" altLang="zh-CN" sz="1400" b="1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40984" r="-48970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0.22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40984" r="-48970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0.94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40984" r="-4897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0.10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48333" r="-4897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0.05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39344" r="-489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4.00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39344" r="-48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1.80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4495800"/>
                <a:ext cx="5013937" cy="883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𝒘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𝒘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×(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𝒈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𝒂𝒑𝒑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𝒘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𝒘𝒄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𝒈𝒓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𝒘𝒄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95800"/>
                <a:ext cx="5013937" cy="8833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25968" y="5562600"/>
                <a:ext cx="4572000" cy="10336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𝑭𝑴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𝒓𝒈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𝒈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𝒂𝒑𝒑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𝒓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𝒘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𝒘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68" y="5562600"/>
                <a:ext cx="4572000" cy="10336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126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9296400" cy="5715000"/>
              </a:xfrm>
            </p:spPr>
            <p:txBody>
              <a:bodyPr/>
              <a:lstStyle/>
              <a:p>
                <a:r>
                  <a:rPr lang="en-US" altLang="zh-CN" sz="2000" b="1" dirty="0" smtClean="0"/>
                  <a:t>3 parameter fit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𝒇𝒎𝒎𝒐𝒃</m:t>
                    </m:r>
                  </m:oMath>
                </a14:m>
                <a:r>
                  <a:rPr lang="en-US" altLang="zh-CN" sz="20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altLang="zh-CN" sz="20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𝒇𝒎𝒅𝒓𝒚</m:t>
                    </m:r>
                  </m:oMath>
                </a14:m>
                <a:r>
                  <a:rPr lang="en-US" altLang="zh-CN" sz="2000" b="1" dirty="0" smtClean="0"/>
                  <a:t>) for quality scan experiment</a:t>
                </a:r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r>
                  <a:rPr lang="en-US" altLang="zh-CN" sz="2000" b="1" dirty="0" smtClean="0"/>
                  <a:t>Rearranging in a form for linear regression</a:t>
                </a:r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r>
                  <a:rPr lang="en-US" altLang="zh-CN" sz="2000" b="1" dirty="0" smtClean="0"/>
                  <a:t>For a given value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𝒇𝒎𝒎𝒐𝒃</m:t>
                    </m:r>
                  </m:oMath>
                </a14:m>
                <a:r>
                  <a:rPr lang="en-US" altLang="zh-CN" sz="2000" b="1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F0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altLang="zh-CN" sz="2000" b="1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𝒇𝒎𝒅𝒓𝒚</m:t>
                    </m:r>
                  </m:oMath>
                </a14:m>
                <a:r>
                  <a:rPr lang="en-US" altLang="zh-CN" sz="2000" b="1" dirty="0" smtClean="0"/>
                  <a:t>can be uniquely determined by conducting linear regression between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𝑭𝑴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𝒇𝒎𝒎𝒐𝒃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000" b="1" dirty="0" smtClean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altLang="zh-CN" sz="2000" b="1" dirty="0" smtClean="0"/>
                  <a:t>.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9296400" cy="5715000"/>
              </a:xfrm>
              <a:blipFill rotWithShape="1">
                <a:blip r:embed="rId2"/>
                <a:stretch>
                  <a:fillRect l="-590" t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304800"/>
            <a:ext cx="4953000" cy="1143000"/>
          </a:xfrm>
        </p:spPr>
        <p:txBody>
          <a:bodyPr/>
          <a:lstStyle/>
          <a:p>
            <a:r>
              <a:rPr lang="en-US" altLang="zh-CN" sz="2400" b="1" dirty="0" smtClean="0"/>
              <a:t>Quality Scan Data Fit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3581400"/>
                <a:ext cx="7548605" cy="1261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𝑭𝑴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𝒇𝒎𝒎𝒐𝒃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𝒕𝒂𝒏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altLang="zh-CN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𝒕𝒂𝒏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𝑭𝑴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𝒇𝒎𝒎𝒐𝒃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</a:rPr>
                      <m:t>𝒆𝒑𝒅𝒓𝒚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</a:rPr>
                      <m:t>𝒇𝒎𝒅𝒓𝒚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7548605" cy="1261051"/>
              </a:xfrm>
              <a:prstGeom prst="rect">
                <a:avLst/>
              </a:prstGeom>
              <a:blipFill rotWithShape="1">
                <a:blip r:embed="rId3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244974" y="1524000"/>
                <a:ext cx="9753600" cy="108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𝑭𝑴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400" b="1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𝒇𝒎𝒎𝒐𝒃</m:t>
                          </m:r>
                          <m:r>
                            <a:rPr lang="en-US" sz="2400" b="1">
                              <a:latin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2000" b="1">
                              <a:latin typeface="Cambria Math"/>
                            </a:rPr>
                            <m:t>.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2000" b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/>
                                </a:rPr>
                                <m:t>𝒂𝒓𝒄𝒕𝒂𝒏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𝒆𝒑𝒅𝒓𝒚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𝒘</m:t>
                                          </m:r>
                                        </m:sub>
                                      </m:sSub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𝒇𝒎𝒅𝒓𝒚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2000" b="1" i="1">
                                  <a:latin typeface="Cambria Math"/>
                                </a:rPr>
                                <m:t>𝝅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974" y="1524000"/>
                <a:ext cx="9753600" cy="1085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943600" y="2438400"/>
            <a:ext cx="298439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64010" y="2438400"/>
            <a:ext cx="2450990" cy="1143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562600"/>
              </a:xfrm>
            </p:spPr>
            <p:txBody>
              <a:bodyPr/>
              <a:lstStyle/>
              <a:p>
                <a:r>
                  <a:rPr lang="en-US" altLang="zh-CN" sz="2000" b="1" dirty="0" smtClean="0"/>
                  <a:t>Single variable </a:t>
                </a:r>
                <a:r>
                  <a:rPr lang="zh-CN" altLang="en-US" sz="2000" b="1" dirty="0"/>
                  <a:t>（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𝒇𝒎𝒎𝒐𝒃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000" b="1" dirty="0"/>
                  <a:t>）</a:t>
                </a:r>
                <a:r>
                  <a:rPr lang="en-US" altLang="zh-CN" sz="2000" b="1" dirty="0"/>
                  <a:t> </a:t>
                </a:r>
                <a:r>
                  <a:rPr lang="en-US" altLang="zh-CN" sz="2000" b="1" dirty="0" smtClean="0"/>
                  <a:t>optimization problem</a:t>
                </a:r>
              </a:p>
              <a:p>
                <a:endParaRPr lang="en-US" altLang="zh-CN" sz="2000" b="1" dirty="0"/>
              </a:p>
              <a:p>
                <a:pPr lvl="1"/>
                <a:r>
                  <a:rPr lang="en-US" altLang="zh-CN" sz="2000" b="1" dirty="0" smtClean="0"/>
                  <a:t>Objective Function</a:t>
                </a:r>
              </a:p>
              <a:p>
                <a:pPr marL="457200" lvl="1" indent="0">
                  <a:buNone/>
                </a:pPr>
                <a:endParaRPr lang="en-US" altLang="zh-CN" sz="1600" b="1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>
                          <a:latin typeface="Cambria Math"/>
                        </a:rPr>
                        <m:t>𝐦𝐢𝐧</m:t>
                      </m:r>
                      <m:r>
                        <a:rPr lang="en-US" altLang="zh-CN" sz="1800" b="1" i="0" smtClean="0">
                          <a:latin typeface="Cambria Math"/>
                        </a:rPr>
                        <m:t>     </m:t>
                      </m:r>
                      <m:r>
                        <a:rPr lang="en-US" altLang="zh-CN" sz="1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zh-CN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𝒇𝒎𝒎𝒐𝒃</m:t>
                          </m:r>
                        </m:e>
                      </m:d>
                      <m:r>
                        <a:rPr lang="en-US" altLang="zh-CN" sz="1800" b="1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8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8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en-US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𝒂𝒑𝒑</m:t>
                                              </m:r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𝒆𝒙𝒑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altLang="zh-CN" sz="18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en-US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𝒂𝒑𝒑</m:t>
                                              </m:r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𝑺𝑻𝑨𝑹𝑺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CN" sz="18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en-US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𝒂𝒑𝒑</m:t>
                                              </m:r>
                                              <m:r>
                                                <a:rPr lang="en-US" altLang="zh-CN" sz="18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8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𝒊𝒎𝒂𝒙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𝒆𝒙𝒑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zh-CN" sz="1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sz="1800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altLang="zh-CN" sz="18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8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zh-CN" sz="1800" b="1" i="1" smtClean="0">
                                              <a:latin typeface="Cambria Math"/>
                                            </a:rPr>
                                            <m:t>𝒊𝒎𝒂𝒙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𝒆𝒙𝒑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18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𝒕𝒓𝒂𝒏𝒔𝒊𝒕𝒊𝒐𝒏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𝑺𝑻𝑨𝑹𝑺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zh-CN" sz="1800" b="1" i="1" smtClean="0">
                                              <a:latin typeface="Cambria Math"/>
                                            </a:rPr>
                                            <m:t>𝒊𝒎𝒂𝒙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800" b="1" i="1">
                                              <a:latin typeface="Cambria Math"/>
                                            </a:rPr>
                                            <m:t>𝒆𝒙𝒑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800" b="1" i="1" dirty="0" smtClean="0"/>
              </a:p>
              <a:p>
                <a:pPr marL="914400" lvl="2" indent="0">
                  <a:buNone/>
                </a:pPr>
                <a:endParaRPr lang="en-US" altLang="zh-CN" sz="2000" b="1" i="1" dirty="0" smtClean="0"/>
              </a:p>
              <a:p>
                <a:pPr marL="457200" lvl="1" indent="0">
                  <a:buNone/>
                </a:pPr>
                <a:endParaRPr lang="en-US" altLang="zh-CN" sz="2000" b="1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altLang="zh-CN" sz="2000" b="1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/>
                        </a:rPr>
                        <m:t>𝑷</m:t>
                      </m:r>
                      <m:r>
                        <a:rPr lang="en-US" altLang="zh-CN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000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000" b="1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Sup>
                                      <m:sSubSupPr>
                                        <m:ctrlPr>
                                          <a:rPr lang="en-US" altLang="zh-CN" sz="2000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  <m:r>
                                          <a:rPr lang="en-US" altLang="zh-CN" sz="2000" b="1" i="1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US" altLang="zh-CN" sz="2000" b="1" i="1">
                                            <a:latin typeface="Cambria Math"/>
                                          </a:rPr>
                                          <m:t>𝒊𝒎𝒂𝒙</m:t>
                                        </m:r>
                                        <m:r>
                                          <a:rPr lang="en-US" altLang="zh-CN" sz="2000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0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1" i="1">
                                            <a:latin typeface="Cambria Math"/>
                                          </a:rPr>
                                          <m:t>𝒆𝒙𝒑</m:t>
                                        </m:r>
                                      </m:sup>
                                    </m:sSubSup>
                                    <m:r>
                                      <a:rPr lang="en-US" altLang="zh-CN" sz="2000" b="1" i="1" smtClean="0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𝒈</m:t>
                                    </m:r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𝒕𝒓𝒂𝒏𝒔𝒊𝒕𝒊𝒐𝒏</m:t>
                                    </m:r>
                                  </m:sub>
                                  <m:sup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𝑺𝑻𝑨𝑹𝑺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latin typeface="Cambria Math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𝒈</m:t>
                                    </m:r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𝒊𝒎𝒂𝒙</m:t>
                                    </m:r>
                                    <m:r>
                                      <a:rPr lang="en-US" altLang="zh-CN" sz="20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CN" sz="2000" b="1" i="1">
                                        <a:latin typeface="Cambria Math"/>
                                      </a:rPr>
                                      <m:t>𝒆𝒙𝒑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zh-CN" sz="2000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altLang="zh-CN" sz="2000" b="1" i="1" smtClean="0">
                                    <a:latin typeface="Cambria Math"/>
                                  </a:rPr>
                                  <m:t>𝑶𝒕𝒉𝒆𝒓𝒘𝒊𝒔𝒆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b="1" i="1" dirty="0" smtClean="0"/>
              </a:p>
              <a:p>
                <a:pPr marL="457200" lvl="1" indent="0">
                  <a:buNone/>
                </a:pPr>
                <a:endParaRPr lang="en-US" altLang="zh-CN" sz="2000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562600"/>
              </a:xfrm>
              <a:blipFill rotWithShape="1">
                <a:blip r:embed="rId2"/>
                <a:stretch>
                  <a:fillRect l="-533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304800"/>
            <a:ext cx="4953000" cy="1143000"/>
          </a:xfrm>
        </p:spPr>
        <p:txBody>
          <a:bodyPr/>
          <a:lstStyle/>
          <a:p>
            <a:r>
              <a:rPr lang="en-US" altLang="zh-CN" sz="2400" b="1" dirty="0" smtClean="0"/>
              <a:t>Quality Scan Data Fit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5759" y="3581400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Least square fitting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394" y="3581400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Penalty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unction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4009162" cy="29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304800"/>
            <a:ext cx="4953000" cy="1143000"/>
          </a:xfrm>
        </p:spPr>
        <p:txBody>
          <a:bodyPr/>
          <a:lstStyle/>
          <a:p>
            <a:r>
              <a:rPr lang="en-US" altLang="zh-CN" sz="2400" b="1" dirty="0" smtClean="0"/>
              <a:t>Quality Scan Data Fit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63" y="2743200"/>
            <a:ext cx="4815750" cy="33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5062245"/>
                  </p:ext>
                </p:extLst>
              </p:nvPr>
            </p:nvGraphicFramePr>
            <p:xfrm>
              <a:off x="4421120" y="1676400"/>
              <a:ext cx="460143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812"/>
                    <a:gridCol w="1533812"/>
                    <a:gridCol w="153381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𝒇𝒎𝒎𝒐𝒃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𝒆𝒑𝒅𝒓𝒚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9551.8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26.1374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0.2209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5062245"/>
                  </p:ext>
                </p:extLst>
              </p:nvPr>
            </p:nvGraphicFramePr>
            <p:xfrm>
              <a:off x="4421120" y="1676400"/>
              <a:ext cx="460143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812"/>
                    <a:gridCol w="1533812"/>
                    <a:gridCol w="153381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r="-2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398" r="-10079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9603" r="-39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9551.8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26.1374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0.2209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085813" y="1219200"/>
            <a:ext cx="327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 Parameter Optimization</a:t>
            </a:r>
            <a:endParaRPr lang="en-US" sz="20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86176"/>
            <a:ext cx="4009162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0" y="-304800"/>
            <a:ext cx="5181600" cy="1143000"/>
          </a:xfrm>
        </p:spPr>
        <p:txBody>
          <a:bodyPr/>
          <a:lstStyle/>
          <a:p>
            <a:r>
              <a:rPr lang="en-US" altLang="zh-CN" sz="2400" b="1" dirty="0" smtClean="0"/>
              <a:t>Shear Thinning Behavior Data Fit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067800" cy="5715000"/>
              </a:xfrm>
            </p:spPr>
            <p:txBody>
              <a:bodyPr/>
              <a:lstStyle/>
              <a:p>
                <a:r>
                  <a:rPr lang="en-US" altLang="zh-CN" sz="2000" b="1" dirty="0" smtClean="0"/>
                  <a:t>2 parameter fit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𝒆𝒑𝒄𝒂𝒑</m:t>
                    </m:r>
                  </m:oMath>
                </a14:m>
                <a:r>
                  <a:rPr lang="en-US" altLang="zh-CN" sz="20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𝒇𝒎𝒄𝒂𝒑</m:t>
                    </m:r>
                  </m:oMath>
                </a14:m>
                <a:r>
                  <a:rPr lang="en-US" altLang="zh-CN" sz="2000" b="1" dirty="0" smtClean="0"/>
                  <a:t>) for shear thinning experiment</a:t>
                </a:r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r>
                  <a:rPr lang="en-US" altLang="zh-CN" sz="2000" b="1" dirty="0" smtClean="0"/>
                  <a:t>Rearranging in a form for linear regression</a:t>
                </a:r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r>
                  <a:rPr lang="en-US" altLang="zh-CN" sz="2000" b="1" dirty="0" smtClean="0"/>
                  <a:t>By </a:t>
                </a:r>
                <a:r>
                  <a:rPr lang="en-US" altLang="zh-CN" sz="2000" b="1" dirty="0"/>
                  <a:t>conducting linear regression between</a:t>
                </a:r>
                <a:r>
                  <a:rPr lang="en-US" altLang="zh-CN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𝒍𝒐𝒈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𝟏𝟎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altLang="zh-CN" sz="2000" b="1" dirty="0"/>
                  <a:t>and</a:t>
                </a:r>
                <a:r>
                  <a:rPr lang="en-US" altLang="zh-CN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𝒍𝒐𝒈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𝟏𝟎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𝑪𝒂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altLang="zh-CN" sz="20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𝒇𝒎𝒅𝒓𝒚</m:t>
                    </m:r>
                  </m:oMath>
                </a14:m>
                <a:r>
                  <a:rPr lang="en-US" altLang="zh-CN" sz="2000" b="1" dirty="0" smtClean="0"/>
                  <a:t> can be uniquely determined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067800" cy="5715000"/>
              </a:xfrm>
              <a:blipFill rotWithShape="1">
                <a:blip r:embed="rId2"/>
                <a:stretch>
                  <a:fillRect l="-538" t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244974" y="1524000"/>
                <a:ext cx="9753600" cy="1200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𝑭𝑴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400" b="1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𝒇𝒎𝒎𝒐𝒃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𝒇𝒎𝒄𝒂𝒑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𝑪𝒂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𝒆𝒑𝒄𝒂𝒑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974" y="1524000"/>
                <a:ext cx="9753600" cy="12007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" y="3856373"/>
                <a:ext cx="9144000" cy="828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𝑭𝑴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𝒇𝒎𝒎𝒐𝒃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𝒆𝒑𝒄𝒂𝒑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𝑪𝒂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𝒇𝒎𝒄𝒂𝒑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856373"/>
                <a:ext cx="9144000" cy="8284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0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0" y="-304800"/>
            <a:ext cx="5181600" cy="1143000"/>
          </a:xfrm>
        </p:spPr>
        <p:txBody>
          <a:bodyPr/>
          <a:lstStyle/>
          <a:p>
            <a:r>
              <a:rPr lang="en-US" altLang="zh-CN" sz="2400" b="1" dirty="0" smtClean="0"/>
              <a:t>Shear Thinning Behavior Data Fit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3278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152861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451629"/>
                  </p:ext>
                </p:extLst>
              </p:nvPr>
            </p:nvGraphicFramePr>
            <p:xfrm>
              <a:off x="3127952" y="5105400"/>
              <a:ext cx="306762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812"/>
                    <a:gridCol w="153381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𝒆𝒑𝒄𝒂𝒑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𝒇𝒎𝒄𝒂𝒑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0.7505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9.0546e-08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451629"/>
                  </p:ext>
                </p:extLst>
              </p:nvPr>
            </p:nvGraphicFramePr>
            <p:xfrm>
              <a:off x="3127952" y="5105400"/>
              <a:ext cx="306762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812"/>
                    <a:gridCol w="153381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639" r="-1000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398" t="-1639" r="-398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0.7505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9.0546e-08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2950693" y="4592320"/>
            <a:ext cx="327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 Parameter Optimization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72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2400" y="-304800"/>
            <a:ext cx="5181600" cy="1143000"/>
          </a:xfrm>
        </p:spPr>
        <p:txBody>
          <a:bodyPr/>
          <a:lstStyle/>
          <a:p>
            <a:r>
              <a:rPr lang="en-US" altLang="zh-CN" sz="2400" b="1" dirty="0" smtClean="0"/>
              <a:t>5 Parameter Estimation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067800" cy="5715000"/>
              </a:xfrm>
            </p:spPr>
            <p:txBody>
              <a:bodyPr/>
              <a:lstStyle/>
              <a:p>
                <a:r>
                  <a:rPr lang="en-US" altLang="zh-CN" sz="2000" b="1" dirty="0" smtClean="0"/>
                  <a:t>Normalization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Functions</a:t>
                </a:r>
              </a:p>
              <a:p>
                <a:endParaRPr lang="en-US" altLang="zh-CN" sz="2000" b="1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𝒇𝒎𝒄𝒂𝒑</m:t>
                    </m:r>
                  </m:oMath>
                </a14:m>
                <a:r>
                  <a:rPr lang="en-US" altLang="zh-CN" sz="1600" b="1" dirty="0"/>
                  <a:t> is a parameter that is set to the smallest capillary number expected to be encountered </a:t>
                </a:r>
                <a:r>
                  <a:rPr lang="en-US" altLang="zh-CN" sz="1600" b="1" dirty="0" smtClean="0"/>
                  <a:t>by foam </a:t>
                </a:r>
                <a:r>
                  <a:rPr lang="en-US" altLang="zh-CN" sz="1600" b="1" dirty="0"/>
                  <a:t>in the </a:t>
                </a:r>
                <a:r>
                  <a:rPr lang="en-US" altLang="zh-CN" sz="1600" b="1" dirty="0" smtClean="0"/>
                  <a:t>simulation to constrain in the range of [0,1].</a:t>
                </a:r>
                <a:endParaRPr lang="en-US" altLang="zh-CN" sz="2000" b="1" dirty="0" smtClean="0"/>
              </a:p>
              <a:p>
                <a:endParaRPr lang="en-US" altLang="zh-CN" sz="2000" b="1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𝒇𝒎𝒎𝒐𝒃</m:t>
                    </m:r>
                  </m:oMath>
                </a14:m>
                <a:r>
                  <a:rPr lang="en-US" altLang="zh-CN" sz="1600" b="1" dirty="0" smtClean="0"/>
                  <a:t> is to be adjusted  based on the normalization of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𝑭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Functions.</a:t>
                </a:r>
                <a:endParaRPr lang="en-US" sz="1600" b="1" dirty="0"/>
              </a:p>
              <a:p>
                <a:pPr lvl="1"/>
                <a:endParaRPr lang="en-US" altLang="zh-CN" sz="1600" b="1" dirty="0" smtClean="0"/>
              </a:p>
              <a:p>
                <a:pPr lvl="1"/>
                <a:endParaRPr lang="en-US" altLang="zh-CN" sz="1600" b="1" dirty="0"/>
              </a:p>
              <a:p>
                <a:pPr marL="457200" lvl="1" indent="0">
                  <a:buNone/>
                </a:pPr>
                <a:r>
                  <a:rPr lang="en-US" altLang="zh-CN" sz="1600" b="1" dirty="0" smtClean="0"/>
                  <a:t> </a:t>
                </a:r>
                <a:endParaRPr lang="en-US" altLang="zh-C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067800" cy="5715000"/>
              </a:xfrm>
              <a:blipFill rotWithShape="1">
                <a:blip r:embed="rId2"/>
                <a:stretch>
                  <a:fillRect l="-538" t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899261"/>
                  </p:ext>
                </p:extLst>
              </p:nvPr>
            </p:nvGraphicFramePr>
            <p:xfrm>
              <a:off x="1066800" y="3068320"/>
              <a:ext cx="70866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7320"/>
                    <a:gridCol w="1417320"/>
                    <a:gridCol w="1417320"/>
                    <a:gridCol w="1417320"/>
                    <a:gridCol w="14173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𝒇𝒎𝒎𝒐𝒃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𝒆𝒑𝒅𝒓𝒚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𝒆𝒑𝒄𝒂𝒑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𝒇𝒎𝒄𝒂𝒑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31845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26.1374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0.2209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0.7505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9.0546e-08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899261"/>
                  </p:ext>
                </p:extLst>
              </p:nvPr>
            </p:nvGraphicFramePr>
            <p:xfrm>
              <a:off x="1066800" y="3068320"/>
              <a:ext cx="70866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7320"/>
                    <a:gridCol w="1417320"/>
                    <a:gridCol w="1417320"/>
                    <a:gridCol w="1417320"/>
                    <a:gridCol w="141732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r="-39914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31" r="-30086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571" r="-19957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62" r="-10043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142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31845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26.1374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0.2209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0.7505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9.0546e-08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733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7508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03459"/>
            <a:ext cx="312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459"/>
            <a:ext cx="3429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229600" cy="4114800"/>
          </a:xfrm>
        </p:spPr>
        <p:txBody>
          <a:bodyPr/>
          <a:lstStyle/>
          <a:p>
            <a:r>
              <a:rPr lang="en-US" sz="2000" b="1" dirty="0" smtClean="0"/>
              <a:t>Different Surfactant (</a:t>
            </a:r>
            <a:r>
              <a:rPr lang="en-US" sz="2000" b="1" dirty="0" err="1" smtClean="0"/>
              <a:t>Zwitterionic</a:t>
            </a:r>
            <a:r>
              <a:rPr lang="en-US" sz="2000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0" y="-304800"/>
            <a:ext cx="5181600" cy="1143000"/>
          </a:xfrm>
        </p:spPr>
        <p:txBody>
          <a:bodyPr/>
          <a:lstStyle/>
          <a:p>
            <a:r>
              <a:rPr lang="en-US" altLang="zh-CN" sz="2400" b="1" dirty="0" smtClean="0"/>
              <a:t>Other Systems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486606"/>
                  </p:ext>
                </p:extLst>
              </p:nvPr>
            </p:nvGraphicFramePr>
            <p:xfrm>
              <a:off x="304800" y="5029200"/>
              <a:ext cx="83058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1320800"/>
                    <a:gridCol w="1384300"/>
                    <a:gridCol w="1384300"/>
                    <a:gridCol w="1384300"/>
                    <a:gridCol w="13843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Surfactant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𝒇𝒎𝒎𝒐𝒃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𝒆𝒑𝒅𝒓𝒚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𝒆𝒑𝒄𝒂𝒑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𝒇𝒎𝒄𝒂𝒑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Sultaine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1.9014e+6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232.96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1.2763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6.4308e-08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Betaine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1.3642e+5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43.85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1.2843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3.2985e-07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486606"/>
                  </p:ext>
                </p:extLst>
              </p:nvPr>
            </p:nvGraphicFramePr>
            <p:xfrm>
              <a:off x="304800" y="5029200"/>
              <a:ext cx="83058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1320800"/>
                    <a:gridCol w="1384300"/>
                    <a:gridCol w="1384300"/>
                    <a:gridCol w="1384300"/>
                    <a:gridCol w="13843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Surfactant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0185" t="-8197" r="-42083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9123" t="-8197" r="-2986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441" t="-8197" r="-2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00441" t="-8197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00441" t="-819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Sultaine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1.9014e+6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232.96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1.2763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6.4308e-08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Betaine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1.3642e+5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43.85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1.2843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3.2985e-07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96405"/>
              </p:ext>
            </p:extLst>
          </p:nvPr>
        </p:nvGraphicFramePr>
        <p:xfrm>
          <a:off x="6172200" y="838200"/>
          <a:ext cx="2895600" cy="387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22"/>
                <a:gridCol w="1181878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System II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Description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Surfactant A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Sultaine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Surfactant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err="1" smtClean="0">
                          <a:solidFill>
                            <a:schemeClr val="tx1"/>
                          </a:solidFill>
                        </a:rPr>
                        <a:t>Betaine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Concentration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0.5 wt%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Salinity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Water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Ambient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Pressure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5 Bar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Core Sample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 smtClean="0">
                          <a:solidFill>
                            <a:schemeClr val="tx1"/>
                          </a:solidFill>
                        </a:rPr>
                        <a:t>Bentheimer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Absolute Permeability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2.5 Darcy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Porosity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4114800"/>
          </a:xfrm>
        </p:spPr>
        <p:txBody>
          <a:bodyPr/>
          <a:lstStyle/>
          <a:p>
            <a:r>
              <a:rPr lang="en-US" sz="2000" b="1" dirty="0" smtClean="0"/>
              <a:t>Different Types of </a:t>
            </a:r>
            <a:r>
              <a:rPr lang="en-US" sz="2000" b="1" dirty="0"/>
              <a:t>Gases </a:t>
            </a:r>
            <a:r>
              <a:rPr lang="en-US" sz="2000" b="1" dirty="0" smtClean="0"/>
              <a:t>(N</a:t>
            </a:r>
            <a:r>
              <a:rPr lang="en-US" sz="2000" b="1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b="1" dirty="0" smtClean="0"/>
              <a:t>,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, 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0" y="-304800"/>
            <a:ext cx="5181600" cy="1143000"/>
          </a:xfrm>
        </p:spPr>
        <p:txBody>
          <a:bodyPr/>
          <a:lstStyle/>
          <a:p>
            <a:r>
              <a:rPr lang="en-US" altLang="zh-CN" sz="2400" b="1" dirty="0" smtClean="0"/>
              <a:t>Other Systems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691329"/>
                  </p:ext>
                </p:extLst>
              </p:nvPr>
            </p:nvGraphicFramePr>
            <p:xfrm>
              <a:off x="1828800" y="5029200"/>
              <a:ext cx="5537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300"/>
                    <a:gridCol w="1511300"/>
                    <a:gridCol w="1257300"/>
                    <a:gridCol w="13843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Gas Type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𝒇𝒎𝒎𝒐𝒃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𝒆𝒑𝒅𝒓𝒚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𝒇𝒎𝒅𝒓𝒚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N</a:t>
                          </a:r>
                          <a:r>
                            <a:rPr lang="en-US" sz="1800" b="1" baseline="-25000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51449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412.0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CH</a:t>
                          </a:r>
                          <a:r>
                            <a:rPr lang="en-US" sz="1800" b="1" baseline="-25000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35109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74.2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0.22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CO</a:t>
                          </a:r>
                          <a:r>
                            <a:rPr lang="en-US" sz="1800" b="1" baseline="-25000" dirty="0" smtClean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691329"/>
                  </p:ext>
                </p:extLst>
              </p:nvPr>
            </p:nvGraphicFramePr>
            <p:xfrm>
              <a:off x="1828800" y="5029200"/>
              <a:ext cx="5537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300"/>
                    <a:gridCol w="1511300"/>
                    <a:gridCol w="1257300"/>
                    <a:gridCol w="13843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Gas Type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1532" t="-8197" r="-175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0583" t="-8197" r="-11068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8197" r="-441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N</a:t>
                          </a:r>
                          <a:r>
                            <a:rPr lang="en-US" sz="1800" b="1" baseline="-25000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51449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412.0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CH</a:t>
                          </a:r>
                          <a:r>
                            <a:rPr lang="en-US" sz="1800" b="1" baseline="-25000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35109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74.2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0.22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CO</a:t>
                          </a:r>
                          <a:r>
                            <a:rPr lang="en-US" sz="1800" b="1" baseline="-25000" dirty="0" smtClean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40559"/>
              </p:ext>
            </p:extLst>
          </p:nvPr>
        </p:nvGraphicFramePr>
        <p:xfrm>
          <a:off x="5029200" y="1295400"/>
          <a:ext cx="3733800" cy="332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5240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System III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Description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Surfactant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AOS 1416 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Concentration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1.0 wt%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Salinity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Water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Ambient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Pressure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20 Bar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Core Sample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 smtClean="0">
                          <a:solidFill>
                            <a:schemeClr val="tx1"/>
                          </a:solidFill>
                        </a:rPr>
                        <a:t>Bentheimer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Absolute Permeability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2.30 Darcy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Porosity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8005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9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0" y="-304800"/>
            <a:ext cx="5181600" cy="1143000"/>
          </a:xfrm>
        </p:spPr>
        <p:txBody>
          <a:bodyPr/>
          <a:lstStyle/>
          <a:p>
            <a:r>
              <a:rPr lang="en-US" altLang="zh-CN" sz="2400" b="1" dirty="0" smtClean="0"/>
              <a:t>Algorithm Comparison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9067800" cy="6477000"/>
              </a:xfrm>
            </p:spPr>
            <p:txBody>
              <a:bodyPr/>
              <a:lstStyle/>
              <a:p>
                <a:r>
                  <a:rPr lang="en-US" sz="2000" b="1" dirty="0" smtClean="0"/>
                  <a:t>Ma et al.</a:t>
                </a:r>
                <a:r>
                  <a:rPr lang="en-US" sz="2000" dirty="0"/>
                  <a:t> </a:t>
                </a:r>
                <a:r>
                  <a:rPr lang="en-US" sz="1000" b="1" dirty="0"/>
                  <a:t>Ma, K.; Lopez-Salinas, J. L.; Puerto, M. C.; Miller, C. A.; </a:t>
                </a:r>
                <a:r>
                  <a:rPr lang="en-US" sz="1000" b="1" dirty="0" err="1"/>
                  <a:t>Biswal</a:t>
                </a:r>
                <a:r>
                  <a:rPr lang="en-US" sz="1000" b="1" dirty="0"/>
                  <a:t>, S. L.; </a:t>
                </a:r>
                <a:r>
                  <a:rPr lang="en-US" sz="1000" b="1" dirty="0" err="1"/>
                  <a:t>Hirasaki</a:t>
                </a:r>
                <a:r>
                  <a:rPr lang="en-US" sz="1000" b="1" dirty="0"/>
                  <a:t>, G. J. </a:t>
                </a:r>
                <a:r>
                  <a:rPr lang="en-US" sz="1000" b="1" i="1" dirty="0"/>
                  <a:t>Energy Fuels</a:t>
                </a:r>
                <a:r>
                  <a:rPr lang="en-US" sz="1000" b="1" dirty="0"/>
                  <a:t> 2013, </a:t>
                </a:r>
                <a:r>
                  <a:rPr lang="en-US" sz="1000" b="1" i="1" dirty="0"/>
                  <a:t>27</a:t>
                </a:r>
                <a:r>
                  <a:rPr lang="en-US" sz="1000" b="1" dirty="0"/>
                  <a:t> (5), 2363–2375.</a:t>
                </a:r>
                <a:endParaRPr lang="en-US" sz="1000" b="1" dirty="0" smtClean="0"/>
              </a:p>
              <a:p>
                <a:pPr lvl="1"/>
                <a:endParaRPr lang="en-US" sz="1000" b="1" dirty="0" smtClean="0"/>
              </a:p>
              <a:p>
                <a:pPr lvl="1"/>
                <a:r>
                  <a:rPr lang="en-US" sz="1600" b="1" dirty="0" smtClean="0"/>
                  <a:t>Parameter estimation is based on the single transition data by experiment. The result is highly dependent on the accuracy of the experiment.</a:t>
                </a:r>
                <a:endParaRPr lang="en-US" sz="1600" b="1" dirty="0"/>
              </a:p>
              <a:p>
                <a:pPr lvl="1"/>
                <a:r>
                  <a:rPr lang="en-US" sz="1600" b="1" dirty="0"/>
                  <a:t>T</a:t>
                </a:r>
                <a:r>
                  <a:rPr lang="en-US" sz="1600" b="1" dirty="0" smtClean="0"/>
                  <a:t>ransient experiment is required to estimate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sz="1600" b="1" dirty="0" smtClean="0"/>
                  <a:t>.</a:t>
                </a:r>
              </a:p>
              <a:p>
                <a:pPr lvl="1"/>
                <a:endParaRPr lang="en-US" sz="1000" b="1" dirty="0" smtClean="0"/>
              </a:p>
              <a:p>
                <a:r>
                  <a:rPr lang="en-US" sz="2000" b="1" dirty="0" err="1" smtClean="0"/>
                  <a:t>Boeije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and </a:t>
                </a:r>
                <a:r>
                  <a:rPr lang="en-US" sz="2000" b="1" dirty="0" smtClean="0"/>
                  <a:t>Rossen </a:t>
                </a:r>
                <a:r>
                  <a:rPr lang="en-US" sz="1000" b="1" dirty="0" err="1"/>
                  <a:t>Boeije</a:t>
                </a:r>
                <a:r>
                  <a:rPr lang="en-US" sz="1000" b="1" dirty="0"/>
                  <a:t>, C.; Rossen, W. St. Petersburg, Russia, 2013.</a:t>
                </a:r>
                <a:endParaRPr lang="en-US" sz="1000" b="1" dirty="0" smtClean="0"/>
              </a:p>
              <a:p>
                <a:pPr lvl="1"/>
                <a:endParaRPr lang="en-US" sz="1000" b="1" dirty="0" smtClean="0"/>
              </a:p>
              <a:p>
                <a:pPr lvl="1"/>
                <a:r>
                  <a:rPr lang="en-US" sz="1600" b="1" dirty="0" smtClean="0"/>
                  <a:t>Assuming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1600" b="1" dirty="0" smtClean="0"/>
                  <a:t> and Newtonian foam rheology in high quality regime.</a:t>
                </a:r>
              </a:p>
              <a:p>
                <a:pPr lvl="1"/>
                <a:r>
                  <a:rPr lang="en-US" sz="1600" b="1" dirty="0"/>
                  <a:t>Assuming </a:t>
                </a:r>
                <a:r>
                  <a:rPr lang="en-US" sz="1600" b="1" dirty="0" smtClean="0"/>
                  <a:t>sharp albeit transition between high and low quality regimes and thus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is arbitrarily set to a large value (10</a:t>
                </a:r>
                <a:r>
                  <a:rPr lang="en-US" sz="1600" b="1" baseline="30000" dirty="0" smtClean="0"/>
                  <a:t>5 </a:t>
                </a:r>
                <a:r>
                  <a:rPr lang="en-US" sz="1600" b="1" dirty="0" smtClean="0"/>
                  <a:t>~10</a:t>
                </a:r>
                <a:r>
                  <a:rPr lang="en-US" sz="1600" b="1" baseline="30000" dirty="0" smtClean="0"/>
                  <a:t>6</a:t>
                </a:r>
                <a:r>
                  <a:rPr lang="en-US" sz="1600" b="1" dirty="0" smtClean="0"/>
                  <a:t>) which may cause instability and high computing cost in numerical simulation.</a:t>
                </a:r>
              </a:p>
              <a:p>
                <a:pPr lvl="1"/>
                <a:endParaRPr lang="en-US" sz="1000" b="1" dirty="0">
                  <a:cs typeface="+mn-cs"/>
                </a:endParaRPr>
              </a:p>
              <a:p>
                <a:r>
                  <a:rPr lang="en-US" sz="2000" b="1" dirty="0" err="1"/>
                  <a:t>Abbaszadeh</a:t>
                </a:r>
                <a:r>
                  <a:rPr lang="en-US" sz="2000" b="1" dirty="0"/>
                  <a:t> et al</a:t>
                </a:r>
                <a:r>
                  <a:rPr lang="en-US" sz="2000" b="1" dirty="0" smtClean="0"/>
                  <a:t>. </a:t>
                </a:r>
                <a:r>
                  <a:rPr lang="en-US" sz="1000" b="1" dirty="0" err="1"/>
                  <a:t>Abbaszadeh</a:t>
                </a:r>
                <a:r>
                  <a:rPr lang="en-US" sz="1000" b="1" dirty="0"/>
                  <a:t>, M.; </a:t>
                </a:r>
                <a:r>
                  <a:rPr lang="en-US" sz="1000" b="1" dirty="0" err="1"/>
                  <a:t>Kazemi</a:t>
                </a:r>
                <a:r>
                  <a:rPr lang="en-US" sz="1000" b="1" dirty="0"/>
                  <a:t> Nia </a:t>
                </a:r>
                <a:r>
                  <a:rPr lang="en-US" sz="1000" b="1" dirty="0" err="1"/>
                  <a:t>Korrani</a:t>
                </a:r>
                <a:r>
                  <a:rPr lang="en-US" sz="1000" b="1" dirty="0"/>
                  <a:t>, A.; Lopez-Salinas, J. L.; Rodriguez-de La Garza, F.; Villavicencio </a:t>
                </a:r>
                <a:r>
                  <a:rPr lang="en-US" sz="1000" b="1" dirty="0" err="1"/>
                  <a:t>Pino</a:t>
                </a:r>
                <a:r>
                  <a:rPr lang="en-US" sz="1000" b="1" dirty="0"/>
                  <a:t>, A.; </a:t>
                </a:r>
                <a:r>
                  <a:rPr lang="en-US" sz="1000" b="1" dirty="0" err="1"/>
                  <a:t>Hirasaki</a:t>
                </a:r>
                <a:r>
                  <a:rPr lang="en-US" sz="1000" b="1" dirty="0"/>
                  <a:t>, G. Society of Petroleum Engineers: Tulsa, Oklahoma, USA, 2014</a:t>
                </a:r>
                <a:r>
                  <a:rPr lang="en-US" sz="1000" b="1" dirty="0" smtClean="0"/>
                  <a:t>.</a:t>
                </a:r>
                <a:endParaRPr lang="en-US" sz="2000" b="1" dirty="0" smtClean="0"/>
              </a:p>
              <a:p>
                <a:endParaRPr lang="en-US" sz="10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sz="1600" b="1" dirty="0"/>
                  <a:t> is arbitrarily </a:t>
                </a:r>
                <a:r>
                  <a:rPr lang="en-US" sz="1600" b="1" dirty="0" smtClean="0"/>
                  <a:t>chosen without further explanation.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ea typeface="Cambria Math"/>
                      </a:rPr>
                      <m:t>𝑭</m:t>
                    </m:r>
                    <m:r>
                      <a:rPr lang="en-US" sz="1600" b="1" i="1">
                        <a:latin typeface="Cambria Math"/>
                        <a:ea typeface="Cambria Math"/>
                      </a:rPr>
                      <m:t>𝟕</m:t>
                    </m:r>
                  </m:oMath>
                </a14:m>
                <a:r>
                  <a:rPr lang="en-US" sz="1600" b="1" dirty="0" smtClean="0"/>
                  <a:t> is 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1600" b="1" dirty="0" smtClean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1600" b="1" dirty="0" smtClean="0"/>
                  <a:t> which entangles quality scan with shear thinning function.</a:t>
                </a:r>
              </a:p>
              <a:p>
                <a:pPr marL="457200" lvl="1" indent="0">
                  <a:buNone/>
                </a:pPr>
                <a:r>
                  <a:rPr lang="en-US" sz="1000" b="1" dirty="0" smtClean="0"/>
                  <a:t> </a:t>
                </a:r>
                <a:endParaRPr lang="en-US" sz="1000" b="1" dirty="0"/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Zeng et al.</a:t>
                </a:r>
              </a:p>
              <a:p>
                <a:endParaRPr lang="en-US" sz="1000" b="1" dirty="0" smtClean="0"/>
              </a:p>
              <a:p>
                <a:pPr lvl="1"/>
                <a:r>
                  <a:rPr lang="en-US" sz="1600" b="1" dirty="0" smtClean="0">
                    <a:solidFill>
                      <a:srgbClr val="FF0000"/>
                    </a:solidFill>
                  </a:rPr>
                  <a:t>Successfully addressed the concerns listed above.</a:t>
                </a:r>
              </a:p>
              <a:p>
                <a:endParaRPr lang="en-US" sz="2000" b="1" dirty="0"/>
              </a:p>
              <a:p>
                <a:pPr lvl="1"/>
                <a:endParaRPr lang="en-US" sz="1600" b="1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9067800" cy="6477000"/>
              </a:xfrm>
              <a:blipFill rotWithShape="1">
                <a:blip r:embed="rId2"/>
                <a:stretch>
                  <a:fillRect l="-538" t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-304800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Background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" y="838200"/>
            <a:ext cx="3429000" cy="2362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667000" cy="25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67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http://ta.twi.tudelft.nl/nw/users/vuik/numanal/wobbes_eng.html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1275"/>
            <a:ext cx="20764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581400"/>
            <a:ext cx="944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Algorithms are needed to fit lab data to scalable foam models to assess recovery efficiency before applied to any </a:t>
            </a:r>
            <a:r>
              <a:rPr lang="en-US" sz="2000" b="1" dirty="0" smtClean="0"/>
              <a:t>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</a:rPr>
              <a:t>Challenges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b="1" kern="0" dirty="0">
                <a:solidFill>
                  <a:srgbClr val="000000"/>
                </a:solidFill>
              </a:rPr>
              <a:t>Multi-variable Estimation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b="1" kern="0" dirty="0">
                <a:solidFill>
                  <a:srgbClr val="000000"/>
                </a:solidFill>
              </a:rPr>
              <a:t>Sensitivity of Initial Values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b="1" kern="0" dirty="0">
                <a:solidFill>
                  <a:srgbClr val="000000"/>
                </a:solidFill>
              </a:rPr>
              <a:t>Issue of Non-uniqueness of </a:t>
            </a:r>
            <a:r>
              <a:rPr lang="en-US" sz="2000" b="1" kern="0" dirty="0" smtClean="0">
                <a:solidFill>
                  <a:srgbClr val="000000"/>
                </a:solidFill>
              </a:rPr>
              <a:t>Solution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b="1" kern="0" dirty="0" smtClean="0">
                <a:solidFill>
                  <a:srgbClr val="000000"/>
                </a:solidFill>
              </a:rPr>
              <a:t>Poor </a:t>
            </a:r>
            <a:r>
              <a:rPr lang="en-US" sz="2000" b="1" kern="0" dirty="0">
                <a:solidFill>
                  <a:srgbClr val="000000"/>
                </a:solidFill>
              </a:rPr>
              <a:t>Prediction for Varied Conditions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31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5715000"/>
              </a:xfrm>
            </p:spPr>
            <p:txBody>
              <a:bodyPr/>
              <a:lstStyle/>
              <a:p>
                <a:r>
                  <a:rPr lang="en-US" sz="2000" b="1" dirty="0" smtClean="0"/>
                  <a:t>An innovative algorithm </a:t>
                </a:r>
                <a:r>
                  <a:rPr lang="en-US" sz="2000" b="1" dirty="0"/>
                  <a:t>to </a:t>
                </a:r>
                <a:r>
                  <a:rPr lang="en-US" sz="2000" b="1" dirty="0" smtClean="0"/>
                  <a:t>estimate scalable parameters </a:t>
                </a:r>
                <a:r>
                  <a:rPr lang="en-US" sz="2000" b="1" dirty="0"/>
                  <a:t>for </a:t>
                </a:r>
                <a:r>
                  <a:rPr lang="en-US" sz="2000" b="1" dirty="0" smtClean="0"/>
                  <a:t>foam simulation is proposed. The robustness of the algorithm has been validated by different foam systems.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sz="2000" b="1" dirty="0" smtClean="0"/>
                  <a:t> is a changeable parameter and is uniquely determined by linear regression. The value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sz="2000" b="1" dirty="0" smtClean="0"/>
                  <a:t> characterizes the abruptness of foam transition between high quality regime and low quality regime.</a:t>
                </a:r>
              </a:p>
              <a:p>
                <a:endParaRPr lang="en-US" sz="2000" b="1" dirty="0"/>
              </a:p>
              <a:p>
                <a:r>
                  <a:rPr lang="en-US" sz="2000" b="1" dirty="0" smtClean="0"/>
                  <a:t>There is no need to determine the transition point by experiment.</a:t>
                </a:r>
              </a:p>
              <a:p>
                <a:endParaRPr lang="en-US" sz="2000" b="1" dirty="0"/>
              </a:p>
              <a:p>
                <a:r>
                  <a:rPr lang="en-US" sz="2000" b="1" dirty="0" smtClean="0"/>
                  <a:t>The result is a least square fit which minimizes the summation of residual squares and gives best prediction.</a:t>
                </a:r>
              </a:p>
              <a:p>
                <a:endParaRPr lang="en-US" sz="2000" b="1" dirty="0"/>
              </a:p>
              <a:p>
                <a:r>
                  <a:rPr lang="en-US" sz="2000" b="1" dirty="0" smtClean="0"/>
                  <a:t>The accuracy of the algorithm is dependent on the relative permeability parameters which need to be experimentally determined in advance. </a:t>
                </a:r>
              </a:p>
              <a:p>
                <a:endParaRPr lang="en-US" sz="2000" b="1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5715000"/>
              </a:xfrm>
              <a:blipFill rotWithShape="1">
                <a:blip r:embed="rId2"/>
                <a:stretch>
                  <a:fillRect l="-600" t="-426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0" y="-304800"/>
            <a:ext cx="5181600" cy="1143000"/>
          </a:xfrm>
        </p:spPr>
        <p:txBody>
          <a:bodyPr/>
          <a:lstStyle/>
          <a:p>
            <a:r>
              <a:rPr lang="en-US" altLang="zh-CN" sz="2400" b="1" dirty="0" smtClean="0"/>
              <a:t>Conclusion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2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46" y="5410200"/>
            <a:ext cx="2333782" cy="9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9" y="1600200"/>
            <a:ext cx="9067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We acknowledge financial support from 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 smtClean="0"/>
              <a:t>Petroliam </a:t>
            </a:r>
            <a:r>
              <a:rPr lang="en-US" sz="2000" b="1" dirty="0"/>
              <a:t>Nasional </a:t>
            </a:r>
            <a:r>
              <a:rPr lang="en-US" sz="2000" b="1" dirty="0" err="1"/>
              <a:t>Berhad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(</a:t>
            </a:r>
            <a:r>
              <a:rPr lang="en-US" sz="2000" b="1" dirty="0"/>
              <a:t>PETRONAS, Kuala Lumpur, Malaysia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Shell Global Solutions International </a:t>
            </a:r>
          </a:p>
          <a:p>
            <a:pPr marL="0" indent="0">
              <a:buNone/>
            </a:pPr>
            <a:r>
              <a:rPr lang="en-US" sz="2000" b="1" dirty="0"/>
              <a:t>    (Rijswijk, the Netherlands). 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 smtClean="0"/>
              <a:t>Rice </a:t>
            </a:r>
            <a:r>
              <a:rPr lang="en-US" sz="2000" b="1" dirty="0"/>
              <a:t>University Consortium for Processes in Porous Media (Houston, TX, USA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290316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Acknowledgement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0384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2667000"/>
            <a:ext cx="18669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91000" y="-290316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Thank you</a:t>
            </a:r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21" y="2057400"/>
            <a:ext cx="30003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304800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Foam Models</a:t>
            </a:r>
            <a:endParaRPr lang="en-US" sz="2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3733800"/>
          </a:xfrm>
          <a:ln cmpd="dbl"/>
        </p:spPr>
        <p:txBody>
          <a:bodyPr/>
          <a:lstStyle/>
          <a:p>
            <a:r>
              <a:rPr lang="en-US" sz="2000" b="1" dirty="0" smtClean="0"/>
              <a:t>Population Balance Model (Texture-Explicit)</a:t>
            </a:r>
          </a:p>
          <a:p>
            <a:pPr marL="457200" lvl="1" indent="0">
              <a:buNone/>
            </a:pPr>
            <a:endParaRPr lang="en-US" sz="20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000" b="1" dirty="0" smtClean="0"/>
              <a:t>Local Equilibrium </a:t>
            </a:r>
            <a:r>
              <a:rPr lang="en-US" sz="2000" b="1" dirty="0"/>
              <a:t>Model (</a:t>
            </a:r>
            <a:r>
              <a:rPr lang="en-US" sz="2000" b="1" dirty="0" smtClean="0"/>
              <a:t>Texture-Implicit)</a:t>
            </a:r>
            <a:endParaRPr lang="en-US" sz="2000" b="1" dirty="0"/>
          </a:p>
          <a:p>
            <a:endParaRPr lang="en-US" sz="24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42229" y="1541589"/>
                <a:ext cx="3367460" cy="503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l-GR" sz="2000" b="1" i="1" smtClean="0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  <m:t>𝝀</m:t>
                          </m:r>
                        </m:e>
                        <m:sub>
                          <m:r>
                            <a:rPr lang="en-US" sz="2000" b="1" i="1" smtClean="0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  <m:t>𝒈</m:t>
                          </m:r>
                        </m:sub>
                        <m:sup>
                          <m:r>
                            <a:rPr lang="en-US" sz="2000" b="1" i="1" smtClean="0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  <m:t>𝒇𝒐𝒂𝒎</m:t>
                          </m:r>
                        </m:sup>
                      </m:sSubSup>
                      <m:r>
                        <a:rPr lang="en-US" sz="2000" b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=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𝒇</m:t>
                      </m:r>
                      <m:r>
                        <a:rPr lang="en-US" sz="2000" b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(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𝑭𝒐𝒂𝒎</m:t>
                      </m:r>
                      <m:r>
                        <a:rPr lang="en-US" sz="2000" b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 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𝑻𝒆𝒙𝒕𝒖𝒓𝒆</m:t>
                      </m:r>
                      <m:r>
                        <a:rPr lang="en-US" sz="2000" b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29" y="1541589"/>
                <a:ext cx="3367460" cy="503279"/>
              </a:xfrm>
              <a:prstGeom prst="rect">
                <a:avLst/>
              </a:prstGeom>
              <a:blipFill rotWithShape="1"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0460" y="3218904"/>
                <a:ext cx="8534400" cy="691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𝝏</m:t>
                          </m:r>
                          <m:r>
                            <a:rPr lang="en-US" sz="2000" b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𝝓</m:t>
                          </m:r>
                          <m:r>
                            <a:rPr lang="en-US" sz="2000" b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sz="2000" b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000" b="1">
                              <a:latin typeface="Cambria Math"/>
                            </a:rPr>
                            <m:t>))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𝝏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000" b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𝛁</m:t>
                      </m:r>
                      <m:r>
                        <a:rPr lang="en-US" sz="2000" b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  <m:r>
                        <a:rPr lang="en-US" sz="2000" b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𝝓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𝒈</m:t>
                          </m:r>
                        </m:sub>
                      </m:sSub>
                      <m:r>
                        <a:rPr lang="en-US" sz="2000" b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𝒈𝒆𝒏𝒆𝒓𝒂𝒕𝒊𝒐𝒏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𝒄𝒐𝒂𝒍𝒆𝒔𝒄𝒆𝒏𝒄𝒆</m:t>
                          </m:r>
                        </m:sub>
                      </m:sSub>
                      <m:r>
                        <a:rPr lang="en-US" sz="20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" y="3218904"/>
                <a:ext cx="8534400" cy="6918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23897" y="4904780"/>
                <a:ext cx="3036665" cy="429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𝒈𝒆𝒏𝒆𝒓𝒂𝒕𝒊𝒐𝒏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𝒄𝒐𝒂𝒍𝒆𝒔𝒄𝒆𝒏𝒄𝒆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97" y="4904780"/>
                <a:ext cx="3036665" cy="429220"/>
              </a:xfrm>
              <a:prstGeom prst="rect">
                <a:avLst/>
              </a:prstGeom>
              <a:blipFill rotWithShape="1"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55641" y="5486400"/>
                <a:ext cx="5029200" cy="503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/>
                              <a:ea typeface="SimSu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latin typeface="Cambria Math"/>
                              <a:ea typeface="SimSun"/>
                              <a:cs typeface="Times New Roman"/>
                            </a:rPr>
                            <m:t>𝝀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SimSun"/>
                              <a:cs typeface="Times New Roman"/>
                            </a:rPr>
                            <m:t>𝒈</m:t>
                          </m:r>
                        </m:sub>
                        <m:sup>
                          <m:r>
                            <a:rPr lang="en-US" sz="2000" b="1" i="1">
                              <a:latin typeface="Cambria Math"/>
                              <a:ea typeface="SimSun"/>
                              <a:cs typeface="Times New Roman"/>
                            </a:rPr>
                            <m:t>𝒇𝒐𝒂𝒎</m:t>
                          </m:r>
                        </m:sup>
                      </m:sSubSup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b="1" i="1">
                              <a:latin typeface="Cambria Math"/>
                              <a:ea typeface="SimSu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latin typeface="Cambria Math"/>
                              <a:ea typeface="SimSun"/>
                              <a:cs typeface="Times New Roman"/>
                            </a:rPr>
                            <m:t>𝝀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SimSun"/>
                              <a:cs typeface="Times New Roman"/>
                            </a:rPr>
                            <m:t>𝒈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  <a:ea typeface="SimSun"/>
                              <a:cs typeface="Times New Roman"/>
                            </a:rPr>
                            <m:t>𝒇𝒓𝒆𝒆</m:t>
                          </m:r>
                          <m:r>
                            <a:rPr lang="en-US" sz="2000" b="1" i="1" smtClean="0">
                              <a:latin typeface="Cambria Math"/>
                              <a:ea typeface="SimSun"/>
                              <a:cs typeface="Times New Roman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SimSun"/>
                              <a:cs typeface="Times New Roman"/>
                            </a:rPr>
                            <m:t>𝒈𝒂𝒔</m:t>
                          </m:r>
                        </m:sup>
                      </m:sSubSup>
                      <m:r>
                        <a:rPr lang="en-US" sz="2000" b="1" i="1" smtClean="0"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𝒇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(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𝑳𝒐𝒄𝒂𝒍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 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𝑪𝒐𝒏𝒅𝒊𝒕𝒊𝒐𝒏𝒔</m:t>
                      </m:r>
                      <m:r>
                        <a:rPr lang="en-US" sz="2000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41" y="5486400"/>
                <a:ext cx="5029200" cy="503279"/>
              </a:xfrm>
              <a:prstGeom prst="rect">
                <a:avLst/>
              </a:prstGeom>
              <a:blipFill rotWithShape="1">
                <a:blip r:embed="rId6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400" y="6477000"/>
            <a:ext cx="9224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Falls, AH, GJ </a:t>
            </a:r>
            <a:r>
              <a:rPr lang="en-US" sz="800" dirty="0" err="1"/>
              <a:t>Hirasaki</a:t>
            </a:r>
            <a:r>
              <a:rPr lang="en-US" sz="800" dirty="0"/>
              <a:t>, TW e al </a:t>
            </a:r>
            <a:r>
              <a:rPr lang="en-US" sz="800" dirty="0" err="1"/>
              <a:t>Patzek</a:t>
            </a:r>
            <a:r>
              <a:rPr lang="en-US" sz="800" dirty="0"/>
              <a:t>, et </a:t>
            </a:r>
            <a:r>
              <a:rPr lang="en-US" sz="800" dirty="0" smtClean="0"/>
              <a:t>al.</a:t>
            </a:r>
            <a:r>
              <a:rPr lang="en-US" sz="800" dirty="0"/>
              <a:t> </a:t>
            </a:r>
            <a:r>
              <a:rPr lang="en-US" sz="800" dirty="0" smtClean="0"/>
              <a:t>1988 Development </a:t>
            </a:r>
            <a:r>
              <a:rPr lang="en-US" sz="800" dirty="0"/>
              <a:t>of a Mechanistic Foam Simulator: The Population Balance and Generation by Snap-Off. SPE Reservoir Engineering 3(03): 884–892</a:t>
            </a:r>
            <a:r>
              <a:rPr lang="en-US" sz="800" dirty="0" smtClean="0"/>
              <a:t>.</a:t>
            </a:r>
          </a:p>
          <a:p>
            <a:r>
              <a:rPr lang="en-US" sz="800" dirty="0" err="1"/>
              <a:t>Rossen</a:t>
            </a:r>
            <a:r>
              <a:rPr lang="en-US" sz="800" dirty="0"/>
              <a:t>, </a:t>
            </a:r>
            <a:r>
              <a:rPr lang="en-US" sz="800" dirty="0" smtClean="0"/>
              <a:t>W.R.</a:t>
            </a:r>
            <a:r>
              <a:rPr lang="en-US" sz="800" dirty="0"/>
              <a:t> </a:t>
            </a:r>
            <a:r>
              <a:rPr lang="en-US" sz="800" dirty="0" smtClean="0"/>
              <a:t>2013</a:t>
            </a:r>
            <a:r>
              <a:rPr lang="en-US" sz="800" dirty="0"/>
              <a:t>	Numerical Challenges in Foam Simulation: A Review. </a:t>
            </a:r>
            <a:r>
              <a:rPr lang="en-US" sz="800" i="1" dirty="0"/>
              <a:t>In</a:t>
            </a:r>
            <a:r>
              <a:rPr lang="en-US" sz="800" dirty="0"/>
              <a:t>  SPE: Society of Petroleum Engineers.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902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91663" y="-304800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CMG-STARS Model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9036" y="914400"/>
                <a:ext cx="1886927" cy="462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/>
                              <a:ea typeface="SimSun"/>
                              <a:cs typeface="Times New Roman"/>
                            </a:rPr>
                            <m:t>𝝀</m:t>
                          </m:r>
                        </m:e>
                        <m:sub>
                          <m:r>
                            <a:rPr lang="en-US" b="1" i="1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  <m:t>𝒓𝒈</m:t>
                          </m:r>
                        </m:sub>
                        <m:sup>
                          <m:r>
                            <a:rPr lang="en-US" b="1" i="1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  <m:t>𝒇</m:t>
                          </m:r>
                        </m:sup>
                      </m:sSubSup>
                      <m:r>
                        <a:rPr lang="en-US" b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/>
                              <a:ea typeface="SimSun"/>
                              <a:cs typeface="Times New Roman"/>
                            </a:rPr>
                            <m:t>𝝀</m:t>
                          </m:r>
                        </m:e>
                        <m:sub>
                          <m:r>
                            <a:rPr lang="en-US" b="1" i="1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  <m:t>𝒓𝒈</m:t>
                          </m:r>
                        </m:sub>
                        <m:sup>
                          <m:r>
                            <a:rPr lang="en-US" b="1" i="1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  <m:t>𝒏𝒇</m:t>
                          </m:r>
                        </m:sup>
                      </m:sSubSup>
                      <m:r>
                        <a:rPr lang="en-US" b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×</m:t>
                      </m:r>
                      <m:r>
                        <a:rPr lang="en-US" b="1" i="1">
                          <a:effectLst/>
                          <a:latin typeface="Cambria Math"/>
                          <a:ea typeface="SimSun"/>
                          <a:cs typeface="Times New Roman"/>
                        </a:rPr>
                        <m:t>𝑭𝑴</m:t>
                      </m:r>
                    </m:oMath>
                  </m:oMathPara>
                </a14:m>
                <a:endParaRPr lang="en-US" b="1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036" y="914400"/>
                <a:ext cx="1886927" cy="462114"/>
              </a:xfrm>
              <a:prstGeom prst="rect">
                <a:avLst/>
              </a:prstGeom>
              <a:blipFill rotWithShape="1"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14300" y="1447800"/>
                <a:ext cx="9753600" cy="724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𝑭𝑴</m:t>
                      </m:r>
                      <m:r>
                        <a:rPr lang="en-US" sz="2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𝒇𝒎𝒎𝒐𝒃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𝟕</m:t>
                          </m:r>
                          <m:r>
                            <a:rPr lang="en-US" sz="2000" b="1">
                              <a:latin typeface="Cambria Math"/>
                            </a:rPr>
                            <m:t>×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…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0" y="1447800"/>
                <a:ext cx="9753600" cy="7244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431167457"/>
                  </p:ext>
                </p:extLst>
              </p:nvPr>
            </p:nvGraphicFramePr>
            <p:xfrm>
              <a:off x="1752600" y="2362200"/>
              <a:ext cx="5905500" cy="3886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431167457"/>
                  </p:ext>
                </p:extLst>
              </p:nvPr>
            </p:nvGraphicFramePr>
            <p:xfrm>
              <a:off x="1752600" y="2362200"/>
              <a:ext cx="5905500" cy="3886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Ma, Kun, </a:t>
            </a:r>
            <a:r>
              <a:rPr lang="en-US" sz="800" dirty="0" err="1"/>
              <a:t>Guangwei</a:t>
            </a:r>
            <a:r>
              <a:rPr lang="en-US" sz="800" dirty="0"/>
              <a:t> Ren, Khalid </a:t>
            </a:r>
            <a:r>
              <a:rPr lang="en-US" sz="800" dirty="0" err="1"/>
              <a:t>Mateen</a:t>
            </a:r>
            <a:r>
              <a:rPr lang="en-US" sz="800" dirty="0"/>
              <a:t>, Danielle Morel, and Philippe </a:t>
            </a:r>
            <a:r>
              <a:rPr lang="en-US" sz="800" dirty="0" smtClean="0"/>
              <a:t>Cordelier 2014 Literature </a:t>
            </a:r>
            <a:r>
              <a:rPr lang="en-US" sz="800" dirty="0"/>
              <a:t>Review of Modeling Techniques for Foam Flow Through Porous Media. </a:t>
            </a:r>
            <a:r>
              <a:rPr lang="en-US" sz="800" i="1" dirty="0"/>
              <a:t>In</a:t>
            </a:r>
            <a:r>
              <a:rPr lang="en-US" sz="800" dirty="0"/>
              <a:t> SPE: Society of Petroleum Engineers.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1646679"/>
                  </p:ext>
                </p:extLst>
              </p:nvPr>
            </p:nvGraphicFramePr>
            <p:xfrm>
              <a:off x="533400" y="676581"/>
              <a:ext cx="8077200" cy="588543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873619"/>
                    <a:gridCol w="520358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Surfactant</a:t>
                          </a:r>
                          <a:r>
                            <a:rPr lang="en-US" sz="1400" b="1" baseline="0" dirty="0" smtClean="0"/>
                            <a:t> Concentration</a:t>
                          </a:r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1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   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1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  <m:t>𝑪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  <m:t>𝒔𝒘</m:t>
                                                          </m:r>
                                                        </m:sub>
                                                      </m:sSub>
                                                    </m:num>
                                                    <m:den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𝒇𝒎𝒔𝒖𝒓𝒇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𝒆𝒑𝒔𝒖𝒓𝒇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        </m:t>
                                          </m:r>
                                          <m:r>
                                            <a:rPr lang="en-US" sz="1400" b="1" i="0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14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𝒇𝒐𝒓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𝑪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𝒔𝒘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𝒇𝒎𝒔𝒖𝒓𝒇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       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4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       </m:t>
                                          </m:r>
                                          <m:r>
                                            <a:rPr lang="en-US" sz="1400" b="1" i="0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       </m:t>
                                          </m:r>
                                          <m:r>
                                            <a:rPr lang="en-US" sz="14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𝒇𝒐𝒓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𝑪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𝒔𝒘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𝒇𝒎𝒔𝒖𝒓𝒇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Oil Saturation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1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  <m:e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𝒇𝒐𝒓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&gt;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𝒇𝒎𝒐𝒊𝒍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1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𝒇𝒎𝒐𝒊𝒍</m:t>
                                                      </m:r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  <m:t>𝑺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  <m:t>𝒐</m:t>
                                                          </m:r>
                                                        </m:sub>
                                                      </m:sSub>
                                                    </m:num>
                                                    <m:den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𝒇𝒎𝒐𝒊𝒍</m:t>
                                                      </m:r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𝒇𝒍𝒐𝒊𝒍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𝒆𝒑𝒐𝒊𝒍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      </m:t>
                                          </m:r>
                                          <m:r>
                                            <a:rPr lang="en-US" sz="1400" b="1" i="0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4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𝒇𝒐𝒓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𝒇𝒍𝒐𝒊𝒍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&lt;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𝒇𝒎𝒐𝒊𝒍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e>
                                        <m:e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𝒇𝒐𝒓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𝒇𝒍𝒐𝒊𝒍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Shear</a:t>
                          </a: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</a:rPr>
                            <a:t> Thinning</a:t>
                          </a:r>
                          <a:endParaRPr lang="en-US" sz="1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en-US" sz="1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en-US" sz="1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𝒇𝒎𝒄𝒂𝒑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400" b="1" i="1" kern="12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1" i="1" kern="12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1" i="1" kern="12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𝑪𝒂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𝒆𝒑𝒄𝒂𝒑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Critical</a:t>
                          </a:r>
                          <a:r>
                            <a:rPr lang="en-US" sz="1400" b="1" baseline="0" dirty="0" smtClean="0"/>
                            <a:t> Capillary Number</a:t>
                          </a:r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1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1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𝒇𝒎𝒈𝒄𝒑</m:t>
                                                      </m:r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  <m:t>𝑵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400" b="1" i="1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/>
                                                              <a:ea typeface="+mn-ea"/>
                                                              <a:cs typeface="+mn-cs"/>
                                                            </a:rPr>
                                                            <m:t>𝑪𝒂</m:t>
                                                          </m:r>
                                                        </m:sub>
                                                      </m:sSub>
                                                    </m:num>
                                                    <m:den>
                                                      <m:r>
                                                        <a:rPr lang="en-US" sz="1400" b="1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𝒇𝒎𝒈𝒄𝒑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𝒆𝒑𝒈𝒄𝒑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US" sz="14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       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𝒇𝒐𝒓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𝑪𝒂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&lt;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𝒇𝒎𝒈𝒄𝒑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e>
                                        <m:e>
                                          <m:r>
                                            <a:rPr lang="en-US" sz="14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              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𝒇𝒐𝒓</m:t>
                                          </m:r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 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𝑪𝒂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≥ </m:t>
                                          </m:r>
                                          <m:r>
                                            <a:rPr lang="en-US" sz="14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𝒇𝒎𝒈𝒄𝒑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Oil</a:t>
                          </a:r>
                          <a:r>
                            <a:rPr lang="en-US" sz="1400" b="1" baseline="0" dirty="0" smtClean="0"/>
                            <a:t> Composition</a:t>
                          </a:r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1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𝒇𝒎</m:t>
                                            </m:r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𝒐𝒎𝒇</m:t>
                                            </m:r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𝑪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𝒐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𝒇𝒎𝒐𝒎𝒇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𝒆𝒑</m:t>
                                    </m:r>
                                    <m: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𝒐𝒎𝒇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Salinity</a:t>
                          </a:r>
                          <a:endParaRPr lang="en-US" sz="1400" b="1" baseline="0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en-US" sz="14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400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𝑪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𝒔𝒂𝒍𝒕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𝒇𝒍𝒔𝒂𝒍𝒕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𝒇𝒎</m:t>
                                            </m:r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𝒔𝒂𝒍𝒕</m:t>
                                            </m:r>
                                            <m:r>
                                              <a:rPr lang="en-US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𝒇𝒍𝒔𝒂𝒍𝒕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𝒆𝒑</m:t>
                                    </m:r>
                                    <m: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𝒔𝒂𝒍𝒕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Water Saturation</a:t>
                          </a:r>
                        </a:p>
                        <a:p>
                          <a:pPr algn="ctr"/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en-US" sz="1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en-US" sz="1400" b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4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1400" b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4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1400" b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𝒂𝒓𝒄𝒕𝒂𝒏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4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𝒆𝒑𝒅𝒓𝒚</m:t>
                                        </m:r>
                                        <m:r>
                                          <a:rPr lang="en-US" sz="14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𝑺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𝒘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14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𝒇𝒎𝒅𝒓𝒚</m:t>
                                        </m:r>
                                        <m:r>
                                          <a:rPr lang="en-US" sz="14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1646679"/>
                  </p:ext>
                </p:extLst>
              </p:nvPr>
            </p:nvGraphicFramePr>
            <p:xfrm>
              <a:off x="533400" y="676581"/>
              <a:ext cx="8077200" cy="588543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873619"/>
                    <a:gridCol w="5203581"/>
                  </a:tblGrid>
                  <a:tr h="881444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Surfactant</a:t>
                          </a:r>
                          <a:r>
                            <a:rPr lang="en-US" sz="1400" b="1" baseline="0" dirty="0" smtClean="0"/>
                            <a:t> Concentration</a:t>
                          </a:r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269" t="-690" b="-566207"/>
                          </a:stretch>
                        </a:blipFill>
                      </a:tcPr>
                    </a:tc>
                  </a:tr>
                  <a:tr h="1061911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Oil Saturation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269" t="-83908" b="-371839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Shear</a:t>
                          </a: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</a:rPr>
                            <a:t> Thinning</a:t>
                          </a:r>
                          <a:endParaRPr lang="en-US" sz="1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269" t="-266667" b="-439167"/>
                          </a:stretch>
                        </a:blipFill>
                      </a:tcPr>
                    </a:tc>
                  </a:tr>
                  <a:tr h="814896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Critical</a:t>
                          </a:r>
                          <a:r>
                            <a:rPr lang="en-US" sz="1400" b="1" baseline="0" dirty="0" smtClean="0"/>
                            <a:t> Capillary Number</a:t>
                          </a:r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269" t="-330827" b="-296241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Oil</a:t>
                          </a:r>
                          <a:r>
                            <a:rPr lang="en-US" sz="1400" b="1" baseline="0" dirty="0" smtClean="0"/>
                            <a:t> Composition</a:t>
                          </a:r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269" t="-477500" b="-228333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Salinity</a:t>
                          </a:r>
                          <a:endParaRPr lang="en-US" sz="1400" b="1" baseline="0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269" t="-577500" b="-128333"/>
                          </a:stretch>
                        </a:blipFill>
                      </a:tcPr>
                    </a:tc>
                  </a:tr>
                  <a:tr h="932625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Water Saturation</a:t>
                          </a:r>
                        </a:p>
                        <a:p>
                          <a:pPr algn="ctr"/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269" t="-531373" b="-6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98289" y="-304800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Dependent Functions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-76200" y="656201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Ma, Kun, </a:t>
            </a:r>
            <a:r>
              <a:rPr lang="en-US" sz="800" dirty="0" err="1"/>
              <a:t>Guangwei</a:t>
            </a:r>
            <a:r>
              <a:rPr lang="en-US" sz="800" dirty="0"/>
              <a:t> Ren, Khalid </a:t>
            </a:r>
            <a:r>
              <a:rPr lang="en-US" sz="800" dirty="0" err="1"/>
              <a:t>Mateen</a:t>
            </a:r>
            <a:r>
              <a:rPr lang="en-US" sz="800" dirty="0"/>
              <a:t>, Danielle Morel, and Philippe </a:t>
            </a:r>
            <a:r>
              <a:rPr lang="en-US" sz="800" dirty="0" smtClean="0"/>
              <a:t>Cordelier 2014 Literature </a:t>
            </a:r>
            <a:r>
              <a:rPr lang="en-US" sz="800" dirty="0"/>
              <a:t>Review of Modeling Techniques for Foam Flow Through Porous Media. </a:t>
            </a:r>
            <a:r>
              <a:rPr lang="en-US" sz="800" i="1" dirty="0"/>
              <a:t>In</a:t>
            </a:r>
            <a:r>
              <a:rPr lang="en-US" sz="800" dirty="0"/>
              <a:t> SPE: Society of Petroleum Engineers.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31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198" y="838200"/>
                <a:ext cx="8991600" cy="5867400"/>
              </a:xfrm>
            </p:spPr>
            <p:txBody>
              <a:bodyPr/>
              <a:lstStyle/>
              <a:p>
                <a:r>
                  <a:rPr lang="en-US" sz="2000" b="1" dirty="0" smtClean="0"/>
                  <a:t>Bubbles in smooth capillary tube</a:t>
                </a:r>
              </a:p>
              <a:p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𝒂𝒑𝒑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𝒘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latin typeface="Cambria Math"/>
                        </a:rPr>
                        <m:t>𝟎</m:t>
                      </m:r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latin typeface="Cambria Math"/>
                        </a:rPr>
                        <m:t>𝟖𝟓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1600" b="1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𝑼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+(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1600" b="1" i="1" smtClean="0">
                          <a:latin typeface="Cambria Math"/>
                        </a:rPr>
                        <m:t>𝑹</m:t>
                      </m:r>
                      <m:r>
                        <a:rPr lang="en-US" sz="1600" b="1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𝑼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</m:sSubSup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</m:sSubSup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b="1" dirty="0" smtClean="0"/>
              </a:p>
              <a:p>
                <a:pPr marL="0" indent="0">
                  <a:buNone/>
                </a:pPr>
                <a:endParaRPr lang="en-US" sz="1600" b="1" dirty="0" smtClean="0"/>
              </a:p>
              <a:p>
                <a:r>
                  <a:rPr lang="en-US" sz="2000" b="1" dirty="0" smtClean="0"/>
                  <a:t>Foam in porous media</a:t>
                </a:r>
              </a:p>
              <a:p>
                <a:endParaRPr lang="en-US" sz="20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1" i="1" dirty="0" smtClean="0">
                    <a:latin typeface="Cambria Math"/>
                  </a:rPr>
                  <a:t>            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8" y="838200"/>
                <a:ext cx="8991600" cy="5867400"/>
              </a:xfrm>
              <a:blipFill rotWithShape="1">
                <a:blip r:embed="rId2"/>
                <a:stretch>
                  <a:fillRect l="-542" t="-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318953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Shear Thinning Effect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2278" y="4191000"/>
                <a:ext cx="2347373" cy="745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𝒇𝒎𝒄𝒂𝒑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𝑪𝒂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𝒆𝒑𝒄𝒂𝒑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78" y="4191000"/>
                <a:ext cx="2347373" cy="7457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24047"/>
            <a:ext cx="3657600" cy="12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94130" y="3544131"/>
                <a:ext cx="1463670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𝑪𝒂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30" y="3544131"/>
                <a:ext cx="1463670" cy="5706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445" y="5410828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𝒇𝒎𝒄𝒂𝒑</m:t>
                    </m:r>
                  </m:oMath>
                </a14:m>
                <a:r>
                  <a:rPr lang="en-US" sz="2000" b="1" dirty="0" smtClean="0"/>
                  <a:t> corresponds to the smallest capillary number expected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𝒆𝒑𝒄𝒂𝒑</m:t>
                    </m:r>
                  </m:oMath>
                </a14:m>
                <a:r>
                  <a:rPr lang="en-US" sz="2000" b="1" dirty="0" smtClean="0"/>
                  <a:t> determines the shear-thinning behavior of foam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5" y="5410828"/>
                <a:ext cx="9144000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533" t="-2410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304800"/>
            <a:ext cx="4953000" cy="1143000"/>
          </a:xfrm>
        </p:spPr>
        <p:txBody>
          <a:bodyPr/>
          <a:lstStyle/>
          <a:p>
            <a:r>
              <a:rPr lang="en-US" sz="2400" b="1" dirty="0" smtClean="0"/>
              <a:t>Dry-out Effect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3599" y="762000"/>
                <a:ext cx="4582921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𝒂𝒓𝒄𝒕𝒂𝒏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𝒆𝒑𝒅𝒓𝒚</m:t>
                              </m:r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𝒇𝒎𝒅𝒓𝒚</m:t>
                              </m:r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9" y="762000"/>
                <a:ext cx="4582921" cy="6304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45" y="183515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37" y="1612900"/>
            <a:ext cx="5861168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445" y="5410828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𝒇𝒎𝒅𝒓𝒚</m:t>
                    </m:r>
                  </m:oMath>
                </a14:m>
                <a:r>
                  <a:rPr lang="en-US" sz="2000" b="1" dirty="0" smtClean="0"/>
                  <a:t> corresponds to limiting water saturation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𝒘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𝒆𝒑𝒅𝒓𝒚</m:t>
                    </m:r>
                  </m:oMath>
                </a14:m>
                <a:r>
                  <a:rPr lang="en-US" sz="2000" b="1" dirty="0" smtClean="0"/>
                  <a:t> determines the abruptness of dry-out effect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5" y="5410828"/>
                <a:ext cx="9144000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533" t="-2410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-23933" y="6619977"/>
            <a:ext cx="7339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Farajzadeh</a:t>
            </a:r>
            <a:r>
              <a:rPr lang="en-US" sz="1000" dirty="0"/>
              <a:t>, R.; </a:t>
            </a:r>
            <a:r>
              <a:rPr lang="en-US" sz="1000" dirty="0" err="1"/>
              <a:t>Muruganathan</a:t>
            </a:r>
            <a:r>
              <a:rPr lang="en-US" sz="1000" dirty="0"/>
              <a:t>, R. M.; Rossen, W. R.; </a:t>
            </a:r>
            <a:r>
              <a:rPr lang="en-US" sz="1000" dirty="0" err="1"/>
              <a:t>Krastev</a:t>
            </a:r>
            <a:r>
              <a:rPr lang="en-US" sz="1000" dirty="0"/>
              <a:t>, R. </a:t>
            </a:r>
            <a:r>
              <a:rPr lang="en-US" sz="1000" i="1" dirty="0"/>
              <a:t>Adv. Colloid Interface Sci.</a:t>
            </a:r>
            <a:r>
              <a:rPr lang="en-US" sz="1000" dirty="0"/>
              <a:t> </a:t>
            </a:r>
            <a:r>
              <a:rPr lang="en-US" sz="1000" b="1" dirty="0"/>
              <a:t>2011</a:t>
            </a:r>
            <a:r>
              <a:rPr lang="en-US" sz="1000" dirty="0"/>
              <a:t>, </a:t>
            </a:r>
            <a:r>
              <a:rPr lang="en-US" sz="1000" i="1" dirty="0"/>
              <a:t>168</a:t>
            </a:r>
            <a:r>
              <a:rPr lang="en-US" sz="1000" dirty="0"/>
              <a:t> (1-2), 71–78.</a:t>
            </a:r>
          </a:p>
        </p:txBody>
      </p:sp>
    </p:spTree>
    <p:extLst>
      <p:ext uri="{BB962C8B-B14F-4D97-AF65-F5344CB8AC3E}">
        <p14:creationId xmlns:p14="http://schemas.microsoft.com/office/powerpoint/2010/main" val="1496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7024" y="-304800"/>
            <a:ext cx="4953000" cy="1143000"/>
          </a:xfrm>
        </p:spPr>
        <p:txBody>
          <a:bodyPr/>
          <a:lstStyle/>
          <a:p>
            <a:r>
              <a:rPr lang="en-US" altLang="zh-CN" sz="2400" b="1" dirty="0" smtClean="0"/>
              <a:t>Sample System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685800"/>
            <a:ext cx="3810000" cy="2740855"/>
          </a:xfrm>
          <a:prstGeom prst="rect">
            <a:avLst/>
          </a:prstGeom>
          <a:noFill/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53815"/>
              </p:ext>
            </p:extLst>
          </p:nvPr>
        </p:nvGraphicFramePr>
        <p:xfrm>
          <a:off x="76200" y="806548"/>
          <a:ext cx="5181600" cy="554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1242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System I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Description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Surfactant  1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Lauryl </a:t>
                      </a:r>
                      <a:r>
                        <a:rPr kumimoji="0" lang="en-US" altLang="zh-CN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Betaine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(LB) 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Surfactant 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Alpha Olefin Sulfonate 1416 (AOS) 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Blend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Ratio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LB/AOS 7/3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Concentration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0.5 wt%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Salinity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Water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Gas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Nitrogen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Ambient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 Pressure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5 Bar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Core Sample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Bentheimer Sandstone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Diameter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3.7 cm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Cross Section Area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10.74 cm2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Length of Core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16.8 cm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Absolute Permeability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0.65 Darcy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Porosity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514920"/>
                  </p:ext>
                </p:extLst>
              </p:nvPr>
            </p:nvGraphicFramePr>
            <p:xfrm>
              <a:off x="5642904" y="3657600"/>
              <a:ext cx="319219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331"/>
                    <a:gridCol w="99486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Relative Permeability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𝒓𝒘</m:t>
                                    </m:r>
                                  </m:sub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0.22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𝒓𝒈</m:t>
                                    </m:r>
                                  </m:sub>
                                  <m:sup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0.94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𝒘𝒄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0.10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𝒈𝒓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0.05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4.00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/>
                                      </a:rPr>
                                      <m:t>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1.80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514920"/>
                  </p:ext>
                </p:extLst>
              </p:nvPr>
            </p:nvGraphicFramePr>
            <p:xfrm>
              <a:off x="5642904" y="3657600"/>
              <a:ext cx="319219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331"/>
                    <a:gridCol w="99486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Relative Permeability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" t="-101639" r="-45556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0.22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" t="-201639" r="-45556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0.94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" t="-306667" r="-45556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0.10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" t="-400000" r="-4555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0.05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" t="-500000" r="-45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4.00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" t="-600000" r="-4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/>
                            <a:t>1.80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06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8" y="2276847"/>
            <a:ext cx="480725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8BB-E297-45C2-B96E-A412B6DA6DBA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-292148"/>
            <a:ext cx="4953000" cy="1143000"/>
          </a:xfrm>
        </p:spPr>
        <p:txBody>
          <a:bodyPr/>
          <a:lstStyle/>
          <a:p>
            <a:r>
              <a:rPr lang="en-US" altLang="zh-CN" sz="2400" b="1" dirty="0" smtClean="0"/>
              <a:t>Sample System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2276847"/>
            <a:ext cx="495300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60" y="889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Foam Quality: gas fractional flow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Apparent Viscosity: measure of foam strength 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35306" y="1397168"/>
                <a:ext cx="1981200" cy="66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𝒂𝒑𝒑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𝛁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306" y="1397168"/>
                <a:ext cx="1981200" cy="665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57900" y="788451"/>
                <a:ext cx="2514600" cy="664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𝒈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788451"/>
                <a:ext cx="2514600" cy="6647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900504" y="3168287"/>
                <a:ext cx="1197058" cy="299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900" b="1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900" b="1" i="1">
                                  <a:latin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altLang="zh-CN" sz="900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9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900" b="1" i="1">
                                      <a:latin typeface="Cambria Math"/>
                                    </a:rPr>
                                    <m:t>𝒈</m:t>
                                  </m:r>
                                  <m:r>
                                    <a:rPr lang="en-US" altLang="zh-CN" sz="900" b="1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900" b="1" i="1">
                                      <a:latin typeface="Cambria Math"/>
                                    </a:rPr>
                                    <m:t>𝒊𝒎𝒂𝒙</m:t>
                                  </m:r>
                                </m:sub>
                                <m:sup>
                                  <m:r>
                                    <a:rPr lang="en-US" altLang="zh-CN" sz="900" b="1" i="1">
                                      <a:latin typeface="Cambria Math"/>
                                    </a:rPr>
                                    <m:t>𝒆𝒙𝒑</m:t>
                                  </m:r>
                                </m:sup>
                              </m:sSubSup>
                              <m:r>
                                <a:rPr lang="en-US" altLang="zh-CN" sz="9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zh-CN" altLang="en-US" sz="900" b="1" i="1">
                                  <a:latin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900" b="1" i="1">
                                  <a:latin typeface="Cambria Math"/>
                                </a:rPr>
                                <m:t>𝒂𝒑𝒑</m:t>
                              </m:r>
                              <m:r>
                                <a:rPr lang="en-US" altLang="zh-CN" sz="9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900" b="1" i="1">
                                  <a:latin typeface="Cambria Math"/>
                                </a:rPr>
                                <m:t>𝒊𝒎𝒂𝒙</m:t>
                              </m:r>
                            </m:sub>
                            <m:sup>
                              <m:r>
                                <a:rPr lang="en-US" altLang="zh-CN" sz="900" b="1" i="1">
                                  <a:latin typeface="Cambria Math"/>
                                </a:rPr>
                                <m:t>𝒆𝒙𝒑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04" y="3168287"/>
                <a:ext cx="1197058" cy="2996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>
            <a:off x="2832173" y="31242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114800" y="3048000"/>
            <a:ext cx="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832173" y="4114800"/>
            <a:ext cx="12826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Rectangle 1023"/>
              <p:cNvSpPr/>
              <p:nvPr/>
            </p:nvSpPr>
            <p:spPr>
              <a:xfrm>
                <a:off x="2457823" y="4200479"/>
                <a:ext cx="2031325" cy="267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900" b="1" i="1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9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900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900" b="1" i="1">
                                  <a:latin typeface="Cambria Math"/>
                                </a:rPr>
                                <m:t>𝒈</m:t>
                              </m:r>
                              <m:r>
                                <a:rPr lang="en-US" altLang="zh-CN" sz="900" b="1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sz="900" b="1" i="1">
                                  <a:latin typeface="Cambria Math"/>
                                </a:rPr>
                                <m:t>𝒊𝒎𝒂𝒙</m:t>
                              </m:r>
                              <m:r>
                                <a:rPr lang="en-US" altLang="zh-CN" sz="9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900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900" b="1" i="1">
                                  <a:latin typeface="Cambria Math"/>
                                </a:rPr>
                                <m:t>𝒆𝒙𝒑</m:t>
                              </m:r>
                            </m:sup>
                          </m:sSubSup>
                          <m:r>
                            <a:rPr lang="en-US" altLang="zh-CN" sz="900" b="1" i="1">
                              <a:latin typeface="Cambria Math"/>
                            </a:rPr>
                            <m:t>&lt;</m:t>
                          </m:r>
                          <m:r>
                            <a:rPr lang="en-US" altLang="zh-CN" sz="9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900" b="1" i="1">
                              <a:latin typeface="Cambria Math"/>
                            </a:rPr>
                            <m:t>𝒈</m:t>
                          </m:r>
                          <m:r>
                            <a:rPr lang="en-US" altLang="zh-CN" sz="900" b="1" i="1"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900" b="1" i="1">
                              <a:latin typeface="Cambria Math"/>
                            </a:rPr>
                            <m:t>𝒕𝒓𝒂𝒏𝒔𝒊𝒕𝒊𝒐𝒏</m:t>
                          </m:r>
                        </m:sub>
                        <m:sup/>
                      </m:sSubSup>
                      <m:r>
                        <a:rPr lang="en-US" altLang="zh-CN" sz="900" b="1" i="1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altLang="zh-CN" sz="9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9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900" b="1" i="1">
                              <a:latin typeface="Cambria Math"/>
                            </a:rPr>
                            <m:t>𝒈</m:t>
                          </m:r>
                          <m:r>
                            <a:rPr lang="en-US" altLang="zh-CN" sz="900" b="1" i="1"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900" b="1" i="1">
                              <a:latin typeface="Cambria Math"/>
                            </a:rPr>
                            <m:t>𝒊𝒎𝒂𝒙</m:t>
                          </m:r>
                          <m:r>
                            <a:rPr lang="en-US" altLang="zh-CN" sz="900" b="1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sz="9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900" b="1" i="1">
                              <a:latin typeface="Cambria Math"/>
                            </a:rPr>
                            <m:t>𝒆𝒙𝒑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024" name="Rectangle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23" y="4200479"/>
                <a:ext cx="2031325" cy="2677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2832173" y="4506230"/>
            <a:ext cx="0" cy="15135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114800" y="4506230"/>
            <a:ext cx="0" cy="15135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Straight Arrow Connector 1032"/>
          <p:cNvCxnSpPr>
            <a:stCxn id="22" idx="0"/>
          </p:cNvCxnSpPr>
          <p:nvPr/>
        </p:nvCxnSpPr>
        <p:spPr bwMode="auto">
          <a:xfrm flipV="1">
            <a:off x="3499033" y="2819400"/>
            <a:ext cx="53957" cy="348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35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e Template for Presentation">
  <a:themeElements>
    <a:clrScheme name="RiceU_blue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ceU_blue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RiceU_blue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 Template for Presentation</Template>
  <TotalTime>5358</TotalTime>
  <Words>2122</Words>
  <Application>Microsoft Office PowerPoint</Application>
  <PresentationFormat>On-screen Show (4:3)</PresentationFormat>
  <Paragraphs>381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Rice Template for Presentation</vt:lpstr>
      <vt:lpstr>Innovative Algorithm to Estimate Scalable Parameters for Gas Mobility Control Simulation</vt:lpstr>
      <vt:lpstr>Background</vt:lpstr>
      <vt:lpstr>Foam Models</vt:lpstr>
      <vt:lpstr>CMG-STARS Model</vt:lpstr>
      <vt:lpstr>Dependent Functions</vt:lpstr>
      <vt:lpstr>Shear Thinning Effect</vt:lpstr>
      <vt:lpstr>Dry-out Effect</vt:lpstr>
      <vt:lpstr>Sample System </vt:lpstr>
      <vt:lpstr>Sample System </vt:lpstr>
      <vt:lpstr>Relative Permeability </vt:lpstr>
      <vt:lpstr>Quality Scan Data Fit </vt:lpstr>
      <vt:lpstr>Quality Scan Data Fit </vt:lpstr>
      <vt:lpstr>Quality Scan Data Fit </vt:lpstr>
      <vt:lpstr>Shear Thinning Behavior Data Fit </vt:lpstr>
      <vt:lpstr>Shear Thinning Behavior Data Fit </vt:lpstr>
      <vt:lpstr>5 Parameter Estimation </vt:lpstr>
      <vt:lpstr>Other Systems</vt:lpstr>
      <vt:lpstr>Other Systems</vt:lpstr>
      <vt:lpstr>Algorithm Comparison</vt:lpstr>
      <vt:lpstr>Conclusion</vt:lpstr>
      <vt:lpstr>Acknowledgement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Algorithm to Estimate Scalable Parameters for Gas Mobility Control Simulation</dc:title>
  <dc:creator>Yongchao</dc:creator>
  <cp:lastModifiedBy>Yongchao</cp:lastModifiedBy>
  <cp:revision>102</cp:revision>
  <dcterms:created xsi:type="dcterms:W3CDTF">2015-03-25T18:46:12Z</dcterms:created>
  <dcterms:modified xsi:type="dcterms:W3CDTF">2015-04-20T21:26:05Z</dcterms:modified>
</cp:coreProperties>
</file>