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 id="2147483663" r:id="rId2"/>
  </p:sldMasterIdLst>
  <p:notesMasterIdLst>
    <p:notesMasterId r:id="rId39"/>
  </p:notesMasterIdLst>
  <p:sldIdLst>
    <p:sldId id="309" r:id="rId3"/>
    <p:sldId id="362" r:id="rId4"/>
    <p:sldId id="363" r:id="rId5"/>
    <p:sldId id="364" r:id="rId6"/>
    <p:sldId id="370" r:id="rId7"/>
    <p:sldId id="371" r:id="rId8"/>
    <p:sldId id="372" r:id="rId9"/>
    <p:sldId id="373" r:id="rId10"/>
    <p:sldId id="374" r:id="rId11"/>
    <p:sldId id="375" r:id="rId12"/>
    <p:sldId id="382" r:id="rId13"/>
    <p:sldId id="391" r:id="rId14"/>
    <p:sldId id="383" r:id="rId15"/>
    <p:sldId id="389" r:id="rId16"/>
    <p:sldId id="396" r:id="rId17"/>
    <p:sldId id="392" r:id="rId18"/>
    <p:sldId id="394" r:id="rId19"/>
    <p:sldId id="398" r:id="rId20"/>
    <p:sldId id="395" r:id="rId21"/>
    <p:sldId id="399" r:id="rId22"/>
    <p:sldId id="397" r:id="rId23"/>
    <p:sldId id="348" r:id="rId24"/>
    <p:sldId id="400" r:id="rId25"/>
    <p:sldId id="390" r:id="rId26"/>
    <p:sldId id="378" r:id="rId27"/>
    <p:sldId id="401" r:id="rId28"/>
    <p:sldId id="402" r:id="rId29"/>
    <p:sldId id="403" r:id="rId30"/>
    <p:sldId id="404" r:id="rId31"/>
    <p:sldId id="405" r:id="rId32"/>
    <p:sldId id="406" r:id="rId33"/>
    <p:sldId id="407" r:id="rId34"/>
    <p:sldId id="408" r:id="rId35"/>
    <p:sldId id="409" r:id="rId36"/>
    <p:sldId id="410" r:id="rId37"/>
    <p:sldId id="41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7035" autoAdjust="0"/>
  </p:normalViewPr>
  <p:slideViewPr>
    <p:cSldViewPr snapToGrid="0">
      <p:cViewPr varScale="1">
        <p:scale>
          <a:sx n="116" d="100"/>
          <a:sy n="116" d="100"/>
        </p:scale>
        <p:origin x="-14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foam%20flood\foam%20flooding%20for%20east%20seminole\report%20of%20east%20semonoir\ES%20semonoir%20(&#33258;&#21160;&#20445;&#23384;&#3034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foam%20flood\foam%20flooding%20for%20east%20seminole\Brine%20CO2%2020C\CO2%20brine%20simulation%20by%20Phreeqc%20-201403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06629588507129"/>
          <c:y val="0.15286866728064372"/>
          <c:w val="0.76339584330742616"/>
          <c:h val="0.6288800539608006"/>
        </c:manualLayout>
      </c:layout>
      <c:scatterChart>
        <c:scatterStyle val="lineMarker"/>
        <c:varyColors val="0"/>
        <c:ser>
          <c:idx val="1"/>
          <c:order val="0"/>
          <c:tx>
            <c:strRef>
              <c:f>Sheet1!$O$1</c:f>
              <c:strCache>
                <c:ptCount val="1"/>
                <c:pt idx="0">
                  <c:v>Surfactant and CO2 coinjection</c:v>
                </c:pt>
              </c:strCache>
            </c:strRef>
          </c:tx>
          <c:spPr>
            <a:ln w="28575">
              <a:noFill/>
            </a:ln>
          </c:spPr>
          <c:xVal>
            <c:numRef>
              <c:f>Sheet1!$B$2:$B$261</c:f>
              <c:numCache>
                <c:formatCode>General</c:formatCode>
                <c:ptCount val="260"/>
                <c:pt idx="0">
                  <c:v>0</c:v>
                </c:pt>
                <c:pt idx="1">
                  <c:v>3.3333333333333333E-2</c:v>
                </c:pt>
                <c:pt idx="2">
                  <c:v>6.6666666666666666E-2</c:v>
                </c:pt>
                <c:pt idx="3">
                  <c:v>0.1</c:v>
                </c:pt>
                <c:pt idx="4">
                  <c:v>0.133333333333333</c:v>
                </c:pt>
                <c:pt idx="5">
                  <c:v>0.16666666666666599</c:v>
                </c:pt>
                <c:pt idx="6">
                  <c:v>0.2</c:v>
                </c:pt>
                <c:pt idx="7">
                  <c:v>0.233333333333333</c:v>
                </c:pt>
                <c:pt idx="8">
                  <c:v>0.266666666666666</c:v>
                </c:pt>
                <c:pt idx="9">
                  <c:v>0.3</c:v>
                </c:pt>
                <c:pt idx="10">
                  <c:v>0.33333333333333298</c:v>
                </c:pt>
                <c:pt idx="11">
                  <c:v>0.36666666666666597</c:v>
                </c:pt>
                <c:pt idx="12">
                  <c:v>0.4</c:v>
                </c:pt>
                <c:pt idx="13">
                  <c:v>0.43333333333333302</c:v>
                </c:pt>
                <c:pt idx="14">
                  <c:v>0.46666666666666601</c:v>
                </c:pt>
                <c:pt idx="15">
                  <c:v>0.5</c:v>
                </c:pt>
                <c:pt idx="16">
                  <c:v>0.53333333333333299</c:v>
                </c:pt>
                <c:pt idx="17">
                  <c:v>0.56666666666666599</c:v>
                </c:pt>
                <c:pt idx="18">
                  <c:v>0.6</c:v>
                </c:pt>
                <c:pt idx="19">
                  <c:v>0.63333333333333297</c:v>
                </c:pt>
                <c:pt idx="20">
                  <c:v>0.66666666666666596</c:v>
                </c:pt>
                <c:pt idx="21">
                  <c:v>0.7</c:v>
                </c:pt>
                <c:pt idx="22">
                  <c:v>0.73333333333333295</c:v>
                </c:pt>
                <c:pt idx="23">
                  <c:v>0.76666666666666605</c:v>
                </c:pt>
                <c:pt idx="24">
                  <c:v>0.8</c:v>
                </c:pt>
                <c:pt idx="25">
                  <c:v>0.83333333333333304</c:v>
                </c:pt>
                <c:pt idx="26">
                  <c:v>0.86666666666666603</c:v>
                </c:pt>
                <c:pt idx="27">
                  <c:v>0.9</c:v>
                </c:pt>
                <c:pt idx="28">
                  <c:v>0.93333333333333302</c:v>
                </c:pt>
                <c:pt idx="29">
                  <c:v>0.96666666666666601</c:v>
                </c:pt>
                <c:pt idx="30">
                  <c:v>1</c:v>
                </c:pt>
                <c:pt idx="31">
                  <c:v>1.0333333333333301</c:v>
                </c:pt>
                <c:pt idx="32">
                  <c:v>1.06666666666666</c:v>
                </c:pt>
                <c:pt idx="33">
                  <c:v>1.1000000000000001</c:v>
                </c:pt>
                <c:pt idx="34">
                  <c:v>1.13333333333333</c:v>
                </c:pt>
                <c:pt idx="35">
                  <c:v>1.1666666666666601</c:v>
                </c:pt>
                <c:pt idx="36">
                  <c:v>1.2</c:v>
                </c:pt>
                <c:pt idx="37">
                  <c:v>1.2333333333333301</c:v>
                </c:pt>
                <c:pt idx="38">
                  <c:v>1.2666666666666599</c:v>
                </c:pt>
                <c:pt idx="39">
                  <c:v>1.3</c:v>
                </c:pt>
                <c:pt idx="40">
                  <c:v>1.3333333333333299</c:v>
                </c:pt>
                <c:pt idx="41">
                  <c:v>1.36666666666666</c:v>
                </c:pt>
                <c:pt idx="42">
                  <c:v>1.4</c:v>
                </c:pt>
                <c:pt idx="43">
                  <c:v>1.43333333333333</c:v>
                </c:pt>
                <c:pt idx="44">
                  <c:v>1.4666666666666599</c:v>
                </c:pt>
                <c:pt idx="45">
                  <c:v>1.5</c:v>
                </c:pt>
                <c:pt idx="46">
                  <c:v>1.5333333333333301</c:v>
                </c:pt>
                <c:pt idx="47">
                  <c:v>1.56666666666666</c:v>
                </c:pt>
                <c:pt idx="48">
                  <c:v>1.6</c:v>
                </c:pt>
                <c:pt idx="49">
                  <c:v>1.63333333333333</c:v>
                </c:pt>
                <c:pt idx="50">
                  <c:v>1.6666666666666601</c:v>
                </c:pt>
                <c:pt idx="51">
                  <c:v>1.7</c:v>
                </c:pt>
                <c:pt idx="52">
                  <c:v>1.7333333333333301</c:v>
                </c:pt>
                <c:pt idx="53">
                  <c:v>1.7666666666666599</c:v>
                </c:pt>
                <c:pt idx="54">
                  <c:v>1.8</c:v>
                </c:pt>
                <c:pt idx="55">
                  <c:v>1.8333333333333299</c:v>
                </c:pt>
                <c:pt idx="56">
                  <c:v>1.86666666666666</c:v>
                </c:pt>
                <c:pt idx="57">
                  <c:v>1.9</c:v>
                </c:pt>
                <c:pt idx="58">
                  <c:v>1.93333333333333</c:v>
                </c:pt>
                <c:pt idx="59">
                  <c:v>1.9666666666666599</c:v>
                </c:pt>
                <c:pt idx="60">
                  <c:v>2</c:v>
                </c:pt>
                <c:pt idx="61">
                  <c:v>2.0333333333333301</c:v>
                </c:pt>
                <c:pt idx="62">
                  <c:v>2.0666666666666602</c:v>
                </c:pt>
                <c:pt idx="63">
                  <c:v>2.1</c:v>
                </c:pt>
                <c:pt idx="64">
                  <c:v>2.1333333333333302</c:v>
                </c:pt>
                <c:pt idx="65">
                  <c:v>2.1666666666666599</c:v>
                </c:pt>
                <c:pt idx="66">
                  <c:v>2.2000000000000002</c:v>
                </c:pt>
                <c:pt idx="67">
                  <c:v>2.2333333333333298</c:v>
                </c:pt>
                <c:pt idx="68">
                  <c:v>2.2666666666666599</c:v>
                </c:pt>
                <c:pt idx="69">
                  <c:v>2.2999999999999998</c:v>
                </c:pt>
                <c:pt idx="70">
                  <c:v>2.3333333333333299</c:v>
                </c:pt>
                <c:pt idx="71">
                  <c:v>2.36666666666666</c:v>
                </c:pt>
                <c:pt idx="72">
                  <c:v>2.4</c:v>
                </c:pt>
                <c:pt idx="73">
                  <c:v>2.43333333333333</c:v>
                </c:pt>
                <c:pt idx="74">
                  <c:v>2.4666666666666601</c:v>
                </c:pt>
                <c:pt idx="75">
                  <c:v>2.5</c:v>
                </c:pt>
                <c:pt idx="76">
                  <c:v>2.5333333333333301</c:v>
                </c:pt>
                <c:pt idx="77">
                  <c:v>2.5666666666666602</c:v>
                </c:pt>
                <c:pt idx="78">
                  <c:v>2.6</c:v>
                </c:pt>
                <c:pt idx="79">
                  <c:v>2.6333333333333302</c:v>
                </c:pt>
                <c:pt idx="80">
                  <c:v>2.6666666666666599</c:v>
                </c:pt>
                <c:pt idx="81">
                  <c:v>2.7</c:v>
                </c:pt>
                <c:pt idx="82">
                  <c:v>2.7333333333333298</c:v>
                </c:pt>
                <c:pt idx="83">
                  <c:v>2.7666666666666599</c:v>
                </c:pt>
                <c:pt idx="84">
                  <c:v>2.8</c:v>
                </c:pt>
                <c:pt idx="85">
                  <c:v>2.8333333333333299</c:v>
                </c:pt>
                <c:pt idx="86">
                  <c:v>2.86666666666666</c:v>
                </c:pt>
                <c:pt idx="87">
                  <c:v>2.9</c:v>
                </c:pt>
                <c:pt idx="88">
                  <c:v>2.93333333333333</c:v>
                </c:pt>
                <c:pt idx="89">
                  <c:v>2.9666666666666601</c:v>
                </c:pt>
                <c:pt idx="90">
                  <c:v>3</c:v>
                </c:pt>
                <c:pt idx="91">
                  <c:v>3.0333333333333301</c:v>
                </c:pt>
                <c:pt idx="92">
                  <c:v>3.0666666666666602</c:v>
                </c:pt>
                <c:pt idx="93">
                  <c:v>3.1</c:v>
                </c:pt>
                <c:pt idx="94">
                  <c:v>3.1333333333333302</c:v>
                </c:pt>
                <c:pt idx="95">
                  <c:v>3.1666666666666599</c:v>
                </c:pt>
                <c:pt idx="96">
                  <c:v>3.2</c:v>
                </c:pt>
                <c:pt idx="97">
                  <c:v>3.2333333333333298</c:v>
                </c:pt>
                <c:pt idx="98">
                  <c:v>3.2666666666666599</c:v>
                </c:pt>
                <c:pt idx="99">
                  <c:v>3.3</c:v>
                </c:pt>
                <c:pt idx="100">
                  <c:v>3.3333333333333299</c:v>
                </c:pt>
                <c:pt idx="101">
                  <c:v>3.36666666666666</c:v>
                </c:pt>
                <c:pt idx="102">
                  <c:v>3.4</c:v>
                </c:pt>
                <c:pt idx="103">
                  <c:v>3.43333333333333</c:v>
                </c:pt>
                <c:pt idx="104">
                  <c:v>3.4666666666666601</c:v>
                </c:pt>
                <c:pt idx="105">
                  <c:v>3.5</c:v>
                </c:pt>
                <c:pt idx="106">
                  <c:v>3.5333333333333301</c:v>
                </c:pt>
                <c:pt idx="107">
                  <c:v>3.5666666666666602</c:v>
                </c:pt>
                <c:pt idx="108">
                  <c:v>3.6</c:v>
                </c:pt>
                <c:pt idx="109">
                  <c:v>3.6333333333333302</c:v>
                </c:pt>
                <c:pt idx="110">
                  <c:v>3.6666666666666599</c:v>
                </c:pt>
                <c:pt idx="111">
                  <c:v>3.7</c:v>
                </c:pt>
                <c:pt idx="112">
                  <c:v>3.7333333333333298</c:v>
                </c:pt>
                <c:pt idx="113">
                  <c:v>3.7666666666666599</c:v>
                </c:pt>
                <c:pt idx="114">
                  <c:v>3.8</c:v>
                </c:pt>
                <c:pt idx="115">
                  <c:v>3.8333333333333299</c:v>
                </c:pt>
                <c:pt idx="116">
                  <c:v>3.86666666666666</c:v>
                </c:pt>
                <c:pt idx="117">
                  <c:v>3.9</c:v>
                </c:pt>
                <c:pt idx="118">
                  <c:v>3.93333333333333</c:v>
                </c:pt>
                <c:pt idx="119">
                  <c:v>3.9666666666666601</c:v>
                </c:pt>
                <c:pt idx="120">
                  <c:v>4</c:v>
                </c:pt>
                <c:pt idx="121">
                  <c:v>4.0333333333333297</c:v>
                </c:pt>
                <c:pt idx="122">
                  <c:v>4.0666666666666602</c:v>
                </c:pt>
                <c:pt idx="123">
                  <c:v>4.0999999999999996</c:v>
                </c:pt>
                <c:pt idx="124">
                  <c:v>4.1333333333333302</c:v>
                </c:pt>
                <c:pt idx="125">
                  <c:v>4.1666666666666599</c:v>
                </c:pt>
                <c:pt idx="126">
                  <c:v>4.2</c:v>
                </c:pt>
                <c:pt idx="127">
                  <c:v>4.2333333333334604</c:v>
                </c:pt>
                <c:pt idx="128">
                  <c:v>4.2666666666667998</c:v>
                </c:pt>
                <c:pt idx="129">
                  <c:v>4.3000000000001402</c:v>
                </c:pt>
                <c:pt idx="130">
                  <c:v>4.3333333333334796</c:v>
                </c:pt>
                <c:pt idx="131">
                  <c:v>4.3666666666668199</c:v>
                </c:pt>
                <c:pt idx="132">
                  <c:v>4.4000000000001602</c:v>
                </c:pt>
                <c:pt idx="133">
                  <c:v>4.4333333333334997</c:v>
                </c:pt>
                <c:pt idx="134">
                  <c:v>4.46666666666684</c:v>
                </c:pt>
                <c:pt idx="135">
                  <c:v>4.5000000000001803</c:v>
                </c:pt>
                <c:pt idx="136">
                  <c:v>4.5333333333335197</c:v>
                </c:pt>
                <c:pt idx="137">
                  <c:v>4.5666666666668601</c:v>
                </c:pt>
                <c:pt idx="138">
                  <c:v>4.6000000000002004</c:v>
                </c:pt>
                <c:pt idx="139">
                  <c:v>4.6333333333335398</c:v>
                </c:pt>
                <c:pt idx="140">
                  <c:v>4.6666666666668801</c:v>
                </c:pt>
                <c:pt idx="141">
                  <c:v>4.7000000000002196</c:v>
                </c:pt>
                <c:pt idx="142">
                  <c:v>4.7333333333335599</c:v>
                </c:pt>
                <c:pt idx="143">
                  <c:v>4.7666666666669002</c:v>
                </c:pt>
                <c:pt idx="144">
                  <c:v>4.8000000000002396</c:v>
                </c:pt>
                <c:pt idx="145">
                  <c:v>4.83333333333358</c:v>
                </c:pt>
                <c:pt idx="146">
                  <c:v>4.8666666666669203</c:v>
                </c:pt>
                <c:pt idx="147">
                  <c:v>4.9000000000002597</c:v>
                </c:pt>
                <c:pt idx="148">
                  <c:v>4.9333333333335903</c:v>
                </c:pt>
                <c:pt idx="149">
                  <c:v>4.9666666666669297</c:v>
                </c:pt>
                <c:pt idx="150">
                  <c:v>5.00000000000027</c:v>
                </c:pt>
                <c:pt idx="151">
                  <c:v>5.0333333333336103</c:v>
                </c:pt>
                <c:pt idx="152">
                  <c:v>5.0666666666669498</c:v>
                </c:pt>
                <c:pt idx="153">
                  <c:v>5.1000000000002901</c:v>
                </c:pt>
                <c:pt idx="154">
                  <c:v>5.1333333333336304</c:v>
                </c:pt>
                <c:pt idx="155">
                  <c:v>5.1666666666669698</c:v>
                </c:pt>
                <c:pt idx="156">
                  <c:v>5.2000000000003102</c:v>
                </c:pt>
                <c:pt idx="157">
                  <c:v>5.2333333333336496</c:v>
                </c:pt>
                <c:pt idx="158">
                  <c:v>5.2666666666669899</c:v>
                </c:pt>
                <c:pt idx="159">
                  <c:v>5.3000000000003302</c:v>
                </c:pt>
                <c:pt idx="160">
                  <c:v>5.3333333333336697</c:v>
                </c:pt>
                <c:pt idx="161">
                  <c:v>5.36666666666701</c:v>
                </c:pt>
                <c:pt idx="162">
                  <c:v>5.4000000000003503</c:v>
                </c:pt>
                <c:pt idx="163">
                  <c:v>5.4333333333336897</c:v>
                </c:pt>
                <c:pt idx="164">
                  <c:v>5.4666666666670301</c:v>
                </c:pt>
                <c:pt idx="165">
                  <c:v>5.5000000000003704</c:v>
                </c:pt>
                <c:pt idx="166">
                  <c:v>5.5333333333337098</c:v>
                </c:pt>
                <c:pt idx="167">
                  <c:v>5.5666666666670501</c:v>
                </c:pt>
                <c:pt idx="168">
                  <c:v>5.6000000000003904</c:v>
                </c:pt>
                <c:pt idx="169">
                  <c:v>5.6333333333337299</c:v>
                </c:pt>
                <c:pt idx="170">
                  <c:v>5.6666666666670702</c:v>
                </c:pt>
                <c:pt idx="171">
                  <c:v>5.7000000000004096</c:v>
                </c:pt>
                <c:pt idx="172">
                  <c:v>5.7333333333337499</c:v>
                </c:pt>
                <c:pt idx="173">
                  <c:v>5.7666666666670903</c:v>
                </c:pt>
                <c:pt idx="174">
                  <c:v>5.8000000000004297</c:v>
                </c:pt>
                <c:pt idx="175">
                  <c:v>5.83333333333377</c:v>
                </c:pt>
                <c:pt idx="176">
                  <c:v>5.8666666666671103</c:v>
                </c:pt>
                <c:pt idx="177">
                  <c:v>5.9000000000004498</c:v>
                </c:pt>
                <c:pt idx="178">
                  <c:v>5.9333333333337901</c:v>
                </c:pt>
                <c:pt idx="179">
                  <c:v>5.9666666666671304</c:v>
                </c:pt>
                <c:pt idx="180">
                  <c:v>6.0000000000004698</c:v>
                </c:pt>
                <c:pt idx="181">
                  <c:v>6.0333333333338102</c:v>
                </c:pt>
                <c:pt idx="182">
                  <c:v>6.0666666666671496</c:v>
                </c:pt>
                <c:pt idx="183">
                  <c:v>6.1000000000004899</c:v>
                </c:pt>
                <c:pt idx="184">
                  <c:v>6.1333333333338302</c:v>
                </c:pt>
                <c:pt idx="185">
                  <c:v>6.1666666666671697</c:v>
                </c:pt>
                <c:pt idx="186">
                  <c:v>6.20000000000051</c:v>
                </c:pt>
                <c:pt idx="187">
                  <c:v>6.2333333333338503</c:v>
                </c:pt>
                <c:pt idx="188">
                  <c:v>6.2666666666671897</c:v>
                </c:pt>
                <c:pt idx="189">
                  <c:v>6.3000000000005301</c:v>
                </c:pt>
                <c:pt idx="190">
                  <c:v>6.3333333333338704</c:v>
                </c:pt>
                <c:pt idx="191">
                  <c:v>6.3666666666672098</c:v>
                </c:pt>
                <c:pt idx="192">
                  <c:v>6.4000000000005501</c:v>
                </c:pt>
                <c:pt idx="193">
                  <c:v>6.4333333333338896</c:v>
                </c:pt>
                <c:pt idx="194">
                  <c:v>6.4666666666672299</c:v>
                </c:pt>
                <c:pt idx="195">
                  <c:v>6.5000000000005702</c:v>
                </c:pt>
                <c:pt idx="196">
                  <c:v>6.5333333333339096</c:v>
                </c:pt>
                <c:pt idx="197">
                  <c:v>6.56666666666725</c:v>
                </c:pt>
                <c:pt idx="198">
                  <c:v>6.6000000000005903</c:v>
                </c:pt>
                <c:pt idx="199">
                  <c:v>6.6333333333339297</c:v>
                </c:pt>
                <c:pt idx="200">
                  <c:v>6.66666666666727</c:v>
                </c:pt>
                <c:pt idx="201">
                  <c:v>6.7000000000006104</c:v>
                </c:pt>
                <c:pt idx="202">
                  <c:v>6.7333333333339498</c:v>
                </c:pt>
                <c:pt idx="203">
                  <c:v>6.7666666666672901</c:v>
                </c:pt>
                <c:pt idx="204">
                  <c:v>6.8000000000006304</c:v>
                </c:pt>
                <c:pt idx="205">
                  <c:v>6.8333333333339699</c:v>
                </c:pt>
                <c:pt idx="206">
                  <c:v>6.8666666666673102</c:v>
                </c:pt>
                <c:pt idx="207">
                  <c:v>6.9000000000006496</c:v>
                </c:pt>
                <c:pt idx="208">
                  <c:v>6.9333333333339899</c:v>
                </c:pt>
                <c:pt idx="209">
                  <c:v>6.9666666666673303</c:v>
                </c:pt>
                <c:pt idx="210">
                  <c:v>7.0000000000006697</c:v>
                </c:pt>
                <c:pt idx="211">
                  <c:v>7.03333333333401</c:v>
                </c:pt>
                <c:pt idx="212">
                  <c:v>7.0666666666673503</c:v>
                </c:pt>
                <c:pt idx="213">
                  <c:v>7.1000000000006898</c:v>
                </c:pt>
                <c:pt idx="214">
                  <c:v>7.1333333333340301</c:v>
                </c:pt>
                <c:pt idx="215">
                  <c:v>7.1666666666673704</c:v>
                </c:pt>
                <c:pt idx="216">
                  <c:v>7.2000000000007098</c:v>
                </c:pt>
                <c:pt idx="217">
                  <c:v>7.2333333333340502</c:v>
                </c:pt>
                <c:pt idx="218">
                  <c:v>7.2666666666673896</c:v>
                </c:pt>
                <c:pt idx="219">
                  <c:v>7.3000000000007299</c:v>
                </c:pt>
                <c:pt idx="220">
                  <c:v>7.3333333333340702</c:v>
                </c:pt>
                <c:pt idx="221">
                  <c:v>7.3666666666674097</c:v>
                </c:pt>
                <c:pt idx="222">
                  <c:v>7.40000000000075</c:v>
                </c:pt>
                <c:pt idx="223">
                  <c:v>7.4333333333340903</c:v>
                </c:pt>
                <c:pt idx="224">
                  <c:v>7.4666666666674297</c:v>
                </c:pt>
                <c:pt idx="225">
                  <c:v>7.5000000000007701</c:v>
                </c:pt>
                <c:pt idx="226">
                  <c:v>7.5333333333341104</c:v>
                </c:pt>
                <c:pt idx="227">
                  <c:v>7.5666666666674498</c:v>
                </c:pt>
                <c:pt idx="228">
                  <c:v>7.6000000000007901</c:v>
                </c:pt>
                <c:pt idx="229">
                  <c:v>7.6333333333341198</c:v>
                </c:pt>
                <c:pt idx="230">
                  <c:v>7.6666666666674601</c:v>
                </c:pt>
                <c:pt idx="231">
                  <c:v>7.7000000000008004</c:v>
                </c:pt>
                <c:pt idx="232">
                  <c:v>7.7333333333341399</c:v>
                </c:pt>
                <c:pt idx="233">
                  <c:v>7.7666666666674802</c:v>
                </c:pt>
                <c:pt idx="234">
                  <c:v>7.8000000000008196</c:v>
                </c:pt>
                <c:pt idx="235">
                  <c:v>7.8333333333341599</c:v>
                </c:pt>
                <c:pt idx="236">
                  <c:v>7.8666666666675003</c:v>
                </c:pt>
                <c:pt idx="237">
                  <c:v>7.9000000000008397</c:v>
                </c:pt>
                <c:pt idx="238">
                  <c:v>7.93333333333418</c:v>
                </c:pt>
                <c:pt idx="239">
                  <c:v>7.9666666666675203</c:v>
                </c:pt>
                <c:pt idx="240">
                  <c:v>8.0000000000008598</c:v>
                </c:pt>
                <c:pt idx="241">
                  <c:v>8.0333333333342001</c:v>
                </c:pt>
                <c:pt idx="242">
                  <c:v>8.0666666666675404</c:v>
                </c:pt>
                <c:pt idx="243">
                  <c:v>8.1000000000008807</c:v>
                </c:pt>
                <c:pt idx="244">
                  <c:v>8.1333333333342193</c:v>
                </c:pt>
                <c:pt idx="245">
                  <c:v>8.1666666666675596</c:v>
                </c:pt>
                <c:pt idx="246">
                  <c:v>8.2000000000008999</c:v>
                </c:pt>
                <c:pt idx="247">
                  <c:v>8.2333333333342402</c:v>
                </c:pt>
                <c:pt idx="248">
                  <c:v>8.2666666666675805</c:v>
                </c:pt>
                <c:pt idx="249">
                  <c:v>8.3000000000009209</c:v>
                </c:pt>
                <c:pt idx="250">
                  <c:v>8.3333333333342594</c:v>
                </c:pt>
                <c:pt idx="251">
                  <c:v>8.3666666666675997</c:v>
                </c:pt>
                <c:pt idx="252">
                  <c:v>8.40000000000094</c:v>
                </c:pt>
                <c:pt idx="253">
                  <c:v>8.4333333333342804</c:v>
                </c:pt>
                <c:pt idx="254">
                  <c:v>8.4666666666676207</c:v>
                </c:pt>
                <c:pt idx="255">
                  <c:v>8.5000000000009592</c:v>
                </c:pt>
                <c:pt idx="256">
                  <c:v>8.5333333333342996</c:v>
                </c:pt>
                <c:pt idx="257">
                  <c:v>8.5666666666676399</c:v>
                </c:pt>
                <c:pt idx="258">
                  <c:v>8.6000000000009802</c:v>
                </c:pt>
                <c:pt idx="259">
                  <c:v>8.6333333333343205</c:v>
                </c:pt>
              </c:numCache>
            </c:numRef>
          </c:xVal>
          <c:yVal>
            <c:numRef>
              <c:f>Sheet1!$O$2:$O$261</c:f>
              <c:numCache>
                <c:formatCode>General</c:formatCode>
                <c:ptCount val="260"/>
                <c:pt idx="0">
                  <c:v>3.2702453328555787</c:v>
                </c:pt>
                <c:pt idx="1">
                  <c:v>3.2702453328555787</c:v>
                </c:pt>
                <c:pt idx="2">
                  <c:v>3.2702453328555787</c:v>
                </c:pt>
                <c:pt idx="3">
                  <c:v>3.2702453328555787</c:v>
                </c:pt>
                <c:pt idx="4">
                  <c:v>3.2702453328555787</c:v>
                </c:pt>
                <c:pt idx="5">
                  <c:v>3.0648619207327426</c:v>
                </c:pt>
                <c:pt idx="6">
                  <c:v>3.6504106171860995</c:v>
                </c:pt>
                <c:pt idx="7">
                  <c:v>2.593480507808986</c:v>
                </c:pt>
                <c:pt idx="8">
                  <c:v>2.64585622035607</c:v>
                </c:pt>
                <c:pt idx="9">
                  <c:v>3.9446561932933131</c:v>
                </c:pt>
                <c:pt idx="10">
                  <c:v>3.9334748614012391</c:v>
                </c:pt>
                <c:pt idx="11">
                  <c:v>3.9334748614012391</c:v>
                </c:pt>
                <c:pt idx="12">
                  <c:v>3.9334748614012391</c:v>
                </c:pt>
                <c:pt idx="13">
                  <c:v>3.9334748614012391</c:v>
                </c:pt>
                <c:pt idx="14">
                  <c:v>5.2363942724039827</c:v>
                </c:pt>
                <c:pt idx="15">
                  <c:v>5.1657753341382522</c:v>
                </c:pt>
                <c:pt idx="16">
                  <c:v>6.9753856271976185</c:v>
                </c:pt>
                <c:pt idx="17">
                  <c:v>2.0032238821379145</c:v>
                </c:pt>
                <c:pt idx="18">
                  <c:v>5.3376147505848657</c:v>
                </c:pt>
                <c:pt idx="19">
                  <c:v>7.7604328242516676</c:v>
                </c:pt>
                <c:pt idx="20">
                  <c:v>3.762223936106841</c:v>
                </c:pt>
                <c:pt idx="21">
                  <c:v>5.4800296094207583</c:v>
                </c:pt>
                <c:pt idx="22">
                  <c:v>5.5906659460370696</c:v>
                </c:pt>
                <c:pt idx="23">
                  <c:v>4.0323413749732628</c:v>
                </c:pt>
                <c:pt idx="24">
                  <c:v>6.5634418206475198</c:v>
                </c:pt>
                <c:pt idx="25">
                  <c:v>5.778983114745686</c:v>
                </c:pt>
                <c:pt idx="26">
                  <c:v>4.5560985004441044</c:v>
                </c:pt>
                <c:pt idx="27">
                  <c:v>4.7991453463086629</c:v>
                </c:pt>
                <c:pt idx="28">
                  <c:v>4.2789191677511091</c:v>
                </c:pt>
                <c:pt idx="29">
                  <c:v>4.6508455759506271</c:v>
                </c:pt>
                <c:pt idx="30">
                  <c:v>4.7438271780005072</c:v>
                </c:pt>
                <c:pt idx="31">
                  <c:v>4.6602614343860598</c:v>
                </c:pt>
                <c:pt idx="32">
                  <c:v>5.6012587867769303</c:v>
                </c:pt>
                <c:pt idx="33">
                  <c:v>7.411457570988512</c:v>
                </c:pt>
                <c:pt idx="34">
                  <c:v>1.4512191813607804</c:v>
                </c:pt>
                <c:pt idx="35">
                  <c:v>7.4191079559672977</c:v>
                </c:pt>
                <c:pt idx="36">
                  <c:v>6.1726836955771391</c:v>
                </c:pt>
                <c:pt idx="37">
                  <c:v>1.1987564770607908</c:v>
                </c:pt>
                <c:pt idx="38">
                  <c:v>1.1658009725367828</c:v>
                </c:pt>
                <c:pt idx="39">
                  <c:v>1.3405828447444679</c:v>
                </c:pt>
                <c:pt idx="40">
                  <c:v>0.64734026743587159</c:v>
                </c:pt>
                <c:pt idx="41">
                  <c:v>6.7970728080766483</c:v>
                </c:pt>
                <c:pt idx="42">
                  <c:v>6.187984465534714</c:v>
                </c:pt>
                <c:pt idx="43">
                  <c:v>6.23918319577737</c:v>
                </c:pt>
                <c:pt idx="44">
                  <c:v>5.7018907738055962</c:v>
                </c:pt>
                <c:pt idx="45">
                  <c:v>2.9618759690952183</c:v>
                </c:pt>
                <c:pt idx="46">
                  <c:v>5.008648196497</c:v>
                </c:pt>
                <c:pt idx="47">
                  <c:v>1.8814062136295273</c:v>
                </c:pt>
                <c:pt idx="48">
                  <c:v>4.5037227878970212</c:v>
                </c:pt>
                <c:pt idx="49">
                  <c:v>4.1559245169382937</c:v>
                </c:pt>
                <c:pt idx="50">
                  <c:v>4.428395920413573</c:v>
                </c:pt>
                <c:pt idx="51">
                  <c:v>4.2489061189881729</c:v>
                </c:pt>
                <c:pt idx="52">
                  <c:v>4.5719877615538937</c:v>
                </c:pt>
                <c:pt idx="53">
                  <c:v>4.6025893014690453</c:v>
                </c:pt>
                <c:pt idx="54">
                  <c:v>4.5113731728758077</c:v>
                </c:pt>
                <c:pt idx="55">
                  <c:v>3.8822761311585836</c:v>
                </c:pt>
                <c:pt idx="56">
                  <c:v>4.3960289070417806</c:v>
                </c:pt>
                <c:pt idx="57">
                  <c:v>2.115037201058656</c:v>
                </c:pt>
                <c:pt idx="58">
                  <c:v>3.9093467241604474</c:v>
                </c:pt>
                <c:pt idx="59">
                  <c:v>2.7617889773423125</c:v>
                </c:pt>
                <c:pt idx="60">
                  <c:v>2.4551850870385952</c:v>
                </c:pt>
                <c:pt idx="61">
                  <c:v>2.7170636497740155</c:v>
                </c:pt>
                <c:pt idx="62">
                  <c:v>3.4344343643234043</c:v>
                </c:pt>
                <c:pt idx="63">
                  <c:v>2.6340863973117812</c:v>
                </c:pt>
                <c:pt idx="64">
                  <c:v>6.5610878560386618</c:v>
                </c:pt>
                <c:pt idx="65">
                  <c:v>6.8017807372943624</c:v>
                </c:pt>
                <c:pt idx="66">
                  <c:v>4.7903179790254482</c:v>
                </c:pt>
                <c:pt idx="67">
                  <c:v>4.3960289070417806</c:v>
                </c:pt>
                <c:pt idx="68">
                  <c:v>7.5944783193271981</c:v>
                </c:pt>
                <c:pt idx="69">
                  <c:v>8.1029346748404656</c:v>
                </c:pt>
                <c:pt idx="70">
                  <c:v>7.9616967983090028</c:v>
                </c:pt>
                <c:pt idx="71">
                  <c:v>6.013202593327029</c:v>
                </c:pt>
                <c:pt idx="72">
                  <c:v>9.244607510136456</c:v>
                </c:pt>
                <c:pt idx="73">
                  <c:v>8.7838189379525584</c:v>
                </c:pt>
                <c:pt idx="74">
                  <c:v>6.1191310007256261</c:v>
                </c:pt>
                <c:pt idx="75">
                  <c:v>7.8298747802129691</c:v>
                </c:pt>
                <c:pt idx="76">
                  <c:v>2.48107869773603</c:v>
                </c:pt>
                <c:pt idx="77">
                  <c:v>1.6936775360731249</c:v>
                </c:pt>
                <c:pt idx="78">
                  <c:v>-2.4716628393005886E-2</c:v>
                </c:pt>
                <c:pt idx="79">
                  <c:v>12.97269895941486</c:v>
                </c:pt>
                <c:pt idx="80">
                  <c:v>13.931351046372162</c:v>
                </c:pt>
                <c:pt idx="81">
                  <c:v>10.426297743783026</c:v>
                </c:pt>
                <c:pt idx="82">
                  <c:v>9.4558758337814357</c:v>
                </c:pt>
                <c:pt idx="83">
                  <c:v>12.629020126521633</c:v>
                </c:pt>
                <c:pt idx="84">
                  <c:v>18.480387652989695</c:v>
                </c:pt>
                <c:pt idx="85">
                  <c:v>12.324181709674559</c:v>
                </c:pt>
                <c:pt idx="86">
                  <c:v>14.245605321654669</c:v>
                </c:pt>
                <c:pt idx="87">
                  <c:v>19.38666402739991</c:v>
                </c:pt>
                <c:pt idx="88">
                  <c:v>14.540439388914093</c:v>
                </c:pt>
                <c:pt idx="89">
                  <c:v>13.908988382588015</c:v>
                </c:pt>
                <c:pt idx="90">
                  <c:v>13.714786302357254</c:v>
                </c:pt>
                <c:pt idx="91">
                  <c:v>12.646674861088064</c:v>
                </c:pt>
                <c:pt idx="92">
                  <c:v>19.201289314452371</c:v>
                </c:pt>
                <c:pt idx="93">
                  <c:v>19.047104632572186</c:v>
                </c:pt>
                <c:pt idx="94">
                  <c:v>16.209400296594215</c:v>
                </c:pt>
                <c:pt idx="95">
                  <c:v>14.628124570594046</c:v>
                </c:pt>
                <c:pt idx="96">
                  <c:v>14.808202863171662</c:v>
                </c:pt>
                <c:pt idx="97">
                  <c:v>18.17437225383819</c:v>
                </c:pt>
                <c:pt idx="98">
                  <c:v>14.670495933553482</c:v>
                </c:pt>
                <c:pt idx="99">
                  <c:v>15.075966337429225</c:v>
                </c:pt>
                <c:pt idx="100">
                  <c:v>24.212291475558228</c:v>
                </c:pt>
                <c:pt idx="101">
                  <c:v>21.820663432958792</c:v>
                </c:pt>
                <c:pt idx="102">
                  <c:v>15.142465837629455</c:v>
                </c:pt>
                <c:pt idx="103">
                  <c:v>18.06373591722188</c:v>
                </c:pt>
                <c:pt idx="104">
                  <c:v>15.788629122760899</c:v>
                </c:pt>
                <c:pt idx="105">
                  <c:v>16.155259110590489</c:v>
                </c:pt>
                <c:pt idx="106">
                  <c:v>15.923982087770218</c:v>
                </c:pt>
                <c:pt idx="107">
                  <c:v>16.892050033162953</c:v>
                </c:pt>
                <c:pt idx="108">
                  <c:v>18.581608131170576</c:v>
                </c:pt>
                <c:pt idx="109">
                  <c:v>18.58219662232279</c:v>
                </c:pt>
                <c:pt idx="110">
                  <c:v>18.310313709999726</c:v>
                </c:pt>
                <c:pt idx="111">
                  <c:v>16.043445791669747</c:v>
                </c:pt>
                <c:pt idx="112">
                  <c:v>22.137860164002369</c:v>
                </c:pt>
                <c:pt idx="113">
                  <c:v>22.137860164002369</c:v>
                </c:pt>
                <c:pt idx="114">
                  <c:v>22.137860164002369</c:v>
                </c:pt>
                <c:pt idx="115">
                  <c:v>20.312360609833213</c:v>
                </c:pt>
                <c:pt idx="116">
                  <c:v>23.666171686303237</c:v>
                </c:pt>
                <c:pt idx="117">
                  <c:v>25.344548452418785</c:v>
                </c:pt>
                <c:pt idx="118">
                  <c:v>24.261136241192027</c:v>
                </c:pt>
                <c:pt idx="119">
                  <c:v>24.791366769337227</c:v>
                </c:pt>
                <c:pt idx="120">
                  <c:v>23.373103092500454</c:v>
                </c:pt>
                <c:pt idx="121">
                  <c:v>24.101655138941918</c:v>
                </c:pt>
                <c:pt idx="122">
                  <c:v>23.46137676533262</c:v>
                </c:pt>
                <c:pt idx="123">
                  <c:v>21.376941104189115</c:v>
                </c:pt>
                <c:pt idx="124">
                  <c:v>9.122201350475855</c:v>
                </c:pt>
                <c:pt idx="125">
                  <c:v>6.951257489956828</c:v>
                </c:pt>
                <c:pt idx="126">
                  <c:v>9.896067215637828</c:v>
                </c:pt>
                <c:pt idx="127">
                  <c:v>26.758692691190063</c:v>
                </c:pt>
                <c:pt idx="128">
                  <c:v>26.712790381317333</c:v>
                </c:pt>
                <c:pt idx="129">
                  <c:v>27.13885797552058</c:v>
                </c:pt>
                <c:pt idx="130">
                  <c:v>26.004835525203379</c:v>
                </c:pt>
                <c:pt idx="131">
                  <c:v>23.880970956861507</c:v>
                </c:pt>
                <c:pt idx="132">
                  <c:v>21.083872510386325</c:v>
                </c:pt>
                <c:pt idx="133">
                  <c:v>16.128188517588626</c:v>
                </c:pt>
                <c:pt idx="134">
                  <c:v>18.211447196427699</c:v>
                </c:pt>
                <c:pt idx="135">
                  <c:v>22.054882911540137</c:v>
                </c:pt>
                <c:pt idx="136">
                  <c:v>22.572755125488825</c:v>
                </c:pt>
                <c:pt idx="137">
                  <c:v>18.675178224372672</c:v>
                </c:pt>
                <c:pt idx="138">
                  <c:v>29.574034363383888</c:v>
                </c:pt>
                <c:pt idx="139">
                  <c:v>23.943351018996232</c:v>
                </c:pt>
                <c:pt idx="140">
                  <c:v>21.873039145505874</c:v>
                </c:pt>
                <c:pt idx="141">
                  <c:v>22.347951505342916</c:v>
                </c:pt>
                <c:pt idx="142">
                  <c:v>23.146533998897898</c:v>
                </c:pt>
                <c:pt idx="143">
                  <c:v>15.190133620958825</c:v>
                </c:pt>
                <c:pt idx="144">
                  <c:v>16.710794758280908</c:v>
                </c:pt>
                <c:pt idx="145">
                  <c:v>11.120717303396052</c:v>
                </c:pt>
                <c:pt idx="146">
                  <c:v>13.184555774212052</c:v>
                </c:pt>
                <c:pt idx="147">
                  <c:v>22.303226177774619</c:v>
                </c:pt>
                <c:pt idx="148">
                  <c:v>21.515825016111716</c:v>
                </c:pt>
                <c:pt idx="149">
                  <c:v>20.72665838099217</c:v>
                </c:pt>
                <c:pt idx="150">
                  <c:v>21.930122787270673</c:v>
                </c:pt>
                <c:pt idx="151">
                  <c:v>20.282347561070278</c:v>
                </c:pt>
                <c:pt idx="152">
                  <c:v>18.888212021474299</c:v>
                </c:pt>
                <c:pt idx="153">
                  <c:v>6.8900544101265284</c:v>
                </c:pt>
                <c:pt idx="154">
                  <c:v>12.852646764363115</c:v>
                </c:pt>
                <c:pt idx="155">
                  <c:v>14.64460232285605</c:v>
                </c:pt>
                <c:pt idx="156">
                  <c:v>23.622623341039372</c:v>
                </c:pt>
                <c:pt idx="157">
                  <c:v>22.895248276902336</c:v>
                </c:pt>
                <c:pt idx="158">
                  <c:v>23.378399512870384</c:v>
                </c:pt>
                <c:pt idx="159">
                  <c:v>21.37282166612361</c:v>
                </c:pt>
                <c:pt idx="160">
                  <c:v>18.405649276658462</c:v>
                </c:pt>
                <c:pt idx="161">
                  <c:v>16.368881398844326</c:v>
                </c:pt>
                <c:pt idx="162">
                  <c:v>21.582913007464164</c:v>
                </c:pt>
                <c:pt idx="163">
                  <c:v>21.321622935880956</c:v>
                </c:pt>
                <c:pt idx="164">
                  <c:v>21.344574090817318</c:v>
                </c:pt>
                <c:pt idx="165">
                  <c:v>21.205690178894709</c:v>
                </c:pt>
                <c:pt idx="166">
                  <c:v>19.926310413980545</c:v>
                </c:pt>
                <c:pt idx="167">
                  <c:v>19.311925651068684</c:v>
                </c:pt>
                <c:pt idx="168">
                  <c:v>9.4494024311070781</c:v>
                </c:pt>
                <c:pt idx="169">
                  <c:v>9.4494024311070781</c:v>
                </c:pt>
                <c:pt idx="170">
                  <c:v>20.822582438803121</c:v>
                </c:pt>
                <c:pt idx="171">
                  <c:v>21.981321517513329</c:v>
                </c:pt>
                <c:pt idx="172">
                  <c:v>22.216129487246885</c:v>
                </c:pt>
                <c:pt idx="173">
                  <c:v>22.586878913141973</c:v>
                </c:pt>
                <c:pt idx="174">
                  <c:v>22.045467053104698</c:v>
                </c:pt>
                <c:pt idx="175">
                  <c:v>20.354731972792649</c:v>
                </c:pt>
                <c:pt idx="176">
                  <c:v>17.376966742587637</c:v>
                </c:pt>
                <c:pt idx="177">
                  <c:v>23.720312872306963</c:v>
                </c:pt>
                <c:pt idx="178">
                  <c:v>26.472097500061636</c:v>
                </c:pt>
                <c:pt idx="179">
                  <c:v>27.601412021161121</c:v>
                </c:pt>
                <c:pt idx="180">
                  <c:v>27.5107843837201</c:v>
                </c:pt>
                <c:pt idx="181">
                  <c:v>28.610674347208867</c:v>
                </c:pt>
                <c:pt idx="182">
                  <c:v>25.216845872388255</c:v>
                </c:pt>
                <c:pt idx="183">
                  <c:v>22.495074293396531</c:v>
                </c:pt>
                <c:pt idx="184">
                  <c:v>21.900698229659952</c:v>
                </c:pt>
                <c:pt idx="185">
                  <c:v>21.854207428635014</c:v>
                </c:pt>
                <c:pt idx="186">
                  <c:v>22.273801620163901</c:v>
                </c:pt>
                <c:pt idx="187">
                  <c:v>22.424455355130799</c:v>
                </c:pt>
                <c:pt idx="188">
                  <c:v>22.855230878551758</c:v>
                </c:pt>
                <c:pt idx="189">
                  <c:v>22.677506550583001</c:v>
                </c:pt>
                <c:pt idx="190">
                  <c:v>23.24657749477435</c:v>
                </c:pt>
                <c:pt idx="191">
                  <c:v>23.175370065356404</c:v>
                </c:pt>
                <c:pt idx="192">
                  <c:v>23.129467755483684</c:v>
                </c:pt>
                <c:pt idx="193">
                  <c:v>23.291302822342647</c:v>
                </c:pt>
                <c:pt idx="194">
                  <c:v>23.47667753529019</c:v>
                </c:pt>
                <c:pt idx="195">
                  <c:v>23.125936808570398</c:v>
                </c:pt>
                <c:pt idx="196">
                  <c:v>23.017065945410728</c:v>
                </c:pt>
                <c:pt idx="197">
                  <c:v>23.411943508546607</c:v>
                </c:pt>
                <c:pt idx="198">
                  <c:v>23.697950208522816</c:v>
                </c:pt>
                <c:pt idx="199">
                  <c:v>23.428421260808612</c:v>
                </c:pt>
                <c:pt idx="200">
                  <c:v>23.403704632415604</c:v>
                </c:pt>
                <c:pt idx="201">
                  <c:v>23.108870565156174</c:v>
                </c:pt>
                <c:pt idx="202">
                  <c:v>23.205383114119339</c:v>
                </c:pt>
                <c:pt idx="203">
                  <c:v>22.609241576926127</c:v>
                </c:pt>
                <c:pt idx="204">
                  <c:v>22.183173982722877</c:v>
                </c:pt>
                <c:pt idx="205">
                  <c:v>21.983675482122191</c:v>
                </c:pt>
                <c:pt idx="206">
                  <c:v>21.875393110114736</c:v>
                </c:pt>
                <c:pt idx="207">
                  <c:v>21.983675482122191</c:v>
                </c:pt>
                <c:pt idx="208">
                  <c:v>22.292044845882547</c:v>
                </c:pt>
                <c:pt idx="209">
                  <c:v>22.500959204918669</c:v>
                </c:pt>
                <c:pt idx="210">
                  <c:v>16.597215965903526</c:v>
                </c:pt>
                <c:pt idx="211">
                  <c:v>18.432719869660328</c:v>
                </c:pt>
                <c:pt idx="212">
                  <c:v>18.482153126446338</c:v>
                </c:pt>
                <c:pt idx="213">
                  <c:v>19.425504443446069</c:v>
                </c:pt>
                <c:pt idx="214">
                  <c:v>22.278509549381617</c:v>
                </c:pt>
                <c:pt idx="215">
                  <c:v>22.795793272178098</c:v>
                </c:pt>
                <c:pt idx="216">
                  <c:v>23.559654787752429</c:v>
                </c:pt>
                <c:pt idx="217">
                  <c:v>23.820944859335633</c:v>
                </c:pt>
                <c:pt idx="218">
                  <c:v>23.439014101548473</c:v>
                </c:pt>
                <c:pt idx="219">
                  <c:v>23.097689233264102</c:v>
                </c:pt>
                <c:pt idx="220">
                  <c:v>23.977483505824669</c:v>
                </c:pt>
                <c:pt idx="221">
                  <c:v>23.217152937163632</c:v>
                </c:pt>
                <c:pt idx="222">
                  <c:v>22.536268674051534</c:v>
                </c:pt>
                <c:pt idx="223">
                  <c:v>22.997645737387646</c:v>
                </c:pt>
                <c:pt idx="224">
                  <c:v>24.270552099627459</c:v>
                </c:pt>
                <c:pt idx="225">
                  <c:v>24.501829122447731</c:v>
                </c:pt>
                <c:pt idx="226">
                  <c:v>26.626282181941811</c:v>
                </c:pt>
                <c:pt idx="227">
                  <c:v>24.544200485407167</c:v>
                </c:pt>
                <c:pt idx="228">
                  <c:v>22.427397810891861</c:v>
                </c:pt>
                <c:pt idx="229">
                  <c:v>25.587006807131136</c:v>
                </c:pt>
                <c:pt idx="230">
                  <c:v>22.420335917065298</c:v>
                </c:pt>
                <c:pt idx="231">
                  <c:v>23.188905361857337</c:v>
                </c:pt>
                <c:pt idx="232">
                  <c:v>23.438425610396255</c:v>
                </c:pt>
                <c:pt idx="233">
                  <c:v>23.406647088176676</c:v>
                </c:pt>
                <c:pt idx="234">
                  <c:v>23.006473104670867</c:v>
                </c:pt>
                <c:pt idx="235">
                  <c:v>22.349716978799563</c:v>
                </c:pt>
                <c:pt idx="236">
                  <c:v>22.844638037811897</c:v>
                </c:pt>
                <c:pt idx="237">
                  <c:v>22.885832418466904</c:v>
                </c:pt>
                <c:pt idx="238">
                  <c:v>22.713404510868077</c:v>
                </c:pt>
                <c:pt idx="239">
                  <c:v>24.120486855812775</c:v>
                </c:pt>
                <c:pt idx="240">
                  <c:v>24.570682587256815</c:v>
                </c:pt>
                <c:pt idx="241">
                  <c:v>23.770334620245197</c:v>
                </c:pt>
                <c:pt idx="242">
                  <c:v>35.420693960634232</c:v>
                </c:pt>
                <c:pt idx="243">
                  <c:v>19.661489395484054</c:v>
                </c:pt>
                <c:pt idx="244">
                  <c:v>18.242048736342849</c:v>
                </c:pt>
                <c:pt idx="245">
                  <c:v>20.244684127328551</c:v>
                </c:pt>
                <c:pt idx="246">
                  <c:v>21.72238541053898</c:v>
                </c:pt>
                <c:pt idx="247">
                  <c:v>22.573932107793262</c:v>
                </c:pt>
                <c:pt idx="248">
                  <c:v>23.406058597024458</c:v>
                </c:pt>
                <c:pt idx="249">
                  <c:v>22.9140799937732</c:v>
                </c:pt>
                <c:pt idx="250">
                  <c:v>22.822863865179965</c:v>
                </c:pt>
                <c:pt idx="251">
                  <c:v>23.520225880554062</c:v>
                </c:pt>
                <c:pt idx="252">
                  <c:v>24.507125542817658</c:v>
                </c:pt>
                <c:pt idx="253">
                  <c:v>24.526545750840732</c:v>
                </c:pt>
                <c:pt idx="254">
                  <c:v>24.315277427195756</c:v>
                </c:pt>
                <c:pt idx="255">
                  <c:v>25.438707036773099</c:v>
                </c:pt>
                <c:pt idx="256">
                  <c:v>25.156819774862385</c:v>
                </c:pt>
                <c:pt idx="257">
                  <c:v>24.667195136219984</c:v>
                </c:pt>
                <c:pt idx="258">
                  <c:v>24.198756179057295</c:v>
                </c:pt>
                <c:pt idx="259">
                  <c:v>23.960417262410456</c:v>
                </c:pt>
              </c:numCache>
            </c:numRef>
          </c:yVal>
          <c:smooth val="0"/>
        </c:ser>
        <c:ser>
          <c:idx val="0"/>
          <c:order val="1"/>
          <c:tx>
            <c:strRef>
              <c:f>Sheet1!$E$1</c:f>
              <c:strCache>
                <c:ptCount val="1"/>
                <c:pt idx="0">
                  <c:v>Water and CO2 coinjection</c:v>
                </c:pt>
              </c:strCache>
            </c:strRef>
          </c:tx>
          <c:spPr>
            <a:ln w="28575">
              <a:noFill/>
            </a:ln>
          </c:spPr>
          <c:xVal>
            <c:numRef>
              <c:f>Sheet1!$B$2:$B$261</c:f>
              <c:numCache>
                <c:formatCode>General</c:formatCode>
                <c:ptCount val="260"/>
                <c:pt idx="0">
                  <c:v>0</c:v>
                </c:pt>
                <c:pt idx="1">
                  <c:v>3.3333333333333333E-2</c:v>
                </c:pt>
                <c:pt idx="2">
                  <c:v>6.6666666666666666E-2</c:v>
                </c:pt>
                <c:pt idx="3">
                  <c:v>0.1</c:v>
                </c:pt>
                <c:pt idx="4">
                  <c:v>0.133333333333333</c:v>
                </c:pt>
                <c:pt idx="5">
                  <c:v>0.16666666666666599</c:v>
                </c:pt>
                <c:pt idx="6">
                  <c:v>0.2</c:v>
                </c:pt>
                <c:pt idx="7">
                  <c:v>0.233333333333333</c:v>
                </c:pt>
                <c:pt idx="8">
                  <c:v>0.266666666666666</c:v>
                </c:pt>
                <c:pt idx="9">
                  <c:v>0.3</c:v>
                </c:pt>
                <c:pt idx="10">
                  <c:v>0.33333333333333298</c:v>
                </c:pt>
                <c:pt idx="11">
                  <c:v>0.36666666666666597</c:v>
                </c:pt>
                <c:pt idx="12">
                  <c:v>0.4</c:v>
                </c:pt>
                <c:pt idx="13">
                  <c:v>0.43333333333333302</c:v>
                </c:pt>
                <c:pt idx="14">
                  <c:v>0.46666666666666601</c:v>
                </c:pt>
                <c:pt idx="15">
                  <c:v>0.5</c:v>
                </c:pt>
                <c:pt idx="16">
                  <c:v>0.53333333333333299</c:v>
                </c:pt>
                <c:pt idx="17">
                  <c:v>0.56666666666666599</c:v>
                </c:pt>
                <c:pt idx="18">
                  <c:v>0.6</c:v>
                </c:pt>
                <c:pt idx="19">
                  <c:v>0.63333333333333297</c:v>
                </c:pt>
                <c:pt idx="20">
                  <c:v>0.66666666666666596</c:v>
                </c:pt>
                <c:pt idx="21">
                  <c:v>0.7</c:v>
                </c:pt>
                <c:pt idx="22">
                  <c:v>0.73333333333333295</c:v>
                </c:pt>
                <c:pt idx="23">
                  <c:v>0.76666666666666605</c:v>
                </c:pt>
                <c:pt idx="24">
                  <c:v>0.8</c:v>
                </c:pt>
                <c:pt idx="25">
                  <c:v>0.83333333333333304</c:v>
                </c:pt>
                <c:pt idx="26">
                  <c:v>0.86666666666666603</c:v>
                </c:pt>
                <c:pt idx="27">
                  <c:v>0.9</c:v>
                </c:pt>
                <c:pt idx="28">
                  <c:v>0.93333333333333302</c:v>
                </c:pt>
                <c:pt idx="29">
                  <c:v>0.96666666666666601</c:v>
                </c:pt>
                <c:pt idx="30">
                  <c:v>1</c:v>
                </c:pt>
                <c:pt idx="31">
                  <c:v>1.0333333333333301</c:v>
                </c:pt>
                <c:pt idx="32">
                  <c:v>1.06666666666666</c:v>
                </c:pt>
                <c:pt idx="33">
                  <c:v>1.1000000000000001</c:v>
                </c:pt>
                <c:pt idx="34">
                  <c:v>1.13333333333333</c:v>
                </c:pt>
                <c:pt idx="35">
                  <c:v>1.1666666666666601</c:v>
                </c:pt>
                <c:pt idx="36">
                  <c:v>1.2</c:v>
                </c:pt>
                <c:pt idx="37">
                  <c:v>1.2333333333333301</c:v>
                </c:pt>
                <c:pt idx="38">
                  <c:v>1.2666666666666599</c:v>
                </c:pt>
                <c:pt idx="39">
                  <c:v>1.3</c:v>
                </c:pt>
                <c:pt idx="40">
                  <c:v>1.3333333333333299</c:v>
                </c:pt>
                <c:pt idx="41">
                  <c:v>1.36666666666666</c:v>
                </c:pt>
                <c:pt idx="42">
                  <c:v>1.4</c:v>
                </c:pt>
                <c:pt idx="43">
                  <c:v>1.43333333333333</c:v>
                </c:pt>
                <c:pt idx="44">
                  <c:v>1.4666666666666599</c:v>
                </c:pt>
                <c:pt idx="45">
                  <c:v>1.5</c:v>
                </c:pt>
                <c:pt idx="46">
                  <c:v>1.5333333333333301</c:v>
                </c:pt>
                <c:pt idx="47">
                  <c:v>1.56666666666666</c:v>
                </c:pt>
                <c:pt idx="48">
                  <c:v>1.6</c:v>
                </c:pt>
                <c:pt idx="49">
                  <c:v>1.63333333333333</c:v>
                </c:pt>
                <c:pt idx="50">
                  <c:v>1.6666666666666601</c:v>
                </c:pt>
                <c:pt idx="51">
                  <c:v>1.7</c:v>
                </c:pt>
                <c:pt idx="52">
                  <c:v>1.7333333333333301</c:v>
                </c:pt>
                <c:pt idx="53">
                  <c:v>1.7666666666666599</c:v>
                </c:pt>
                <c:pt idx="54">
                  <c:v>1.8</c:v>
                </c:pt>
                <c:pt idx="55">
                  <c:v>1.8333333333333299</c:v>
                </c:pt>
                <c:pt idx="56">
                  <c:v>1.86666666666666</c:v>
                </c:pt>
                <c:pt idx="57">
                  <c:v>1.9</c:v>
                </c:pt>
                <c:pt idx="58">
                  <c:v>1.93333333333333</c:v>
                </c:pt>
                <c:pt idx="59">
                  <c:v>1.9666666666666599</c:v>
                </c:pt>
                <c:pt idx="60">
                  <c:v>2</c:v>
                </c:pt>
                <c:pt idx="61">
                  <c:v>2.0333333333333301</c:v>
                </c:pt>
                <c:pt idx="62">
                  <c:v>2.0666666666666602</c:v>
                </c:pt>
                <c:pt idx="63">
                  <c:v>2.1</c:v>
                </c:pt>
                <c:pt idx="64">
                  <c:v>2.1333333333333302</c:v>
                </c:pt>
                <c:pt idx="65">
                  <c:v>2.1666666666666599</c:v>
                </c:pt>
                <c:pt idx="66">
                  <c:v>2.2000000000000002</c:v>
                </c:pt>
                <c:pt idx="67">
                  <c:v>2.2333333333333298</c:v>
                </c:pt>
                <c:pt idx="68">
                  <c:v>2.2666666666666599</c:v>
                </c:pt>
                <c:pt idx="69">
                  <c:v>2.2999999999999998</c:v>
                </c:pt>
                <c:pt idx="70">
                  <c:v>2.3333333333333299</c:v>
                </c:pt>
                <c:pt idx="71">
                  <c:v>2.36666666666666</c:v>
                </c:pt>
                <c:pt idx="72">
                  <c:v>2.4</c:v>
                </c:pt>
                <c:pt idx="73">
                  <c:v>2.43333333333333</c:v>
                </c:pt>
                <c:pt idx="74">
                  <c:v>2.4666666666666601</c:v>
                </c:pt>
                <c:pt idx="75">
                  <c:v>2.5</c:v>
                </c:pt>
                <c:pt idx="76">
                  <c:v>2.5333333333333301</c:v>
                </c:pt>
                <c:pt idx="77">
                  <c:v>2.5666666666666602</c:v>
                </c:pt>
                <c:pt idx="78">
                  <c:v>2.6</c:v>
                </c:pt>
                <c:pt idx="79">
                  <c:v>2.6333333333333302</c:v>
                </c:pt>
                <c:pt idx="80">
                  <c:v>2.6666666666666599</c:v>
                </c:pt>
                <c:pt idx="81">
                  <c:v>2.7</c:v>
                </c:pt>
                <c:pt idx="82">
                  <c:v>2.7333333333333298</c:v>
                </c:pt>
                <c:pt idx="83">
                  <c:v>2.7666666666666599</c:v>
                </c:pt>
                <c:pt idx="84">
                  <c:v>2.8</c:v>
                </c:pt>
                <c:pt idx="85">
                  <c:v>2.8333333333333299</c:v>
                </c:pt>
                <c:pt idx="86">
                  <c:v>2.86666666666666</c:v>
                </c:pt>
                <c:pt idx="87">
                  <c:v>2.9</c:v>
                </c:pt>
                <c:pt idx="88">
                  <c:v>2.93333333333333</c:v>
                </c:pt>
                <c:pt idx="89">
                  <c:v>2.9666666666666601</c:v>
                </c:pt>
                <c:pt idx="90">
                  <c:v>3</c:v>
                </c:pt>
                <c:pt idx="91">
                  <c:v>3.0333333333333301</c:v>
                </c:pt>
                <c:pt idx="92">
                  <c:v>3.0666666666666602</c:v>
                </c:pt>
                <c:pt idx="93">
                  <c:v>3.1</c:v>
                </c:pt>
                <c:pt idx="94">
                  <c:v>3.1333333333333302</c:v>
                </c:pt>
                <c:pt idx="95">
                  <c:v>3.1666666666666599</c:v>
                </c:pt>
                <c:pt idx="96">
                  <c:v>3.2</c:v>
                </c:pt>
                <c:pt idx="97">
                  <c:v>3.2333333333333298</c:v>
                </c:pt>
                <c:pt idx="98">
                  <c:v>3.2666666666666599</c:v>
                </c:pt>
                <c:pt idx="99">
                  <c:v>3.3</c:v>
                </c:pt>
                <c:pt idx="100">
                  <c:v>3.3333333333333299</c:v>
                </c:pt>
                <c:pt idx="101">
                  <c:v>3.36666666666666</c:v>
                </c:pt>
                <c:pt idx="102">
                  <c:v>3.4</c:v>
                </c:pt>
                <c:pt idx="103">
                  <c:v>3.43333333333333</c:v>
                </c:pt>
                <c:pt idx="104">
                  <c:v>3.4666666666666601</c:v>
                </c:pt>
                <c:pt idx="105">
                  <c:v>3.5</c:v>
                </c:pt>
                <c:pt idx="106">
                  <c:v>3.5333333333333301</c:v>
                </c:pt>
                <c:pt idx="107">
                  <c:v>3.5666666666666602</c:v>
                </c:pt>
                <c:pt idx="108">
                  <c:v>3.6</c:v>
                </c:pt>
                <c:pt idx="109">
                  <c:v>3.6333333333333302</c:v>
                </c:pt>
                <c:pt idx="110">
                  <c:v>3.6666666666666599</c:v>
                </c:pt>
                <c:pt idx="111">
                  <c:v>3.7</c:v>
                </c:pt>
                <c:pt idx="112">
                  <c:v>3.7333333333333298</c:v>
                </c:pt>
                <c:pt idx="113">
                  <c:v>3.7666666666666599</c:v>
                </c:pt>
                <c:pt idx="114">
                  <c:v>3.8</c:v>
                </c:pt>
                <c:pt idx="115">
                  <c:v>3.8333333333333299</c:v>
                </c:pt>
                <c:pt idx="116">
                  <c:v>3.86666666666666</c:v>
                </c:pt>
                <c:pt idx="117">
                  <c:v>3.9</c:v>
                </c:pt>
                <c:pt idx="118">
                  <c:v>3.93333333333333</c:v>
                </c:pt>
                <c:pt idx="119">
                  <c:v>3.9666666666666601</c:v>
                </c:pt>
                <c:pt idx="120">
                  <c:v>4</c:v>
                </c:pt>
                <c:pt idx="121">
                  <c:v>4.0333333333333297</c:v>
                </c:pt>
                <c:pt idx="122">
                  <c:v>4.0666666666666602</c:v>
                </c:pt>
                <c:pt idx="123">
                  <c:v>4.0999999999999996</c:v>
                </c:pt>
                <c:pt idx="124">
                  <c:v>4.1333333333333302</c:v>
                </c:pt>
                <c:pt idx="125">
                  <c:v>4.1666666666666599</c:v>
                </c:pt>
                <c:pt idx="126">
                  <c:v>4.2</c:v>
                </c:pt>
                <c:pt idx="127">
                  <c:v>4.2333333333334604</c:v>
                </c:pt>
                <c:pt idx="128">
                  <c:v>4.2666666666667998</c:v>
                </c:pt>
                <c:pt idx="129">
                  <c:v>4.3000000000001402</c:v>
                </c:pt>
                <c:pt idx="130">
                  <c:v>4.3333333333334796</c:v>
                </c:pt>
                <c:pt idx="131">
                  <c:v>4.3666666666668199</c:v>
                </c:pt>
                <c:pt idx="132">
                  <c:v>4.4000000000001602</c:v>
                </c:pt>
                <c:pt idx="133">
                  <c:v>4.4333333333334997</c:v>
                </c:pt>
                <c:pt idx="134">
                  <c:v>4.46666666666684</c:v>
                </c:pt>
                <c:pt idx="135">
                  <c:v>4.5000000000001803</c:v>
                </c:pt>
                <c:pt idx="136">
                  <c:v>4.5333333333335197</c:v>
                </c:pt>
                <c:pt idx="137">
                  <c:v>4.5666666666668601</c:v>
                </c:pt>
                <c:pt idx="138">
                  <c:v>4.6000000000002004</c:v>
                </c:pt>
                <c:pt idx="139">
                  <c:v>4.6333333333335398</c:v>
                </c:pt>
                <c:pt idx="140">
                  <c:v>4.6666666666668801</c:v>
                </c:pt>
                <c:pt idx="141">
                  <c:v>4.7000000000002196</c:v>
                </c:pt>
                <c:pt idx="142">
                  <c:v>4.7333333333335599</c:v>
                </c:pt>
                <c:pt idx="143">
                  <c:v>4.7666666666669002</c:v>
                </c:pt>
                <c:pt idx="144">
                  <c:v>4.8000000000002396</c:v>
                </c:pt>
                <c:pt idx="145">
                  <c:v>4.83333333333358</c:v>
                </c:pt>
                <c:pt idx="146">
                  <c:v>4.8666666666669203</c:v>
                </c:pt>
                <c:pt idx="147">
                  <c:v>4.9000000000002597</c:v>
                </c:pt>
                <c:pt idx="148">
                  <c:v>4.9333333333335903</c:v>
                </c:pt>
                <c:pt idx="149">
                  <c:v>4.9666666666669297</c:v>
                </c:pt>
                <c:pt idx="150">
                  <c:v>5.00000000000027</c:v>
                </c:pt>
                <c:pt idx="151">
                  <c:v>5.0333333333336103</c:v>
                </c:pt>
                <c:pt idx="152">
                  <c:v>5.0666666666669498</c:v>
                </c:pt>
                <c:pt idx="153">
                  <c:v>5.1000000000002901</c:v>
                </c:pt>
                <c:pt idx="154">
                  <c:v>5.1333333333336304</c:v>
                </c:pt>
                <c:pt idx="155">
                  <c:v>5.1666666666669698</c:v>
                </c:pt>
                <c:pt idx="156">
                  <c:v>5.2000000000003102</c:v>
                </c:pt>
                <c:pt idx="157">
                  <c:v>5.2333333333336496</c:v>
                </c:pt>
                <c:pt idx="158">
                  <c:v>5.2666666666669899</c:v>
                </c:pt>
                <c:pt idx="159">
                  <c:v>5.3000000000003302</c:v>
                </c:pt>
                <c:pt idx="160">
                  <c:v>5.3333333333336697</c:v>
                </c:pt>
                <c:pt idx="161">
                  <c:v>5.36666666666701</c:v>
                </c:pt>
                <c:pt idx="162">
                  <c:v>5.4000000000003503</c:v>
                </c:pt>
                <c:pt idx="163">
                  <c:v>5.4333333333336897</c:v>
                </c:pt>
                <c:pt idx="164">
                  <c:v>5.4666666666670301</c:v>
                </c:pt>
                <c:pt idx="165">
                  <c:v>5.5000000000003704</c:v>
                </c:pt>
                <c:pt idx="166">
                  <c:v>5.5333333333337098</c:v>
                </c:pt>
                <c:pt idx="167">
                  <c:v>5.5666666666670501</c:v>
                </c:pt>
                <c:pt idx="168">
                  <c:v>5.6000000000003904</c:v>
                </c:pt>
                <c:pt idx="169">
                  <c:v>5.6333333333337299</c:v>
                </c:pt>
                <c:pt idx="170">
                  <c:v>5.6666666666670702</c:v>
                </c:pt>
                <c:pt idx="171">
                  <c:v>5.7000000000004096</c:v>
                </c:pt>
                <c:pt idx="172">
                  <c:v>5.7333333333337499</c:v>
                </c:pt>
                <c:pt idx="173">
                  <c:v>5.7666666666670903</c:v>
                </c:pt>
                <c:pt idx="174">
                  <c:v>5.8000000000004297</c:v>
                </c:pt>
                <c:pt idx="175">
                  <c:v>5.83333333333377</c:v>
                </c:pt>
                <c:pt idx="176">
                  <c:v>5.8666666666671103</c:v>
                </c:pt>
                <c:pt idx="177">
                  <c:v>5.9000000000004498</c:v>
                </c:pt>
                <c:pt idx="178">
                  <c:v>5.9333333333337901</c:v>
                </c:pt>
                <c:pt idx="179">
                  <c:v>5.9666666666671304</c:v>
                </c:pt>
                <c:pt idx="180">
                  <c:v>6.0000000000004698</c:v>
                </c:pt>
                <c:pt idx="181">
                  <c:v>6.0333333333338102</c:v>
                </c:pt>
                <c:pt idx="182">
                  <c:v>6.0666666666671496</c:v>
                </c:pt>
                <c:pt idx="183">
                  <c:v>6.1000000000004899</c:v>
                </c:pt>
                <c:pt idx="184">
                  <c:v>6.1333333333338302</c:v>
                </c:pt>
                <c:pt idx="185">
                  <c:v>6.1666666666671697</c:v>
                </c:pt>
                <c:pt idx="186">
                  <c:v>6.20000000000051</c:v>
                </c:pt>
                <c:pt idx="187">
                  <c:v>6.2333333333338503</c:v>
                </c:pt>
                <c:pt idx="188">
                  <c:v>6.2666666666671897</c:v>
                </c:pt>
                <c:pt idx="189">
                  <c:v>6.3000000000005301</c:v>
                </c:pt>
                <c:pt idx="190">
                  <c:v>6.3333333333338704</c:v>
                </c:pt>
                <c:pt idx="191">
                  <c:v>6.3666666666672098</c:v>
                </c:pt>
                <c:pt idx="192">
                  <c:v>6.4000000000005501</c:v>
                </c:pt>
                <c:pt idx="193">
                  <c:v>6.4333333333338896</c:v>
                </c:pt>
                <c:pt idx="194">
                  <c:v>6.4666666666672299</c:v>
                </c:pt>
                <c:pt idx="195">
                  <c:v>6.5000000000005702</c:v>
                </c:pt>
                <c:pt idx="196">
                  <c:v>6.5333333333339096</c:v>
                </c:pt>
                <c:pt idx="197">
                  <c:v>6.56666666666725</c:v>
                </c:pt>
                <c:pt idx="198">
                  <c:v>6.6000000000005903</c:v>
                </c:pt>
                <c:pt idx="199">
                  <c:v>6.6333333333339297</c:v>
                </c:pt>
                <c:pt idx="200">
                  <c:v>6.66666666666727</c:v>
                </c:pt>
                <c:pt idx="201">
                  <c:v>6.7000000000006104</c:v>
                </c:pt>
                <c:pt idx="202">
                  <c:v>6.7333333333339498</c:v>
                </c:pt>
                <c:pt idx="203">
                  <c:v>6.7666666666672901</c:v>
                </c:pt>
                <c:pt idx="204">
                  <c:v>6.8000000000006304</c:v>
                </c:pt>
                <c:pt idx="205">
                  <c:v>6.8333333333339699</c:v>
                </c:pt>
                <c:pt idx="206">
                  <c:v>6.8666666666673102</c:v>
                </c:pt>
                <c:pt idx="207">
                  <c:v>6.9000000000006496</c:v>
                </c:pt>
                <c:pt idx="208">
                  <c:v>6.9333333333339899</c:v>
                </c:pt>
                <c:pt idx="209">
                  <c:v>6.9666666666673303</c:v>
                </c:pt>
                <c:pt idx="210">
                  <c:v>7.0000000000006697</c:v>
                </c:pt>
                <c:pt idx="211">
                  <c:v>7.03333333333401</c:v>
                </c:pt>
                <c:pt idx="212">
                  <c:v>7.0666666666673503</c:v>
                </c:pt>
                <c:pt idx="213">
                  <c:v>7.1000000000006898</c:v>
                </c:pt>
                <c:pt idx="214">
                  <c:v>7.1333333333340301</c:v>
                </c:pt>
                <c:pt idx="215">
                  <c:v>7.1666666666673704</c:v>
                </c:pt>
                <c:pt idx="216">
                  <c:v>7.2000000000007098</c:v>
                </c:pt>
                <c:pt idx="217">
                  <c:v>7.2333333333340502</c:v>
                </c:pt>
                <c:pt idx="218">
                  <c:v>7.2666666666673896</c:v>
                </c:pt>
                <c:pt idx="219">
                  <c:v>7.3000000000007299</c:v>
                </c:pt>
                <c:pt idx="220">
                  <c:v>7.3333333333340702</c:v>
                </c:pt>
                <c:pt idx="221">
                  <c:v>7.3666666666674097</c:v>
                </c:pt>
                <c:pt idx="222">
                  <c:v>7.40000000000075</c:v>
                </c:pt>
                <c:pt idx="223">
                  <c:v>7.4333333333340903</c:v>
                </c:pt>
                <c:pt idx="224">
                  <c:v>7.4666666666674297</c:v>
                </c:pt>
                <c:pt idx="225">
                  <c:v>7.5000000000007701</c:v>
                </c:pt>
                <c:pt idx="226">
                  <c:v>7.5333333333341104</c:v>
                </c:pt>
                <c:pt idx="227">
                  <c:v>7.5666666666674498</c:v>
                </c:pt>
                <c:pt idx="228">
                  <c:v>7.6000000000007901</c:v>
                </c:pt>
                <c:pt idx="229">
                  <c:v>7.6333333333341198</c:v>
                </c:pt>
                <c:pt idx="230">
                  <c:v>7.6666666666674601</c:v>
                </c:pt>
                <c:pt idx="231">
                  <c:v>7.7000000000008004</c:v>
                </c:pt>
                <c:pt idx="232">
                  <c:v>7.7333333333341399</c:v>
                </c:pt>
                <c:pt idx="233">
                  <c:v>7.7666666666674802</c:v>
                </c:pt>
                <c:pt idx="234">
                  <c:v>7.8000000000008196</c:v>
                </c:pt>
                <c:pt idx="235">
                  <c:v>7.8333333333341599</c:v>
                </c:pt>
                <c:pt idx="236">
                  <c:v>7.8666666666675003</c:v>
                </c:pt>
                <c:pt idx="237">
                  <c:v>7.9000000000008397</c:v>
                </c:pt>
                <c:pt idx="238">
                  <c:v>7.93333333333418</c:v>
                </c:pt>
                <c:pt idx="239">
                  <c:v>7.9666666666675203</c:v>
                </c:pt>
                <c:pt idx="240">
                  <c:v>8.0000000000008598</c:v>
                </c:pt>
                <c:pt idx="241">
                  <c:v>8.0333333333342001</c:v>
                </c:pt>
                <c:pt idx="242">
                  <c:v>8.0666666666675404</c:v>
                </c:pt>
                <c:pt idx="243">
                  <c:v>8.1000000000008807</c:v>
                </c:pt>
                <c:pt idx="244">
                  <c:v>8.1333333333342193</c:v>
                </c:pt>
                <c:pt idx="245">
                  <c:v>8.1666666666675596</c:v>
                </c:pt>
                <c:pt idx="246">
                  <c:v>8.2000000000008999</c:v>
                </c:pt>
                <c:pt idx="247">
                  <c:v>8.2333333333342402</c:v>
                </c:pt>
                <c:pt idx="248">
                  <c:v>8.2666666666675805</c:v>
                </c:pt>
                <c:pt idx="249">
                  <c:v>8.3000000000009209</c:v>
                </c:pt>
                <c:pt idx="250">
                  <c:v>8.3333333333342594</c:v>
                </c:pt>
                <c:pt idx="251">
                  <c:v>8.3666666666675997</c:v>
                </c:pt>
                <c:pt idx="252">
                  <c:v>8.40000000000094</c:v>
                </c:pt>
                <c:pt idx="253">
                  <c:v>8.4333333333342804</c:v>
                </c:pt>
                <c:pt idx="254">
                  <c:v>8.4666666666676207</c:v>
                </c:pt>
                <c:pt idx="255">
                  <c:v>8.5000000000009592</c:v>
                </c:pt>
                <c:pt idx="256">
                  <c:v>8.5333333333342996</c:v>
                </c:pt>
                <c:pt idx="257">
                  <c:v>8.5666666666676399</c:v>
                </c:pt>
                <c:pt idx="258">
                  <c:v>8.6000000000009802</c:v>
                </c:pt>
                <c:pt idx="259">
                  <c:v>8.6333333333343205</c:v>
                </c:pt>
              </c:numCache>
            </c:numRef>
          </c:xVal>
          <c:yVal>
            <c:numRef>
              <c:f>Sheet1!$E$2:$E$261</c:f>
              <c:numCache>
                <c:formatCode>General</c:formatCode>
                <c:ptCount val="260"/>
                <c:pt idx="0">
                  <c:v>0.11063633661631236</c:v>
                </c:pt>
                <c:pt idx="1">
                  <c:v>0.92451960012886703</c:v>
                </c:pt>
                <c:pt idx="2">
                  <c:v>0.79387456433726411</c:v>
                </c:pt>
                <c:pt idx="3">
                  <c:v>0.73914488718132221</c:v>
                </c:pt>
                <c:pt idx="4">
                  <c:v>0.79034361742397741</c:v>
                </c:pt>
                <c:pt idx="5">
                  <c:v>0.98042625958923757</c:v>
                </c:pt>
                <c:pt idx="6">
                  <c:v>1.1922830743864319</c:v>
                </c:pt>
                <c:pt idx="7">
                  <c:v>1.2499552073034461</c:v>
                </c:pt>
                <c:pt idx="8">
                  <c:v>1.5177186815610109</c:v>
                </c:pt>
                <c:pt idx="9">
                  <c:v>1.5389043630407302</c:v>
                </c:pt>
                <c:pt idx="10">
                  <c:v>1.4188521679889869</c:v>
                </c:pt>
                <c:pt idx="11">
                  <c:v>1.8007829257761507</c:v>
                </c:pt>
                <c:pt idx="12">
                  <c:v>1.7642964743388563</c:v>
                </c:pt>
                <c:pt idx="13">
                  <c:v>1.9196581385234652</c:v>
                </c:pt>
                <c:pt idx="14">
                  <c:v>1.9502596784386155</c:v>
                </c:pt>
                <c:pt idx="15">
                  <c:v>1.9996929352246275</c:v>
                </c:pt>
                <c:pt idx="16">
                  <c:v>2.0744313115558604</c:v>
                </c:pt>
                <c:pt idx="17">
                  <c:v>2.2468592191546874</c:v>
                </c:pt>
                <c:pt idx="18">
                  <c:v>2.4545965958863807</c:v>
                </c:pt>
                <c:pt idx="19">
                  <c:v>2.3439602592700686</c:v>
                </c:pt>
                <c:pt idx="20">
                  <c:v>1.9608525191784751</c:v>
                </c:pt>
                <c:pt idx="21">
                  <c:v>1.9255430500456094</c:v>
                </c:pt>
                <c:pt idx="22">
                  <c:v>2.1415193029083048</c:v>
                </c:pt>
                <c:pt idx="23">
                  <c:v>2.5581710386761203</c:v>
                </c:pt>
                <c:pt idx="24">
                  <c:v>2.2550980952856894</c:v>
                </c:pt>
                <c:pt idx="25">
                  <c:v>2.1838906658677439</c:v>
                </c:pt>
                <c:pt idx="26">
                  <c:v>1.912596244696892</c:v>
                </c:pt>
                <c:pt idx="27">
                  <c:v>1.8690478994330246</c:v>
                </c:pt>
                <c:pt idx="28">
                  <c:v>2.0049893555945575</c:v>
                </c:pt>
                <c:pt idx="29">
                  <c:v>2.3127702282027034</c:v>
                </c:pt>
                <c:pt idx="30">
                  <c:v>2.3692653788152884</c:v>
                </c:pt>
                <c:pt idx="31">
                  <c:v>2.2027223827386053</c:v>
                </c:pt>
                <c:pt idx="32">
                  <c:v>2.1091522895365116</c:v>
                </c:pt>
                <c:pt idx="33">
                  <c:v>1.9708568687661208</c:v>
                </c:pt>
                <c:pt idx="34">
                  <c:v>1.9596755368740466</c:v>
                </c:pt>
                <c:pt idx="35">
                  <c:v>2.0773737673169324</c:v>
                </c:pt>
                <c:pt idx="36">
                  <c:v>2.1956604889120324</c:v>
                </c:pt>
                <c:pt idx="37">
                  <c:v>2.1727093339756696</c:v>
                </c:pt>
                <c:pt idx="38">
                  <c:v>2.1432847763649483</c:v>
                </c:pt>
                <c:pt idx="39">
                  <c:v>2.4169331621446575</c:v>
                </c:pt>
                <c:pt idx="40">
                  <c:v>2.4392958259288058</c:v>
                </c:pt>
                <c:pt idx="41">
                  <c:v>2.2403858164803285</c:v>
                </c:pt>
                <c:pt idx="42">
                  <c:v>2.3727963257285749</c:v>
                </c:pt>
                <c:pt idx="43">
                  <c:v>2.0173476697910604</c:v>
                </c:pt>
                <c:pt idx="44">
                  <c:v>1.9637949749395471</c:v>
                </c:pt>
                <c:pt idx="45">
                  <c:v>2.4622469808651686</c:v>
                </c:pt>
                <c:pt idx="46">
                  <c:v>1.6589565580924734</c:v>
                </c:pt>
                <c:pt idx="47">
                  <c:v>1.9590870457218319</c:v>
                </c:pt>
                <c:pt idx="48">
                  <c:v>1.7601770362733553</c:v>
                </c:pt>
                <c:pt idx="49">
                  <c:v>1.9555560988085454</c:v>
                </c:pt>
                <c:pt idx="50">
                  <c:v>2.1303379710162309</c:v>
                </c:pt>
                <c:pt idx="51">
                  <c:v>2.1303379710162309</c:v>
                </c:pt>
                <c:pt idx="52">
                  <c:v>2.1303379710162309</c:v>
                </c:pt>
                <c:pt idx="53">
                  <c:v>2.1303379710162309</c:v>
                </c:pt>
                <c:pt idx="54">
                  <c:v>2.1303379710162309</c:v>
                </c:pt>
                <c:pt idx="55">
                  <c:v>2.1303379710162309</c:v>
                </c:pt>
                <c:pt idx="56">
                  <c:v>2.1303379710162309</c:v>
                </c:pt>
                <c:pt idx="57">
                  <c:v>2.1303379710162309</c:v>
                </c:pt>
                <c:pt idx="58">
                  <c:v>2.2651024448733348</c:v>
                </c:pt>
                <c:pt idx="59">
                  <c:v>1.6560141023314012</c:v>
                </c:pt>
                <c:pt idx="60">
                  <c:v>2.0026353909856995</c:v>
                </c:pt>
                <c:pt idx="61">
                  <c:v>2.1691783870623826</c:v>
                </c:pt>
                <c:pt idx="62">
                  <c:v>3.2849576116609391</c:v>
                </c:pt>
                <c:pt idx="63">
                  <c:v>2.1986029446731039</c:v>
                </c:pt>
                <c:pt idx="64">
                  <c:v>1.8672824259763814</c:v>
                </c:pt>
                <c:pt idx="65">
                  <c:v>2.3427832769656396</c:v>
                </c:pt>
                <c:pt idx="66">
                  <c:v>2.6158431715931343</c:v>
                </c:pt>
                <c:pt idx="67">
                  <c:v>1.4612235309484258</c:v>
                </c:pt>
                <c:pt idx="68">
                  <c:v>2.1986029446731039</c:v>
                </c:pt>
                <c:pt idx="69">
                  <c:v>2.4351763878633044</c:v>
                </c:pt>
                <c:pt idx="70">
                  <c:v>3.5268274752210695</c:v>
                </c:pt>
                <c:pt idx="71">
                  <c:v>2.240974307632543</c:v>
                </c:pt>
                <c:pt idx="72">
                  <c:v>2.0450067539451386</c:v>
                </c:pt>
                <c:pt idx="73">
                  <c:v>1.91495020930575</c:v>
                </c:pt>
                <c:pt idx="74">
                  <c:v>2.8859606104595565</c:v>
                </c:pt>
                <c:pt idx="75">
                  <c:v>2.659980008009216</c:v>
                </c:pt>
                <c:pt idx="76">
                  <c:v>1.6807307307244073</c:v>
                </c:pt>
                <c:pt idx="77">
                  <c:v>1.9037688774136756</c:v>
                </c:pt>
                <c:pt idx="78">
                  <c:v>2.406340321404798</c:v>
                </c:pt>
                <c:pt idx="79">
                  <c:v>4.2130081587030928</c:v>
                </c:pt>
                <c:pt idx="80">
                  <c:v>2.6770462514234343</c:v>
                </c:pt>
                <c:pt idx="81">
                  <c:v>2.5952459812656294</c:v>
                </c:pt>
                <c:pt idx="82">
                  <c:v>1.4824092124281452</c:v>
                </c:pt>
                <c:pt idx="83">
                  <c:v>2.5063838172812503</c:v>
                </c:pt>
                <c:pt idx="84">
                  <c:v>0.53729242197177329</c:v>
                </c:pt>
                <c:pt idx="85">
                  <c:v>2.947752181442072</c:v>
                </c:pt>
                <c:pt idx="86">
                  <c:v>2.947752181442072</c:v>
                </c:pt>
                <c:pt idx="87">
                  <c:v>1.8078448196027241</c:v>
                </c:pt>
                <c:pt idx="88">
                  <c:v>0.33955939482772513</c:v>
                </c:pt>
                <c:pt idx="89">
                  <c:v>6.8229664187740831</c:v>
                </c:pt>
                <c:pt idx="90">
                  <c:v>3.5391857894175724</c:v>
                </c:pt>
                <c:pt idx="91">
                  <c:v>3.3361563419035947</c:v>
                </c:pt>
                <c:pt idx="92">
                  <c:v>3.1613744696959096</c:v>
                </c:pt>
                <c:pt idx="93">
                  <c:v>2.6899930567721517</c:v>
                </c:pt>
                <c:pt idx="94">
                  <c:v>0.77386586516197331</c:v>
                </c:pt>
                <c:pt idx="95">
                  <c:v>0.72972902874589118</c:v>
                </c:pt>
                <c:pt idx="96">
                  <c:v>0.84742725918877682</c:v>
                </c:pt>
                <c:pt idx="97">
                  <c:v>2.6270245034852082</c:v>
                </c:pt>
                <c:pt idx="98">
                  <c:v>3.9358288260100966</c:v>
                </c:pt>
                <c:pt idx="99">
                  <c:v>1.9843921652670524</c:v>
                </c:pt>
                <c:pt idx="100">
                  <c:v>2.8989074158082739</c:v>
                </c:pt>
                <c:pt idx="101">
                  <c:v>2.9112657300047773</c:v>
                </c:pt>
                <c:pt idx="102">
                  <c:v>0.92275412667222378</c:v>
                </c:pt>
                <c:pt idx="103">
                  <c:v>5.0245374576067885</c:v>
                </c:pt>
                <c:pt idx="104">
                  <c:v>5.0215950018457169</c:v>
                </c:pt>
                <c:pt idx="105">
                  <c:v>0.7261980818326047</c:v>
                </c:pt>
                <c:pt idx="106">
                  <c:v>3.2102192353297063</c:v>
                </c:pt>
                <c:pt idx="107">
                  <c:v>1.7743008239265017</c:v>
                </c:pt>
                <c:pt idx="108">
                  <c:v>1.7442877751635655</c:v>
                </c:pt>
                <c:pt idx="109">
                  <c:v>1.8655169525197381</c:v>
                </c:pt>
                <c:pt idx="110">
                  <c:v>4.1441546938940039</c:v>
                </c:pt>
                <c:pt idx="111">
                  <c:v>2.1933065243031753</c:v>
                </c:pt>
                <c:pt idx="112">
                  <c:v>0.84095385651441801</c:v>
                </c:pt>
                <c:pt idx="113">
                  <c:v>0.86625897605963853</c:v>
                </c:pt>
                <c:pt idx="114">
                  <c:v>3.6898395243844657</c:v>
                </c:pt>
                <c:pt idx="115">
                  <c:v>4.8838880722275411</c:v>
                </c:pt>
                <c:pt idx="116">
                  <c:v>3.6327558826196662</c:v>
                </c:pt>
                <c:pt idx="117">
                  <c:v>0.94452829930415749</c:v>
                </c:pt>
                <c:pt idx="118">
                  <c:v>3.5362433336565</c:v>
                </c:pt>
                <c:pt idx="119">
                  <c:v>3.2502366336802875</c:v>
                </c:pt>
                <c:pt idx="120">
                  <c:v>1.4994754558423635</c:v>
                </c:pt>
                <c:pt idx="121">
                  <c:v>4.606708739534545</c:v>
                </c:pt>
                <c:pt idx="122">
                  <c:v>3.2060997972642058</c:v>
                </c:pt>
                <c:pt idx="123">
                  <c:v>3.1284189651719014</c:v>
                </c:pt>
                <c:pt idx="124">
                  <c:v>2.6941124948376531</c:v>
                </c:pt>
                <c:pt idx="125">
                  <c:v>3.0413222746441662</c:v>
                </c:pt>
                <c:pt idx="126">
                  <c:v>3.2296394433527831</c:v>
                </c:pt>
              </c:numCache>
            </c:numRef>
          </c:yVal>
          <c:smooth val="0"/>
        </c:ser>
        <c:dLbls>
          <c:showLegendKey val="0"/>
          <c:showVal val="0"/>
          <c:showCatName val="0"/>
          <c:showSerName val="0"/>
          <c:showPercent val="0"/>
          <c:showBubbleSize val="0"/>
        </c:dLbls>
        <c:axId val="98022144"/>
        <c:axId val="98023680"/>
      </c:scatterChart>
      <c:valAx>
        <c:axId val="98022144"/>
        <c:scaling>
          <c:orientation val="minMax"/>
        </c:scaling>
        <c:delete val="0"/>
        <c:axPos val="b"/>
        <c:numFmt formatCode="General" sourceLinked="1"/>
        <c:majorTickMark val="out"/>
        <c:minorTickMark val="none"/>
        <c:tickLblPos val="nextTo"/>
        <c:crossAx val="98023680"/>
        <c:crosses val="autoZero"/>
        <c:crossBetween val="midCat"/>
        <c:majorUnit val="1"/>
      </c:valAx>
      <c:valAx>
        <c:axId val="98023680"/>
        <c:scaling>
          <c:orientation val="minMax"/>
          <c:min val="0"/>
        </c:scaling>
        <c:delete val="0"/>
        <c:axPos val="l"/>
        <c:majorGridlines>
          <c:spPr>
            <a:ln>
              <a:noFill/>
            </a:ln>
          </c:spPr>
        </c:majorGridlines>
        <c:numFmt formatCode="General" sourceLinked="1"/>
        <c:majorTickMark val="out"/>
        <c:minorTickMark val="none"/>
        <c:tickLblPos val="nextTo"/>
        <c:crossAx val="98022144"/>
        <c:crosses val="autoZero"/>
        <c:crossBetween val="midCat"/>
      </c:valAx>
    </c:plotArea>
    <c:legend>
      <c:legendPos val="r"/>
      <c:layout>
        <c:manualLayout>
          <c:xMode val="edge"/>
          <c:yMode val="edge"/>
          <c:x val="0.14847391587758685"/>
          <c:y val="9.8013384267486445E-2"/>
          <c:w val="0.41253442341214791"/>
          <c:h val="0.15500920965587017"/>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34118753670132"/>
          <c:y val="0.13332532448018239"/>
          <c:w val="0.66644134450438364"/>
          <c:h val="0.6308054246564998"/>
        </c:manualLayout>
      </c:layout>
      <c:scatterChart>
        <c:scatterStyle val="smoothMarker"/>
        <c:varyColors val="0"/>
        <c:ser>
          <c:idx val="1"/>
          <c:order val="0"/>
          <c:tx>
            <c:strRef>
              <c:f>'20C'!$M$2</c:f>
              <c:strCache>
                <c:ptCount val="1"/>
                <c:pt idx="0">
                  <c:v>Gypsum </c:v>
                </c:pt>
              </c:strCache>
            </c:strRef>
          </c:tx>
          <c:xVal>
            <c:numRef>
              <c:f>'20C'!$K$3:$K$33</c:f>
              <c:numCache>
                <c:formatCode>General</c:formatCode>
                <c:ptCount val="31"/>
                <c:pt idx="0">
                  <c:v>14.7</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numCache>
            </c:numRef>
          </c:xVal>
          <c:yVal>
            <c:numRef>
              <c:f>'20C'!$M$3:$M$33</c:f>
              <c:numCache>
                <c:formatCode>General</c:formatCode>
                <c:ptCount val="31"/>
                <c:pt idx="0">
                  <c:v>0.12</c:v>
                </c:pt>
                <c:pt idx="1">
                  <c:v>0.11</c:v>
                </c:pt>
                <c:pt idx="2">
                  <c:v>0.11</c:v>
                </c:pt>
                <c:pt idx="3">
                  <c:v>0.1</c:v>
                </c:pt>
                <c:pt idx="4">
                  <c:v>0.1</c:v>
                </c:pt>
                <c:pt idx="5">
                  <c:v>0.09</c:v>
                </c:pt>
                <c:pt idx="6">
                  <c:v>0.09</c:v>
                </c:pt>
                <c:pt idx="7">
                  <c:v>0.09</c:v>
                </c:pt>
                <c:pt idx="8">
                  <c:v>0.08</c:v>
                </c:pt>
                <c:pt idx="9">
                  <c:v>0.08</c:v>
                </c:pt>
                <c:pt idx="10">
                  <c:v>7.0000000000000007E-2</c:v>
                </c:pt>
                <c:pt idx="11">
                  <c:v>7.0000000000000007E-2</c:v>
                </c:pt>
                <c:pt idx="12">
                  <c:v>7.0000000000000007E-2</c:v>
                </c:pt>
                <c:pt idx="13">
                  <c:v>0.06</c:v>
                </c:pt>
                <c:pt idx="14">
                  <c:v>0.06</c:v>
                </c:pt>
                <c:pt idx="15">
                  <c:v>0.05</c:v>
                </c:pt>
                <c:pt idx="16">
                  <c:v>0.05</c:v>
                </c:pt>
                <c:pt idx="17">
                  <c:v>0.05</c:v>
                </c:pt>
                <c:pt idx="18">
                  <c:v>0.05</c:v>
                </c:pt>
                <c:pt idx="19">
                  <c:v>0.04</c:v>
                </c:pt>
                <c:pt idx="20">
                  <c:v>0.03</c:v>
                </c:pt>
                <c:pt idx="21">
                  <c:v>0.03</c:v>
                </c:pt>
                <c:pt idx="22">
                  <c:v>0.03</c:v>
                </c:pt>
                <c:pt idx="23">
                  <c:v>0.02</c:v>
                </c:pt>
                <c:pt idx="24">
                  <c:v>0.02</c:v>
                </c:pt>
                <c:pt idx="25">
                  <c:v>0.01</c:v>
                </c:pt>
                <c:pt idx="26">
                  <c:v>0.01</c:v>
                </c:pt>
                <c:pt idx="27">
                  <c:v>0.01</c:v>
                </c:pt>
                <c:pt idx="28">
                  <c:v>0</c:v>
                </c:pt>
                <c:pt idx="29">
                  <c:v>0</c:v>
                </c:pt>
                <c:pt idx="30">
                  <c:v>-0.01</c:v>
                </c:pt>
              </c:numCache>
            </c:numRef>
          </c:yVal>
          <c:smooth val="1"/>
        </c:ser>
        <c:ser>
          <c:idx val="0"/>
          <c:order val="1"/>
          <c:tx>
            <c:strRef>
              <c:f>'20C'!$L$2</c:f>
              <c:strCache>
                <c:ptCount val="1"/>
                <c:pt idx="0">
                  <c:v>Anhydrite</c:v>
                </c:pt>
              </c:strCache>
            </c:strRef>
          </c:tx>
          <c:xVal>
            <c:numRef>
              <c:f>'20C'!$K$3:$K$33</c:f>
              <c:numCache>
                <c:formatCode>General</c:formatCode>
                <c:ptCount val="31"/>
                <c:pt idx="0">
                  <c:v>14.7</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numCache>
            </c:numRef>
          </c:xVal>
          <c:yVal>
            <c:numRef>
              <c:f>'20C'!$L$3:$L$33</c:f>
              <c:numCache>
                <c:formatCode>General</c:formatCode>
                <c:ptCount val="31"/>
                <c:pt idx="0">
                  <c:v>-0.11</c:v>
                </c:pt>
                <c:pt idx="1">
                  <c:v>-0.11</c:v>
                </c:pt>
                <c:pt idx="2">
                  <c:v>-0.11</c:v>
                </c:pt>
                <c:pt idx="3">
                  <c:v>-0.11</c:v>
                </c:pt>
                <c:pt idx="4">
                  <c:v>-0.11</c:v>
                </c:pt>
                <c:pt idx="5">
                  <c:v>-0.11</c:v>
                </c:pt>
                <c:pt idx="6">
                  <c:v>-0.11</c:v>
                </c:pt>
                <c:pt idx="7">
                  <c:v>-0.11</c:v>
                </c:pt>
                <c:pt idx="8">
                  <c:v>-0.11</c:v>
                </c:pt>
                <c:pt idx="9">
                  <c:v>-0.11</c:v>
                </c:pt>
                <c:pt idx="10">
                  <c:v>-0.11</c:v>
                </c:pt>
                <c:pt idx="11">
                  <c:v>-0.11</c:v>
                </c:pt>
                <c:pt idx="12">
                  <c:v>-0.11</c:v>
                </c:pt>
                <c:pt idx="13">
                  <c:v>-0.11</c:v>
                </c:pt>
                <c:pt idx="14">
                  <c:v>-0.11</c:v>
                </c:pt>
                <c:pt idx="15">
                  <c:v>-0.11</c:v>
                </c:pt>
                <c:pt idx="16">
                  <c:v>-0.11</c:v>
                </c:pt>
                <c:pt idx="17">
                  <c:v>-0.11</c:v>
                </c:pt>
                <c:pt idx="18">
                  <c:v>-0.11</c:v>
                </c:pt>
                <c:pt idx="19">
                  <c:v>-0.11</c:v>
                </c:pt>
                <c:pt idx="20">
                  <c:v>-0.11</c:v>
                </c:pt>
                <c:pt idx="21">
                  <c:v>-0.11</c:v>
                </c:pt>
                <c:pt idx="22">
                  <c:v>-0.11</c:v>
                </c:pt>
                <c:pt idx="23">
                  <c:v>-0.11</c:v>
                </c:pt>
                <c:pt idx="24">
                  <c:v>-0.11</c:v>
                </c:pt>
                <c:pt idx="25">
                  <c:v>-0.12</c:v>
                </c:pt>
                <c:pt idx="26">
                  <c:v>-0.12</c:v>
                </c:pt>
                <c:pt idx="27">
                  <c:v>-0.12</c:v>
                </c:pt>
                <c:pt idx="28">
                  <c:v>-0.12</c:v>
                </c:pt>
                <c:pt idx="29">
                  <c:v>-0.12</c:v>
                </c:pt>
                <c:pt idx="30">
                  <c:v>-0.12</c:v>
                </c:pt>
              </c:numCache>
            </c:numRef>
          </c:yVal>
          <c:smooth val="1"/>
        </c:ser>
        <c:dLbls>
          <c:showLegendKey val="0"/>
          <c:showVal val="0"/>
          <c:showCatName val="0"/>
          <c:showSerName val="0"/>
          <c:showPercent val="0"/>
          <c:showBubbleSize val="0"/>
        </c:dLbls>
        <c:axId val="107432960"/>
        <c:axId val="107459328"/>
      </c:scatterChart>
      <c:valAx>
        <c:axId val="107432960"/>
        <c:scaling>
          <c:orientation val="minMax"/>
          <c:max val="3200"/>
        </c:scaling>
        <c:delete val="0"/>
        <c:axPos val="b"/>
        <c:numFmt formatCode="General" sourceLinked="1"/>
        <c:majorTickMark val="out"/>
        <c:minorTickMark val="none"/>
        <c:tickLblPos val="nextTo"/>
        <c:txPr>
          <a:bodyPr/>
          <a:lstStyle/>
          <a:p>
            <a:pPr>
              <a:defRPr sz="1200" b="1"/>
            </a:pPr>
            <a:endParaRPr lang="en-US"/>
          </a:p>
        </c:txPr>
        <c:crossAx val="107459328"/>
        <c:crosses val="autoZero"/>
        <c:crossBetween val="midCat"/>
        <c:majorUnit val="400"/>
      </c:valAx>
      <c:valAx>
        <c:axId val="107459328"/>
        <c:scaling>
          <c:orientation val="minMax"/>
        </c:scaling>
        <c:delete val="0"/>
        <c:axPos val="l"/>
        <c:majorGridlines>
          <c:spPr>
            <a:ln>
              <a:noFill/>
            </a:ln>
          </c:spPr>
        </c:majorGridlines>
        <c:numFmt formatCode="General" sourceLinked="1"/>
        <c:majorTickMark val="out"/>
        <c:minorTickMark val="none"/>
        <c:tickLblPos val="nextTo"/>
        <c:txPr>
          <a:bodyPr/>
          <a:lstStyle/>
          <a:p>
            <a:pPr>
              <a:defRPr sz="1600" b="1"/>
            </a:pPr>
            <a:endParaRPr lang="en-US"/>
          </a:p>
        </c:txPr>
        <c:crossAx val="107432960"/>
        <c:crosses val="autoZero"/>
        <c:crossBetween val="midCat"/>
        <c:majorUnit val="4.0000000000000008E-2"/>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0.44988</cdr:x>
      <cdr:y>0.89512</cdr:y>
    </cdr:from>
    <cdr:to>
      <cdr:x>0.71394</cdr:x>
      <cdr:y>0.98915</cdr:y>
    </cdr:to>
    <cdr:sp macro="" textlink="">
      <cdr:nvSpPr>
        <cdr:cNvPr id="2" name="TextBox 1"/>
        <cdr:cNvSpPr txBox="1"/>
      </cdr:nvSpPr>
      <cdr:spPr>
        <a:xfrm xmlns:a="http://schemas.openxmlformats.org/drawingml/2006/main">
          <a:off x="3312368" y="3312368"/>
          <a:ext cx="1944216" cy="3479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800" b="1" dirty="0"/>
            <a:t>Pore</a:t>
          </a:r>
          <a:r>
            <a:rPr lang="en-US" altLang="zh-CN" sz="1800" b="1" baseline="0" dirty="0"/>
            <a:t> volume</a:t>
          </a:r>
          <a:endParaRPr lang="zh-CN" altLang="en-US" sz="1800" b="1" dirty="0"/>
        </a:p>
      </cdr:txBody>
    </cdr:sp>
  </cdr:relSizeAnchor>
  <cdr:relSizeAnchor xmlns:cdr="http://schemas.openxmlformats.org/drawingml/2006/chartDrawing">
    <cdr:from>
      <cdr:x>0.71669</cdr:x>
      <cdr:y>0.05792</cdr:y>
    </cdr:from>
    <cdr:to>
      <cdr:x>0.84088</cdr:x>
      <cdr:y>0.30502</cdr:y>
    </cdr:to>
    <cdr:sp macro="" textlink="">
      <cdr:nvSpPr>
        <cdr:cNvPr id="3" name="TextBox 2"/>
        <cdr:cNvSpPr txBox="1"/>
      </cdr:nvSpPr>
      <cdr:spPr>
        <a:xfrm xmlns:a="http://schemas.openxmlformats.org/drawingml/2006/main">
          <a:off x="5276850" y="214313"/>
          <a:ext cx="914400" cy="91440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0.02934</cdr:x>
      <cdr:y>0.0973</cdr:y>
    </cdr:from>
    <cdr:to>
      <cdr:x>0.0785</cdr:x>
      <cdr:y>0.77837</cdr:y>
    </cdr:to>
    <cdr:sp macro="" textlink="">
      <cdr:nvSpPr>
        <cdr:cNvPr id="4" name="TextBox 3"/>
        <cdr:cNvSpPr txBox="1"/>
      </cdr:nvSpPr>
      <cdr:spPr>
        <a:xfrm xmlns:a="http://schemas.openxmlformats.org/drawingml/2006/main">
          <a:off x="216024" y="360040"/>
          <a:ext cx="361957" cy="252028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zh-CN" sz="2000" b="1" dirty="0">
              <a:effectLst/>
              <a:latin typeface="+mn-lt"/>
              <a:ea typeface="+mn-ea"/>
              <a:cs typeface="+mn-cs"/>
            </a:rPr>
            <a:t>Apparent </a:t>
          </a:r>
          <a:r>
            <a:rPr lang="en-US" altLang="zh-CN" sz="2000" b="1" dirty="0" smtClean="0">
              <a:effectLst/>
              <a:latin typeface="+mn-lt"/>
              <a:ea typeface="+mn-ea"/>
              <a:cs typeface="+mn-cs"/>
            </a:rPr>
            <a:t>viscosity (</a:t>
          </a:r>
          <a:r>
            <a:rPr lang="en-US" altLang="zh-CN" sz="2000" b="1" dirty="0" err="1" smtClean="0">
              <a:effectLst/>
              <a:latin typeface="+mn-lt"/>
              <a:ea typeface="+mn-ea"/>
              <a:cs typeface="+mn-cs"/>
            </a:rPr>
            <a:t>cp</a:t>
          </a:r>
          <a:r>
            <a:rPr lang="en-US" altLang="zh-CN" sz="2000" b="1" dirty="0" smtClean="0">
              <a:effectLst/>
              <a:latin typeface="+mn-lt"/>
              <a:ea typeface="+mn-ea"/>
              <a:cs typeface="+mn-cs"/>
            </a:rPr>
            <a:t>)</a:t>
          </a:r>
          <a:endParaRPr lang="zh-CN" altLang="zh-CN" sz="2000" b="1" dirty="0">
            <a:effectLst/>
          </a:endParaRPr>
        </a:p>
        <a:p xmlns:a="http://schemas.openxmlformats.org/drawingml/2006/main">
          <a:endParaRPr lang="zh-CN" altLang="en-US"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0.05355</cdr:x>
      <cdr:y>0.07554</cdr:y>
    </cdr:from>
    <cdr:to>
      <cdr:x>0.10585</cdr:x>
      <cdr:y>0.71692</cdr:y>
    </cdr:to>
    <cdr:sp macro="" textlink="">
      <cdr:nvSpPr>
        <cdr:cNvPr id="2" name="TextBox 1"/>
        <cdr:cNvSpPr txBox="1"/>
      </cdr:nvSpPr>
      <cdr:spPr>
        <a:xfrm xmlns:a="http://schemas.openxmlformats.org/drawingml/2006/main">
          <a:off x="486727" y="348134"/>
          <a:ext cx="475366" cy="295580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altLang="zh-CN" sz="2800" b="1" dirty="0" smtClean="0"/>
            <a:t>Saturated </a:t>
          </a:r>
          <a:r>
            <a:rPr lang="en-US" altLang="zh-CN" sz="2800" b="1" dirty="0"/>
            <a:t>index</a:t>
          </a:r>
          <a:endParaRPr lang="zh-CN" altLang="en-US" sz="2800" b="1" dirty="0"/>
        </a:p>
      </cdr:txBody>
    </cdr:sp>
  </cdr:relSizeAnchor>
  <cdr:relSizeAnchor xmlns:cdr="http://schemas.openxmlformats.org/drawingml/2006/chartDrawing">
    <cdr:from>
      <cdr:x>0.33848</cdr:x>
      <cdr:y>0.74742</cdr:y>
    </cdr:from>
    <cdr:to>
      <cdr:x>0.8117</cdr:x>
      <cdr:y>0.85436</cdr:y>
    </cdr:to>
    <cdr:sp macro="" textlink="">
      <cdr:nvSpPr>
        <cdr:cNvPr id="3" name="TextBox 2"/>
        <cdr:cNvSpPr txBox="1"/>
      </cdr:nvSpPr>
      <cdr:spPr>
        <a:xfrm xmlns:a="http://schemas.openxmlformats.org/drawingml/2006/main">
          <a:off x="3076476" y="3444478"/>
          <a:ext cx="4301195" cy="4928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zh-CN" sz="2400" b="1" dirty="0"/>
            <a:t>Partial pressure of </a:t>
          </a:r>
          <a:r>
            <a:rPr lang="en-US" altLang="zh-CN" sz="2400" b="1" dirty="0">
              <a:effectLst/>
              <a:latin typeface="+mn-lt"/>
              <a:ea typeface="+mn-ea"/>
              <a:cs typeface="+mn-cs"/>
            </a:rPr>
            <a:t>CO</a:t>
          </a:r>
          <a:r>
            <a:rPr lang="en-US" altLang="zh-CN" sz="2400" b="1" baseline="-25000" dirty="0">
              <a:effectLst/>
              <a:latin typeface="+mn-lt"/>
              <a:ea typeface="+mn-ea"/>
              <a:cs typeface="+mn-cs"/>
            </a:rPr>
            <a:t>2</a:t>
          </a:r>
          <a:r>
            <a:rPr lang="en-US" altLang="zh-CN" sz="2400" b="1" baseline="0" dirty="0">
              <a:effectLst/>
              <a:latin typeface="+mn-lt"/>
              <a:ea typeface="+mn-ea"/>
              <a:cs typeface="+mn-cs"/>
            </a:rPr>
            <a:t> </a:t>
          </a:r>
          <a:r>
            <a:rPr lang="en-US" altLang="zh-CN" sz="2400" b="1" dirty="0"/>
            <a:t>(psi)</a:t>
          </a:r>
          <a:endParaRPr lang="zh-CN" altLang="en-US" sz="2400" b="1" dirty="0"/>
        </a:p>
      </cdr:txBody>
    </cdr:sp>
  </cdr:relSizeAnchor>
  <cdr:relSizeAnchor xmlns:cdr="http://schemas.openxmlformats.org/drawingml/2006/chartDrawing">
    <cdr:from>
      <cdr:x>0.22148</cdr:x>
      <cdr:y>0.29631</cdr:y>
    </cdr:from>
    <cdr:to>
      <cdr:x>0.33079</cdr:x>
      <cdr:y>0.38778</cdr:y>
    </cdr:to>
    <cdr:sp macro="" textlink="">
      <cdr:nvSpPr>
        <cdr:cNvPr id="4" name="TextBox 3"/>
        <cdr:cNvSpPr txBox="1"/>
      </cdr:nvSpPr>
      <cdr:spPr>
        <a:xfrm xmlns:a="http://schemas.openxmlformats.org/drawingml/2006/main">
          <a:off x="2013098" y="1365538"/>
          <a:ext cx="993508" cy="421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C00000"/>
              </a:solidFill>
            </a:rPr>
            <a:t>Gypsum</a:t>
          </a:r>
          <a:endParaRPr lang="en-US" sz="1600" b="1" dirty="0">
            <a:solidFill>
              <a:srgbClr val="C00000"/>
            </a:solidFill>
          </a:endParaRPr>
        </a:p>
      </cdr:txBody>
    </cdr:sp>
  </cdr:relSizeAnchor>
  <cdr:relSizeAnchor xmlns:cdr="http://schemas.openxmlformats.org/drawingml/2006/chartDrawing">
    <cdr:from>
      <cdr:x>0.66519</cdr:x>
      <cdr:y>0.57058</cdr:y>
    </cdr:from>
    <cdr:to>
      <cdr:x>0.81808</cdr:x>
      <cdr:y>0.66206</cdr:y>
    </cdr:to>
    <cdr:sp macro="" textlink="">
      <cdr:nvSpPr>
        <cdr:cNvPr id="5" name="TextBox 1"/>
        <cdr:cNvSpPr txBox="1"/>
      </cdr:nvSpPr>
      <cdr:spPr>
        <a:xfrm xmlns:a="http://schemas.openxmlformats.org/drawingml/2006/main">
          <a:off x="6046087" y="2629541"/>
          <a:ext cx="1389616" cy="421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70C0"/>
              </a:solidFill>
            </a:rPr>
            <a:t>Anhydrite</a:t>
          </a:r>
          <a:endParaRPr lang="en-US" sz="1600" b="1" dirty="0">
            <a:solidFill>
              <a:srgbClr val="0070C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17140-6060-4D0B-A6EE-D530D9024E06}" type="datetimeFigureOut">
              <a:rPr lang="en-US" smtClean="0"/>
              <a:t>4/22/2015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9CAAE-B71F-489A-A764-2A6AA49A4567}" type="slidenum">
              <a:rPr lang="en-US" smtClean="0"/>
              <a:t>‹#›</a:t>
            </a:fld>
            <a:endParaRPr lang="en-US"/>
          </a:p>
        </p:txBody>
      </p:sp>
    </p:spTree>
    <p:extLst>
      <p:ext uri="{BB962C8B-B14F-4D97-AF65-F5344CB8AC3E}">
        <p14:creationId xmlns:p14="http://schemas.microsoft.com/office/powerpoint/2010/main" val="17453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everyone, I am Michael. Today I will give a presentation of CO2 Foam Mobility Control and Adsorption with </a:t>
            </a:r>
            <a:r>
              <a:rPr lang="en-US" baseline="0" dirty="0" err="1" smtClean="0"/>
              <a:t>Noninic</a:t>
            </a:r>
            <a:r>
              <a:rPr lang="en-US" baseline="0" dirty="0" smtClean="0"/>
              <a:t> surfactant. </a:t>
            </a:r>
          </a:p>
          <a:p>
            <a:endParaRPr lang="en-US" dirty="0"/>
          </a:p>
        </p:txBody>
      </p:sp>
      <p:sp>
        <p:nvSpPr>
          <p:cNvPr id="4" name="Slide Number Placeholder 3"/>
          <p:cNvSpPr>
            <a:spLocks noGrp="1"/>
          </p:cNvSpPr>
          <p:nvPr>
            <p:ph type="sldNum" sz="quarter" idx="10"/>
          </p:nvPr>
        </p:nvSpPr>
        <p:spPr/>
        <p:txBody>
          <a:bodyPr/>
          <a:lstStyle/>
          <a:p>
            <a:fld id="{6171A9D5-63A4-4D9A-86EC-A8B55C20E5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1057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we use the PHREEQC to simulate the depressurization of this process. </a:t>
            </a:r>
          </a:p>
          <a:p>
            <a:r>
              <a:rPr lang="en-US" baseline="0" dirty="0" smtClean="0"/>
              <a:t>the brine saturated index, which is the </a:t>
            </a:r>
            <a:r>
              <a:rPr lang="en-US" baseline="0" dirty="0" err="1" smtClean="0"/>
              <a:t>vertica</a:t>
            </a:r>
            <a:r>
              <a:rPr lang="en-US" baseline="0" dirty="0" smtClean="0"/>
              <a:t> </a:t>
            </a:r>
            <a:r>
              <a:rPr lang="en-US" baseline="0" dirty="0" err="1" smtClean="0"/>
              <a:t>axias</a:t>
            </a:r>
            <a:r>
              <a:rPr lang="en-US" baseline="0" dirty="0" smtClean="0"/>
              <a:t>, Negative </a:t>
            </a:r>
            <a:r>
              <a:rPr lang="en-US" baseline="0" dirty="0" err="1" smtClean="0"/>
              <a:t>vaue</a:t>
            </a:r>
            <a:r>
              <a:rPr lang="en-US" baseline="0" dirty="0" smtClean="0"/>
              <a:t> means under saturated and positive value means oversaturated.</a:t>
            </a:r>
          </a:p>
          <a:p>
            <a:r>
              <a:rPr lang="en-US" baseline="0" dirty="0" smtClean="0"/>
              <a:t>The simulated results shows that </a:t>
            </a:r>
          </a:p>
          <a:p>
            <a:pPr marL="285750" indent="-285750">
              <a:buFont typeface="Arial" panose="020B0604020202020204" pitchFamily="34" charset="0"/>
              <a:buChar char="•"/>
            </a:pPr>
            <a:r>
              <a:rPr lang="en-US" altLang="zh-CN" sz="1200" b="1" dirty="0" smtClean="0">
                <a:solidFill>
                  <a:srgbClr val="FF0000"/>
                </a:solidFill>
              </a:rPr>
              <a:t>Anhydrate </a:t>
            </a:r>
            <a:r>
              <a:rPr lang="en-US" altLang="zh-CN" sz="1200" b="1" dirty="0" smtClean="0"/>
              <a:t>is </a:t>
            </a:r>
            <a:r>
              <a:rPr lang="en-US" altLang="zh-CN" sz="1200" b="1" dirty="0" smtClean="0">
                <a:solidFill>
                  <a:srgbClr val="FF0000"/>
                </a:solidFill>
              </a:rPr>
              <a:t>under saturated</a:t>
            </a:r>
            <a:r>
              <a:rPr lang="en-US" altLang="zh-CN" sz="1200" b="1" dirty="0" smtClean="0"/>
              <a:t> from 14.7 psi to 3000 psi </a:t>
            </a:r>
          </a:p>
          <a:p>
            <a:pPr marL="285750" indent="-285750">
              <a:buFont typeface="Arial" panose="020B0604020202020204" pitchFamily="34" charset="0"/>
              <a:buChar char="•"/>
            </a:pPr>
            <a:r>
              <a:rPr lang="en-US" altLang="zh-CN" sz="1200" b="1" dirty="0" smtClean="0">
                <a:solidFill>
                  <a:srgbClr val="FF0000"/>
                </a:solidFill>
              </a:rPr>
              <a:t>Gypsum</a:t>
            </a:r>
            <a:r>
              <a:rPr lang="en-US" altLang="zh-CN" sz="1200" b="1" dirty="0" smtClean="0"/>
              <a:t> is </a:t>
            </a:r>
            <a:r>
              <a:rPr lang="en-US" altLang="zh-CN" sz="1200" b="1" dirty="0" smtClean="0">
                <a:solidFill>
                  <a:srgbClr val="FF0000"/>
                </a:solidFill>
              </a:rPr>
              <a:t>over saturated </a:t>
            </a:r>
            <a:r>
              <a:rPr lang="en-US" altLang="zh-CN" sz="1200" b="1" dirty="0" smtClean="0"/>
              <a:t>from 14.7 psi to 2800 psi, which indicates that </a:t>
            </a:r>
            <a:r>
              <a:rPr lang="en-US" altLang="zh-CN" sz="1200" b="1" dirty="0" smtClean="0">
                <a:solidFill>
                  <a:srgbClr val="FF0000"/>
                </a:solidFill>
              </a:rPr>
              <a:t>depressurization </a:t>
            </a:r>
            <a:r>
              <a:rPr lang="en-US" altLang="zh-CN" sz="1200" b="1" dirty="0" smtClean="0"/>
              <a:t>is</a:t>
            </a:r>
            <a:r>
              <a:rPr lang="en-US" altLang="zh-CN" sz="1200" b="1" dirty="0" smtClean="0">
                <a:solidFill>
                  <a:srgbClr val="FF0000"/>
                </a:solidFill>
              </a:rPr>
              <a:t> favorable </a:t>
            </a:r>
            <a:r>
              <a:rPr lang="en-US" altLang="zh-CN" sz="1200" b="1" dirty="0" smtClean="0"/>
              <a:t>for </a:t>
            </a:r>
            <a:r>
              <a:rPr lang="en-US" altLang="zh-CN" sz="1200" b="1" dirty="0" smtClean="0">
                <a:solidFill>
                  <a:srgbClr val="FF0000"/>
                </a:solidFill>
              </a:rPr>
              <a:t>gypsum formation </a:t>
            </a:r>
            <a:endParaRPr lang="zh-CN" altLang="en-US" sz="1200" b="1" dirty="0" smtClean="0">
              <a:solidFill>
                <a:srgbClr val="FF000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10</a:t>
            </a:fld>
            <a:endParaRPr lang="en-US"/>
          </a:p>
        </p:txBody>
      </p:sp>
    </p:spTree>
    <p:extLst>
      <p:ext uri="{BB962C8B-B14F-4D97-AF65-F5344CB8AC3E}">
        <p14:creationId xmlns:p14="http://schemas.microsoft.com/office/powerpoint/2010/main" val="138099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 part</a:t>
            </a:r>
            <a:r>
              <a:rPr lang="en-US" baseline="0" dirty="0" smtClean="0"/>
              <a:t> is about the surfactant adsorption, the surfactant work pretty well under East Seminole reservoir conditions. But, how much is the adsorption amount, we need know that. We use HPLC and ELSD </a:t>
            </a:r>
            <a:r>
              <a:rPr lang="en-US" baseline="0" dirty="0" err="1" smtClean="0"/>
              <a:t>detetacor</a:t>
            </a:r>
            <a:r>
              <a:rPr lang="en-US" baseline="0" dirty="0" smtClean="0"/>
              <a:t> to determine the </a:t>
            </a:r>
            <a:r>
              <a:rPr lang="en-US" baseline="0" dirty="0" err="1" smtClean="0"/>
              <a:t>adsortion</a:t>
            </a:r>
            <a:r>
              <a:rPr lang="en-US" baseline="0" dirty="0" smtClean="0"/>
              <a:t> amount. Here is the </a:t>
            </a:r>
            <a:r>
              <a:rPr lang="en-US" dirty="0" smtClean="0"/>
              <a:t>surfactant in East </a:t>
            </a:r>
            <a:r>
              <a:rPr lang="en-US" dirty="0" err="1" smtClean="0"/>
              <a:t>seminole</a:t>
            </a:r>
            <a:r>
              <a:rPr lang="en-US" dirty="0" smtClean="0"/>
              <a:t> brine conditions. </a:t>
            </a:r>
            <a:r>
              <a:rPr lang="en-US" baseline="0" dirty="0" smtClean="0"/>
              <a:t>This is the surfactant peaks,  By </a:t>
            </a:r>
            <a:r>
              <a:rPr lang="en-US" baseline="0" dirty="0" err="1" smtClean="0"/>
              <a:t>intergrating</a:t>
            </a:r>
            <a:r>
              <a:rPr lang="en-US" baseline="0" dirty="0" smtClean="0"/>
              <a:t> the area under the peaks, we can get the calibration curve for adsorption test. The different color of curves means different surfactant concentrations.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11</a:t>
            </a:fld>
            <a:endParaRPr lang="en-US"/>
          </a:p>
        </p:txBody>
      </p:sp>
    </p:spTree>
    <p:extLst>
      <p:ext uri="{BB962C8B-B14F-4D97-AF65-F5344CB8AC3E}">
        <p14:creationId xmlns:p14="http://schemas.microsoft.com/office/powerpoint/2010/main" val="370509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calibration curve of the </a:t>
            </a:r>
            <a:r>
              <a:rPr lang="en-US" baseline="0" dirty="0" err="1" smtClean="0"/>
              <a:t>sufactant</a:t>
            </a:r>
            <a:r>
              <a:rPr lang="en-US" baseline="0" dirty="0" smtClean="0"/>
              <a:t> at different concentrations. It is very good linear relationship which means that the signal response is a power law model for the surfactant </a:t>
            </a:r>
            <a:r>
              <a:rPr lang="en-US" baseline="0" dirty="0" err="1" smtClean="0"/>
              <a:t>concentaiuons</a:t>
            </a:r>
            <a:r>
              <a:rPr lang="en-US" baseline="0" dirty="0" smtClean="0"/>
              <a:t>. The </a:t>
            </a:r>
            <a:r>
              <a:rPr lang="en-US" baseline="0" dirty="0" err="1" smtClean="0"/>
              <a:t>the</a:t>
            </a:r>
            <a:r>
              <a:rPr lang="en-US" baseline="0" dirty="0" smtClean="0"/>
              <a:t> linear relationship is perfect with R2 up to 0.9998. </a:t>
            </a:r>
            <a:endParaRPr lang="en-US" dirty="0" smtClean="0"/>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12</a:t>
            </a:fld>
            <a:endParaRPr lang="en-US"/>
          </a:p>
        </p:txBody>
      </p:sp>
    </p:spTree>
    <p:extLst>
      <p:ext uri="{BB962C8B-B14F-4D97-AF65-F5344CB8AC3E}">
        <p14:creationId xmlns:p14="http://schemas.microsoft.com/office/powerpoint/2010/main" val="370509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establishing the analytical method for determine surfactant concentration, Now we can do the adsorption test. We use the same rock which is </a:t>
            </a:r>
            <a:r>
              <a:rPr lang="en-US" baseline="0" dirty="0" err="1" smtClean="0"/>
              <a:t>silurian</a:t>
            </a:r>
            <a:r>
              <a:rPr lang="en-US" baseline="0" dirty="0" smtClean="0"/>
              <a:t> dolomite as we used in the core flooding process. We use EDX to determine the element </a:t>
            </a:r>
            <a:r>
              <a:rPr lang="en-US" baseline="0" dirty="0" err="1" smtClean="0"/>
              <a:t>compostion</a:t>
            </a:r>
            <a:r>
              <a:rPr lang="en-US" baseline="0" dirty="0" smtClean="0"/>
              <a:t> of the </a:t>
            </a:r>
            <a:r>
              <a:rPr lang="en-US" baseline="0" dirty="0" err="1" smtClean="0"/>
              <a:t>silurium</a:t>
            </a:r>
            <a:r>
              <a:rPr lang="en-US" baseline="0" dirty="0" smtClean="0"/>
              <a:t> dolomite. The mainly contains </a:t>
            </a:r>
            <a:r>
              <a:rPr lang="en-US" baseline="0" dirty="0" err="1" smtClean="0"/>
              <a:t>calsium</a:t>
            </a:r>
            <a:r>
              <a:rPr lang="en-US" baseline="0" dirty="0" smtClean="0"/>
              <a:t> and </a:t>
            </a:r>
            <a:r>
              <a:rPr lang="en-US" baseline="0" dirty="0" err="1" smtClean="0"/>
              <a:t>megnesium</a:t>
            </a:r>
            <a:r>
              <a:rPr lang="en-US" baseline="0" dirty="0" smtClean="0"/>
              <a:t>, </a:t>
            </a:r>
            <a:r>
              <a:rPr lang="en-US" baseline="0" dirty="0" err="1" smtClean="0"/>
              <a:t>andvery</a:t>
            </a:r>
            <a:r>
              <a:rPr lang="en-US" baseline="0" dirty="0" smtClean="0"/>
              <a:t> a little </a:t>
            </a:r>
            <a:r>
              <a:rPr lang="en-US" baseline="0" dirty="0" err="1" smtClean="0"/>
              <a:t>amouunt</a:t>
            </a:r>
            <a:r>
              <a:rPr lang="en-US" baseline="0" dirty="0" smtClean="0"/>
              <a:t> of aluminum and silica, which indicate that the rock contains little amount of clay and silica. As aluminum and silicon is main element of clay and silicon is </a:t>
            </a:r>
            <a:r>
              <a:rPr lang="en-US" baseline="0" dirty="0" err="1" smtClean="0"/>
              <a:t>themain</a:t>
            </a:r>
            <a:r>
              <a:rPr lang="en-US" baseline="0" dirty="0" smtClean="0"/>
              <a:t> element of silica.  The SEM shown show the </a:t>
            </a:r>
            <a:r>
              <a:rPr lang="en-US" baseline="0" dirty="0" err="1" smtClean="0"/>
              <a:t>materila</a:t>
            </a:r>
            <a:r>
              <a:rPr lang="en-US" baseline="0" dirty="0" smtClean="0"/>
              <a:t> we use in a microscopic view. The BET area is 0.95mg/m2.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13</a:t>
            </a:fld>
            <a:endParaRPr lang="en-US"/>
          </a:p>
        </p:txBody>
      </p:sp>
    </p:spTree>
    <p:extLst>
      <p:ext uri="{BB962C8B-B14F-4D97-AF65-F5344CB8AC3E}">
        <p14:creationId xmlns:p14="http://schemas.microsoft.com/office/powerpoint/2010/main" val="195520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that the</a:t>
            </a:r>
            <a:r>
              <a:rPr lang="en-US" baseline="0" dirty="0" smtClean="0"/>
              <a:t> adsorption behavior of L2422 on </a:t>
            </a:r>
            <a:r>
              <a:rPr lang="en-US" baseline="0" dirty="0" err="1" smtClean="0"/>
              <a:t>silurian</a:t>
            </a:r>
            <a:r>
              <a:rPr lang="en-US" baseline="0" dirty="0" smtClean="0"/>
              <a:t> dolomite. The </a:t>
            </a:r>
            <a:r>
              <a:rPr lang="en-US" baseline="0" dirty="0" err="1" smtClean="0"/>
              <a:t>euiqlibium</a:t>
            </a:r>
            <a:r>
              <a:rPr lang="en-US" baseline="0" dirty="0" smtClean="0"/>
              <a:t> adsorption amount of L2422 on </a:t>
            </a:r>
            <a:r>
              <a:rPr lang="en-US" baseline="0" dirty="0" err="1" smtClean="0"/>
              <a:t>silurium</a:t>
            </a:r>
            <a:r>
              <a:rPr lang="en-US" baseline="0" dirty="0" smtClean="0"/>
              <a:t> dolomite is 0.08mg/g, which is extremely low enough for CO2 foam flooding </a:t>
            </a:r>
            <a:r>
              <a:rPr lang="en-US" baseline="0" dirty="0" err="1" smtClean="0"/>
              <a:t>applaication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14</a:t>
            </a:fld>
            <a:endParaRPr lang="en-US"/>
          </a:p>
        </p:txBody>
      </p:sp>
    </p:spTree>
    <p:extLst>
      <p:ext uri="{BB962C8B-B14F-4D97-AF65-F5344CB8AC3E}">
        <p14:creationId xmlns:p14="http://schemas.microsoft.com/office/powerpoint/2010/main" val="217918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OK, so finally,</a:t>
            </a:r>
            <a:r>
              <a:rPr lang="en-US" b="0" baseline="0" dirty="0" smtClean="0"/>
              <a:t> let come to three conclusions, </a:t>
            </a:r>
          </a:p>
          <a:p>
            <a:endParaRPr lang="en-US" b="0" baseline="0" dirty="0" smtClean="0"/>
          </a:p>
          <a:p>
            <a:r>
              <a:rPr lang="en-US" b="0" baseline="0" dirty="0" smtClean="0"/>
              <a:t>first is about foam properties. the L2422 can generate viscose foam with </a:t>
            </a:r>
            <a:r>
              <a:rPr lang="en-US" b="0" baseline="0" dirty="0" err="1" smtClean="0"/>
              <a:t>apprent</a:t>
            </a:r>
            <a:r>
              <a:rPr lang="en-US" b="0" baseline="0" dirty="0" smtClean="0"/>
              <a:t> viscosity of 23 </a:t>
            </a:r>
            <a:r>
              <a:rPr lang="en-US" b="0" baseline="0" dirty="0" err="1" smtClean="0"/>
              <a:t>cp</a:t>
            </a:r>
            <a:r>
              <a:rPr lang="en-US" b="0" baseline="0" dirty="0" smtClean="0"/>
              <a:t> in a </a:t>
            </a:r>
            <a:r>
              <a:rPr lang="en-US" b="0" baseline="0" dirty="0" err="1" smtClean="0"/>
              <a:t>silurian</a:t>
            </a:r>
            <a:r>
              <a:rPr lang="en-US" b="0" baseline="0" dirty="0" smtClean="0"/>
              <a:t> </a:t>
            </a:r>
            <a:r>
              <a:rPr lang="en-US" b="0" baseline="0" dirty="0" err="1" smtClean="0"/>
              <a:t>olomite</a:t>
            </a:r>
            <a:r>
              <a:rPr lang="en-US" b="0" baseline="0" dirty="0" smtClean="0"/>
              <a:t> core. Under reservoir pressure and </a:t>
            </a:r>
            <a:r>
              <a:rPr lang="en-US" b="0" baseline="0" dirty="0" err="1" smtClean="0"/>
              <a:t>temperatue</a:t>
            </a:r>
            <a:r>
              <a:rPr lang="en-US" b="0" baseline="0" dirty="0" smtClean="0"/>
              <a:t> conditions.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Second is about brine chemistry. We found that </a:t>
            </a:r>
            <a:r>
              <a:rPr lang="en-US" altLang="zh-CN" sz="1200" b="0" dirty="0" smtClean="0">
                <a:solidFill>
                  <a:srgbClr val="FF0000"/>
                </a:solidFill>
              </a:rPr>
              <a:t>Gypsum</a:t>
            </a:r>
            <a:r>
              <a:rPr lang="en-US" altLang="zh-CN" sz="1200" b="0" dirty="0" smtClean="0"/>
              <a:t> can </a:t>
            </a:r>
            <a:r>
              <a:rPr lang="en-US" altLang="zh-CN" sz="1200" b="0" dirty="0" smtClean="0">
                <a:solidFill>
                  <a:srgbClr val="FF0000"/>
                </a:solidFill>
              </a:rPr>
              <a:t>precipitate </a:t>
            </a:r>
            <a:r>
              <a:rPr lang="en-US" altLang="zh-CN" sz="1200" b="0" dirty="0" smtClean="0"/>
              <a:t>during</a:t>
            </a:r>
            <a:r>
              <a:rPr lang="en-US" altLang="zh-CN" sz="1200" b="0" dirty="0" smtClean="0">
                <a:solidFill>
                  <a:srgbClr val="FF0000"/>
                </a:solidFill>
              </a:rPr>
              <a:t> depressurization </a:t>
            </a:r>
            <a:r>
              <a:rPr lang="en-US" altLang="zh-CN" sz="1200" b="0" dirty="0" smtClean="0"/>
              <a:t>at 20</a:t>
            </a:r>
            <a:r>
              <a:rPr lang="en-US" altLang="zh-CN" sz="1200" b="0" dirty="0" smtClean="0">
                <a:sym typeface="Symbol"/>
              </a:rPr>
              <a:t></a:t>
            </a:r>
            <a:r>
              <a:rPr lang="en-US" altLang="zh-CN" sz="1200" b="0" dirty="0" smtClean="0"/>
              <a:t>C which was observed by experiment and simulation results from PHREEQC. As the solution is</a:t>
            </a:r>
            <a:r>
              <a:rPr lang="en-US" altLang="zh-CN" sz="1200" b="0" baseline="0" dirty="0" smtClean="0"/>
              <a:t> </a:t>
            </a:r>
            <a:r>
              <a:rPr lang="en-US" altLang="zh-CN" sz="1200" b="0" baseline="0" dirty="0" err="1" smtClean="0"/>
              <a:t>supersaturaed</a:t>
            </a:r>
            <a:r>
              <a:rPr lang="en-US" altLang="zh-CN" sz="1200" b="0" baseline="0" dirty="0" smtClean="0"/>
              <a:t> with </a:t>
            </a:r>
            <a:r>
              <a:rPr lang="en-US" altLang="zh-CN" sz="1200" b="0" baseline="0" dirty="0" err="1" smtClean="0"/>
              <a:t>calsium</a:t>
            </a:r>
            <a:r>
              <a:rPr lang="en-US" altLang="zh-CN" sz="1200" b="0" baseline="0" dirty="0" smtClean="0"/>
              <a:t> sulfite.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baseline="0" dirty="0" err="1" smtClean="0"/>
              <a:t>Thirs</a:t>
            </a:r>
            <a:r>
              <a:rPr lang="en-US" altLang="zh-CN" sz="1200" b="0" baseline="0" dirty="0" smtClean="0"/>
              <a:t> is about </a:t>
            </a:r>
            <a:r>
              <a:rPr lang="en-US" altLang="zh-CN" sz="1200" b="0" baseline="0" dirty="0" err="1" smtClean="0"/>
              <a:t>adsortion</a:t>
            </a:r>
            <a:r>
              <a:rPr lang="en-US" altLang="zh-CN" sz="1200" b="0" baseline="0" dirty="0" smtClean="0"/>
              <a:t>. The adsorption is about </a:t>
            </a:r>
            <a:r>
              <a:rPr lang="en-US" altLang="zh-CN" sz="1200" b="0" dirty="0" smtClean="0">
                <a:solidFill>
                  <a:srgbClr val="FF0000"/>
                </a:solidFill>
              </a:rPr>
              <a:t>0.08 mg/g </a:t>
            </a:r>
            <a:r>
              <a:rPr lang="en-US" altLang="zh-CN" sz="1200" b="0" dirty="0" err="1" smtClean="0">
                <a:solidFill>
                  <a:srgbClr val="FF0000"/>
                </a:solidFill>
              </a:rPr>
              <a:t>silurian</a:t>
            </a:r>
            <a:r>
              <a:rPr lang="en-US" altLang="zh-CN" sz="1200" b="0" baseline="0" dirty="0" smtClean="0">
                <a:solidFill>
                  <a:srgbClr val="FF0000"/>
                </a:solidFill>
              </a:rPr>
              <a:t> dolomite which is very promising for field use. </a:t>
            </a:r>
            <a:endParaRPr lang="zh-CN" altLang="en-US"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22</a:t>
            </a:fld>
            <a:endParaRPr lang="en-US"/>
          </a:p>
        </p:txBody>
      </p:sp>
    </p:spTree>
    <p:extLst>
      <p:ext uri="{BB962C8B-B14F-4D97-AF65-F5344CB8AC3E}">
        <p14:creationId xmlns:p14="http://schemas.microsoft.com/office/powerpoint/2010/main" val="1522095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OK, so finally,</a:t>
            </a:r>
            <a:r>
              <a:rPr lang="en-US" b="0" baseline="0" dirty="0" smtClean="0"/>
              <a:t> let come to three conclusions, </a:t>
            </a:r>
          </a:p>
          <a:p>
            <a:endParaRPr lang="en-US" b="0" baseline="0" dirty="0" smtClean="0"/>
          </a:p>
          <a:p>
            <a:r>
              <a:rPr lang="en-US" b="0" baseline="0" dirty="0" smtClean="0"/>
              <a:t>first is about foam properties. the L2422 can generate viscose foam with </a:t>
            </a:r>
            <a:r>
              <a:rPr lang="en-US" b="0" baseline="0" dirty="0" err="1" smtClean="0"/>
              <a:t>apprent</a:t>
            </a:r>
            <a:r>
              <a:rPr lang="en-US" b="0" baseline="0" dirty="0" smtClean="0"/>
              <a:t> viscosity of 23 </a:t>
            </a:r>
            <a:r>
              <a:rPr lang="en-US" b="0" baseline="0" dirty="0" err="1" smtClean="0"/>
              <a:t>cp</a:t>
            </a:r>
            <a:r>
              <a:rPr lang="en-US" b="0" baseline="0" dirty="0" smtClean="0"/>
              <a:t> in a </a:t>
            </a:r>
            <a:r>
              <a:rPr lang="en-US" b="0" baseline="0" dirty="0" err="1" smtClean="0"/>
              <a:t>silurian</a:t>
            </a:r>
            <a:r>
              <a:rPr lang="en-US" b="0" baseline="0" dirty="0" smtClean="0"/>
              <a:t> </a:t>
            </a:r>
            <a:r>
              <a:rPr lang="en-US" b="0" baseline="0" dirty="0" err="1" smtClean="0"/>
              <a:t>olomite</a:t>
            </a:r>
            <a:r>
              <a:rPr lang="en-US" b="0" baseline="0" dirty="0" smtClean="0"/>
              <a:t> core. Under reservoir pressure and </a:t>
            </a:r>
            <a:r>
              <a:rPr lang="en-US" b="0" baseline="0" dirty="0" err="1" smtClean="0"/>
              <a:t>temperatue</a:t>
            </a:r>
            <a:r>
              <a:rPr lang="en-US" b="0" baseline="0" dirty="0" smtClean="0"/>
              <a:t> conditions.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Second is about brine chemistry. We found that </a:t>
            </a:r>
            <a:r>
              <a:rPr lang="en-US" altLang="zh-CN" sz="1200" b="0" dirty="0" smtClean="0">
                <a:solidFill>
                  <a:srgbClr val="FF0000"/>
                </a:solidFill>
              </a:rPr>
              <a:t>Gypsum</a:t>
            </a:r>
            <a:r>
              <a:rPr lang="en-US" altLang="zh-CN" sz="1200" b="0" dirty="0" smtClean="0"/>
              <a:t> can </a:t>
            </a:r>
            <a:r>
              <a:rPr lang="en-US" altLang="zh-CN" sz="1200" b="0" dirty="0" smtClean="0">
                <a:solidFill>
                  <a:srgbClr val="FF0000"/>
                </a:solidFill>
              </a:rPr>
              <a:t>precipitate </a:t>
            </a:r>
            <a:r>
              <a:rPr lang="en-US" altLang="zh-CN" sz="1200" b="0" dirty="0" smtClean="0"/>
              <a:t>during</a:t>
            </a:r>
            <a:r>
              <a:rPr lang="en-US" altLang="zh-CN" sz="1200" b="0" dirty="0" smtClean="0">
                <a:solidFill>
                  <a:srgbClr val="FF0000"/>
                </a:solidFill>
              </a:rPr>
              <a:t> depressurization </a:t>
            </a:r>
            <a:r>
              <a:rPr lang="en-US" altLang="zh-CN" sz="1200" b="0" dirty="0" smtClean="0"/>
              <a:t>at 20</a:t>
            </a:r>
            <a:r>
              <a:rPr lang="en-US" altLang="zh-CN" sz="1200" b="0" dirty="0" smtClean="0">
                <a:sym typeface="Symbol"/>
              </a:rPr>
              <a:t></a:t>
            </a:r>
            <a:r>
              <a:rPr lang="en-US" altLang="zh-CN" sz="1200" b="0" dirty="0" smtClean="0"/>
              <a:t>C which was observed by experiment and simulation results from PHREEQC. As the solution is</a:t>
            </a:r>
            <a:r>
              <a:rPr lang="en-US" altLang="zh-CN" sz="1200" b="0" baseline="0" dirty="0" smtClean="0"/>
              <a:t> </a:t>
            </a:r>
            <a:r>
              <a:rPr lang="en-US" altLang="zh-CN" sz="1200" b="0" baseline="0" dirty="0" err="1" smtClean="0"/>
              <a:t>supersaturaed</a:t>
            </a:r>
            <a:r>
              <a:rPr lang="en-US" altLang="zh-CN" sz="1200" b="0" baseline="0" dirty="0" smtClean="0"/>
              <a:t> with </a:t>
            </a:r>
            <a:r>
              <a:rPr lang="en-US" altLang="zh-CN" sz="1200" b="0" baseline="0" dirty="0" err="1" smtClean="0"/>
              <a:t>calsium</a:t>
            </a:r>
            <a:r>
              <a:rPr lang="en-US" altLang="zh-CN" sz="1200" b="0" baseline="0" dirty="0" smtClean="0"/>
              <a:t> sulfite.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baseline="0" dirty="0" err="1" smtClean="0"/>
              <a:t>Thirs</a:t>
            </a:r>
            <a:r>
              <a:rPr lang="en-US" altLang="zh-CN" sz="1200" b="0" baseline="0" dirty="0" smtClean="0"/>
              <a:t> is about </a:t>
            </a:r>
            <a:r>
              <a:rPr lang="en-US" altLang="zh-CN" sz="1200" b="0" baseline="0" dirty="0" err="1" smtClean="0"/>
              <a:t>adsortion</a:t>
            </a:r>
            <a:r>
              <a:rPr lang="en-US" altLang="zh-CN" sz="1200" b="0" baseline="0" dirty="0" smtClean="0"/>
              <a:t>. The adsorption is about </a:t>
            </a:r>
            <a:r>
              <a:rPr lang="en-US" altLang="zh-CN" sz="1200" b="0" dirty="0" smtClean="0">
                <a:solidFill>
                  <a:srgbClr val="FF0000"/>
                </a:solidFill>
              </a:rPr>
              <a:t>0.08 mg/g </a:t>
            </a:r>
            <a:r>
              <a:rPr lang="en-US" altLang="zh-CN" sz="1200" b="0" dirty="0" err="1" smtClean="0">
                <a:solidFill>
                  <a:srgbClr val="FF0000"/>
                </a:solidFill>
              </a:rPr>
              <a:t>silurian</a:t>
            </a:r>
            <a:r>
              <a:rPr lang="en-US" altLang="zh-CN" sz="1200" b="0" baseline="0" dirty="0" smtClean="0">
                <a:solidFill>
                  <a:srgbClr val="FF0000"/>
                </a:solidFill>
              </a:rPr>
              <a:t> dolomite which is very promising for field use. </a:t>
            </a:r>
            <a:endParaRPr lang="zh-CN" altLang="en-US"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23</a:t>
            </a:fld>
            <a:endParaRPr lang="en-US"/>
          </a:p>
        </p:txBody>
      </p:sp>
    </p:spTree>
    <p:extLst>
      <p:ext uri="{BB962C8B-B14F-4D97-AF65-F5344CB8AC3E}">
        <p14:creationId xmlns:p14="http://schemas.microsoft.com/office/powerpoint/2010/main" val="152209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 I will thank </a:t>
            </a:r>
            <a:r>
              <a:rPr lang="en-US" altLang="zh-CN" sz="1200" b="1" dirty="0" smtClean="0"/>
              <a:t>Department of Energy(DOE) and Rice consortium for processes in porous media for supporting me of doing this project. </a:t>
            </a:r>
            <a:endParaRPr lang="zh-CN" altLang="en-US" sz="1200" b="1" dirty="0" smtClean="0"/>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24</a:t>
            </a:fld>
            <a:endParaRPr lang="en-US"/>
          </a:p>
        </p:txBody>
      </p:sp>
    </p:spTree>
    <p:extLst>
      <p:ext uri="{BB962C8B-B14F-4D97-AF65-F5344CB8AC3E}">
        <p14:creationId xmlns:p14="http://schemas.microsoft.com/office/powerpoint/2010/main" val="27425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25</a:t>
            </a:fld>
            <a:endParaRPr lang="en-US"/>
          </a:p>
        </p:txBody>
      </p:sp>
    </p:spTree>
    <p:extLst>
      <p:ext uri="{BB962C8B-B14F-4D97-AF65-F5344CB8AC3E}">
        <p14:creationId xmlns:p14="http://schemas.microsoft.com/office/powerpoint/2010/main" val="106293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element composition microscopic</a:t>
            </a:r>
            <a:r>
              <a:rPr lang="en-US" baseline="0" dirty="0" smtClean="0"/>
              <a:t> morphology </a:t>
            </a:r>
            <a:r>
              <a:rPr lang="en-US" dirty="0" smtClean="0"/>
              <a:t>of the </a:t>
            </a:r>
            <a:r>
              <a:rPr lang="en-US" dirty="0" err="1" smtClean="0"/>
              <a:t>silurium</a:t>
            </a:r>
            <a:r>
              <a:rPr lang="en-US" dirty="0" smtClean="0"/>
              <a:t> dolomite. Thanks,</a:t>
            </a:r>
            <a:r>
              <a:rPr lang="en-US" baseline="0" dirty="0" smtClean="0"/>
              <a:t> </a:t>
            </a:r>
            <a:r>
              <a:rPr lang="en-US" baseline="0" dirty="0" err="1" smtClean="0"/>
              <a:t>Abi</a:t>
            </a:r>
            <a:r>
              <a:rPr lang="en-US" baseline="0" dirty="0" smtClean="0"/>
              <a:t>, for helping me test samples.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30</a:t>
            </a:fld>
            <a:endParaRPr lang="en-US"/>
          </a:p>
        </p:txBody>
      </p:sp>
    </p:spTree>
    <p:extLst>
      <p:ext uri="{BB962C8B-B14F-4D97-AF65-F5344CB8AC3E}">
        <p14:creationId xmlns:p14="http://schemas.microsoft.com/office/powerpoint/2010/main" val="413538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project is designed for CO2 foam mobility control for East Seminole Oil field which is locate din West Texas. The TDS of the reservoir brine is with TDS=34,180 ppm. The detailed composition is shown in the table. </a:t>
            </a:r>
            <a:endParaRPr lang="en-US" dirty="0" smtClean="0"/>
          </a:p>
          <a:p>
            <a:r>
              <a:rPr lang="en-US" dirty="0" smtClean="0"/>
              <a:t>The surfactant we use is provided by huntsman</a:t>
            </a:r>
            <a:r>
              <a:rPr lang="en-US" baseline="0" dirty="0" smtClean="0"/>
              <a:t> and it is a linear alcohol </a:t>
            </a:r>
            <a:r>
              <a:rPr lang="en-US" baseline="0" dirty="0" err="1" smtClean="0"/>
              <a:t>ethexylates</a:t>
            </a:r>
            <a:r>
              <a:rPr lang="en-US" baseline="0" dirty="0" smtClean="0"/>
              <a:t> surfactant. Which is a class of </a:t>
            </a:r>
            <a:r>
              <a:rPr lang="en-US" baseline="0" smtClean="0"/>
              <a:t>nonionic surfactant. </a:t>
            </a:r>
            <a:endParaRPr lang="en-US" dirty="0" smtClean="0"/>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2</a:t>
            </a:fld>
            <a:endParaRPr lang="en-US"/>
          </a:p>
        </p:txBody>
      </p:sp>
    </p:spTree>
    <p:extLst>
      <p:ext uri="{BB962C8B-B14F-4D97-AF65-F5344CB8AC3E}">
        <p14:creationId xmlns:p14="http://schemas.microsoft.com/office/powerpoint/2010/main" val="420372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that the</a:t>
            </a:r>
            <a:r>
              <a:rPr lang="en-US" baseline="0" dirty="0" smtClean="0"/>
              <a:t> adsorption behavior of two </a:t>
            </a:r>
            <a:r>
              <a:rPr lang="en-US" baseline="0" dirty="0" err="1" smtClean="0"/>
              <a:t>differnet</a:t>
            </a:r>
            <a:r>
              <a:rPr lang="en-US" baseline="0" dirty="0" smtClean="0"/>
              <a:t> dolomite materials. The first one is the dolomite from </a:t>
            </a:r>
            <a:r>
              <a:rPr lang="en-US" baseline="0" dirty="0" err="1" smtClean="0"/>
              <a:t>Sirium</a:t>
            </a:r>
            <a:r>
              <a:rPr lang="en-US" baseline="0" dirty="0" smtClean="0"/>
              <a:t> core materials which has lower content of silica and aluminum materials which indicate that low content of silica and clays. The </a:t>
            </a:r>
            <a:r>
              <a:rPr lang="en-US" baseline="0" dirty="0" err="1" smtClean="0"/>
              <a:t>euiqlibium</a:t>
            </a:r>
            <a:r>
              <a:rPr lang="en-US" baseline="0" dirty="0" smtClean="0"/>
              <a:t> adsorption amount of L2422 on </a:t>
            </a:r>
            <a:r>
              <a:rPr lang="en-US" baseline="0" dirty="0" err="1" smtClean="0"/>
              <a:t>silurium</a:t>
            </a:r>
            <a:r>
              <a:rPr lang="en-US" baseline="0" dirty="0" smtClean="0"/>
              <a:t> dolomite is 0.12 mg/m2 and 0.26mg/2 for </a:t>
            </a:r>
            <a:r>
              <a:rPr lang="en-US" baseline="0" dirty="0" err="1" smtClean="0"/>
              <a:t>sciencelab</a:t>
            </a:r>
            <a:r>
              <a:rPr lang="en-US" baseline="0" dirty="0" smtClean="0"/>
              <a:t> dolomite.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31</a:t>
            </a:fld>
            <a:endParaRPr lang="en-US"/>
          </a:p>
        </p:txBody>
      </p:sp>
    </p:spTree>
    <p:extLst>
      <p:ext uri="{BB962C8B-B14F-4D97-AF65-F5344CB8AC3E}">
        <p14:creationId xmlns:p14="http://schemas.microsoft.com/office/powerpoint/2010/main" val="217918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that the</a:t>
            </a:r>
            <a:r>
              <a:rPr lang="en-US" baseline="0" dirty="0" smtClean="0"/>
              <a:t> adsorption behavior of L2422 on different pure materials, the first is the adsorption on pure carbonate, and the second is the adsorption on silica ad the third is the adsorption of L2422 on Kaolin clay.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32</a:t>
            </a:fld>
            <a:endParaRPr lang="en-US"/>
          </a:p>
        </p:txBody>
      </p:sp>
    </p:spTree>
    <p:extLst>
      <p:ext uri="{BB962C8B-B14F-4D97-AF65-F5344CB8AC3E}">
        <p14:creationId xmlns:p14="http://schemas.microsoft.com/office/powerpoint/2010/main" val="190836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a:t>
            </a:r>
            <a:r>
              <a:rPr lang="en-US" baseline="0" dirty="0" smtClean="0"/>
              <a:t> used here is a representative </a:t>
            </a:r>
            <a:r>
              <a:rPr lang="en-US" baseline="0" dirty="0" err="1" smtClean="0"/>
              <a:t>silurium</a:t>
            </a:r>
            <a:r>
              <a:rPr lang="en-US" baseline="0" dirty="0" smtClean="0"/>
              <a:t> dolomite with 1.50 inches diameter and with a length of 2.97 inches. </a:t>
            </a:r>
          </a:p>
          <a:p>
            <a:r>
              <a:rPr lang="en-US" baseline="0" dirty="0" smtClean="0"/>
              <a:t>The pore volume is about 14.4 cm3. </a:t>
            </a:r>
          </a:p>
          <a:p>
            <a:r>
              <a:rPr lang="en-US" baseline="0" dirty="0" smtClean="0"/>
              <a:t>The porosity is about 16.7% and the water permeability is about 91 </a:t>
            </a:r>
            <a:r>
              <a:rPr lang="en-US" baseline="0" dirty="0" err="1" smtClean="0"/>
              <a:t>mD.</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3</a:t>
            </a:fld>
            <a:endParaRPr lang="en-US"/>
          </a:p>
        </p:txBody>
      </p:sp>
    </p:spTree>
    <p:extLst>
      <p:ext uri="{BB962C8B-B14F-4D97-AF65-F5344CB8AC3E}">
        <p14:creationId xmlns:p14="http://schemas.microsoft.com/office/powerpoint/2010/main" val="379592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special designed HTHP core flooding was used for this foam flooding process. It has </a:t>
            </a:r>
            <a:r>
              <a:rPr lang="en-US" baseline="0" dirty="0" err="1" smtClean="0"/>
              <a:t>specilly</a:t>
            </a:r>
            <a:r>
              <a:rPr lang="en-US" baseline="0" dirty="0" smtClean="0"/>
              <a:t> designed heating coil, core hold and the back pressure </a:t>
            </a:r>
            <a:r>
              <a:rPr lang="en-US" baseline="0" dirty="0" err="1" smtClean="0"/>
              <a:t>whichi</a:t>
            </a:r>
            <a:r>
              <a:rPr lang="en-US" baseline="0" dirty="0" smtClean="0"/>
              <a:t> allows it operate at harsh reservoir conditions. The experiment was conducted under harsh conditions with 2600 psi, 110degF and moderate salinity and low pH which is around 4. The wetting materials are made of </a:t>
            </a:r>
            <a:r>
              <a:rPr lang="en-US" baseline="0" dirty="0" err="1" smtClean="0"/>
              <a:t>Hastelloy</a:t>
            </a:r>
            <a:r>
              <a:rPr lang="en-US" baseline="0" dirty="0" smtClean="0"/>
              <a:t> alloy.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4</a:t>
            </a:fld>
            <a:endParaRPr lang="en-US"/>
          </a:p>
        </p:txBody>
      </p:sp>
    </p:spTree>
    <p:extLst>
      <p:ext uri="{BB962C8B-B14F-4D97-AF65-F5344CB8AC3E}">
        <p14:creationId xmlns:p14="http://schemas.microsoft.com/office/powerpoint/2010/main" val="302428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apparent viscosity to describe the foam strength, which is calculated by Darcy’s law. Where </a:t>
            </a:r>
            <a:r>
              <a:rPr lang="en-US" baseline="0" dirty="0" err="1" smtClean="0"/>
              <a:t>miu_app</a:t>
            </a:r>
            <a:r>
              <a:rPr lang="en-US" baseline="0" dirty="0" smtClean="0"/>
              <a:t> is the foam apparent viscosity, k is the core permeability. </a:t>
            </a:r>
            <a:r>
              <a:rPr lang="en-US" baseline="0" dirty="0" err="1" smtClean="0"/>
              <a:t>U_t</a:t>
            </a:r>
            <a:r>
              <a:rPr lang="en-US" baseline="0" dirty="0" smtClean="0"/>
              <a:t> is the total superficial velocity and delta p is the pressure gradient.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5</a:t>
            </a:fld>
            <a:endParaRPr lang="en-US"/>
          </a:p>
        </p:txBody>
      </p:sp>
    </p:spTree>
    <p:extLst>
      <p:ext uri="{BB962C8B-B14F-4D97-AF65-F5344CB8AC3E}">
        <p14:creationId xmlns:p14="http://schemas.microsoft.com/office/powerpoint/2010/main" val="264409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this result of the core flooding process. The</a:t>
            </a:r>
            <a:r>
              <a:rPr lang="en-US" baseline="0" dirty="0" smtClean="0"/>
              <a:t> foam quality is 80% and the injection rate is 4 </a:t>
            </a:r>
            <a:r>
              <a:rPr lang="en-US" baseline="0" dirty="0" err="1" smtClean="0"/>
              <a:t>ft</a:t>
            </a:r>
            <a:r>
              <a:rPr lang="en-US" baseline="0" dirty="0" smtClean="0"/>
              <a:t>/day. The blue dots shows the apparent viscosity of co-injection of brine and CO2 co-injection. The apparent viscosity is about some value between 0-5 cp. However, when we switch to the foam flooding , the apparent viscosity of CO2 foam under reservoir conditions is about 23 </a:t>
            </a:r>
            <a:r>
              <a:rPr lang="en-US" baseline="0" dirty="0" err="1" smtClean="0"/>
              <a:t>cp</a:t>
            </a:r>
            <a:r>
              <a:rPr lang="en-US" baseline="0" dirty="0" smtClean="0"/>
              <a:t> which is much higher than the </a:t>
            </a:r>
            <a:r>
              <a:rPr lang="en-US" baseline="0" dirty="0" err="1" smtClean="0"/>
              <a:t>coinjection</a:t>
            </a:r>
            <a:r>
              <a:rPr lang="en-US" baseline="0" dirty="0" smtClean="0"/>
              <a:t> of CO2 and brine </a:t>
            </a:r>
            <a:r>
              <a:rPr lang="en-US" baseline="0" dirty="0" err="1" smtClean="0"/>
              <a:t>coinjection</a:t>
            </a:r>
            <a:r>
              <a:rPr lang="en-US" baseline="0" dirty="0" smtClean="0"/>
              <a:t> as the blue dots shows.  </a:t>
            </a:r>
            <a:endParaRPr lang="en-US" dirty="0" smtClean="0"/>
          </a:p>
        </p:txBody>
      </p:sp>
      <p:sp>
        <p:nvSpPr>
          <p:cNvPr id="4" name="Slide Number Placeholder 3"/>
          <p:cNvSpPr>
            <a:spLocks noGrp="1"/>
          </p:cNvSpPr>
          <p:nvPr>
            <p:ph type="sldNum" sz="quarter" idx="10"/>
          </p:nvPr>
        </p:nvSpPr>
        <p:spPr/>
        <p:txBody>
          <a:bodyPr/>
          <a:lstStyle/>
          <a:p>
            <a:fld id="{2A89CAAE-B71F-489A-A764-2A6AA49A4567}" type="slidenum">
              <a:rPr lang="en-US" smtClean="0"/>
              <a:t>6</a:t>
            </a:fld>
            <a:endParaRPr lang="en-US"/>
          </a:p>
        </p:txBody>
      </p:sp>
    </p:spTree>
    <p:extLst>
      <p:ext uri="{BB962C8B-B14F-4D97-AF65-F5344CB8AC3E}">
        <p14:creationId xmlns:p14="http://schemas.microsoft.com/office/powerpoint/2010/main" val="101695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interesting thing is that</a:t>
            </a:r>
            <a:r>
              <a:rPr lang="en-US" baseline="0" dirty="0" smtClean="0"/>
              <a:t> after doing the experiment, we depressurize the system to atmosphere condition. </a:t>
            </a:r>
            <a:r>
              <a:rPr lang="en-US" baseline="0" dirty="0" err="1" smtClean="0"/>
              <a:t>Howevre</a:t>
            </a:r>
            <a:r>
              <a:rPr lang="en-US" baseline="0" dirty="0" smtClean="0"/>
              <a:t>, when we depressurize it to some value, we see there </a:t>
            </a:r>
            <a:r>
              <a:rPr lang="en-US" baseline="0" dirty="0" err="1" smtClean="0"/>
              <a:t>exsits</a:t>
            </a:r>
            <a:r>
              <a:rPr lang="en-US" baseline="0" dirty="0" smtClean="0"/>
              <a:t> a sudden pressure drop </a:t>
            </a:r>
            <a:r>
              <a:rPr lang="en-US" baseline="0" dirty="0" err="1" smtClean="0"/>
              <a:t>accorss</a:t>
            </a:r>
            <a:r>
              <a:rPr lang="en-US" baseline="0" dirty="0" smtClean="0"/>
              <a:t> the core.  So why this happens? So design a serous experiment and </a:t>
            </a:r>
            <a:r>
              <a:rPr lang="en-US" baseline="0" dirty="0" err="1" smtClean="0"/>
              <a:t>silulation</a:t>
            </a:r>
            <a:r>
              <a:rPr lang="en-US" baseline="0" dirty="0" smtClean="0"/>
              <a:t> to explain this. </a:t>
            </a:r>
          </a:p>
        </p:txBody>
      </p:sp>
      <p:sp>
        <p:nvSpPr>
          <p:cNvPr id="4" name="Slide Number Placeholder 3"/>
          <p:cNvSpPr>
            <a:spLocks noGrp="1"/>
          </p:cNvSpPr>
          <p:nvPr>
            <p:ph type="sldNum" sz="quarter" idx="10"/>
          </p:nvPr>
        </p:nvSpPr>
        <p:spPr/>
        <p:txBody>
          <a:bodyPr/>
          <a:lstStyle/>
          <a:p>
            <a:fld id="{2A89CAAE-B71F-489A-A764-2A6AA49A4567}" type="slidenum">
              <a:rPr lang="en-US" smtClean="0"/>
              <a:t>7</a:t>
            </a:fld>
            <a:endParaRPr lang="en-US"/>
          </a:p>
        </p:txBody>
      </p:sp>
    </p:spTree>
    <p:extLst>
      <p:ext uri="{BB962C8B-B14F-4D97-AF65-F5344CB8AC3E}">
        <p14:creationId xmlns:p14="http://schemas.microsoft.com/office/powerpoint/2010/main" val="313191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test the </a:t>
            </a:r>
            <a:r>
              <a:rPr lang="en-US" baseline="0" dirty="0" err="1" smtClean="0"/>
              <a:t>peameability</a:t>
            </a:r>
            <a:r>
              <a:rPr lang="en-US" baseline="0" dirty="0" smtClean="0"/>
              <a:t> of the core again after core </a:t>
            </a:r>
            <a:r>
              <a:rPr lang="en-US" baseline="0" dirty="0" err="1" smtClean="0"/>
              <a:t>fooding</a:t>
            </a:r>
            <a:r>
              <a:rPr lang="en-US" baseline="0" dirty="0" smtClean="0"/>
              <a:t> process. We found that the </a:t>
            </a:r>
            <a:r>
              <a:rPr lang="en-US" baseline="0" dirty="0" err="1" smtClean="0"/>
              <a:t>peameability</a:t>
            </a:r>
            <a:r>
              <a:rPr lang="en-US" baseline="0" dirty="0" smtClean="0"/>
              <a:t> is decreased from 91mD to 8mD which indicate the core has been plugged. </a:t>
            </a:r>
          </a:p>
          <a:p>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8</a:t>
            </a:fld>
            <a:endParaRPr lang="en-US"/>
          </a:p>
        </p:txBody>
      </p:sp>
    </p:spTree>
    <p:extLst>
      <p:ext uri="{BB962C8B-B14F-4D97-AF65-F5344CB8AC3E}">
        <p14:creationId xmlns:p14="http://schemas.microsoft.com/office/powerpoint/2010/main" val="321095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by reversing the core the </a:t>
            </a:r>
            <a:r>
              <a:rPr lang="en-US" dirty="0" err="1" smtClean="0"/>
              <a:t>peameability</a:t>
            </a:r>
            <a:r>
              <a:rPr lang="en-US" dirty="0" smtClean="0"/>
              <a:t> of the core has increased</a:t>
            </a:r>
            <a:r>
              <a:rPr lang="en-US" baseline="0" dirty="0" smtClean="0"/>
              <a:t> from 8mD to 57 </a:t>
            </a:r>
            <a:r>
              <a:rPr lang="en-US" baseline="0" dirty="0" err="1" smtClean="0"/>
              <a:t>mD.</a:t>
            </a:r>
            <a:r>
              <a:rPr lang="en-US" baseline="0" dirty="0" smtClean="0"/>
              <a:t> Which indicate that some plug has been flushed away from the surface of the core. After that we test the </a:t>
            </a:r>
            <a:r>
              <a:rPr lang="en-US" baseline="0" dirty="0" err="1" smtClean="0"/>
              <a:t>peameability</a:t>
            </a:r>
            <a:r>
              <a:rPr lang="en-US" baseline="0" dirty="0" smtClean="0"/>
              <a:t> of the core again, and found that the permeability is about 47 </a:t>
            </a:r>
            <a:r>
              <a:rPr lang="en-US" baseline="0" dirty="0" err="1" smtClean="0"/>
              <a:t>mD</a:t>
            </a:r>
            <a:r>
              <a:rPr lang="en-US" baseline="0" dirty="0" smtClean="0"/>
              <a:t> which indicate that the plug has been partially flushed away. </a:t>
            </a:r>
            <a:endParaRPr lang="en-US" dirty="0"/>
          </a:p>
        </p:txBody>
      </p:sp>
      <p:sp>
        <p:nvSpPr>
          <p:cNvPr id="4" name="Slide Number Placeholder 3"/>
          <p:cNvSpPr>
            <a:spLocks noGrp="1"/>
          </p:cNvSpPr>
          <p:nvPr>
            <p:ph type="sldNum" sz="quarter" idx="10"/>
          </p:nvPr>
        </p:nvSpPr>
        <p:spPr/>
        <p:txBody>
          <a:bodyPr/>
          <a:lstStyle/>
          <a:p>
            <a:fld id="{2A89CAAE-B71F-489A-A764-2A6AA49A4567}" type="slidenum">
              <a:rPr lang="en-US" smtClean="0"/>
              <a:t>9</a:t>
            </a:fld>
            <a:endParaRPr lang="en-US"/>
          </a:p>
        </p:txBody>
      </p:sp>
    </p:spTree>
    <p:extLst>
      <p:ext uri="{BB962C8B-B14F-4D97-AF65-F5344CB8AC3E}">
        <p14:creationId xmlns:p14="http://schemas.microsoft.com/office/powerpoint/2010/main" val="2257993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UTitleSlide_riceu.tif"/>
          <p:cNvPicPr>
            <a:picLocks noChangeAspect="1"/>
          </p:cNvPicPr>
          <p:nvPr userDrawn="1"/>
        </p:nvPicPr>
        <p:blipFill>
          <a:blip r:embed="rId2" cstate="print"/>
          <a:stretch>
            <a:fillRect/>
          </a:stretch>
        </p:blipFill>
        <p:spPr>
          <a:xfrm>
            <a:off x="0" y="5692140"/>
            <a:ext cx="9144000" cy="1165860"/>
          </a:xfrm>
          <a:prstGeom prst="rect">
            <a:avLst/>
          </a:prstGeom>
        </p:spPr>
      </p:pic>
      <p:sp>
        <p:nvSpPr>
          <p:cNvPr id="2" name="Title 1"/>
          <p:cNvSpPr>
            <a:spLocks noGrp="1"/>
          </p:cNvSpPr>
          <p:nvPr>
            <p:ph type="ctrTitle"/>
          </p:nvPr>
        </p:nvSpPr>
        <p:spPr>
          <a:xfrm>
            <a:off x="685800" y="1219200"/>
            <a:ext cx="7772400" cy="1470025"/>
          </a:xfrm>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74975"/>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082E9A74-EBD0-48BB-A027-AE5420E1A5B9}" type="datetime1">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fld id="{1A20BC1A-C4A3-4E26-BCA9-8161142DB84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653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RUheader_riceU.tif"/>
          <p:cNvPicPr>
            <a:picLocks noChangeAspect="1"/>
          </p:cNvPicPr>
          <p:nvPr userDrawn="1"/>
        </p:nvPicPr>
        <p:blipFill>
          <a:blip r:embed="rId2" cstate="print"/>
          <a:stretch>
            <a:fillRect/>
          </a:stretch>
        </p:blipFill>
        <p:spPr>
          <a:xfrm>
            <a:off x="0" y="0"/>
            <a:ext cx="9144000" cy="1165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E1BA4-9ABF-447A-8A66-D2D49367B974}" type="datetime1">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92875"/>
            <a:ext cx="2133600" cy="365125"/>
          </a:xfrm>
        </p:spPr>
        <p:txBody>
          <a:bodyPr/>
          <a:lstStyle>
            <a:lvl1pPr>
              <a:defRPr>
                <a:latin typeface="Arial" pitchFamily="34" charset="0"/>
                <a:cs typeface="Arial" pitchFamily="34" charset="0"/>
              </a:defRPr>
            </a:lvl1pPr>
          </a:lstStyle>
          <a:p>
            <a:fld id="{1A20BC1A-C4A3-4E26-BCA9-8161142DB84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689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UTitleSlide_riceu.tif"/>
          <p:cNvPicPr>
            <a:picLocks noChangeAspect="1"/>
          </p:cNvPicPr>
          <p:nvPr userDrawn="1"/>
        </p:nvPicPr>
        <p:blipFill>
          <a:blip r:embed="rId2" cstate="print"/>
          <a:stretch>
            <a:fillRect/>
          </a:stretch>
        </p:blipFill>
        <p:spPr>
          <a:xfrm>
            <a:off x="0" y="5692140"/>
            <a:ext cx="9144000" cy="1165860"/>
          </a:xfrm>
          <a:prstGeom prst="rect">
            <a:avLst/>
          </a:prstGeom>
        </p:spPr>
      </p:pic>
      <p:sp>
        <p:nvSpPr>
          <p:cNvPr id="2" name="Title 1"/>
          <p:cNvSpPr>
            <a:spLocks noGrp="1"/>
          </p:cNvSpPr>
          <p:nvPr>
            <p:ph type="ctrTitle"/>
          </p:nvPr>
        </p:nvSpPr>
        <p:spPr>
          <a:xfrm>
            <a:off x="685800" y="1219200"/>
            <a:ext cx="7772400" cy="1470025"/>
          </a:xfrm>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74975"/>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082E9A74-EBD0-48BB-A027-AE5420E1A5B9}" type="datetime1">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fld id="{1A20BC1A-C4A3-4E26-BCA9-8161142DB84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892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RUheader_riceU.tif"/>
          <p:cNvPicPr>
            <a:picLocks noChangeAspect="1"/>
          </p:cNvPicPr>
          <p:nvPr userDrawn="1"/>
        </p:nvPicPr>
        <p:blipFill>
          <a:blip r:embed="rId2" cstate="print"/>
          <a:stretch>
            <a:fillRect/>
          </a:stretch>
        </p:blipFill>
        <p:spPr>
          <a:xfrm>
            <a:off x="0" y="0"/>
            <a:ext cx="9144000" cy="1165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E1BA4-9ABF-447A-8A66-D2D49367B974}" type="datetime1">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92875"/>
            <a:ext cx="2133600" cy="365125"/>
          </a:xfrm>
        </p:spPr>
        <p:txBody>
          <a:bodyPr/>
          <a:lstStyle>
            <a:lvl1pPr>
              <a:defRPr>
                <a:latin typeface="Arial" pitchFamily="34" charset="0"/>
                <a:cs typeface="Arial" pitchFamily="34" charset="0"/>
              </a:defRPr>
            </a:lvl1pPr>
          </a:lstStyle>
          <a:p>
            <a:fld id="{1A20BC1A-C4A3-4E26-BCA9-8161142DB84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02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6324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70E150C-CAB9-42C0-974A-AE75AFE361A0}" type="datetime1">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solidFill>
                <a:latin typeface="Arial" pitchFamily="34" charset="0"/>
                <a:cs typeface="Arial" pitchFamily="34" charset="0"/>
              </a:defRPr>
            </a:lvl1pPr>
          </a:lstStyle>
          <a:p>
            <a:fld id="{1A20BC1A-C4A3-4E26-BCA9-8161142DB8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989615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6324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70E150C-CAB9-42C0-974A-AE75AFE361A0}" type="datetime1">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solidFill>
                <a:latin typeface="Arial" pitchFamily="34" charset="0"/>
                <a:cs typeface="Arial" pitchFamily="34" charset="0"/>
              </a:defRPr>
            </a:lvl1pPr>
          </a:lstStyle>
          <a:p>
            <a:fld id="{1A20BC1A-C4A3-4E26-BCA9-8161142DB8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5104132"/>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ctr"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9.png"/><Relationship Id="rId10" Type="http://schemas.openxmlformats.org/officeDocument/2006/relationships/image" Target="../media/image42.png"/><Relationship Id="rId4" Type="http://schemas.microsoft.com/office/2007/relationships/hdphoto" Target="../media/hdphoto1.wdp"/><Relationship Id="rId9"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268" y="1422803"/>
            <a:ext cx="8791923" cy="1494768"/>
          </a:xfrm>
          <a:prstGeom prst="rect">
            <a:avLst/>
          </a:prstGeom>
          <a:noFill/>
        </p:spPr>
        <p:txBody>
          <a:bodyPr wrap="square" rtlCol="0">
            <a:spAutoFit/>
          </a:bodyPr>
          <a:lstStyle/>
          <a:p>
            <a:pPr algn="ctr">
              <a:lnSpc>
                <a:spcPct val="115000"/>
              </a:lnSpc>
              <a:spcAft>
                <a:spcPts val="1000"/>
              </a:spcAft>
            </a:pPr>
            <a:r>
              <a:rPr lang="en-US" sz="3600" b="1" dirty="0" smtClean="0">
                <a:ea typeface="SimSun"/>
                <a:cs typeface="Times New Roman"/>
              </a:rPr>
              <a:t>CO</a:t>
            </a:r>
            <a:r>
              <a:rPr lang="en-US" sz="3600" b="1" baseline="-25000" dirty="0" smtClean="0">
                <a:ea typeface="SimSun"/>
                <a:cs typeface="Times New Roman"/>
              </a:rPr>
              <a:t>2</a:t>
            </a:r>
            <a:r>
              <a:rPr lang="en-US" altLang="zh-CN" sz="3600" b="1" dirty="0" smtClean="0"/>
              <a:t> Foam Mobility Control and Adsorption </a:t>
            </a:r>
          </a:p>
          <a:p>
            <a:pPr algn="ctr">
              <a:lnSpc>
                <a:spcPct val="115000"/>
              </a:lnSpc>
              <a:spcAft>
                <a:spcPts val="1000"/>
              </a:spcAft>
            </a:pPr>
            <a:r>
              <a:rPr lang="en-US" altLang="zh-CN" sz="3600" b="1" dirty="0" smtClean="0"/>
              <a:t>with Nonionic Surfactant</a:t>
            </a:r>
          </a:p>
        </p:txBody>
      </p:sp>
      <p:sp>
        <p:nvSpPr>
          <p:cNvPr id="8" name="TextBox 7"/>
          <p:cNvSpPr txBox="1"/>
          <p:nvPr/>
        </p:nvSpPr>
        <p:spPr>
          <a:xfrm>
            <a:off x="1124450" y="3622204"/>
            <a:ext cx="7019561" cy="1569660"/>
          </a:xfrm>
          <a:prstGeom prst="rect">
            <a:avLst/>
          </a:prstGeom>
          <a:noFill/>
        </p:spPr>
        <p:txBody>
          <a:bodyPr wrap="square" rtlCol="0">
            <a:spAutoFit/>
          </a:bodyPr>
          <a:lstStyle/>
          <a:p>
            <a:pPr algn="ctr"/>
            <a:r>
              <a:rPr lang="en-US" altLang="zh-CN" sz="3200" b="1" dirty="0" smtClean="0">
                <a:solidFill>
                  <a:schemeClr val="bg1">
                    <a:lumMod val="50000"/>
                  </a:schemeClr>
                </a:solidFill>
              </a:rPr>
              <a:t>Michael </a:t>
            </a:r>
            <a:r>
              <a:rPr lang="en-US" altLang="zh-CN" sz="3200" b="1" dirty="0" err="1" smtClean="0">
                <a:solidFill>
                  <a:schemeClr val="bg1">
                    <a:lumMod val="50000"/>
                  </a:schemeClr>
                </a:solidFill>
              </a:rPr>
              <a:t>Guoqing</a:t>
            </a:r>
            <a:r>
              <a:rPr lang="en-US" altLang="zh-CN" sz="3200" b="1" dirty="0" smtClean="0">
                <a:solidFill>
                  <a:schemeClr val="bg1">
                    <a:lumMod val="50000"/>
                  </a:schemeClr>
                </a:solidFill>
              </a:rPr>
              <a:t> </a:t>
            </a:r>
            <a:r>
              <a:rPr lang="en-US" altLang="zh-CN" sz="3200" b="1" dirty="0" err="1" smtClean="0">
                <a:solidFill>
                  <a:schemeClr val="bg1">
                    <a:lumMod val="50000"/>
                  </a:schemeClr>
                </a:solidFill>
              </a:rPr>
              <a:t>Jian</a:t>
            </a:r>
            <a:r>
              <a:rPr lang="en-US" altLang="zh-CN" sz="3200" b="1" dirty="0" smtClean="0">
                <a:solidFill>
                  <a:schemeClr val="bg1">
                    <a:lumMod val="50000"/>
                  </a:schemeClr>
                </a:solidFill>
              </a:rPr>
              <a:t>,</a:t>
            </a:r>
          </a:p>
          <a:p>
            <a:pPr algn="ctr"/>
            <a:r>
              <a:rPr lang="en-US" altLang="zh-CN" sz="3200" b="1" dirty="0" err="1" smtClean="0">
                <a:solidFill>
                  <a:schemeClr val="bg1">
                    <a:lumMod val="50000"/>
                  </a:schemeClr>
                </a:solidFill>
              </a:rPr>
              <a:t>Leyu</a:t>
            </a:r>
            <a:r>
              <a:rPr lang="en-US" altLang="zh-CN" sz="3200" b="1" dirty="0" smtClean="0">
                <a:solidFill>
                  <a:schemeClr val="bg1">
                    <a:lumMod val="50000"/>
                  </a:schemeClr>
                </a:solidFill>
              </a:rPr>
              <a:t> Cui, Lisa </a:t>
            </a:r>
            <a:r>
              <a:rPr lang="en-US" altLang="zh-CN" sz="3200" b="1" dirty="0" err="1" smtClean="0">
                <a:solidFill>
                  <a:schemeClr val="bg1">
                    <a:lumMod val="50000"/>
                  </a:schemeClr>
                </a:solidFill>
              </a:rPr>
              <a:t>Biswal</a:t>
            </a:r>
            <a:r>
              <a:rPr lang="en-US" altLang="zh-CN" sz="3200" b="1" dirty="0" smtClean="0">
                <a:solidFill>
                  <a:schemeClr val="bg1">
                    <a:lumMod val="50000"/>
                  </a:schemeClr>
                </a:solidFill>
              </a:rPr>
              <a:t>, George </a:t>
            </a:r>
            <a:r>
              <a:rPr lang="en-US" altLang="zh-CN" sz="3200" b="1" dirty="0" err="1" smtClean="0">
                <a:solidFill>
                  <a:schemeClr val="bg1">
                    <a:lumMod val="50000"/>
                  </a:schemeClr>
                </a:solidFill>
              </a:rPr>
              <a:t>Hirasaki</a:t>
            </a:r>
            <a:endParaRPr lang="en-US" altLang="zh-CN" sz="3200" b="1" dirty="0" smtClean="0">
              <a:solidFill>
                <a:schemeClr val="bg1">
                  <a:lumMod val="50000"/>
                </a:schemeClr>
              </a:solidFill>
            </a:endParaRPr>
          </a:p>
          <a:p>
            <a:pPr algn="ctr"/>
            <a:r>
              <a:rPr lang="en-US" altLang="zh-CN" sz="3200" b="1" dirty="0" smtClean="0">
                <a:solidFill>
                  <a:schemeClr val="bg1">
                    <a:lumMod val="50000"/>
                  </a:schemeClr>
                </a:solidFill>
              </a:rPr>
              <a:t>04/22/2015</a:t>
            </a:r>
            <a:endParaRPr lang="zh-CN" altLang="en-US" sz="3200" b="1" dirty="0">
              <a:solidFill>
                <a:schemeClr val="bg1">
                  <a:lumMod val="50000"/>
                </a:schemeClr>
              </a:solidFill>
            </a:endParaRPr>
          </a:p>
        </p:txBody>
      </p:sp>
    </p:spTree>
    <p:extLst>
      <p:ext uri="{BB962C8B-B14F-4D97-AF65-F5344CB8AC3E}">
        <p14:creationId xmlns:p14="http://schemas.microsoft.com/office/powerpoint/2010/main" val="2214412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b="1" smtClean="0">
                <a:solidFill>
                  <a:prstClr val="black"/>
                </a:solidFill>
              </a:rPr>
              <a:pPr/>
              <a:t>10</a:t>
            </a:fld>
            <a:endParaRPr lang="en-US" b="1" dirty="0">
              <a:solidFill>
                <a:prstClr val="black"/>
              </a:solidFill>
            </a:endParaRPr>
          </a:p>
        </p:txBody>
      </p:sp>
      <p:graphicFrame>
        <p:nvGraphicFramePr>
          <p:cNvPr id="47" name="图表 11"/>
          <p:cNvGraphicFramePr>
            <a:graphicFrameLocks/>
          </p:cNvGraphicFramePr>
          <p:nvPr>
            <p:extLst>
              <p:ext uri="{D42A27DB-BD31-4B8C-83A1-F6EECF244321}">
                <p14:modId xmlns:p14="http://schemas.microsoft.com/office/powerpoint/2010/main" val="3558893699"/>
              </p:ext>
            </p:extLst>
          </p:nvPr>
        </p:nvGraphicFramePr>
        <p:xfrm>
          <a:off x="0" y="1331787"/>
          <a:ext cx="9089208" cy="4608513"/>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p:cNvSpPr txBox="1"/>
          <p:nvPr/>
        </p:nvSpPr>
        <p:spPr>
          <a:xfrm>
            <a:off x="388858" y="1127664"/>
            <a:ext cx="8640960"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1600" b="1" dirty="0" smtClean="0">
                <a:sym typeface="Symbol"/>
              </a:rPr>
              <a:t>Saturated Index* of anhydrite and gypsum was simulated by </a:t>
            </a:r>
            <a:r>
              <a:rPr lang="en-US" altLang="zh-CN" sz="1600" b="1" dirty="0" smtClean="0"/>
              <a:t>PHREEQC</a:t>
            </a:r>
            <a:r>
              <a:rPr lang="en-US" altLang="zh-CN" sz="1600" b="1" dirty="0">
                <a:sym typeface="Symbol"/>
              </a:rPr>
              <a:t> Software</a:t>
            </a:r>
            <a:endParaRPr lang="en-US" altLang="zh-CN" sz="1600" b="1" dirty="0" smtClean="0"/>
          </a:p>
          <a:p>
            <a:pPr marL="342900" indent="-342900">
              <a:buFont typeface="Arial" panose="020B0604020202020204" pitchFamily="34" charset="0"/>
              <a:buChar char="•"/>
            </a:pPr>
            <a:r>
              <a:rPr lang="en-US" altLang="zh-CN" sz="1600" b="1" dirty="0"/>
              <a:t>Negative Saturated index(SI) means under saturated and </a:t>
            </a:r>
            <a:r>
              <a:rPr lang="en-US" altLang="zh-CN" sz="1600" b="1" dirty="0">
                <a:solidFill>
                  <a:srgbClr val="FF0000"/>
                </a:solidFill>
              </a:rPr>
              <a:t>positive SI means </a:t>
            </a:r>
            <a:r>
              <a:rPr lang="en-US" altLang="zh-CN" sz="1600" b="1" dirty="0" smtClean="0">
                <a:solidFill>
                  <a:srgbClr val="FF0000"/>
                </a:solidFill>
              </a:rPr>
              <a:t>oversaturated</a:t>
            </a:r>
            <a:endParaRPr lang="zh-CN" altLang="en-US" sz="1600" b="1" dirty="0">
              <a:solidFill>
                <a:srgbClr val="FF0000"/>
              </a:solidFill>
            </a:endParaRPr>
          </a:p>
          <a:p>
            <a:pPr marL="342900" indent="-342900">
              <a:buFont typeface="Arial" panose="020B0604020202020204" pitchFamily="34" charset="0"/>
              <a:buChar char="•"/>
            </a:pPr>
            <a:endParaRPr lang="zh-CN" altLang="en-US" sz="1600" b="1" dirty="0"/>
          </a:p>
        </p:txBody>
      </p:sp>
      <p:graphicFrame>
        <p:nvGraphicFramePr>
          <p:cNvPr id="49" name="对象 12"/>
          <p:cNvGraphicFramePr>
            <a:graphicFrameLocks noChangeAspect="1"/>
          </p:cNvGraphicFramePr>
          <p:nvPr>
            <p:extLst>
              <p:ext uri="{D42A27DB-BD31-4B8C-83A1-F6EECF244321}">
                <p14:modId xmlns:p14="http://schemas.microsoft.com/office/powerpoint/2010/main" val="1598864504"/>
              </p:ext>
            </p:extLst>
          </p:nvPr>
        </p:nvGraphicFramePr>
        <p:xfrm>
          <a:off x="6540500" y="3231083"/>
          <a:ext cx="127000" cy="190500"/>
        </p:xfrm>
        <a:graphic>
          <a:graphicData uri="http://schemas.openxmlformats.org/presentationml/2006/ole">
            <mc:AlternateContent xmlns:mc="http://schemas.openxmlformats.org/markup-compatibility/2006">
              <mc:Choice xmlns:v="urn:schemas-microsoft-com:vml" Requires="v">
                <p:oleObj spid="_x0000_s15417" name="Equation" r:id="rId5" imgW="126720" imgH="190440" progId="Equation.DSMT4">
                  <p:embed/>
                </p:oleObj>
              </mc:Choice>
              <mc:Fallback>
                <p:oleObj name="Equation" r:id="rId5" imgW="126720" imgH="190440" progId="Equation.DSMT4">
                  <p:embed/>
                  <p:pic>
                    <p:nvPicPr>
                      <p:cNvPr id="0" name=""/>
                      <p:cNvPicPr/>
                      <p:nvPr/>
                    </p:nvPicPr>
                    <p:blipFill>
                      <a:blip r:embed="rId6"/>
                      <a:stretch>
                        <a:fillRect/>
                      </a:stretch>
                    </p:blipFill>
                    <p:spPr>
                      <a:xfrm>
                        <a:off x="6540500" y="3231083"/>
                        <a:ext cx="127000" cy="190500"/>
                      </a:xfrm>
                      <a:prstGeom prst="rect">
                        <a:avLst/>
                      </a:prstGeom>
                    </p:spPr>
                  </p:pic>
                </p:oleObj>
              </mc:Fallback>
            </mc:AlternateContent>
          </a:graphicData>
        </a:graphic>
      </p:graphicFrame>
      <p:sp>
        <p:nvSpPr>
          <p:cNvPr id="51" name="TextBox 50"/>
          <p:cNvSpPr txBox="1"/>
          <p:nvPr/>
        </p:nvSpPr>
        <p:spPr>
          <a:xfrm>
            <a:off x="388858" y="5327048"/>
            <a:ext cx="8630288"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1600" b="1" dirty="0" smtClean="0">
                <a:solidFill>
                  <a:srgbClr val="FF0000"/>
                </a:solidFill>
              </a:rPr>
              <a:t>Anhydrite </a:t>
            </a:r>
            <a:r>
              <a:rPr lang="en-US" altLang="zh-CN" sz="1600" b="1" dirty="0" smtClean="0"/>
              <a:t>is </a:t>
            </a:r>
            <a:r>
              <a:rPr lang="en-US" altLang="zh-CN" sz="1600" b="1" dirty="0" smtClean="0">
                <a:solidFill>
                  <a:srgbClr val="FF0000"/>
                </a:solidFill>
              </a:rPr>
              <a:t>under saturated</a:t>
            </a:r>
            <a:r>
              <a:rPr lang="en-US" altLang="zh-CN" sz="1600" b="1" dirty="0" smtClean="0"/>
              <a:t> from 14.7 psi to 3000 psi </a:t>
            </a:r>
          </a:p>
          <a:p>
            <a:pPr marL="285750" indent="-285750">
              <a:buFont typeface="Arial" panose="020B0604020202020204" pitchFamily="34" charset="0"/>
              <a:buChar char="•"/>
            </a:pPr>
            <a:r>
              <a:rPr lang="en-US" altLang="zh-CN" sz="1600" b="1" dirty="0">
                <a:solidFill>
                  <a:srgbClr val="FF0000"/>
                </a:solidFill>
              </a:rPr>
              <a:t>G</a:t>
            </a:r>
            <a:r>
              <a:rPr lang="en-US" altLang="zh-CN" sz="1600" b="1" dirty="0" smtClean="0">
                <a:solidFill>
                  <a:srgbClr val="FF0000"/>
                </a:solidFill>
              </a:rPr>
              <a:t>ypsum</a:t>
            </a:r>
            <a:r>
              <a:rPr lang="en-US" altLang="zh-CN" sz="1600" b="1" dirty="0" smtClean="0"/>
              <a:t> is </a:t>
            </a:r>
            <a:r>
              <a:rPr lang="en-US" altLang="zh-CN" sz="1600" b="1" dirty="0" smtClean="0">
                <a:solidFill>
                  <a:srgbClr val="FF0000"/>
                </a:solidFill>
              </a:rPr>
              <a:t>over saturated </a:t>
            </a:r>
            <a:r>
              <a:rPr lang="en-US" altLang="zh-CN" sz="1600" b="1" dirty="0" smtClean="0"/>
              <a:t>from 14.7 psi to 2800 psi, which indicates that </a:t>
            </a:r>
            <a:r>
              <a:rPr lang="en-US" altLang="zh-CN" sz="1600" b="1" dirty="0" smtClean="0">
                <a:solidFill>
                  <a:srgbClr val="FF0000"/>
                </a:solidFill>
              </a:rPr>
              <a:t>depressurization </a:t>
            </a:r>
            <a:r>
              <a:rPr lang="en-US" altLang="zh-CN" sz="1600" b="1" dirty="0" smtClean="0"/>
              <a:t>is</a:t>
            </a:r>
            <a:r>
              <a:rPr lang="en-US" altLang="zh-CN" sz="1600" b="1" dirty="0" smtClean="0">
                <a:solidFill>
                  <a:srgbClr val="FF0000"/>
                </a:solidFill>
              </a:rPr>
              <a:t> favorable </a:t>
            </a:r>
            <a:r>
              <a:rPr lang="en-US" altLang="zh-CN" sz="1600" b="1" dirty="0" smtClean="0"/>
              <a:t>for </a:t>
            </a:r>
            <a:r>
              <a:rPr lang="en-US" altLang="zh-CN" sz="1600" b="1" dirty="0" smtClean="0">
                <a:solidFill>
                  <a:srgbClr val="FF0000"/>
                </a:solidFill>
              </a:rPr>
              <a:t>gypsum formation </a:t>
            </a:r>
            <a:endParaRPr lang="zh-CN" altLang="en-US" sz="1600" b="1" dirty="0">
              <a:solidFill>
                <a:srgbClr val="FF0000"/>
              </a:solidFill>
            </a:endParaRPr>
          </a:p>
        </p:txBody>
      </p:sp>
      <p:sp>
        <p:nvSpPr>
          <p:cNvPr id="52" name="TextBox 51"/>
          <p:cNvSpPr txBox="1"/>
          <p:nvPr/>
        </p:nvSpPr>
        <p:spPr>
          <a:xfrm>
            <a:off x="3453173" y="2327993"/>
            <a:ext cx="3547803" cy="369332"/>
          </a:xfrm>
          <a:prstGeom prst="rect">
            <a:avLst/>
          </a:prstGeom>
          <a:noFill/>
        </p:spPr>
        <p:txBody>
          <a:bodyPr wrap="square" rtlCol="0">
            <a:spAutoFit/>
          </a:bodyPr>
          <a:lstStyle/>
          <a:p>
            <a:r>
              <a:rPr lang="en-US" altLang="zh-CN" b="1" dirty="0" smtClean="0">
                <a:solidFill>
                  <a:srgbClr val="C00000"/>
                </a:solidFill>
              </a:rPr>
              <a:t>Oversaturated zone@20</a:t>
            </a:r>
            <a:r>
              <a:rPr lang="en-US" altLang="zh-CN" b="1" dirty="0" smtClean="0">
                <a:solidFill>
                  <a:srgbClr val="C00000"/>
                </a:solidFill>
                <a:sym typeface="Symbol"/>
              </a:rPr>
              <a:t></a:t>
            </a:r>
            <a:r>
              <a:rPr lang="en-US" altLang="zh-CN" b="1" dirty="0" smtClean="0">
                <a:solidFill>
                  <a:srgbClr val="C00000"/>
                </a:solidFill>
              </a:rPr>
              <a:t>C, SI&gt;0</a:t>
            </a:r>
            <a:endParaRPr lang="zh-CN" altLang="en-US" b="1" dirty="0">
              <a:solidFill>
                <a:srgbClr val="C00000"/>
              </a:solidFill>
            </a:endParaRPr>
          </a:p>
        </p:txBody>
      </p:sp>
      <p:sp>
        <p:nvSpPr>
          <p:cNvPr id="53" name="TextBox 52"/>
          <p:cNvSpPr txBox="1"/>
          <p:nvPr/>
        </p:nvSpPr>
        <p:spPr>
          <a:xfrm>
            <a:off x="2381966" y="4013555"/>
            <a:ext cx="3394946" cy="369332"/>
          </a:xfrm>
          <a:prstGeom prst="rect">
            <a:avLst/>
          </a:prstGeom>
          <a:noFill/>
        </p:spPr>
        <p:txBody>
          <a:bodyPr wrap="square" rtlCol="0">
            <a:spAutoFit/>
          </a:bodyPr>
          <a:lstStyle/>
          <a:p>
            <a:r>
              <a:rPr lang="en-US" altLang="zh-CN" b="1" dirty="0" smtClean="0">
                <a:solidFill>
                  <a:srgbClr val="0070C0"/>
                </a:solidFill>
              </a:rPr>
              <a:t>Under saturated zone@20</a:t>
            </a:r>
            <a:r>
              <a:rPr lang="en-US" altLang="zh-CN" b="1" dirty="0" smtClean="0">
                <a:solidFill>
                  <a:srgbClr val="0070C0"/>
                </a:solidFill>
                <a:sym typeface="Symbol"/>
              </a:rPr>
              <a:t></a:t>
            </a:r>
            <a:r>
              <a:rPr lang="en-US" altLang="zh-CN" b="1" dirty="0" smtClean="0">
                <a:solidFill>
                  <a:srgbClr val="0070C0"/>
                </a:solidFill>
              </a:rPr>
              <a:t>C, SI&lt;0</a:t>
            </a:r>
            <a:endParaRPr lang="zh-CN" altLang="en-US" b="1" dirty="0">
              <a:solidFill>
                <a:srgbClr val="0070C0"/>
              </a:solidFill>
            </a:endParaRPr>
          </a:p>
        </p:txBody>
      </p:sp>
      <p:cxnSp>
        <p:nvCxnSpPr>
          <p:cNvPr id="54" name="直接连接符 13"/>
          <p:cNvCxnSpPr/>
          <p:nvPr/>
        </p:nvCxnSpPr>
        <p:spPr>
          <a:xfrm>
            <a:off x="1672384" y="3408113"/>
            <a:ext cx="6120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1560" y="6453336"/>
            <a:ext cx="8064896" cy="307777"/>
          </a:xfrm>
          <a:prstGeom prst="rect">
            <a:avLst/>
          </a:prstGeom>
          <a:noFill/>
        </p:spPr>
        <p:txBody>
          <a:bodyPr wrap="square" rtlCol="0">
            <a:spAutoFit/>
          </a:bodyPr>
          <a:lstStyle/>
          <a:p>
            <a:r>
              <a:rPr lang="en-US" altLang="zh-CN" sz="1400" b="1" u="sng" dirty="0" smtClean="0"/>
              <a:t>*Lopez-Salinas</a:t>
            </a:r>
            <a:r>
              <a:rPr lang="en-US" altLang="zh-CN" sz="1400" b="1" u="sng" dirty="0"/>
              <a:t>, Jose Luis, George J. </a:t>
            </a:r>
            <a:r>
              <a:rPr lang="en-US" altLang="zh-CN" sz="1400" b="1" u="sng" dirty="0" err="1"/>
              <a:t>Hirasaki</a:t>
            </a:r>
            <a:r>
              <a:rPr lang="en-US" altLang="zh-CN" sz="1400" b="1" u="sng" dirty="0"/>
              <a:t>, and Clarence A. </a:t>
            </a:r>
            <a:r>
              <a:rPr lang="en-US" altLang="zh-CN" sz="1400" b="1" u="sng" dirty="0" smtClean="0"/>
              <a:t>Miller. </a:t>
            </a:r>
            <a:r>
              <a:rPr lang="en-US" altLang="zh-CN" sz="1400" b="1" u="sng" dirty="0"/>
              <a:t> </a:t>
            </a:r>
            <a:r>
              <a:rPr lang="en-US" altLang="zh-CN" sz="1400" b="1" i="1" u="sng" dirty="0" smtClean="0"/>
              <a:t>SPE141420</a:t>
            </a:r>
            <a:endParaRPr lang="zh-CN" altLang="en-US" sz="1400" b="1" u="sng" dirty="0"/>
          </a:p>
        </p:txBody>
      </p:sp>
      <p:sp>
        <p:nvSpPr>
          <p:cNvPr id="57" name="Title 2"/>
          <p:cNvSpPr>
            <a:spLocks noGrp="1"/>
          </p:cNvSpPr>
          <p:nvPr>
            <p:ph type="title"/>
          </p:nvPr>
        </p:nvSpPr>
        <p:spPr>
          <a:xfrm>
            <a:off x="914400" y="0"/>
            <a:ext cx="6324600" cy="1143000"/>
          </a:xfrm>
        </p:spPr>
        <p:txBody>
          <a:bodyPr>
            <a:normAutofit fontScale="90000"/>
          </a:bodyPr>
          <a:lstStyle/>
          <a:p>
            <a:r>
              <a:rPr lang="en-US" altLang="zh-CN" b="1" dirty="0"/>
              <a:t>Interpretation of </a:t>
            </a:r>
            <a:r>
              <a:rPr lang="en-US" altLang="zh-CN" b="1" dirty="0" smtClean="0"/>
              <a:t>Core</a:t>
            </a:r>
            <a:r>
              <a:rPr lang="en-US" altLang="zh-CN" b="1" dirty="0"/>
              <a:t> Plug </a:t>
            </a:r>
          </a:p>
        </p:txBody>
      </p:sp>
    </p:spTree>
    <p:extLst>
      <p:ext uri="{BB962C8B-B14F-4D97-AF65-F5344CB8AC3E}">
        <p14:creationId xmlns:p14="http://schemas.microsoft.com/office/powerpoint/2010/main" val="3244375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dirty="0" smtClean="0"/>
              <a:t>HPLC_ELSD Signal of Surfactant</a:t>
            </a:r>
            <a:endParaRPr lang="en-US" sz="3000" b="1" dirty="0"/>
          </a:p>
        </p:txBody>
      </p:sp>
      <p:sp>
        <p:nvSpPr>
          <p:cNvPr id="14" name="TextBox 13"/>
          <p:cNvSpPr txBox="1"/>
          <p:nvPr/>
        </p:nvSpPr>
        <p:spPr>
          <a:xfrm>
            <a:off x="392923" y="6188120"/>
            <a:ext cx="868498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The peaks with different heights correspond to different surfactant concentrations</a:t>
            </a:r>
            <a:endParaRPr lang="en-US" b="1" dirty="0"/>
          </a:p>
        </p:txBody>
      </p:sp>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5" y="1271400"/>
            <a:ext cx="7477125" cy="491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7010400" y="6492875"/>
            <a:ext cx="2133600" cy="365125"/>
          </a:xfrm>
        </p:spPr>
        <p:txBody>
          <a:bodyPr/>
          <a:lstStyle/>
          <a:p>
            <a:fld id="{1A20BC1A-C4A3-4E26-BCA9-8161142DB844}" type="slidenum">
              <a:rPr lang="en-US" b="1" smtClean="0">
                <a:solidFill>
                  <a:prstClr val="black"/>
                </a:solidFill>
              </a:rPr>
              <a:pPr/>
              <a:t>11</a:t>
            </a:fld>
            <a:endParaRPr lang="en-US" b="1" dirty="0">
              <a:solidFill>
                <a:prstClr val="black"/>
              </a:solidFill>
            </a:endParaRPr>
          </a:p>
        </p:txBody>
      </p:sp>
    </p:spTree>
    <p:extLst>
      <p:ext uri="{BB962C8B-B14F-4D97-AF65-F5344CB8AC3E}">
        <p14:creationId xmlns:p14="http://schemas.microsoft.com/office/powerpoint/2010/main" val="3827930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Power Law</a:t>
            </a:r>
            <a:br>
              <a:rPr lang="en-US" b="1" dirty="0" smtClean="0"/>
            </a:br>
            <a:r>
              <a:rPr lang="en-US" b="1" dirty="0" smtClean="0"/>
              <a:t>Calibration Curve</a:t>
            </a:r>
            <a:endParaRPr lang="en-US" b="1" dirty="0"/>
          </a:p>
        </p:txBody>
      </p:sp>
      <p:sp>
        <p:nvSpPr>
          <p:cNvPr id="14" name="TextBox 13"/>
          <p:cNvSpPr txBox="1"/>
          <p:nvPr/>
        </p:nvSpPr>
        <p:spPr>
          <a:xfrm>
            <a:off x="459017" y="6180367"/>
            <a:ext cx="8684983"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Calibration curve could be used for determine surfactant concentration in </a:t>
            </a:r>
          </a:p>
          <a:p>
            <a:r>
              <a:rPr lang="en-US" b="1" dirty="0" smtClean="0"/>
              <a:t>adsorption test</a:t>
            </a:r>
            <a:endParaRPr lang="en-US" b="1"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4" y="1286231"/>
            <a:ext cx="7158036" cy="489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7010400" y="6492875"/>
            <a:ext cx="2133600" cy="365125"/>
          </a:xfrm>
        </p:spPr>
        <p:txBody>
          <a:bodyPr/>
          <a:lstStyle/>
          <a:p>
            <a:fld id="{1A20BC1A-C4A3-4E26-BCA9-8161142DB84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19813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 of Adsorbent</a:t>
            </a:r>
            <a:endParaRPr lang="en-US" b="1"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13</a:t>
            </a:fld>
            <a:endParaRPr lang="en-US" dirty="0">
              <a:solidFill>
                <a:prstClr val="black"/>
              </a:solidFill>
            </a:endParaRPr>
          </a:p>
        </p:txBody>
      </p:sp>
      <p:sp>
        <p:nvSpPr>
          <p:cNvPr id="10" name="TextBox 9"/>
          <p:cNvSpPr txBox="1"/>
          <p:nvPr/>
        </p:nvSpPr>
        <p:spPr>
          <a:xfrm>
            <a:off x="6252202" y="2998443"/>
            <a:ext cx="439947"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1" name="TextBox 10"/>
          <p:cNvSpPr txBox="1"/>
          <p:nvPr/>
        </p:nvSpPr>
        <p:spPr>
          <a:xfrm>
            <a:off x="6252202" y="5264484"/>
            <a:ext cx="439947"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4" name="TextBox 13"/>
          <p:cNvSpPr txBox="1"/>
          <p:nvPr/>
        </p:nvSpPr>
        <p:spPr>
          <a:xfrm>
            <a:off x="307340" y="5455443"/>
            <a:ext cx="7384266"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The Silurian dolomite are mainly consist of </a:t>
            </a:r>
            <a:r>
              <a:rPr lang="en-US" b="1" dirty="0" err="1" smtClean="0"/>
              <a:t>Ca</a:t>
            </a:r>
            <a:r>
              <a:rPr lang="en-US" b="1" dirty="0" smtClean="0"/>
              <a:t>, Mg; little amount of Al, Si</a:t>
            </a:r>
          </a:p>
          <a:p>
            <a:pPr marL="285750" indent="-285750">
              <a:buFont typeface="Arial" panose="020B0604020202020204" pitchFamily="34" charset="0"/>
              <a:buChar char="•"/>
            </a:pPr>
            <a:r>
              <a:rPr lang="en-US" b="1" dirty="0" smtClean="0"/>
              <a:t>BET surface area is </a:t>
            </a:r>
            <a:r>
              <a:rPr lang="en-US" b="1" dirty="0" smtClean="0">
                <a:solidFill>
                  <a:srgbClr val="FF0000"/>
                </a:solidFill>
              </a:rPr>
              <a:t>0.95 m2/g</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17292" y="1506573"/>
            <a:ext cx="6034910" cy="3676064"/>
          </a:xfrm>
          <a:prstGeom prst="rect">
            <a:avLst/>
          </a:prstGeom>
          <a:noFill/>
        </p:spPr>
      </p:pic>
      <p:pic>
        <p:nvPicPr>
          <p:cNvPr id="3" name="Picture 2"/>
          <p:cNvPicPr>
            <a:picLocks noChangeAspect="1"/>
          </p:cNvPicPr>
          <p:nvPr/>
        </p:nvPicPr>
        <p:blipFill>
          <a:blip r:embed="rId4"/>
          <a:stretch>
            <a:fillRect/>
          </a:stretch>
        </p:blipFill>
        <p:spPr>
          <a:xfrm>
            <a:off x="6252202" y="1945513"/>
            <a:ext cx="2682472" cy="2475191"/>
          </a:xfrm>
          <a:prstGeom prst="rect">
            <a:avLst/>
          </a:prstGeom>
        </p:spPr>
      </p:pic>
      <p:sp>
        <p:nvSpPr>
          <p:cNvPr id="5" name="TextBox 4"/>
          <p:cNvSpPr txBox="1"/>
          <p:nvPr/>
        </p:nvSpPr>
        <p:spPr>
          <a:xfrm>
            <a:off x="6819440" y="4630200"/>
            <a:ext cx="2115233" cy="646331"/>
          </a:xfrm>
          <a:prstGeom prst="rect">
            <a:avLst/>
          </a:prstGeom>
          <a:noFill/>
        </p:spPr>
        <p:txBody>
          <a:bodyPr wrap="square" rtlCol="0">
            <a:spAutoFit/>
          </a:bodyPr>
          <a:lstStyle/>
          <a:p>
            <a:r>
              <a:rPr lang="en-US" dirty="0" smtClean="0"/>
              <a:t>SEM of Silurian dolomite</a:t>
            </a:r>
            <a:endParaRPr lang="en-US" dirty="0"/>
          </a:p>
        </p:txBody>
      </p:sp>
    </p:spTree>
    <p:extLst>
      <p:ext uri="{BB962C8B-B14F-4D97-AF65-F5344CB8AC3E}">
        <p14:creationId xmlns:p14="http://schemas.microsoft.com/office/powerpoint/2010/main" val="118477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Adsorption on </a:t>
            </a:r>
            <a:br>
              <a:rPr lang="en-US" b="1" dirty="0" smtClean="0"/>
            </a:br>
            <a:r>
              <a:rPr lang="en-US" b="1" dirty="0" smtClean="0"/>
              <a:t>Silurian Dolomite </a:t>
            </a:r>
            <a:r>
              <a:rPr lang="en-US" b="1" dirty="0"/>
              <a:t>P</a:t>
            </a:r>
            <a:r>
              <a:rPr lang="en-US" b="1" dirty="0" smtClean="0"/>
              <a:t>owder</a:t>
            </a:r>
            <a:endParaRPr lang="en-US" b="1"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14</a:t>
            </a:fld>
            <a:endParaRPr lang="en-US" dirty="0">
              <a:solidFill>
                <a:prstClr val="black"/>
              </a:solidFill>
            </a:endParaRPr>
          </a:p>
        </p:txBody>
      </p:sp>
      <p:sp>
        <p:nvSpPr>
          <p:cNvPr id="10" name="TextBox 9"/>
          <p:cNvSpPr txBox="1"/>
          <p:nvPr/>
        </p:nvSpPr>
        <p:spPr>
          <a:xfrm>
            <a:off x="6252202" y="2998443"/>
            <a:ext cx="439947"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1" name="TextBox 10"/>
          <p:cNvSpPr txBox="1"/>
          <p:nvPr/>
        </p:nvSpPr>
        <p:spPr>
          <a:xfrm>
            <a:off x="6252202" y="5264484"/>
            <a:ext cx="439947"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6" name="Rectangle 5"/>
          <p:cNvSpPr/>
          <p:nvPr/>
        </p:nvSpPr>
        <p:spPr>
          <a:xfrm>
            <a:off x="228270" y="6190829"/>
            <a:ext cx="8816579" cy="369332"/>
          </a:xfrm>
          <a:prstGeom prst="rect">
            <a:avLst/>
          </a:prstGeom>
        </p:spPr>
        <p:txBody>
          <a:bodyPr wrap="square">
            <a:spAutoFit/>
          </a:bodyPr>
          <a:lstStyle/>
          <a:p>
            <a:pPr marL="285750" indent="-285750">
              <a:buFont typeface="Arial" panose="020B0604020202020204" pitchFamily="34" charset="0"/>
              <a:buChar char="•"/>
            </a:pPr>
            <a:r>
              <a:rPr lang="en-US" b="1" dirty="0"/>
              <a:t>The </a:t>
            </a:r>
            <a:r>
              <a:rPr lang="en-US" b="1" dirty="0" smtClean="0"/>
              <a:t>equilibrium </a:t>
            </a:r>
            <a:r>
              <a:rPr lang="en-US" b="1" dirty="0"/>
              <a:t>adsorption amount of L2422 on S</a:t>
            </a:r>
            <a:r>
              <a:rPr lang="en-US" b="1" dirty="0" smtClean="0"/>
              <a:t>ilurian </a:t>
            </a:r>
            <a:r>
              <a:rPr lang="en-US" b="1" dirty="0"/>
              <a:t>dolomite is </a:t>
            </a:r>
            <a:r>
              <a:rPr lang="en-US" b="1" dirty="0" smtClean="0"/>
              <a:t>~0.08 mg/g</a:t>
            </a:r>
            <a:endParaRPr lang="en-US" b="1"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295463"/>
            <a:ext cx="8135382" cy="46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520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decomposition</a:t>
            </a:r>
            <a:endParaRPr lang="en-US" dirty="0"/>
          </a:p>
        </p:txBody>
      </p:sp>
      <p:sp>
        <p:nvSpPr>
          <p:cNvPr id="3" name="Content Placeholder 2"/>
          <p:cNvSpPr>
            <a:spLocks noGrp="1"/>
          </p:cNvSpPr>
          <p:nvPr>
            <p:ph idx="1"/>
          </p:nvPr>
        </p:nvSpPr>
        <p:spPr>
          <a:xfrm>
            <a:off x="457199" y="1600200"/>
            <a:ext cx="8296275" cy="4525963"/>
          </a:xfrm>
        </p:spPr>
        <p:txBody>
          <a:bodyPr/>
          <a:lstStyle/>
          <a:p>
            <a:r>
              <a:rPr lang="en-US" b="1" dirty="0" smtClean="0"/>
              <a:t>Everything seems good till now, </a:t>
            </a:r>
          </a:p>
          <a:p>
            <a:pPr marL="0" indent="0">
              <a:buNone/>
            </a:pPr>
            <a:r>
              <a:rPr lang="en-US" b="1" dirty="0" smtClean="0"/>
              <a:t>foam could be generated at reservoir conditions with </a:t>
            </a:r>
            <a:r>
              <a:rPr lang="en-US" b="1" u="sng" dirty="0" smtClean="0">
                <a:solidFill>
                  <a:srgbClr val="FF0000"/>
                </a:solidFill>
              </a:rPr>
              <a:t>23 </a:t>
            </a:r>
            <a:r>
              <a:rPr lang="en-US" b="1" u="sng" dirty="0" err="1" smtClean="0">
                <a:solidFill>
                  <a:srgbClr val="FF0000"/>
                </a:solidFill>
              </a:rPr>
              <a:t>cp</a:t>
            </a:r>
            <a:r>
              <a:rPr lang="en-US" b="1" u="sng" dirty="0" smtClean="0">
                <a:solidFill>
                  <a:srgbClr val="FF0000"/>
                </a:solidFill>
              </a:rPr>
              <a:t> </a:t>
            </a:r>
            <a:r>
              <a:rPr lang="en-US" b="1" dirty="0" smtClean="0"/>
              <a:t>apparent viscosity and adsorption on Silurian dolomite is so low which is about </a:t>
            </a:r>
            <a:r>
              <a:rPr lang="en-US" b="1" u="sng" dirty="0" smtClean="0">
                <a:solidFill>
                  <a:srgbClr val="FF0000"/>
                </a:solidFill>
              </a:rPr>
              <a:t>0.08mg/g [0.08mg/m2]</a:t>
            </a:r>
            <a:r>
              <a:rPr lang="en-US" b="1" dirty="0" smtClean="0"/>
              <a:t> rock. </a:t>
            </a:r>
          </a:p>
          <a:p>
            <a:r>
              <a:rPr lang="en-US" sz="4000" b="1" dirty="0" smtClean="0">
                <a:solidFill>
                  <a:srgbClr val="FF0000"/>
                </a:solidFill>
              </a:rPr>
              <a:t>How about adsorption at higher temperatures?  </a:t>
            </a:r>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425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16</a:t>
            </a:fld>
            <a:endParaRPr lang="en-US">
              <a:solidFill>
                <a:prstClr val="black"/>
              </a:solidFill>
            </a:endParaRPr>
          </a:p>
        </p:txBody>
      </p:sp>
      <p:sp>
        <p:nvSpPr>
          <p:cNvPr id="5" name="Title 4"/>
          <p:cNvSpPr>
            <a:spLocks noGrp="1"/>
          </p:cNvSpPr>
          <p:nvPr>
            <p:ph type="title"/>
          </p:nvPr>
        </p:nvSpPr>
        <p:spPr/>
        <p:txBody>
          <a:bodyPr>
            <a:normAutofit fontScale="90000"/>
          </a:bodyPr>
          <a:lstStyle/>
          <a:p>
            <a:r>
              <a:rPr lang="en-US" dirty="0" smtClean="0"/>
              <a:t>Adsorption </a:t>
            </a:r>
            <a:br>
              <a:rPr lang="en-US" dirty="0" smtClean="0"/>
            </a:br>
            <a:r>
              <a:rPr lang="en-US" dirty="0" smtClean="0"/>
              <a:t>without Na2SO3</a:t>
            </a:r>
            <a:endParaRPr lang="en-US" dirty="0"/>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3" y="1344946"/>
            <a:ext cx="3532346" cy="251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229" y="1334555"/>
            <a:ext cx="3789521" cy="251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2704" y="3867327"/>
            <a:ext cx="4272796" cy="258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09540" y="4205433"/>
            <a:ext cx="2633938" cy="1938992"/>
          </a:xfrm>
          <a:prstGeom prst="rect">
            <a:avLst/>
          </a:prstGeom>
          <a:noFill/>
          <a:ln>
            <a:solidFill>
              <a:schemeClr val="accent1"/>
            </a:solidFill>
          </a:ln>
        </p:spPr>
        <p:txBody>
          <a:bodyPr wrap="square" rtlCol="0">
            <a:spAutoFit/>
          </a:bodyPr>
          <a:lstStyle/>
          <a:p>
            <a:r>
              <a:rPr lang="en-US" sz="2400" b="1" dirty="0" smtClean="0">
                <a:solidFill>
                  <a:srgbClr val="FF0000"/>
                </a:solidFill>
              </a:rPr>
              <a:t>Why is so high adsorption at high Temperature?</a:t>
            </a:r>
          </a:p>
          <a:p>
            <a:r>
              <a:rPr lang="en-US" sz="2400" b="1" dirty="0" smtClean="0">
                <a:solidFill>
                  <a:srgbClr val="FF0000"/>
                </a:solidFill>
              </a:rPr>
              <a:t>(on </a:t>
            </a:r>
            <a:r>
              <a:rPr lang="en-US" sz="2400" b="1" dirty="0" err="1" smtClean="0">
                <a:solidFill>
                  <a:srgbClr val="FF0000"/>
                </a:solidFill>
              </a:rPr>
              <a:t>Sciencelab</a:t>
            </a:r>
            <a:r>
              <a:rPr lang="en-US" sz="2400" b="1" dirty="0" smtClean="0">
                <a:solidFill>
                  <a:srgbClr val="FF0000"/>
                </a:solidFill>
              </a:rPr>
              <a:t> dolomite)</a:t>
            </a:r>
            <a:endParaRPr lang="en-US" sz="2400" b="1" dirty="0">
              <a:solidFill>
                <a:srgbClr val="FF0000"/>
              </a:solidFill>
            </a:endParaRPr>
          </a:p>
        </p:txBody>
      </p:sp>
    </p:spTree>
    <p:extLst>
      <p:ext uri="{BB962C8B-B14F-4D97-AF65-F5344CB8AC3E}">
        <p14:creationId xmlns:p14="http://schemas.microsoft.com/office/powerpoint/2010/main" val="269444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a:t>
            </a:r>
            <a:r>
              <a:rPr lang="en-US" dirty="0"/>
              <a:t>of temperature</a:t>
            </a:r>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17</a:t>
            </a:fld>
            <a:endParaRPr lang="en-US">
              <a:solidFill>
                <a:prstClr val="black"/>
              </a:solidFill>
            </a:endParaRPr>
          </a:p>
        </p:txBody>
      </p:sp>
      <p:sp>
        <p:nvSpPr>
          <p:cNvPr id="3" name="TextBox 2"/>
          <p:cNvSpPr txBox="1"/>
          <p:nvPr/>
        </p:nvSpPr>
        <p:spPr>
          <a:xfrm>
            <a:off x="581890" y="6249660"/>
            <a:ext cx="759151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Thermal decomposition is </a:t>
            </a:r>
            <a:r>
              <a:rPr lang="en-US" b="1" dirty="0" smtClean="0">
                <a:solidFill>
                  <a:srgbClr val="FF0000"/>
                </a:solidFill>
              </a:rPr>
              <a:t>severe at 80</a:t>
            </a:r>
            <a:r>
              <a:rPr lang="en-US" b="1" dirty="0" smtClean="0">
                <a:solidFill>
                  <a:srgbClr val="FF0000"/>
                </a:solidFill>
                <a:sym typeface="Symbol"/>
              </a:rPr>
              <a:t></a:t>
            </a:r>
            <a:r>
              <a:rPr lang="en-US" b="1" dirty="0" smtClean="0">
                <a:solidFill>
                  <a:srgbClr val="FF0000"/>
                </a:solidFill>
              </a:rPr>
              <a:t>C but not at 43</a:t>
            </a:r>
            <a:r>
              <a:rPr lang="en-US" b="1" dirty="0" smtClean="0">
                <a:solidFill>
                  <a:srgbClr val="FF0000"/>
                </a:solidFill>
                <a:sym typeface="Symbol"/>
              </a:rPr>
              <a:t></a:t>
            </a:r>
            <a:r>
              <a:rPr lang="en-US" b="1" dirty="0" smtClean="0">
                <a:solidFill>
                  <a:srgbClr val="FF0000"/>
                </a:solidFill>
              </a:rPr>
              <a:t>C</a:t>
            </a:r>
            <a:endParaRPr lang="en-US" b="1" dirty="0">
              <a:solidFill>
                <a:srgbClr val="FF0000"/>
              </a:solidFill>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275" y="3543302"/>
            <a:ext cx="3687129" cy="253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27" y="3543300"/>
            <a:ext cx="3745548" cy="253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6275" y="1290001"/>
            <a:ext cx="3687127" cy="22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727" y="1290002"/>
            <a:ext cx="3745549" cy="22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03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Thermal decomposition</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18</a:t>
            </a:fld>
            <a:endParaRPr lang="en-US">
              <a:solidFill>
                <a:prstClr val="black"/>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1455738"/>
            <a:ext cx="6454776" cy="418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8625" y="5895975"/>
            <a:ext cx="8277225"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Thermal Decomposition is also severe at 43</a:t>
            </a:r>
            <a:r>
              <a:rPr lang="en-US" b="1" dirty="0" smtClean="0">
                <a:sym typeface="Symbol"/>
              </a:rPr>
              <a:t></a:t>
            </a:r>
            <a:r>
              <a:rPr lang="en-US" b="1" dirty="0" smtClean="0"/>
              <a:t>C, </a:t>
            </a:r>
            <a:r>
              <a:rPr lang="en-US" b="1" dirty="0" smtClean="0">
                <a:solidFill>
                  <a:srgbClr val="FF0000"/>
                </a:solidFill>
              </a:rPr>
              <a:t>if surfactant contacts with dolomite as pH increase from pH=6.2</a:t>
            </a:r>
            <a:r>
              <a:rPr lang="en-US" b="1" dirty="0">
                <a:solidFill>
                  <a:srgbClr val="FF0000"/>
                </a:solidFill>
              </a:rPr>
              <a:t> to </a:t>
            </a:r>
            <a:r>
              <a:rPr lang="en-US" b="1" dirty="0" smtClean="0">
                <a:solidFill>
                  <a:srgbClr val="FF0000"/>
                </a:solidFill>
              </a:rPr>
              <a:t>pH~=9.0</a:t>
            </a:r>
            <a:endParaRPr lang="en-US" b="1" dirty="0">
              <a:solidFill>
                <a:srgbClr val="FF0000"/>
              </a:solidFill>
            </a:endParaRPr>
          </a:p>
        </p:txBody>
      </p:sp>
    </p:spTree>
    <p:extLst>
      <p:ext uri="{BB962C8B-B14F-4D97-AF65-F5344CB8AC3E}">
        <p14:creationId xmlns:p14="http://schemas.microsoft.com/office/powerpoint/2010/main" val="3629983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a:t>
            </a:r>
            <a:r>
              <a:rPr lang="en-US" dirty="0"/>
              <a:t>of </a:t>
            </a:r>
            <a:r>
              <a:rPr lang="en-US" dirty="0" smtClean="0"/>
              <a:t>temperature</a:t>
            </a:r>
            <a:br>
              <a:rPr lang="en-US" dirty="0" smtClean="0"/>
            </a:br>
            <a:r>
              <a:rPr lang="en-US" dirty="0" smtClean="0"/>
              <a:t>with 2M Na2SO3</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19</a:t>
            </a:fld>
            <a:endParaRPr lang="en-US">
              <a:solidFill>
                <a:prstClr val="black"/>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0797" y="1265630"/>
            <a:ext cx="3662361" cy="237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408" y="6332787"/>
            <a:ext cx="8214486" cy="369332"/>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solidFill>
                  <a:srgbClr val="FF0000"/>
                </a:solidFill>
              </a:rPr>
              <a:t>No decomposition was found when 2M Na2SO3 was introduced at 43</a:t>
            </a:r>
            <a:r>
              <a:rPr lang="en-US" b="1" dirty="0" smtClean="0">
                <a:solidFill>
                  <a:srgbClr val="FF0000"/>
                </a:solidFill>
                <a:sym typeface="Symbol"/>
              </a:rPr>
              <a:t></a:t>
            </a:r>
            <a:r>
              <a:rPr lang="en-US" b="1" dirty="0" smtClean="0">
                <a:solidFill>
                  <a:srgbClr val="FF0000"/>
                </a:solidFill>
              </a:rPr>
              <a:t>C and 80</a:t>
            </a:r>
            <a:r>
              <a:rPr lang="en-US" b="1" dirty="0" smtClean="0">
                <a:solidFill>
                  <a:srgbClr val="FF0000"/>
                </a:solidFill>
                <a:sym typeface="Symbol"/>
              </a:rPr>
              <a:t></a:t>
            </a:r>
            <a:r>
              <a:rPr lang="en-US" b="1" dirty="0" smtClean="0">
                <a:solidFill>
                  <a:srgbClr val="FF0000"/>
                </a:solidFill>
              </a:rPr>
              <a:t>C</a:t>
            </a:r>
            <a:endParaRPr lang="en-US" b="1" dirty="0">
              <a:solidFill>
                <a:srgbClr val="FF0000"/>
              </a:solidFill>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13" y="1265630"/>
            <a:ext cx="3638280" cy="237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512" y="3638547"/>
            <a:ext cx="3638281" cy="243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0798" y="3638547"/>
            <a:ext cx="3662360" cy="242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312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a:t>
            </a:fld>
            <a:endParaRPr lang="en-US" dirty="0">
              <a:solidFill>
                <a:prstClr val="black"/>
              </a:solidFill>
            </a:endParaRPr>
          </a:p>
        </p:txBody>
      </p:sp>
      <p:sp>
        <p:nvSpPr>
          <p:cNvPr id="16" name="Title 2"/>
          <p:cNvSpPr>
            <a:spLocks noGrp="1"/>
          </p:cNvSpPr>
          <p:nvPr>
            <p:ph type="title"/>
          </p:nvPr>
        </p:nvSpPr>
        <p:spPr>
          <a:xfrm>
            <a:off x="914400" y="0"/>
            <a:ext cx="6324600" cy="1143000"/>
          </a:xfrm>
        </p:spPr>
        <p:txBody>
          <a:bodyPr>
            <a:normAutofit fontScale="90000"/>
          </a:bodyPr>
          <a:lstStyle/>
          <a:p>
            <a:r>
              <a:rPr lang="en-US" b="1" dirty="0" smtClean="0"/>
              <a:t>Core Flood at </a:t>
            </a:r>
            <a:br>
              <a:rPr lang="en-US" b="1" dirty="0" smtClean="0"/>
            </a:br>
            <a:r>
              <a:rPr lang="en-US" b="1" dirty="0" smtClean="0"/>
              <a:t>Reservoir Conditions</a:t>
            </a:r>
            <a:endParaRPr lang="en-US" b="1" dirty="0"/>
          </a:p>
        </p:txBody>
      </p:sp>
      <p:sp>
        <p:nvSpPr>
          <p:cNvPr id="17" name="TextBox 16"/>
          <p:cNvSpPr txBox="1"/>
          <p:nvPr/>
        </p:nvSpPr>
        <p:spPr>
          <a:xfrm>
            <a:off x="320531" y="1556848"/>
            <a:ext cx="8731320" cy="1077218"/>
          </a:xfrm>
          <a:prstGeom prst="rect">
            <a:avLst/>
          </a:prstGeom>
          <a:noFill/>
        </p:spPr>
        <p:txBody>
          <a:bodyPr wrap="square" rtlCol="0">
            <a:spAutoFit/>
          </a:bodyPr>
          <a:lstStyle/>
          <a:p>
            <a:pPr marL="571500" indent="-571500">
              <a:buFont typeface="Arial" panose="020B0604020202020204" pitchFamily="34" charset="0"/>
              <a:buChar char="•"/>
            </a:pPr>
            <a:r>
              <a:rPr lang="en-US" altLang="zh-CN" sz="3200" b="1" dirty="0" smtClean="0"/>
              <a:t>Composition of brine of </a:t>
            </a:r>
            <a:r>
              <a:rPr lang="en-US" altLang="zh-CN" sz="3200" b="1" dirty="0"/>
              <a:t>East Seminole </a:t>
            </a:r>
            <a:r>
              <a:rPr lang="en-US" altLang="zh-CN" sz="3200" b="1" dirty="0" smtClean="0"/>
              <a:t>reservoir (</a:t>
            </a:r>
            <a:r>
              <a:rPr lang="en-US" altLang="zh-CN" sz="3200" b="1" dirty="0" smtClean="0">
                <a:solidFill>
                  <a:srgbClr val="FF0000"/>
                </a:solidFill>
              </a:rPr>
              <a:t>TDS=34,180 ppm</a:t>
            </a:r>
            <a:r>
              <a:rPr lang="en-US" altLang="zh-CN" sz="3200" b="1" dirty="0" smtClean="0"/>
              <a:t>)</a:t>
            </a:r>
            <a:endParaRPr lang="zh-CN" altLang="en-US" sz="3200" b="1" dirty="0"/>
          </a:p>
        </p:txBody>
      </p:sp>
      <p:sp>
        <p:nvSpPr>
          <p:cNvPr id="18" name="矩形 5"/>
          <p:cNvSpPr/>
          <p:nvPr/>
        </p:nvSpPr>
        <p:spPr>
          <a:xfrm>
            <a:off x="320531" y="3622378"/>
            <a:ext cx="8820472" cy="1569660"/>
          </a:xfrm>
          <a:prstGeom prst="rect">
            <a:avLst/>
          </a:prstGeom>
        </p:spPr>
        <p:txBody>
          <a:bodyPr wrap="square">
            <a:spAutoFit/>
          </a:bodyPr>
          <a:lstStyle/>
          <a:p>
            <a:pPr marL="457200" indent="-457200">
              <a:buFont typeface="Arial" panose="020B0604020202020204" pitchFamily="34" charset="0"/>
              <a:buChar char="•"/>
            </a:pPr>
            <a:endParaRPr lang="en-US" altLang="zh-CN" sz="3200" dirty="0" smtClean="0">
              <a:solidFill>
                <a:prstClr val="black"/>
              </a:solidFill>
            </a:endParaRPr>
          </a:p>
          <a:p>
            <a:pPr marL="457200" indent="-457200">
              <a:buFont typeface="Arial" panose="020B0604020202020204" pitchFamily="34" charset="0"/>
              <a:buChar char="•"/>
            </a:pPr>
            <a:r>
              <a:rPr lang="en-US" altLang="zh-CN" sz="3200" b="1" dirty="0" smtClean="0">
                <a:solidFill>
                  <a:prstClr val="black"/>
                </a:solidFill>
              </a:rPr>
              <a:t>Surfactant</a:t>
            </a:r>
          </a:p>
          <a:p>
            <a:r>
              <a:rPr lang="en-US" altLang="zh-CN" sz="2400" dirty="0">
                <a:solidFill>
                  <a:prstClr val="black"/>
                </a:solidFill>
              </a:rPr>
              <a:t> </a:t>
            </a:r>
            <a:r>
              <a:rPr lang="en-US" altLang="zh-CN" sz="2400" dirty="0" smtClean="0">
                <a:solidFill>
                  <a:prstClr val="black"/>
                </a:solidFill>
              </a:rPr>
              <a:t>      </a:t>
            </a:r>
            <a:r>
              <a:rPr lang="en-US" altLang="zh-CN" sz="2400" b="1" dirty="0" smtClean="0"/>
              <a:t>Linear </a:t>
            </a:r>
            <a:r>
              <a:rPr lang="en-US" altLang="zh-CN" sz="2400" b="1" dirty="0"/>
              <a:t>alcohol </a:t>
            </a:r>
            <a:r>
              <a:rPr lang="en-US" altLang="zh-CN" sz="2400" b="1" dirty="0" err="1" smtClean="0"/>
              <a:t>ethoxylates</a:t>
            </a:r>
            <a:r>
              <a:rPr lang="en-US" altLang="zh-CN" sz="2400" b="1" dirty="0" smtClean="0"/>
              <a:t> SURFONIC®L24-22 </a:t>
            </a:r>
            <a:r>
              <a:rPr lang="en-US" altLang="zh-CN" sz="3200" b="1" dirty="0"/>
              <a:t>	</a:t>
            </a:r>
          </a:p>
        </p:txBody>
      </p:sp>
      <p:sp>
        <p:nvSpPr>
          <p:cNvPr id="19" name="TextBox 18"/>
          <p:cNvSpPr txBox="1"/>
          <p:nvPr/>
        </p:nvSpPr>
        <p:spPr>
          <a:xfrm>
            <a:off x="5592940" y="5086679"/>
            <a:ext cx="3274024" cy="830997"/>
          </a:xfrm>
          <a:prstGeom prst="rect">
            <a:avLst/>
          </a:prstGeom>
          <a:noFill/>
        </p:spPr>
        <p:txBody>
          <a:bodyPr wrap="square" rtlCol="0">
            <a:spAutoFit/>
          </a:bodyPr>
          <a:lstStyle/>
          <a:p>
            <a:r>
              <a:rPr lang="en-US" altLang="zh-CN" sz="2400" b="1" dirty="0" smtClean="0"/>
              <a:t>m=11~13; </a:t>
            </a:r>
          </a:p>
          <a:p>
            <a:r>
              <a:rPr lang="en-US" altLang="zh-CN" sz="2400" b="1" dirty="0" smtClean="0"/>
              <a:t>n=22</a:t>
            </a:r>
            <a:endParaRPr lang="zh-CN" altLang="en-US" sz="2400" b="1" dirty="0"/>
          </a:p>
        </p:txBody>
      </p:sp>
      <p:sp>
        <p:nvSpPr>
          <p:cNvPr id="20" name="矩形 8"/>
          <p:cNvSpPr/>
          <p:nvPr/>
        </p:nvSpPr>
        <p:spPr>
          <a:xfrm>
            <a:off x="949431" y="5958271"/>
            <a:ext cx="4272580" cy="369332"/>
          </a:xfrm>
          <a:prstGeom prst="rect">
            <a:avLst/>
          </a:prstGeom>
        </p:spPr>
        <p:txBody>
          <a:bodyPr wrap="none">
            <a:spAutoFit/>
          </a:bodyPr>
          <a:lstStyle/>
          <a:p>
            <a:r>
              <a:rPr lang="en-US" altLang="zh-CN" b="1" u="sng" dirty="0" smtClean="0"/>
              <a:t>SURFONIC®L24-22,</a:t>
            </a:r>
            <a:r>
              <a:rPr lang="en-US" altLang="zh-CN" b="1" u="sng" dirty="0"/>
              <a:t> Huntsman Corporation </a:t>
            </a:r>
            <a:endParaRPr lang="zh-CN" altLang="en-US" b="1" u="sng" dirty="0"/>
          </a:p>
        </p:txBody>
      </p:sp>
      <p:graphicFrame>
        <p:nvGraphicFramePr>
          <p:cNvPr id="21" name="对象 7"/>
          <p:cNvGraphicFramePr>
            <a:graphicFrameLocks noChangeAspect="1"/>
          </p:cNvGraphicFramePr>
          <p:nvPr>
            <p:extLst>
              <p:ext uri="{D42A27DB-BD31-4B8C-83A1-F6EECF244321}">
                <p14:modId xmlns:p14="http://schemas.microsoft.com/office/powerpoint/2010/main" val="4155985279"/>
              </p:ext>
            </p:extLst>
          </p:nvPr>
        </p:nvGraphicFramePr>
        <p:xfrm>
          <a:off x="1182704" y="5150913"/>
          <a:ext cx="3548063" cy="766763"/>
        </p:xfrm>
        <a:graphic>
          <a:graphicData uri="http://schemas.openxmlformats.org/presentationml/2006/ole">
            <mc:AlternateContent xmlns:mc="http://schemas.openxmlformats.org/markup-compatibility/2006">
              <mc:Choice xmlns:v="urn:schemas-microsoft-com:vml" Requires="v">
                <p:oleObj spid="_x0000_s14394" r:id="rId4" imgW="3547800" imgH="767160" progId="">
                  <p:embed/>
                </p:oleObj>
              </mc:Choice>
              <mc:Fallback>
                <p:oleObj r:id="rId4" imgW="3547800" imgH="767160" progId="">
                  <p:embed/>
                  <p:pic>
                    <p:nvPicPr>
                      <p:cNvPr id="0" name=""/>
                      <p:cNvPicPr/>
                      <p:nvPr/>
                    </p:nvPicPr>
                    <p:blipFill>
                      <a:blip r:embed="rId5"/>
                      <a:stretch>
                        <a:fillRect/>
                      </a:stretch>
                    </p:blipFill>
                    <p:spPr>
                      <a:xfrm>
                        <a:off x="1182704" y="5150913"/>
                        <a:ext cx="3548063" cy="766763"/>
                      </a:xfrm>
                      <a:prstGeom prst="rect">
                        <a:avLst/>
                      </a:prstGeom>
                    </p:spPr>
                  </p:pic>
                </p:oleObj>
              </mc:Fallback>
            </mc:AlternateContent>
          </a:graphicData>
        </a:graphic>
      </p:graphicFrame>
      <p:graphicFrame>
        <p:nvGraphicFramePr>
          <p:cNvPr id="22" name="表格 9"/>
          <p:cNvGraphicFramePr>
            <a:graphicFrameLocks noGrp="1"/>
          </p:cNvGraphicFramePr>
          <p:nvPr>
            <p:extLst>
              <p:ext uri="{D42A27DB-BD31-4B8C-83A1-F6EECF244321}">
                <p14:modId xmlns:p14="http://schemas.microsoft.com/office/powerpoint/2010/main" val="2725885863"/>
              </p:ext>
            </p:extLst>
          </p:nvPr>
        </p:nvGraphicFramePr>
        <p:xfrm>
          <a:off x="921016" y="2707816"/>
          <a:ext cx="7464410" cy="1369302"/>
        </p:xfrm>
        <a:graphic>
          <a:graphicData uri="http://schemas.openxmlformats.org/drawingml/2006/table">
            <a:tbl>
              <a:tblPr>
                <a:tableStyleId>{616DA210-FB5B-4158-B5E0-FEB733F419BA}</a:tableStyleId>
              </a:tblPr>
              <a:tblGrid>
                <a:gridCol w="1333436"/>
                <a:gridCol w="1018520"/>
                <a:gridCol w="1933483"/>
                <a:gridCol w="1844116"/>
                <a:gridCol w="1334855"/>
              </a:tblGrid>
              <a:tr h="912102">
                <a:tc>
                  <a:txBody>
                    <a:bodyPr/>
                    <a:lstStyle/>
                    <a:p>
                      <a:pPr algn="ctr"/>
                      <a:r>
                        <a:rPr lang="en-US" sz="2400" dirty="0">
                          <a:effectLst/>
                        </a:rPr>
                        <a:t>Na</a:t>
                      </a:r>
                      <a:r>
                        <a:rPr lang="en-US" sz="2400" baseline="-25000" dirty="0">
                          <a:effectLst/>
                        </a:rPr>
                        <a:t>2</a:t>
                      </a:r>
                      <a:r>
                        <a:rPr lang="en-US" sz="2400" dirty="0">
                          <a:effectLst/>
                        </a:rPr>
                        <a:t>SO</a:t>
                      </a:r>
                      <a:r>
                        <a:rPr lang="en-US" sz="2400" baseline="-25000" dirty="0">
                          <a:effectLst/>
                        </a:rPr>
                        <a:t>4</a:t>
                      </a:r>
                      <a:endParaRPr lang="en-US" sz="2400" dirty="0">
                        <a:effectLst/>
                      </a:endParaRPr>
                    </a:p>
                    <a:p>
                      <a:pPr algn="ctr"/>
                      <a:r>
                        <a:rPr lang="en-US" sz="2400" dirty="0" smtClean="0">
                          <a:effectLst/>
                        </a:rPr>
                        <a:t>(mg/l)</a:t>
                      </a:r>
                      <a:r>
                        <a:rPr lang="en-US" sz="2400" dirty="0">
                          <a:effectLst/>
                        </a:rPr>
                        <a:t> </a:t>
                      </a:r>
                      <a:endParaRPr lang="en-US" sz="2400" b="0" dirty="0">
                        <a:effectLst/>
                      </a:endParaRPr>
                    </a:p>
                  </a:txBody>
                  <a:tcPr marL="68580" marR="68580"/>
                </a:tc>
                <a:tc>
                  <a:txBody>
                    <a:bodyPr/>
                    <a:lstStyle/>
                    <a:p>
                      <a:pPr algn="ctr"/>
                      <a:r>
                        <a:rPr lang="en-US" sz="2400" dirty="0" err="1">
                          <a:effectLst/>
                        </a:rPr>
                        <a:t>KCl</a:t>
                      </a:r>
                      <a:endParaRPr lang="en-US" sz="2400" dirty="0">
                        <a:effectLst/>
                      </a:endParaRPr>
                    </a:p>
                    <a:p>
                      <a:pPr algn="ctr"/>
                      <a:r>
                        <a:rPr lang="en-US" sz="2400" dirty="0" smtClean="0">
                          <a:effectLst/>
                        </a:rPr>
                        <a:t>(mg/l)</a:t>
                      </a:r>
                      <a:r>
                        <a:rPr lang="en-US" sz="2400" dirty="0">
                          <a:effectLst/>
                        </a:rPr>
                        <a:t> </a:t>
                      </a:r>
                      <a:endParaRPr lang="en-US" sz="2400" b="0" dirty="0">
                        <a:effectLst/>
                      </a:endParaRPr>
                    </a:p>
                  </a:txBody>
                  <a:tcPr marL="68580" marR="68580"/>
                </a:tc>
                <a:tc>
                  <a:txBody>
                    <a:bodyPr/>
                    <a:lstStyle/>
                    <a:p>
                      <a:pPr algn="ctr"/>
                      <a:r>
                        <a:rPr lang="en-US" sz="2400" dirty="0" smtClean="0">
                          <a:effectLst/>
                        </a:rPr>
                        <a:t>CaCl</a:t>
                      </a:r>
                      <a:r>
                        <a:rPr lang="en-US" sz="2400" baseline="-25000" dirty="0" smtClean="0">
                          <a:effectLst/>
                        </a:rPr>
                        <a:t>2</a:t>
                      </a:r>
                      <a:r>
                        <a:rPr lang="en-US" sz="2400" baseline="0" dirty="0">
                          <a:effectLst/>
                          <a:sym typeface="Symbol"/>
                        </a:rPr>
                        <a:t></a:t>
                      </a:r>
                      <a:r>
                        <a:rPr lang="en-US" sz="2400" dirty="0" smtClean="0">
                          <a:effectLst/>
                        </a:rPr>
                        <a:t>2 </a:t>
                      </a:r>
                      <a:r>
                        <a:rPr lang="en-US" sz="2400" dirty="0">
                          <a:effectLst/>
                        </a:rPr>
                        <a:t>H</a:t>
                      </a:r>
                      <a:r>
                        <a:rPr lang="en-US" sz="2400" baseline="-25000" dirty="0">
                          <a:effectLst/>
                        </a:rPr>
                        <a:t>2</a:t>
                      </a:r>
                      <a:r>
                        <a:rPr lang="en-US" sz="2400" dirty="0">
                          <a:effectLst/>
                        </a:rPr>
                        <a:t>O</a:t>
                      </a:r>
                    </a:p>
                    <a:p>
                      <a:pPr algn="ctr"/>
                      <a:r>
                        <a:rPr lang="en-US" sz="2400" dirty="0" smtClean="0">
                          <a:effectLst/>
                        </a:rPr>
                        <a:t>(mg/l)</a:t>
                      </a:r>
                      <a:r>
                        <a:rPr lang="en-US" sz="2400" dirty="0">
                          <a:effectLst/>
                        </a:rPr>
                        <a:t> </a:t>
                      </a:r>
                      <a:endParaRPr lang="en-US" sz="2400" b="0" dirty="0">
                        <a:effectLst/>
                      </a:endParaRPr>
                    </a:p>
                  </a:txBody>
                  <a:tcPr marL="68580" marR="68580"/>
                </a:tc>
                <a:tc>
                  <a:txBody>
                    <a:bodyPr/>
                    <a:lstStyle/>
                    <a:p>
                      <a:pPr algn="ctr"/>
                      <a:r>
                        <a:rPr lang="en-US" sz="2400" dirty="0" smtClean="0">
                          <a:effectLst/>
                        </a:rPr>
                        <a:t>MgCl</a:t>
                      </a:r>
                      <a:r>
                        <a:rPr lang="en-US" sz="2400" baseline="-25000" dirty="0" smtClean="0">
                          <a:effectLst/>
                        </a:rPr>
                        <a:t>2</a:t>
                      </a:r>
                      <a:r>
                        <a:rPr lang="en-US" altLang="zh-CN" sz="2400" baseline="0" dirty="0" smtClean="0">
                          <a:effectLst/>
                          <a:sym typeface="Symbol"/>
                        </a:rPr>
                        <a:t></a:t>
                      </a:r>
                      <a:r>
                        <a:rPr lang="en-US" sz="2400" dirty="0" smtClean="0">
                          <a:effectLst/>
                        </a:rPr>
                        <a:t>6H</a:t>
                      </a:r>
                      <a:r>
                        <a:rPr lang="en-US" sz="2400" baseline="-25000" dirty="0" smtClean="0">
                          <a:effectLst/>
                        </a:rPr>
                        <a:t>2</a:t>
                      </a:r>
                      <a:r>
                        <a:rPr lang="en-US" sz="2400" dirty="0" smtClean="0">
                          <a:effectLst/>
                        </a:rPr>
                        <a:t>O</a:t>
                      </a:r>
                      <a:endParaRPr lang="en-US" sz="2400" dirty="0">
                        <a:effectLst/>
                      </a:endParaRPr>
                    </a:p>
                    <a:p>
                      <a:pPr algn="ctr"/>
                      <a:r>
                        <a:rPr lang="en-US" sz="2400" dirty="0">
                          <a:effectLst/>
                        </a:rPr>
                        <a:t> </a:t>
                      </a:r>
                      <a:r>
                        <a:rPr lang="en-US" sz="2400" dirty="0" smtClean="0">
                          <a:effectLst/>
                        </a:rPr>
                        <a:t>(mg/l)</a:t>
                      </a:r>
                      <a:endParaRPr lang="en-US" sz="2400" b="0" dirty="0">
                        <a:effectLst/>
                      </a:endParaRPr>
                    </a:p>
                  </a:txBody>
                  <a:tcPr marL="68580" marR="68580"/>
                </a:tc>
                <a:tc>
                  <a:txBody>
                    <a:bodyPr/>
                    <a:lstStyle/>
                    <a:p>
                      <a:pPr algn="ctr"/>
                      <a:r>
                        <a:rPr lang="en-US" sz="2400" dirty="0" err="1">
                          <a:effectLst/>
                        </a:rPr>
                        <a:t>NaCl</a:t>
                      </a:r>
                      <a:endParaRPr lang="en-US" sz="2400" dirty="0">
                        <a:effectLst/>
                      </a:endParaRPr>
                    </a:p>
                    <a:p>
                      <a:pPr algn="ctr"/>
                      <a:r>
                        <a:rPr lang="en-US" sz="2400" dirty="0" smtClean="0">
                          <a:effectLst/>
                        </a:rPr>
                        <a:t>(mg/l)</a:t>
                      </a:r>
                      <a:r>
                        <a:rPr lang="en-US" sz="2400" dirty="0">
                          <a:effectLst/>
                        </a:rPr>
                        <a:t> </a:t>
                      </a:r>
                      <a:endParaRPr lang="en-US" sz="2400" b="0" dirty="0">
                        <a:effectLst/>
                      </a:endParaRPr>
                    </a:p>
                  </a:txBody>
                  <a:tcPr marL="68580" marR="68580"/>
                </a:tc>
              </a:tr>
              <a:tr h="456051">
                <a:tc>
                  <a:txBody>
                    <a:bodyPr/>
                    <a:lstStyle/>
                    <a:p>
                      <a:pPr algn="ctr"/>
                      <a:r>
                        <a:rPr lang="en-US" altLang="zh-CN" sz="2400" dirty="0" smtClean="0">
                          <a:effectLst/>
                        </a:rPr>
                        <a:t>5,236</a:t>
                      </a:r>
                      <a:endParaRPr lang="en-US" altLang="zh-CN" sz="2400" b="0" dirty="0">
                        <a:effectLst/>
                      </a:endParaRPr>
                    </a:p>
                  </a:txBody>
                  <a:tcPr marL="68580" marR="68580"/>
                </a:tc>
                <a:tc>
                  <a:txBody>
                    <a:bodyPr/>
                    <a:lstStyle/>
                    <a:p>
                      <a:pPr algn="ctr"/>
                      <a:r>
                        <a:rPr lang="en-US" altLang="zh-CN" sz="2400" dirty="0" smtClean="0">
                          <a:effectLst/>
                        </a:rPr>
                        <a:t>458</a:t>
                      </a:r>
                      <a:endParaRPr lang="en-US" altLang="zh-CN" sz="2400" b="0" dirty="0">
                        <a:effectLst/>
                      </a:endParaRPr>
                    </a:p>
                  </a:txBody>
                  <a:tcPr marL="68580" marR="68580"/>
                </a:tc>
                <a:tc>
                  <a:txBody>
                    <a:bodyPr/>
                    <a:lstStyle/>
                    <a:p>
                      <a:pPr algn="ctr"/>
                      <a:r>
                        <a:rPr lang="en-US" altLang="zh-CN" sz="2400" dirty="0" smtClean="0">
                          <a:effectLst/>
                        </a:rPr>
                        <a:t>5,825</a:t>
                      </a:r>
                      <a:endParaRPr lang="en-US" altLang="zh-CN" sz="2400" b="0" dirty="0">
                        <a:effectLst/>
                      </a:endParaRPr>
                    </a:p>
                  </a:txBody>
                  <a:tcPr marL="68580" marR="68580"/>
                </a:tc>
                <a:tc>
                  <a:txBody>
                    <a:bodyPr/>
                    <a:lstStyle/>
                    <a:p>
                      <a:pPr algn="ctr"/>
                      <a:r>
                        <a:rPr lang="en-US" altLang="zh-CN" sz="2400" dirty="0" smtClean="0">
                          <a:effectLst/>
                        </a:rPr>
                        <a:t>2,760</a:t>
                      </a:r>
                      <a:endParaRPr lang="en-US" altLang="zh-CN" sz="2400" b="0" dirty="0">
                        <a:effectLst/>
                      </a:endParaRPr>
                    </a:p>
                  </a:txBody>
                  <a:tcPr marL="68580" marR="68580"/>
                </a:tc>
                <a:tc>
                  <a:txBody>
                    <a:bodyPr/>
                    <a:lstStyle/>
                    <a:p>
                      <a:pPr algn="ctr"/>
                      <a:r>
                        <a:rPr lang="en-US" altLang="zh-CN" sz="2400" dirty="0" smtClean="0">
                          <a:effectLst/>
                        </a:rPr>
                        <a:t>22,796</a:t>
                      </a:r>
                      <a:endParaRPr lang="en-US" altLang="zh-CN" sz="2400" b="0" dirty="0">
                        <a:effectLst/>
                      </a:endParaRPr>
                    </a:p>
                  </a:txBody>
                  <a:tcPr marL="68580" marR="68580"/>
                </a:tc>
              </a:tr>
            </a:tbl>
          </a:graphicData>
        </a:graphic>
      </p:graphicFrame>
    </p:spTree>
    <p:extLst>
      <p:ext uri="{BB962C8B-B14F-4D97-AF65-F5344CB8AC3E}">
        <p14:creationId xmlns:p14="http://schemas.microsoft.com/office/powerpoint/2010/main" val="3943057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Adsorption </a:t>
            </a:r>
            <a:br>
              <a:rPr lang="en-US" dirty="0" smtClean="0"/>
            </a:br>
            <a:r>
              <a:rPr lang="en-US" dirty="0" smtClean="0"/>
              <a:t>(with 2M Na2SO3)</a:t>
            </a:r>
            <a:endParaRPr lang="en-US" sz="2700"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20</a:t>
            </a:fld>
            <a:endParaRPr lang="en-US">
              <a:solidFill>
                <a:prstClr val="black"/>
              </a:solidFill>
            </a:endParaRPr>
          </a:p>
        </p:txBody>
      </p:sp>
      <p:sp>
        <p:nvSpPr>
          <p:cNvPr id="5" name="TextBox 4"/>
          <p:cNvSpPr txBox="1"/>
          <p:nvPr/>
        </p:nvSpPr>
        <p:spPr>
          <a:xfrm>
            <a:off x="381000" y="5991225"/>
            <a:ext cx="840105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For adsorption at 43</a:t>
            </a:r>
            <a:r>
              <a:rPr lang="en-US" b="1" dirty="0" smtClean="0">
                <a:sym typeface="Symbol"/>
              </a:rPr>
              <a:t></a:t>
            </a:r>
            <a:r>
              <a:rPr lang="en-US" b="1" dirty="0" smtClean="0"/>
              <a:t>C and 80</a:t>
            </a:r>
            <a:r>
              <a:rPr lang="en-US" b="1" dirty="0" smtClean="0">
                <a:sym typeface="Symbol"/>
              </a:rPr>
              <a:t></a:t>
            </a:r>
            <a:r>
              <a:rPr lang="en-US" b="1" dirty="0" smtClean="0"/>
              <a:t>C, the decomposition product of </a:t>
            </a:r>
            <a:r>
              <a:rPr lang="en-US" b="1" dirty="0" smtClean="0">
                <a:solidFill>
                  <a:srgbClr val="FF0000"/>
                </a:solidFill>
              </a:rPr>
              <a:t>alcohol was not observed</a:t>
            </a:r>
            <a:r>
              <a:rPr lang="en-US" b="1" dirty="0" smtClean="0"/>
              <a:t> which indicate that </a:t>
            </a:r>
            <a:r>
              <a:rPr lang="en-US" b="1" dirty="0" smtClean="0">
                <a:solidFill>
                  <a:srgbClr val="FF0000"/>
                </a:solidFill>
              </a:rPr>
              <a:t>decomposition was inhibited with 2M Na2SO3</a:t>
            </a:r>
            <a:endParaRPr lang="en-US" b="1" dirty="0">
              <a:solidFill>
                <a:srgbClr val="FF0000"/>
              </a:solidFill>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329" y="1377604"/>
            <a:ext cx="7128391" cy="461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597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Adsorption </a:t>
            </a:r>
            <a:br>
              <a:rPr lang="en-US" dirty="0"/>
            </a:br>
            <a:r>
              <a:rPr lang="en-US" dirty="0"/>
              <a:t>(with 2M Na2SO3)</a:t>
            </a:r>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21</a:t>
            </a:fld>
            <a:endParaRPr lang="en-US">
              <a:solidFill>
                <a:prstClr val="black"/>
              </a:solidFill>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699" y="1454853"/>
            <a:ext cx="3845780" cy="240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479" y="1438591"/>
            <a:ext cx="3968933" cy="242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575" y="3924903"/>
            <a:ext cx="4179140" cy="262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87377" y="2282102"/>
            <a:ext cx="1674176" cy="369332"/>
          </a:xfrm>
          <a:prstGeom prst="rect">
            <a:avLst/>
          </a:prstGeom>
        </p:spPr>
        <p:txBody>
          <a:bodyPr wrap="none">
            <a:spAutoFit/>
          </a:bodyPr>
          <a:lstStyle/>
          <a:p>
            <a:r>
              <a:rPr lang="en-US" b="1" dirty="0">
                <a:solidFill>
                  <a:srgbClr val="FF0000"/>
                </a:solidFill>
                <a:sym typeface="Symbol"/>
              </a:rPr>
              <a:t></a:t>
            </a:r>
            <a:r>
              <a:rPr lang="en-US" b="1" dirty="0">
                <a:solidFill>
                  <a:srgbClr val="FF0000"/>
                </a:solidFill>
              </a:rPr>
              <a:t>~=0.32mg/m2</a:t>
            </a:r>
          </a:p>
        </p:txBody>
      </p:sp>
      <p:sp>
        <p:nvSpPr>
          <p:cNvPr id="10" name="Rectangle 9"/>
          <p:cNvSpPr/>
          <p:nvPr/>
        </p:nvSpPr>
        <p:spPr>
          <a:xfrm>
            <a:off x="6058761" y="2216578"/>
            <a:ext cx="1674176" cy="369332"/>
          </a:xfrm>
          <a:prstGeom prst="rect">
            <a:avLst/>
          </a:prstGeom>
        </p:spPr>
        <p:txBody>
          <a:bodyPr wrap="none">
            <a:spAutoFit/>
          </a:bodyPr>
          <a:lstStyle/>
          <a:p>
            <a:r>
              <a:rPr lang="en-US" b="1" dirty="0" smtClean="0">
                <a:solidFill>
                  <a:srgbClr val="FF0000"/>
                </a:solidFill>
                <a:sym typeface="Symbol"/>
              </a:rPr>
              <a:t></a:t>
            </a:r>
            <a:r>
              <a:rPr lang="en-US" b="1" dirty="0">
                <a:solidFill>
                  <a:srgbClr val="FF0000"/>
                </a:solidFill>
              </a:rPr>
              <a:t>~=0.45mg/m2</a:t>
            </a:r>
          </a:p>
        </p:txBody>
      </p:sp>
      <p:sp>
        <p:nvSpPr>
          <p:cNvPr id="11" name="Rectangle 10"/>
          <p:cNvSpPr/>
          <p:nvPr/>
        </p:nvSpPr>
        <p:spPr>
          <a:xfrm>
            <a:off x="3566998" y="5053840"/>
            <a:ext cx="1611660" cy="369332"/>
          </a:xfrm>
          <a:prstGeom prst="rect">
            <a:avLst/>
          </a:prstGeom>
        </p:spPr>
        <p:txBody>
          <a:bodyPr wrap="none">
            <a:spAutoFit/>
          </a:bodyPr>
          <a:lstStyle/>
          <a:p>
            <a:r>
              <a:rPr lang="en-US" b="1" dirty="0" smtClean="0">
                <a:solidFill>
                  <a:srgbClr val="FF0000"/>
                </a:solidFill>
                <a:sym typeface="Symbol"/>
              </a:rPr>
              <a:t></a:t>
            </a:r>
            <a:r>
              <a:rPr lang="en-US" b="1" dirty="0">
                <a:solidFill>
                  <a:srgbClr val="FF0000"/>
                </a:solidFill>
              </a:rPr>
              <a:t>=0.90 </a:t>
            </a:r>
            <a:r>
              <a:rPr lang="en-US" b="1" dirty="0" smtClean="0">
                <a:solidFill>
                  <a:srgbClr val="FF0000"/>
                </a:solidFill>
              </a:rPr>
              <a:t>mg/m2</a:t>
            </a:r>
            <a:endParaRPr lang="en-US" b="1" dirty="0">
              <a:solidFill>
                <a:srgbClr val="FF0000"/>
              </a:solidFill>
            </a:endParaRPr>
          </a:p>
        </p:txBody>
      </p:sp>
      <p:sp>
        <p:nvSpPr>
          <p:cNvPr id="3" name="TextBox 2"/>
          <p:cNvSpPr txBox="1"/>
          <p:nvPr/>
        </p:nvSpPr>
        <p:spPr>
          <a:xfrm>
            <a:off x="6418945" y="4307504"/>
            <a:ext cx="2347204" cy="1938992"/>
          </a:xfrm>
          <a:prstGeom prst="rect">
            <a:avLst/>
          </a:prstGeom>
          <a:noFill/>
          <a:ln>
            <a:solidFill>
              <a:schemeClr val="accent1"/>
            </a:solidFill>
          </a:ln>
        </p:spPr>
        <p:txBody>
          <a:bodyPr wrap="square" rtlCol="0">
            <a:spAutoFit/>
          </a:bodyPr>
          <a:lstStyle/>
          <a:p>
            <a:r>
              <a:rPr lang="en-US" sz="2400" b="1" dirty="0" smtClean="0"/>
              <a:t>Adsorption increases with temperature increase, </a:t>
            </a:r>
          </a:p>
          <a:p>
            <a:r>
              <a:rPr lang="en-US" sz="2400" b="1" dirty="0" smtClean="0">
                <a:solidFill>
                  <a:srgbClr val="FF0000"/>
                </a:solidFill>
                <a:sym typeface="Symbol"/>
              </a:rPr>
              <a:t></a:t>
            </a:r>
            <a:r>
              <a:rPr lang="en-US" sz="2400" b="1" dirty="0" smtClean="0">
                <a:solidFill>
                  <a:srgbClr val="FF0000"/>
                </a:solidFill>
              </a:rPr>
              <a:t>&lt;1mg/m2</a:t>
            </a:r>
            <a:endParaRPr lang="en-US" sz="2400" b="1" dirty="0">
              <a:solidFill>
                <a:srgbClr val="FF0000"/>
              </a:solidFill>
            </a:endParaRPr>
          </a:p>
        </p:txBody>
      </p:sp>
    </p:spTree>
    <p:extLst>
      <p:ext uri="{BB962C8B-B14F-4D97-AF65-F5344CB8AC3E}">
        <p14:creationId xmlns:p14="http://schemas.microsoft.com/office/powerpoint/2010/main" val="4785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Conclusions</a:t>
            </a:r>
            <a:endParaRPr lang="en-US" b="1"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22</a:t>
            </a:fld>
            <a:endParaRPr lang="en-US">
              <a:solidFill>
                <a:prstClr val="black"/>
              </a:solidFill>
            </a:endParaRPr>
          </a:p>
        </p:txBody>
      </p:sp>
      <p:sp>
        <p:nvSpPr>
          <p:cNvPr id="7" name="TextBox 6"/>
          <p:cNvSpPr txBox="1"/>
          <p:nvPr/>
        </p:nvSpPr>
        <p:spPr>
          <a:xfrm>
            <a:off x="284938" y="1496095"/>
            <a:ext cx="8717394" cy="4832092"/>
          </a:xfrm>
          <a:prstGeom prst="rect">
            <a:avLst/>
          </a:prstGeom>
          <a:noFill/>
        </p:spPr>
        <p:txBody>
          <a:bodyPr wrap="square" rtlCol="0">
            <a:spAutoFit/>
          </a:bodyPr>
          <a:lstStyle/>
          <a:p>
            <a:pPr marL="457200" indent="-457200">
              <a:buFont typeface="Arial" panose="020B0604020202020204" pitchFamily="34" charset="0"/>
              <a:buChar char="•"/>
            </a:pPr>
            <a:r>
              <a:rPr lang="en-US" altLang="zh-CN" sz="2800" b="1" dirty="0" smtClean="0"/>
              <a:t>Using 1wt% L24_22 nonionic surfactant, Foam with apparent viscosity of </a:t>
            </a:r>
            <a:r>
              <a:rPr lang="en-US" altLang="zh-CN" sz="2800" b="1" dirty="0" smtClean="0">
                <a:solidFill>
                  <a:srgbClr val="FF0000"/>
                </a:solidFill>
              </a:rPr>
              <a:t>23 </a:t>
            </a:r>
            <a:r>
              <a:rPr lang="en-US" altLang="zh-CN" sz="2800" b="1" dirty="0" err="1" smtClean="0">
                <a:solidFill>
                  <a:srgbClr val="FF0000"/>
                </a:solidFill>
              </a:rPr>
              <a:t>cp</a:t>
            </a:r>
            <a:r>
              <a:rPr lang="en-US" altLang="zh-CN" sz="2800" b="1" dirty="0" smtClean="0">
                <a:solidFill>
                  <a:srgbClr val="FF0000"/>
                </a:solidFill>
                <a:sym typeface="Symbol"/>
              </a:rPr>
              <a:t> </a:t>
            </a:r>
            <a:r>
              <a:rPr lang="en-US" altLang="zh-CN" sz="2800" b="1" dirty="0" smtClean="0">
                <a:sym typeface="Symbol"/>
              </a:rPr>
              <a:t>can be generated in Silurian dolomite core(</a:t>
            </a:r>
            <a:r>
              <a:rPr lang="en-US" altLang="zh-CN" sz="2800" b="1" dirty="0" smtClean="0">
                <a:solidFill>
                  <a:srgbClr val="FF0000"/>
                </a:solidFill>
                <a:sym typeface="Symbol"/>
              </a:rPr>
              <a:t>80%</a:t>
            </a:r>
            <a:r>
              <a:rPr lang="en-US" altLang="zh-CN" sz="2800" b="1" dirty="0" smtClean="0">
                <a:sym typeface="Symbol"/>
              </a:rPr>
              <a:t> foam quality, </a:t>
            </a:r>
            <a:r>
              <a:rPr lang="en-US" altLang="zh-CN" sz="2800" b="1" dirty="0" smtClean="0">
                <a:solidFill>
                  <a:srgbClr val="FF0000"/>
                </a:solidFill>
                <a:sym typeface="Symbol"/>
              </a:rPr>
              <a:t>4 </a:t>
            </a:r>
            <a:r>
              <a:rPr lang="en-US" altLang="zh-CN" sz="2800" b="1" dirty="0" err="1" smtClean="0">
                <a:solidFill>
                  <a:srgbClr val="FF0000"/>
                </a:solidFill>
                <a:sym typeface="Symbol"/>
              </a:rPr>
              <a:t>ft</a:t>
            </a:r>
            <a:r>
              <a:rPr lang="en-US" altLang="zh-CN" sz="2800" b="1" dirty="0" smtClean="0">
                <a:solidFill>
                  <a:srgbClr val="FF0000"/>
                </a:solidFill>
                <a:sym typeface="Symbol"/>
              </a:rPr>
              <a:t>/day </a:t>
            </a:r>
            <a:r>
              <a:rPr lang="en-US" altLang="zh-CN" sz="2800" b="1" dirty="0" smtClean="0">
                <a:sym typeface="Symbol"/>
              </a:rPr>
              <a:t>injection rate,   </a:t>
            </a:r>
            <a:r>
              <a:rPr lang="en-US" altLang="zh-CN" sz="2800" b="1" dirty="0" smtClean="0">
                <a:solidFill>
                  <a:srgbClr val="FF0000"/>
                </a:solidFill>
                <a:sym typeface="Symbol"/>
              </a:rPr>
              <a:t>110</a:t>
            </a:r>
            <a:r>
              <a:rPr lang="en-US" altLang="zh-CN" sz="2800" b="1" dirty="0">
                <a:solidFill>
                  <a:srgbClr val="FF0000"/>
                </a:solidFill>
                <a:sym typeface="Symbol"/>
              </a:rPr>
              <a:t>F(43.3C)</a:t>
            </a:r>
            <a:r>
              <a:rPr lang="en-US" altLang="zh-CN" sz="2800" b="1" dirty="0">
                <a:sym typeface="Symbol"/>
              </a:rPr>
              <a:t>, </a:t>
            </a:r>
            <a:r>
              <a:rPr lang="en-US" altLang="zh-CN" sz="2800" b="1" dirty="0" smtClean="0">
                <a:sym typeface="Symbol"/>
              </a:rPr>
              <a:t>pressure of </a:t>
            </a:r>
            <a:r>
              <a:rPr lang="en-US" altLang="zh-CN" sz="2800" b="1" dirty="0" smtClean="0">
                <a:solidFill>
                  <a:srgbClr val="FF0000"/>
                </a:solidFill>
                <a:sym typeface="Symbol"/>
              </a:rPr>
              <a:t>2600psi</a:t>
            </a:r>
            <a:r>
              <a:rPr lang="en-US" altLang="zh-CN" sz="2800" b="1" dirty="0" smtClean="0">
                <a:sym typeface="Symbol"/>
              </a:rPr>
              <a:t>, reservoir brine )</a:t>
            </a:r>
          </a:p>
          <a:p>
            <a:pPr marL="457200" indent="-457200">
              <a:buFont typeface="Arial" panose="020B0604020202020204" pitchFamily="34" charset="0"/>
              <a:buChar char="•"/>
            </a:pPr>
            <a:endParaRPr lang="en-US" altLang="zh-CN" sz="2800" b="1" dirty="0">
              <a:sym typeface="Symbol"/>
            </a:endParaRPr>
          </a:p>
          <a:p>
            <a:pPr marL="457200" indent="-457200">
              <a:buFont typeface="Arial" panose="020B0604020202020204" pitchFamily="34" charset="0"/>
              <a:buChar char="•"/>
            </a:pPr>
            <a:r>
              <a:rPr lang="en-US" altLang="zh-CN" sz="2800" b="1" dirty="0" smtClean="0">
                <a:solidFill>
                  <a:srgbClr val="FF0000"/>
                </a:solidFill>
              </a:rPr>
              <a:t>Gypsum</a:t>
            </a:r>
            <a:r>
              <a:rPr lang="en-US" altLang="zh-CN" sz="2800" b="1" dirty="0" smtClean="0"/>
              <a:t> can </a:t>
            </a:r>
            <a:r>
              <a:rPr lang="en-US" altLang="zh-CN" sz="2800" b="1" dirty="0" smtClean="0">
                <a:solidFill>
                  <a:srgbClr val="FF0000"/>
                </a:solidFill>
              </a:rPr>
              <a:t>precipitate </a:t>
            </a:r>
            <a:r>
              <a:rPr lang="en-US" altLang="zh-CN" sz="2800" b="1" dirty="0" smtClean="0"/>
              <a:t>during</a:t>
            </a:r>
            <a:r>
              <a:rPr lang="en-US" altLang="zh-CN" sz="2800" b="1" dirty="0" smtClean="0">
                <a:solidFill>
                  <a:srgbClr val="FF0000"/>
                </a:solidFill>
              </a:rPr>
              <a:t> depressurization </a:t>
            </a:r>
            <a:r>
              <a:rPr lang="en-US" altLang="zh-CN" sz="2800" b="1" dirty="0" smtClean="0"/>
              <a:t>at 20</a:t>
            </a:r>
            <a:r>
              <a:rPr lang="en-US" altLang="zh-CN" sz="2800" b="1" dirty="0" smtClean="0">
                <a:sym typeface="Symbol"/>
              </a:rPr>
              <a:t></a:t>
            </a:r>
            <a:r>
              <a:rPr lang="en-US" altLang="zh-CN" sz="2800" b="1" dirty="0" smtClean="0"/>
              <a:t>C which was observed by experiment and simulation results from PHREEQC</a:t>
            </a:r>
          </a:p>
          <a:p>
            <a:pPr marL="457200" indent="-457200">
              <a:buFont typeface="Arial" panose="020B0604020202020204" pitchFamily="34" charset="0"/>
              <a:buChar char="•"/>
            </a:pPr>
            <a:endParaRPr lang="en-US" altLang="zh-CN" sz="2800" b="1" dirty="0">
              <a:solidFill>
                <a:srgbClr val="FF0000"/>
              </a:solidFill>
            </a:endParaRPr>
          </a:p>
          <a:p>
            <a:pPr marL="457200" indent="-457200">
              <a:buFont typeface="Arial" panose="020B0604020202020204" pitchFamily="34" charset="0"/>
              <a:buChar char="•"/>
            </a:pPr>
            <a:r>
              <a:rPr lang="en-US" altLang="zh-CN" sz="2800" b="1" dirty="0" smtClean="0">
                <a:solidFill>
                  <a:srgbClr val="FF0000"/>
                </a:solidFill>
              </a:rPr>
              <a:t>Adsorption on Silurian dolomite is as low as 0.08 mg/g</a:t>
            </a:r>
            <a:endParaRPr lang="zh-CN" altLang="en-US" sz="2800" b="1" dirty="0">
              <a:solidFill>
                <a:srgbClr val="FF0000"/>
              </a:solidFill>
            </a:endParaRPr>
          </a:p>
        </p:txBody>
      </p:sp>
    </p:spTree>
    <p:extLst>
      <p:ext uri="{BB962C8B-B14F-4D97-AF65-F5344CB8AC3E}">
        <p14:creationId xmlns:p14="http://schemas.microsoft.com/office/powerpoint/2010/main" val="2476929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Conclusions</a:t>
            </a:r>
            <a:endParaRPr lang="en-US" b="1"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23</a:t>
            </a:fld>
            <a:endParaRPr lang="en-US">
              <a:solidFill>
                <a:prstClr val="black"/>
              </a:solidFill>
            </a:endParaRPr>
          </a:p>
        </p:txBody>
      </p:sp>
      <p:sp>
        <p:nvSpPr>
          <p:cNvPr id="7" name="TextBox 6"/>
          <p:cNvSpPr txBox="1"/>
          <p:nvPr/>
        </p:nvSpPr>
        <p:spPr>
          <a:xfrm>
            <a:off x="284938" y="1496095"/>
            <a:ext cx="8717394" cy="3108543"/>
          </a:xfrm>
          <a:prstGeom prst="rect">
            <a:avLst/>
          </a:prstGeom>
          <a:noFill/>
        </p:spPr>
        <p:txBody>
          <a:bodyPr wrap="square" rtlCol="0">
            <a:spAutoFit/>
          </a:bodyPr>
          <a:lstStyle/>
          <a:p>
            <a:pPr marL="457200" indent="-457200">
              <a:buFont typeface="Arial" panose="020B0604020202020204" pitchFamily="34" charset="0"/>
              <a:buChar char="•"/>
            </a:pPr>
            <a:r>
              <a:rPr lang="en-US" altLang="zh-CN" sz="2800" b="1" dirty="0" smtClean="0"/>
              <a:t>L2422 gets thermal </a:t>
            </a:r>
            <a:r>
              <a:rPr lang="en-US" altLang="zh-CN" sz="2800" b="1" dirty="0" smtClean="0">
                <a:solidFill>
                  <a:srgbClr val="FF0000"/>
                </a:solidFill>
              </a:rPr>
              <a:t>decomposition at high temperature </a:t>
            </a:r>
            <a:r>
              <a:rPr lang="en-US" altLang="zh-CN" sz="2800" b="1" dirty="0" smtClean="0"/>
              <a:t>in the presence of oxygen</a:t>
            </a:r>
          </a:p>
          <a:p>
            <a:pPr marL="457200" indent="-457200">
              <a:buFont typeface="Arial" panose="020B0604020202020204" pitchFamily="34" charset="0"/>
              <a:buChar char="•"/>
            </a:pPr>
            <a:endParaRPr lang="en-US" altLang="zh-CN" sz="2800" b="1" dirty="0" smtClean="0">
              <a:solidFill>
                <a:srgbClr val="FF0000"/>
              </a:solidFill>
            </a:endParaRPr>
          </a:p>
          <a:p>
            <a:pPr marL="457200" indent="-457200">
              <a:buFont typeface="Arial" panose="020B0604020202020204" pitchFamily="34" charset="0"/>
              <a:buChar char="•"/>
            </a:pPr>
            <a:r>
              <a:rPr lang="en-US" altLang="zh-CN" sz="2800" b="1" dirty="0" smtClean="0">
                <a:solidFill>
                  <a:srgbClr val="FF0000"/>
                </a:solidFill>
              </a:rPr>
              <a:t>Adsorption</a:t>
            </a:r>
            <a:r>
              <a:rPr lang="en-US" altLang="zh-CN" sz="2800" b="1" dirty="0" smtClean="0"/>
              <a:t> of L2422 on </a:t>
            </a:r>
            <a:r>
              <a:rPr lang="en-US" altLang="zh-CN" sz="2800" b="1" dirty="0" err="1" smtClean="0"/>
              <a:t>Sciencelab</a:t>
            </a:r>
            <a:r>
              <a:rPr lang="en-US" altLang="zh-CN" sz="2800" b="1" dirty="0" smtClean="0"/>
              <a:t> dolomite </a:t>
            </a:r>
            <a:r>
              <a:rPr lang="en-US" altLang="zh-CN" sz="2800" b="1" dirty="0" smtClean="0">
                <a:solidFill>
                  <a:srgbClr val="FF0000"/>
                </a:solidFill>
              </a:rPr>
              <a:t>increases with temperature </a:t>
            </a:r>
            <a:r>
              <a:rPr lang="en-US" altLang="zh-CN" sz="2800" b="1" dirty="0" smtClean="0"/>
              <a:t>at reducing environment(2M Na2SO3), </a:t>
            </a:r>
            <a:r>
              <a:rPr lang="en-US" sz="2800" b="1" dirty="0" smtClean="0">
                <a:solidFill>
                  <a:srgbClr val="FF0000"/>
                </a:solidFill>
                <a:sym typeface="Symbol"/>
              </a:rPr>
              <a:t></a:t>
            </a:r>
            <a:r>
              <a:rPr lang="en-US" sz="2800" b="1" dirty="0">
                <a:solidFill>
                  <a:srgbClr val="FF0000"/>
                </a:solidFill>
              </a:rPr>
              <a:t>&lt;</a:t>
            </a:r>
            <a:r>
              <a:rPr lang="en-US" sz="2800" b="1" dirty="0" smtClean="0">
                <a:solidFill>
                  <a:srgbClr val="FF0000"/>
                </a:solidFill>
              </a:rPr>
              <a:t>1mg/m2</a:t>
            </a:r>
            <a:r>
              <a:rPr lang="zh-CN" altLang="en-US" sz="2800" b="1" dirty="0"/>
              <a:t> </a:t>
            </a:r>
            <a:r>
              <a:rPr lang="en-US" altLang="zh-CN" sz="2800" b="1" dirty="0" smtClean="0"/>
              <a:t>for temperature range investigated[20</a:t>
            </a:r>
            <a:r>
              <a:rPr lang="en-US" altLang="zh-CN" sz="2800" b="1" dirty="0" smtClean="0">
                <a:sym typeface="Symbol"/>
              </a:rPr>
              <a:t></a:t>
            </a:r>
            <a:r>
              <a:rPr lang="en-US" altLang="zh-CN" sz="2800" b="1" dirty="0" smtClean="0"/>
              <a:t>C~43</a:t>
            </a:r>
            <a:r>
              <a:rPr lang="en-US" altLang="zh-CN" sz="2800" b="1" dirty="0" smtClean="0">
                <a:sym typeface="Symbol"/>
              </a:rPr>
              <a:t></a:t>
            </a:r>
            <a:r>
              <a:rPr lang="en-US" altLang="zh-CN" sz="2800" b="1" dirty="0" smtClean="0"/>
              <a:t>C~80</a:t>
            </a:r>
            <a:r>
              <a:rPr lang="en-US" altLang="zh-CN" sz="2800" b="1" dirty="0" smtClean="0">
                <a:sym typeface="Symbol"/>
              </a:rPr>
              <a:t></a:t>
            </a:r>
            <a:r>
              <a:rPr lang="en-US" altLang="zh-CN" sz="2800" b="1" dirty="0" smtClean="0"/>
              <a:t>C]</a:t>
            </a:r>
            <a:endParaRPr lang="en-US" sz="2800" b="1" dirty="0">
              <a:solidFill>
                <a:srgbClr val="FF0000"/>
              </a:solidFill>
            </a:endParaRPr>
          </a:p>
        </p:txBody>
      </p:sp>
    </p:spTree>
    <p:extLst>
      <p:ext uri="{BB962C8B-B14F-4D97-AF65-F5344CB8AC3E}">
        <p14:creationId xmlns:p14="http://schemas.microsoft.com/office/powerpoint/2010/main" val="2141773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Acknowledgement</a:t>
            </a:r>
            <a:endParaRPr lang="en-US" b="1"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24</a:t>
            </a:fld>
            <a:endParaRPr lang="en-US">
              <a:solidFill>
                <a:prstClr val="black"/>
              </a:solidFill>
            </a:endParaRPr>
          </a:p>
        </p:txBody>
      </p:sp>
      <p:sp>
        <p:nvSpPr>
          <p:cNvPr id="7" name="TextBox 6"/>
          <p:cNvSpPr txBox="1"/>
          <p:nvPr/>
        </p:nvSpPr>
        <p:spPr>
          <a:xfrm>
            <a:off x="426606" y="1507112"/>
            <a:ext cx="8717394" cy="1754326"/>
          </a:xfrm>
          <a:prstGeom prst="rect">
            <a:avLst/>
          </a:prstGeom>
          <a:noFill/>
        </p:spPr>
        <p:txBody>
          <a:bodyPr wrap="square" rtlCol="0">
            <a:spAutoFit/>
          </a:bodyPr>
          <a:lstStyle/>
          <a:p>
            <a:r>
              <a:rPr lang="en-US" altLang="zh-CN" sz="3600" b="1" dirty="0"/>
              <a:t>This work was financially supported </a:t>
            </a:r>
            <a:r>
              <a:rPr lang="en-US" altLang="zh-CN" sz="3600" b="1" dirty="0" smtClean="0"/>
              <a:t>by Department of Energy(DOE) and Rice consortium for processes in porous media</a:t>
            </a:r>
            <a:endParaRPr lang="zh-CN" altLang="en-US" sz="3600" b="1" dirty="0"/>
          </a:p>
        </p:txBody>
      </p:sp>
    </p:spTree>
    <p:extLst>
      <p:ext uri="{BB962C8B-B14F-4D97-AF65-F5344CB8AC3E}">
        <p14:creationId xmlns:p14="http://schemas.microsoft.com/office/powerpoint/2010/main" val="945867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46698" y="2558374"/>
            <a:ext cx="5778230" cy="1938992"/>
          </a:xfrm>
          <a:prstGeom prst="rect">
            <a:avLst/>
          </a:prstGeom>
          <a:noFill/>
        </p:spPr>
        <p:txBody>
          <a:bodyPr wrap="square" rtlCol="0">
            <a:spAutoFit/>
          </a:bodyPr>
          <a:lstStyle/>
          <a:p>
            <a:pPr algn="ctr"/>
            <a:r>
              <a:rPr lang="en-US" sz="6000" b="1" dirty="0" smtClean="0"/>
              <a:t>Thank you!</a:t>
            </a:r>
          </a:p>
          <a:p>
            <a:pPr algn="ctr"/>
            <a:r>
              <a:rPr lang="en-US" sz="6000" b="1" dirty="0" smtClean="0"/>
              <a:t>Any questions?</a:t>
            </a:r>
            <a:endParaRPr lang="en-US" sz="6000" b="1" dirty="0"/>
          </a:p>
        </p:txBody>
      </p:sp>
    </p:spTree>
    <p:extLst>
      <p:ext uri="{BB962C8B-B14F-4D97-AF65-F5344CB8AC3E}">
        <p14:creationId xmlns:p14="http://schemas.microsoft.com/office/powerpoint/2010/main" val="4244742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26</a:t>
            </a:fld>
            <a:endParaRPr lang="en-US">
              <a:solidFill>
                <a:prstClr val="black"/>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681" y="1287319"/>
            <a:ext cx="5908752" cy="469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914400" y="0"/>
            <a:ext cx="6324600" cy="1143000"/>
          </a:xfrm>
        </p:spPr>
        <p:txBody>
          <a:bodyPr>
            <a:normAutofit fontScale="90000"/>
          </a:bodyPr>
          <a:lstStyle/>
          <a:p>
            <a:r>
              <a:rPr lang="en-US" b="1" dirty="0" smtClean="0"/>
              <a:t>Element </a:t>
            </a:r>
            <a:r>
              <a:rPr lang="en-US" b="1" dirty="0" smtClean="0"/>
              <a:t>analysis of dolomite</a:t>
            </a:r>
            <a:endParaRPr lang="en-US" b="1" dirty="0"/>
          </a:p>
        </p:txBody>
      </p:sp>
    </p:spTree>
    <p:extLst>
      <p:ext uri="{BB962C8B-B14F-4D97-AF65-F5344CB8AC3E}">
        <p14:creationId xmlns:p14="http://schemas.microsoft.com/office/powerpoint/2010/main" val="177108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dolomite</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27</a:t>
            </a:fld>
            <a:endParaRPr lang="en-US">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16040864"/>
              </p:ext>
            </p:extLst>
          </p:nvPr>
        </p:nvGraphicFramePr>
        <p:xfrm>
          <a:off x="948747" y="1496132"/>
          <a:ext cx="6969126" cy="5029200"/>
        </p:xfrm>
        <a:graphic>
          <a:graphicData uri="http://schemas.openxmlformats.org/drawingml/2006/table">
            <a:tbl>
              <a:tblPr firstRow="1" firstCol="1" bandRow="1">
                <a:tableStyleId>{5C22544A-7EE6-4342-B048-85BDC9FD1C3A}</a:tableStyleId>
              </a:tblPr>
              <a:tblGrid>
                <a:gridCol w="1741878"/>
                <a:gridCol w="1741878"/>
                <a:gridCol w="1742685"/>
                <a:gridCol w="1742685"/>
              </a:tblGrid>
              <a:tr h="772735">
                <a:tc>
                  <a:txBody>
                    <a:bodyPr/>
                    <a:lstStyle/>
                    <a:p>
                      <a:pPr marL="0" marR="0" algn="just">
                        <a:lnSpc>
                          <a:spcPct val="150000"/>
                        </a:lnSpc>
                        <a:spcBef>
                          <a:spcPts val="600"/>
                        </a:spcBef>
                        <a:spcAft>
                          <a:spcPts val="600"/>
                        </a:spcAft>
                      </a:pPr>
                      <a:r>
                        <a:rPr lang="en-US" sz="2000" dirty="0">
                          <a:effectLst/>
                        </a:rPr>
                        <a:t>absorbent</a:t>
                      </a:r>
                      <a:endParaRPr lang="en-US" sz="2000" dirty="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Diameter</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BET surface area(m2/g)</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Source</a:t>
                      </a:r>
                      <a:endParaRPr lang="en-US" sz="2000">
                        <a:effectLst/>
                        <a:latin typeface="Calibri"/>
                        <a:ea typeface="SimSun"/>
                        <a:cs typeface="Times New Roman"/>
                      </a:endParaRPr>
                    </a:p>
                  </a:txBody>
                  <a:tcPr marL="68580" marR="68580" marT="0" marB="0"/>
                </a:tc>
              </a:tr>
              <a:tr h="1931836">
                <a:tc>
                  <a:txBody>
                    <a:bodyPr/>
                    <a:lstStyle/>
                    <a:p>
                      <a:pPr marL="0" marR="0" algn="just">
                        <a:lnSpc>
                          <a:spcPct val="150000"/>
                        </a:lnSpc>
                        <a:spcBef>
                          <a:spcPts val="600"/>
                        </a:spcBef>
                        <a:spcAft>
                          <a:spcPts val="600"/>
                        </a:spcAft>
                      </a:pPr>
                      <a:r>
                        <a:rPr lang="en-US" sz="2000">
                          <a:effectLst/>
                        </a:rPr>
                        <a:t>Silurian</a:t>
                      </a:r>
                    </a:p>
                    <a:p>
                      <a:pPr marL="0" marR="0" algn="just">
                        <a:lnSpc>
                          <a:spcPct val="150000"/>
                        </a:lnSpc>
                        <a:spcBef>
                          <a:spcPts val="600"/>
                        </a:spcBef>
                        <a:spcAft>
                          <a:spcPts val="600"/>
                        </a:spcAft>
                      </a:pPr>
                      <a:r>
                        <a:rPr lang="en-US" sz="2000">
                          <a:effectLst/>
                        </a:rPr>
                        <a:t>Dolomite</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≤105 </a:t>
                      </a:r>
                      <a:r>
                        <a:rPr lang="en-US" sz="2000">
                          <a:effectLst/>
                          <a:sym typeface="Symbol"/>
                        </a:rPr>
                        <a:t></a:t>
                      </a:r>
                      <a:r>
                        <a:rPr lang="en-US" sz="2000">
                          <a:effectLst/>
                        </a:rPr>
                        <a:t>m</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0.95</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Kocurek Industries, silurian dolomite, Ohio, USA</a:t>
                      </a:r>
                      <a:endParaRPr lang="en-US" sz="2000">
                        <a:effectLst/>
                        <a:latin typeface="Calibri"/>
                        <a:ea typeface="SimSun"/>
                        <a:cs typeface="Times New Roman"/>
                      </a:endParaRPr>
                    </a:p>
                  </a:txBody>
                  <a:tcPr marL="68580" marR="68580" marT="0" marB="0"/>
                </a:tc>
              </a:tr>
              <a:tr h="1545469">
                <a:tc>
                  <a:txBody>
                    <a:bodyPr/>
                    <a:lstStyle/>
                    <a:p>
                      <a:pPr marL="0" marR="0" algn="just">
                        <a:lnSpc>
                          <a:spcPct val="150000"/>
                        </a:lnSpc>
                        <a:spcBef>
                          <a:spcPts val="600"/>
                        </a:spcBef>
                        <a:spcAft>
                          <a:spcPts val="600"/>
                        </a:spcAft>
                      </a:pPr>
                      <a:r>
                        <a:rPr lang="en-US" sz="2000">
                          <a:effectLst/>
                        </a:rPr>
                        <a:t>Sciencelab Dolomite</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≤74 </a:t>
                      </a:r>
                      <a:r>
                        <a:rPr lang="en-US" sz="2000">
                          <a:effectLst/>
                          <a:sym typeface="Symbol"/>
                        </a:rPr>
                        <a:t></a:t>
                      </a:r>
                      <a:r>
                        <a:rPr lang="en-US" sz="2000">
                          <a:effectLst/>
                        </a:rPr>
                        <a:t>m</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a:effectLst/>
                        </a:rPr>
                        <a:t>0.89</a:t>
                      </a:r>
                      <a:endParaRPr lang="en-US" sz="2000">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000" dirty="0">
                          <a:effectLst/>
                        </a:rPr>
                        <a:t>Science lab.com, Inc.(Catalog #SLD4477),USA</a:t>
                      </a:r>
                      <a:endParaRPr lang="en-US" sz="20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1584240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of two dolomite</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28</a:t>
            </a:fld>
            <a:endParaRPr lang="en-US">
              <a:solidFill>
                <a:prstClr val="black"/>
              </a:solidFill>
            </a:endParaRPr>
          </a:p>
        </p:txBody>
      </p:sp>
      <p:pic>
        <p:nvPicPr>
          <p:cNvPr id="19" name="Picture 18" descr="D:\foam flood\foam flooding for east seminole\L24-22\SEM\Silurium dolomite_Kucindustry co\20150219\Michael Si dolomite_008.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028" y="1961746"/>
            <a:ext cx="3832227" cy="3244099"/>
          </a:xfrm>
          <a:prstGeom prst="rect">
            <a:avLst/>
          </a:prstGeom>
          <a:noFill/>
          <a:ln>
            <a:noFill/>
          </a:ln>
        </p:spPr>
      </p:pic>
      <p:pic>
        <p:nvPicPr>
          <p:cNvPr id="20" name="Picture 19" descr="D:\foam flood\foam flooding for east seminole\L24-22\SEM\sciencelab dolomite 200+mesh\Michael Sciencelab dolomite_003.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677" y="1961746"/>
            <a:ext cx="3609167" cy="3244099"/>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412004884"/>
              </p:ext>
            </p:extLst>
          </p:nvPr>
        </p:nvGraphicFramePr>
        <p:xfrm>
          <a:off x="1021166" y="5597423"/>
          <a:ext cx="7613678" cy="548640"/>
        </p:xfrm>
        <a:graphic>
          <a:graphicData uri="http://schemas.openxmlformats.org/drawingml/2006/table">
            <a:tbl>
              <a:tblPr firstRow="1" firstCol="1" bandRow="1">
                <a:tableStyleId>{5940675A-B579-460E-94D1-54222C63F5DA}</a:tableStyleId>
              </a:tblPr>
              <a:tblGrid>
                <a:gridCol w="3862561"/>
                <a:gridCol w="3751117"/>
              </a:tblGrid>
              <a:tr h="325395">
                <a:tc>
                  <a:txBody>
                    <a:bodyPr/>
                    <a:lstStyle/>
                    <a:p>
                      <a:pPr marL="0" marR="0" algn="just">
                        <a:lnSpc>
                          <a:spcPct val="150000"/>
                        </a:lnSpc>
                        <a:spcBef>
                          <a:spcPts val="600"/>
                        </a:spcBef>
                        <a:spcAft>
                          <a:spcPts val="600"/>
                        </a:spcAft>
                      </a:pPr>
                      <a:r>
                        <a:rPr lang="en-US" sz="2400">
                          <a:effectLst/>
                        </a:rPr>
                        <a:t>Silurian domomite</a:t>
                      </a:r>
                      <a:endParaRPr lang="en-US" sz="2400">
                        <a:solidFill>
                          <a:schemeClr val="tx1"/>
                        </a:solidFill>
                        <a:effectLst/>
                        <a:latin typeface="Calibri"/>
                        <a:ea typeface="SimSun"/>
                        <a:cs typeface="Times New Roman"/>
                      </a:endParaRPr>
                    </a:p>
                  </a:txBody>
                  <a:tcPr marL="68580" marR="68580" marT="0" marB="0"/>
                </a:tc>
                <a:tc>
                  <a:txBody>
                    <a:bodyPr/>
                    <a:lstStyle/>
                    <a:p>
                      <a:pPr marL="0" marR="0" algn="just">
                        <a:lnSpc>
                          <a:spcPct val="150000"/>
                        </a:lnSpc>
                        <a:spcBef>
                          <a:spcPts val="600"/>
                        </a:spcBef>
                        <a:spcAft>
                          <a:spcPts val="600"/>
                        </a:spcAft>
                      </a:pPr>
                      <a:r>
                        <a:rPr lang="en-US" sz="2400" dirty="0" err="1">
                          <a:effectLst/>
                        </a:rPr>
                        <a:t>Sciencelab</a:t>
                      </a:r>
                      <a:r>
                        <a:rPr lang="en-US" sz="2400" dirty="0">
                          <a:effectLst/>
                        </a:rPr>
                        <a:t> dolomite</a:t>
                      </a:r>
                      <a:endParaRPr lang="en-US" sz="2400" dirty="0">
                        <a:solidFill>
                          <a:schemeClr val="tx1"/>
                        </a:solidFill>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3743155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 surface area of </a:t>
            </a:r>
            <a:r>
              <a:rPr lang="en-US" dirty="0" smtClean="0"/>
              <a:t/>
            </a:r>
            <a:br>
              <a:rPr lang="en-US" dirty="0" smtClean="0"/>
            </a:br>
            <a:r>
              <a:rPr lang="en-US" dirty="0" smtClean="0"/>
              <a:t>all absorbents</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29</a:t>
            </a:fld>
            <a:endParaRPr lang="en-US">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56089263"/>
              </p:ext>
            </p:extLst>
          </p:nvPr>
        </p:nvGraphicFramePr>
        <p:xfrm>
          <a:off x="431464" y="1687286"/>
          <a:ext cx="8059392" cy="4532411"/>
        </p:xfrm>
        <a:graphic>
          <a:graphicData uri="http://schemas.openxmlformats.org/drawingml/2006/table">
            <a:tbl>
              <a:tblPr firstRow="1" firstCol="1" bandRow="1">
                <a:tableStyleId>{5C22544A-7EE6-4342-B048-85BDC9FD1C3A}</a:tableStyleId>
              </a:tblPr>
              <a:tblGrid>
                <a:gridCol w="2014381"/>
                <a:gridCol w="2014381"/>
                <a:gridCol w="2015315"/>
                <a:gridCol w="2015315"/>
              </a:tblGrid>
              <a:tr h="542983">
                <a:tc>
                  <a:txBody>
                    <a:bodyPr/>
                    <a:lstStyle/>
                    <a:p>
                      <a:pPr algn="ctr">
                        <a:lnSpc>
                          <a:spcPct val="200000"/>
                        </a:lnSpc>
                        <a:spcAft>
                          <a:spcPts val="0"/>
                        </a:spcAft>
                      </a:pPr>
                      <a:r>
                        <a:rPr lang="en-US" sz="1200" kern="100" dirty="0" smtClean="0">
                          <a:effectLst/>
                        </a:rPr>
                        <a:t>Absorbent</a:t>
                      </a:r>
                      <a:endParaRPr lang="en-US" sz="1200" kern="100" dirty="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Diameter</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BET surface area(m2/g)</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dirty="0">
                          <a:effectLst/>
                        </a:rPr>
                        <a:t>Source</a:t>
                      </a:r>
                      <a:endParaRPr lang="en-US" sz="1200" kern="100" dirty="0">
                        <a:effectLst/>
                        <a:latin typeface="Times New Roman" panose="02020603050405020304" pitchFamily="18" charset="0"/>
                        <a:ea typeface="宋体" panose="02010600030101010101" pitchFamily="2" charset="-122"/>
                      </a:endParaRPr>
                    </a:p>
                  </a:txBody>
                  <a:tcPr marL="57860" marR="57860" marT="0" marB="0"/>
                </a:tc>
              </a:tr>
              <a:tr h="814477">
                <a:tc>
                  <a:txBody>
                    <a:bodyPr/>
                    <a:lstStyle/>
                    <a:p>
                      <a:pPr algn="ctr">
                        <a:lnSpc>
                          <a:spcPct val="200000"/>
                        </a:lnSpc>
                        <a:spcAft>
                          <a:spcPts val="0"/>
                        </a:spcAft>
                      </a:pPr>
                      <a:r>
                        <a:rPr lang="en-US" sz="1200" kern="100" dirty="0">
                          <a:effectLst/>
                        </a:rPr>
                        <a:t>Silurian </a:t>
                      </a:r>
                    </a:p>
                    <a:p>
                      <a:pPr algn="ctr">
                        <a:lnSpc>
                          <a:spcPct val="200000"/>
                        </a:lnSpc>
                        <a:spcAft>
                          <a:spcPts val="0"/>
                        </a:spcAft>
                      </a:pPr>
                      <a:r>
                        <a:rPr lang="en-US" sz="1200" kern="100" dirty="0">
                          <a:effectLst/>
                        </a:rPr>
                        <a:t>Dolomite</a:t>
                      </a:r>
                      <a:endParaRPr lang="en-US" sz="1200" kern="100" dirty="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≤105 </a:t>
                      </a:r>
                      <a:r>
                        <a:rPr lang="en-US" sz="1200" kern="100">
                          <a:effectLst/>
                          <a:sym typeface="Symbol" panose="05050102010706020507" pitchFamily="18" charset="2"/>
                        </a:rPr>
                        <a:t></a:t>
                      </a:r>
                      <a:r>
                        <a:rPr lang="en-US" sz="1200" kern="100">
                          <a:effectLst/>
                        </a:rPr>
                        <a:t>m</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highlight>
                            <a:srgbClr val="FFFF00"/>
                          </a:highlight>
                        </a:rPr>
                        <a:t>0.95</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Kocurek Industries, silurian dolomite, Ohio, USA</a:t>
                      </a:r>
                      <a:endParaRPr lang="en-US" sz="1200" kern="100">
                        <a:effectLst/>
                        <a:latin typeface="Times New Roman" panose="02020603050405020304" pitchFamily="18" charset="0"/>
                        <a:ea typeface="宋体" panose="02010600030101010101" pitchFamily="2" charset="-122"/>
                      </a:endParaRPr>
                    </a:p>
                  </a:txBody>
                  <a:tcPr marL="57860" marR="57860" marT="0" marB="0"/>
                </a:tc>
              </a:tr>
              <a:tr h="814477">
                <a:tc>
                  <a:txBody>
                    <a:bodyPr/>
                    <a:lstStyle/>
                    <a:p>
                      <a:pPr algn="ctr">
                        <a:lnSpc>
                          <a:spcPct val="200000"/>
                        </a:lnSpc>
                        <a:spcAft>
                          <a:spcPts val="0"/>
                        </a:spcAft>
                      </a:pPr>
                      <a:r>
                        <a:rPr lang="en-US" sz="1200" kern="100">
                          <a:effectLst/>
                        </a:rPr>
                        <a:t>Sciencelab Dolomite</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≤74 </a:t>
                      </a:r>
                      <a:r>
                        <a:rPr lang="en-US" sz="1200" kern="100">
                          <a:effectLst/>
                          <a:sym typeface="Symbol" panose="05050102010706020507" pitchFamily="18" charset="2"/>
                        </a:rPr>
                        <a:t></a:t>
                      </a:r>
                      <a:r>
                        <a:rPr lang="en-US" sz="1200" kern="100">
                          <a:effectLst/>
                        </a:rPr>
                        <a:t>m</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highlight>
                            <a:srgbClr val="FFFF00"/>
                          </a:highlight>
                        </a:rPr>
                        <a:t>0.89</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Science lab.com, Inc.(Catalog #SLD4477),USA</a:t>
                      </a:r>
                      <a:endParaRPr lang="en-US" sz="1200" kern="100">
                        <a:effectLst/>
                        <a:latin typeface="Times New Roman" panose="02020603050405020304" pitchFamily="18" charset="0"/>
                        <a:ea typeface="宋体" panose="02010600030101010101" pitchFamily="2" charset="-122"/>
                      </a:endParaRPr>
                    </a:p>
                  </a:txBody>
                  <a:tcPr marL="57860" marR="57860" marT="0" marB="0"/>
                </a:tc>
              </a:tr>
              <a:tr h="814477">
                <a:tc>
                  <a:txBody>
                    <a:bodyPr/>
                    <a:lstStyle/>
                    <a:p>
                      <a:pPr algn="ctr">
                        <a:lnSpc>
                          <a:spcPct val="200000"/>
                        </a:lnSpc>
                        <a:spcAft>
                          <a:spcPts val="0"/>
                        </a:spcAft>
                      </a:pPr>
                      <a:r>
                        <a:rPr lang="en-US" sz="1200" kern="100">
                          <a:effectLst/>
                        </a:rPr>
                        <a:t>Calcite</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5 </a:t>
                      </a:r>
                      <a:r>
                        <a:rPr lang="en-US" sz="1200" kern="100">
                          <a:effectLst/>
                          <a:sym typeface="Symbol" panose="05050102010706020507" pitchFamily="18" charset="2"/>
                        </a:rPr>
                        <a:t></a:t>
                      </a:r>
                      <a:r>
                        <a:rPr lang="en-US" sz="1200" kern="100">
                          <a:effectLst/>
                        </a:rPr>
                        <a:t>m</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highlight>
                            <a:srgbClr val="FFFF00"/>
                          </a:highlight>
                        </a:rPr>
                        <a:t>1.65</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Alfa Aesar(catalog#11403),USA</a:t>
                      </a:r>
                      <a:endParaRPr lang="en-US" sz="1200" kern="100">
                        <a:effectLst/>
                        <a:latin typeface="Times New Roman" panose="02020603050405020304" pitchFamily="18" charset="0"/>
                        <a:ea typeface="宋体" panose="02010600030101010101" pitchFamily="2" charset="-122"/>
                      </a:endParaRPr>
                    </a:p>
                  </a:txBody>
                  <a:tcPr marL="57860" marR="57860" marT="0" marB="0"/>
                </a:tc>
              </a:tr>
              <a:tr h="593309">
                <a:tc>
                  <a:txBody>
                    <a:bodyPr/>
                    <a:lstStyle/>
                    <a:p>
                      <a:pPr algn="ctr">
                        <a:lnSpc>
                          <a:spcPct val="200000"/>
                        </a:lnSpc>
                        <a:spcAft>
                          <a:spcPts val="0"/>
                        </a:spcAft>
                      </a:pPr>
                      <a:r>
                        <a:rPr lang="en-US" sz="1200" kern="100">
                          <a:effectLst/>
                        </a:rPr>
                        <a:t>silica</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 10 </a:t>
                      </a:r>
                      <a:r>
                        <a:rPr lang="en-US" sz="1200" kern="100">
                          <a:effectLst/>
                          <a:sym typeface="Symbol" panose="05050102010706020507" pitchFamily="18" charset="2"/>
                        </a:rPr>
                        <a:t></a:t>
                      </a:r>
                      <a:r>
                        <a:rPr lang="en-US" sz="1200" kern="100">
                          <a:effectLst/>
                        </a:rPr>
                        <a:t>m</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highlight>
                            <a:srgbClr val="FFFF00"/>
                          </a:highlight>
                        </a:rPr>
                        <a:t>1.16</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U.S.silica Company, Pacific, MO, USA</a:t>
                      </a:r>
                      <a:endParaRPr lang="en-US" sz="1200" kern="100">
                        <a:effectLst/>
                        <a:latin typeface="Times New Roman" panose="02020603050405020304" pitchFamily="18" charset="0"/>
                        <a:ea typeface="宋体" panose="02010600030101010101" pitchFamily="2" charset="-122"/>
                      </a:endParaRPr>
                    </a:p>
                  </a:txBody>
                  <a:tcPr marL="57860" marR="57860" marT="0" marB="0"/>
                </a:tc>
              </a:tr>
              <a:tr h="814477">
                <a:tc>
                  <a:txBody>
                    <a:bodyPr/>
                    <a:lstStyle/>
                    <a:p>
                      <a:pPr algn="ctr">
                        <a:lnSpc>
                          <a:spcPct val="200000"/>
                        </a:lnSpc>
                        <a:spcAft>
                          <a:spcPts val="0"/>
                        </a:spcAft>
                      </a:pPr>
                      <a:r>
                        <a:rPr lang="en-US" sz="1200" kern="100" dirty="0">
                          <a:effectLst/>
                        </a:rPr>
                        <a:t>Kaolin</a:t>
                      </a:r>
                      <a:endParaRPr lang="en-US" sz="1200" kern="100" dirty="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rPr>
                        <a:t>0.1-4 </a:t>
                      </a:r>
                      <a:r>
                        <a:rPr lang="en-US" sz="1200" kern="100">
                          <a:effectLst/>
                          <a:sym typeface="Symbol" panose="05050102010706020507" pitchFamily="18" charset="2"/>
                        </a:rPr>
                        <a:t></a:t>
                      </a:r>
                      <a:r>
                        <a:rPr lang="en-US" sz="1200" kern="100">
                          <a:effectLst/>
                        </a:rPr>
                        <a:t>m</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a:effectLst/>
                          <a:highlight>
                            <a:srgbClr val="FFFF00"/>
                          </a:highlight>
                        </a:rPr>
                        <a:t>26.61</a:t>
                      </a:r>
                      <a:endParaRPr lang="en-US" sz="1200" kern="100">
                        <a:effectLst/>
                        <a:latin typeface="Times New Roman" panose="02020603050405020304" pitchFamily="18" charset="0"/>
                        <a:ea typeface="宋体" panose="02010600030101010101" pitchFamily="2" charset="-122"/>
                      </a:endParaRPr>
                    </a:p>
                  </a:txBody>
                  <a:tcPr marL="57860" marR="57860" marT="0" marB="0"/>
                </a:tc>
                <a:tc>
                  <a:txBody>
                    <a:bodyPr/>
                    <a:lstStyle/>
                    <a:p>
                      <a:pPr algn="ctr">
                        <a:lnSpc>
                          <a:spcPct val="200000"/>
                        </a:lnSpc>
                        <a:spcAft>
                          <a:spcPts val="0"/>
                        </a:spcAft>
                      </a:pPr>
                      <a:r>
                        <a:rPr lang="en-US" sz="1200" kern="100" dirty="0">
                          <a:effectLst/>
                        </a:rPr>
                        <a:t>Sigma-Aldrich(Catalog#K7375),USA</a:t>
                      </a:r>
                      <a:endParaRPr lang="en-US" sz="1200" kern="100" dirty="0">
                        <a:effectLst/>
                        <a:latin typeface="Times New Roman" panose="02020603050405020304" pitchFamily="18" charset="0"/>
                        <a:ea typeface="宋体" panose="02010600030101010101" pitchFamily="2" charset="-122"/>
                      </a:endParaRPr>
                    </a:p>
                  </a:txBody>
                  <a:tcPr marL="57860" marR="57860" marT="0" marB="0"/>
                </a:tc>
              </a:tr>
            </a:tbl>
          </a:graphicData>
        </a:graphic>
      </p:graphicFrame>
    </p:spTree>
    <p:extLst>
      <p:ext uri="{BB962C8B-B14F-4D97-AF65-F5344CB8AC3E}">
        <p14:creationId xmlns:p14="http://schemas.microsoft.com/office/powerpoint/2010/main" val="2341127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a:t>
            </a:fld>
            <a:endParaRPr lang="en-US" dirty="0">
              <a:solidFill>
                <a:prstClr val="black"/>
              </a:solidFill>
            </a:endParaRPr>
          </a:p>
        </p:txBody>
      </p:sp>
      <p:sp>
        <p:nvSpPr>
          <p:cNvPr id="11" name="Title 1"/>
          <p:cNvSpPr>
            <a:spLocks noGrp="1"/>
          </p:cNvSpPr>
          <p:nvPr>
            <p:ph type="title"/>
          </p:nvPr>
        </p:nvSpPr>
        <p:spPr>
          <a:xfrm>
            <a:off x="914400" y="0"/>
            <a:ext cx="6324600" cy="1143000"/>
          </a:xfrm>
        </p:spPr>
        <p:txBody>
          <a:bodyPr>
            <a:normAutofit fontScale="90000"/>
          </a:bodyPr>
          <a:lstStyle/>
          <a:p>
            <a:r>
              <a:rPr lang="en-US" b="1" dirty="0"/>
              <a:t>Core Flood at </a:t>
            </a:r>
            <a:br>
              <a:rPr lang="en-US" b="1" dirty="0"/>
            </a:br>
            <a:r>
              <a:rPr lang="en-US" b="1" dirty="0"/>
              <a:t>Reservoir Conditions</a:t>
            </a:r>
          </a:p>
        </p:txBody>
      </p:sp>
      <p:sp>
        <p:nvSpPr>
          <p:cNvPr id="12" name="TextBox 11"/>
          <p:cNvSpPr txBox="1"/>
          <p:nvPr/>
        </p:nvSpPr>
        <p:spPr>
          <a:xfrm>
            <a:off x="448875" y="1469951"/>
            <a:ext cx="8496944" cy="5016758"/>
          </a:xfrm>
          <a:prstGeom prst="rect">
            <a:avLst/>
          </a:prstGeom>
          <a:noFill/>
        </p:spPr>
        <p:txBody>
          <a:bodyPr wrap="square" rtlCol="0">
            <a:spAutoFit/>
          </a:bodyPr>
          <a:lstStyle/>
          <a:p>
            <a:pPr marL="457200" indent="-457200">
              <a:buFont typeface="Arial" panose="020B0604020202020204" pitchFamily="34" charset="0"/>
              <a:buChar char="•"/>
            </a:pPr>
            <a:r>
              <a:rPr lang="en-US" altLang="zh-CN" sz="3200" b="1" dirty="0" smtClean="0"/>
              <a:t>Core</a:t>
            </a:r>
          </a:p>
          <a:p>
            <a:pPr marL="457200" indent="-457200">
              <a:buFont typeface="Wingdings" panose="05000000000000000000" pitchFamily="2" charset="2"/>
              <a:buChar char="Ø"/>
            </a:pPr>
            <a:r>
              <a:rPr lang="en-US" altLang="zh-CN" sz="3200" b="1" dirty="0" smtClean="0"/>
              <a:t>Diameter: 1.50 inch </a:t>
            </a:r>
          </a:p>
          <a:p>
            <a:pPr marL="457200" indent="-457200">
              <a:buFont typeface="Wingdings" panose="05000000000000000000" pitchFamily="2" charset="2"/>
              <a:buChar char="Ø"/>
            </a:pPr>
            <a:r>
              <a:rPr lang="en-US" altLang="zh-CN" sz="3200" b="1" dirty="0" smtClean="0"/>
              <a:t>Length: 2.97 inch</a:t>
            </a:r>
          </a:p>
          <a:p>
            <a:pPr marL="457200" indent="-457200">
              <a:buFont typeface="Wingdings" panose="05000000000000000000" pitchFamily="2" charset="2"/>
              <a:buChar char="Ø"/>
            </a:pPr>
            <a:r>
              <a:rPr lang="en-US" altLang="zh-CN" sz="3200" b="1" dirty="0" smtClean="0"/>
              <a:t>Pore volume: 14.4 cm</a:t>
            </a:r>
            <a:r>
              <a:rPr lang="en-US" altLang="zh-CN" sz="3200" b="1" baseline="30000" dirty="0" smtClean="0"/>
              <a:t>3</a:t>
            </a:r>
            <a:endParaRPr lang="zh-CN" altLang="zh-CN" sz="3200" b="1" dirty="0" smtClean="0"/>
          </a:p>
          <a:p>
            <a:pPr marL="457200" indent="-457200">
              <a:buFont typeface="Wingdings" panose="05000000000000000000" pitchFamily="2" charset="2"/>
              <a:buChar char="Ø"/>
            </a:pPr>
            <a:r>
              <a:rPr lang="en-US" altLang="zh-CN" sz="3200" b="1" dirty="0" smtClean="0"/>
              <a:t>Lithology: </a:t>
            </a:r>
            <a:r>
              <a:rPr lang="en-US" altLang="zh-CN" sz="3200" b="1" dirty="0" smtClean="0">
                <a:solidFill>
                  <a:srgbClr val="FF0000"/>
                </a:solidFill>
              </a:rPr>
              <a:t>Silurian dolomite </a:t>
            </a:r>
            <a:r>
              <a:rPr lang="en-US" altLang="zh-CN" sz="3200" b="1" dirty="0" smtClean="0"/>
              <a:t>core from </a:t>
            </a:r>
            <a:r>
              <a:rPr lang="en-US" altLang="zh-CN" sz="3200" b="1" dirty="0" err="1" smtClean="0"/>
              <a:t>Kocurek</a:t>
            </a:r>
            <a:r>
              <a:rPr lang="en-US" altLang="zh-CN" sz="3200" b="1" dirty="0" smtClean="0"/>
              <a:t> Industries</a:t>
            </a:r>
          </a:p>
          <a:p>
            <a:pPr marL="457200" indent="-457200">
              <a:buFont typeface="Wingdings" panose="05000000000000000000" pitchFamily="2" charset="2"/>
              <a:buChar char="Ø"/>
            </a:pPr>
            <a:r>
              <a:rPr lang="en-US" altLang="zh-CN" sz="3200" b="1" dirty="0" smtClean="0"/>
              <a:t>Porosity=</a:t>
            </a:r>
            <a:r>
              <a:rPr lang="en-US" altLang="zh-CN" sz="3200" b="1" dirty="0" smtClean="0">
                <a:solidFill>
                  <a:srgbClr val="FF0000"/>
                </a:solidFill>
              </a:rPr>
              <a:t>16.7%</a:t>
            </a:r>
          </a:p>
          <a:p>
            <a:pPr marL="457200" indent="-457200">
              <a:buFont typeface="Wingdings" panose="05000000000000000000" pitchFamily="2" charset="2"/>
              <a:buChar char="Ø"/>
            </a:pPr>
            <a:r>
              <a:rPr lang="en-US" altLang="zh-CN" sz="3200" b="1" dirty="0" smtClean="0"/>
              <a:t>Permeability=</a:t>
            </a:r>
            <a:r>
              <a:rPr lang="en-US" altLang="zh-CN" sz="3200" b="1" dirty="0" smtClean="0">
                <a:solidFill>
                  <a:srgbClr val="FF0000"/>
                </a:solidFill>
              </a:rPr>
              <a:t>91 </a:t>
            </a:r>
            <a:r>
              <a:rPr lang="en-US" altLang="zh-CN" sz="3200" b="1" dirty="0" err="1" smtClean="0">
                <a:solidFill>
                  <a:srgbClr val="FF0000"/>
                </a:solidFill>
              </a:rPr>
              <a:t>mD</a:t>
            </a:r>
            <a:endParaRPr lang="en-US" altLang="zh-CN" sz="3200" b="1" dirty="0" smtClean="0">
              <a:solidFill>
                <a:srgbClr val="FF0000"/>
              </a:solidFill>
            </a:endParaRPr>
          </a:p>
          <a:p>
            <a:endParaRPr lang="en-US" altLang="zh-CN" sz="3200" b="1" dirty="0"/>
          </a:p>
          <a:p>
            <a:r>
              <a:rPr lang="en-US" altLang="zh-CN" sz="3200" b="1" dirty="0" smtClean="0"/>
              <a:t> </a:t>
            </a:r>
            <a:endParaRPr lang="zh-CN" altLang="en-US" sz="32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339" y="1347382"/>
            <a:ext cx="2797745" cy="2135121"/>
          </a:xfrm>
          <a:prstGeom prst="rect">
            <a:avLst/>
          </a:prstGeom>
        </p:spPr>
      </p:pic>
    </p:spTree>
    <p:extLst>
      <p:ext uri="{BB962C8B-B14F-4D97-AF65-F5344CB8AC3E}">
        <p14:creationId xmlns:p14="http://schemas.microsoft.com/office/powerpoint/2010/main" val="1288914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 Characterization of Adsorbent</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30</a:t>
            </a:fld>
            <a:endParaRPr lang="en-US" dirty="0">
              <a:solidFill>
                <a:prstClr val="black"/>
              </a:solidFill>
            </a:endParaRPr>
          </a:p>
        </p:txBody>
      </p:sp>
      <p:sp>
        <p:nvSpPr>
          <p:cNvPr id="10" name="TextBox 9"/>
          <p:cNvSpPr txBox="1"/>
          <p:nvPr/>
        </p:nvSpPr>
        <p:spPr>
          <a:xfrm>
            <a:off x="6252202" y="2998443"/>
            <a:ext cx="439947"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1" name="TextBox 10"/>
          <p:cNvSpPr txBox="1"/>
          <p:nvPr/>
        </p:nvSpPr>
        <p:spPr>
          <a:xfrm>
            <a:off x="6252202" y="5264484"/>
            <a:ext cx="439947"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pic>
        <p:nvPicPr>
          <p:cNvPr id="14" name="Picture 13" descr="D:\foam flood\foam flooding for east seminole\L24-22\SEM\Silurium dolomite_Kucindustry co\20150219\Michael Si dolomite_008.tif"/>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88185" y="1519981"/>
            <a:ext cx="1951990" cy="1797050"/>
          </a:xfrm>
          <a:prstGeom prst="rect">
            <a:avLst/>
          </a:prstGeom>
          <a:noFill/>
          <a:ln>
            <a:noFill/>
          </a:ln>
        </p:spPr>
      </p:pic>
      <p:sp>
        <p:nvSpPr>
          <p:cNvPr id="9" name="Rectangle 8"/>
          <p:cNvSpPr/>
          <p:nvPr/>
        </p:nvSpPr>
        <p:spPr>
          <a:xfrm>
            <a:off x="1988615" y="3367775"/>
            <a:ext cx="1820114" cy="369332"/>
          </a:xfrm>
          <a:prstGeom prst="rect">
            <a:avLst/>
          </a:prstGeom>
        </p:spPr>
        <p:txBody>
          <a:bodyPr wrap="none">
            <a:spAutoFit/>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Silurian </a:t>
            </a: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dolomite</a:t>
            </a:r>
            <a:endParaRPr lang="en-US" dirty="0"/>
          </a:p>
        </p:txBody>
      </p:sp>
      <p:pic>
        <p:nvPicPr>
          <p:cNvPr id="15" name="Picture 14" descr="D:\foam flood\foam flooding for east seminole\L24-22\SEM\sciencelab dolomite 200+mesh\Michael Sciencelab dolomite_003.tif"/>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222389" y="1519981"/>
            <a:ext cx="1944370" cy="1790700"/>
          </a:xfrm>
          <a:prstGeom prst="rect">
            <a:avLst/>
          </a:prstGeom>
          <a:noFill/>
          <a:ln>
            <a:noFill/>
          </a:ln>
        </p:spPr>
      </p:pic>
      <p:sp>
        <p:nvSpPr>
          <p:cNvPr id="16" name="Rectangle 15"/>
          <p:cNvSpPr/>
          <p:nvPr/>
        </p:nvSpPr>
        <p:spPr>
          <a:xfrm>
            <a:off x="5222389" y="3353213"/>
            <a:ext cx="2105448" cy="369332"/>
          </a:xfrm>
          <a:prstGeom prst="rect">
            <a:avLst/>
          </a:prstGeom>
        </p:spPr>
        <p:txBody>
          <a:bodyPr wrap="none">
            <a:spAutoFit/>
          </a:bodyPr>
          <a:lstStyle/>
          <a:p>
            <a:r>
              <a:rPr lang="en-US" b="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Sciencelab</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dolomite</a:t>
            </a:r>
            <a:endParaRPr lang="en-US" dirty="0"/>
          </a:p>
        </p:txBody>
      </p:sp>
      <p:pic>
        <p:nvPicPr>
          <p:cNvPr id="17" name="Picture 16" descr="D:\foam flood\foam flooding for east seminole\L24-22\SEM\Calcite_alpha\06Calcite_001.t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0290" y="4042273"/>
            <a:ext cx="1913890" cy="1763395"/>
          </a:xfrm>
          <a:prstGeom prst="rect">
            <a:avLst/>
          </a:prstGeom>
          <a:noFill/>
          <a:ln>
            <a:noFill/>
          </a:ln>
        </p:spPr>
      </p:pic>
      <p:sp>
        <p:nvSpPr>
          <p:cNvPr id="18" name="Rectangle 17"/>
          <p:cNvSpPr/>
          <p:nvPr/>
        </p:nvSpPr>
        <p:spPr>
          <a:xfrm>
            <a:off x="1577463" y="5926168"/>
            <a:ext cx="821443" cy="369332"/>
          </a:xfrm>
          <a:prstGeom prst="rect">
            <a:avLst/>
          </a:prstGeom>
        </p:spPr>
        <p:txBody>
          <a:bodyPr wrap="none">
            <a:spAutoFit/>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Calcite</a:t>
            </a:r>
            <a:endParaRPr lang="en-US" dirty="0"/>
          </a:p>
        </p:txBody>
      </p:sp>
      <p:pic>
        <p:nvPicPr>
          <p:cNvPr id="19" name="Picture 18" descr="D:\用户目录\Desktop\SiO2\M1_004.tif"/>
          <p:cNvPicPr/>
          <p:nvPr/>
        </p:nvPicPr>
        <p:blipFill>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08375" y="4038145"/>
            <a:ext cx="1924050" cy="1771650"/>
          </a:xfrm>
          <a:prstGeom prst="rect">
            <a:avLst/>
          </a:prstGeom>
          <a:noFill/>
          <a:ln>
            <a:noFill/>
          </a:ln>
        </p:spPr>
      </p:pic>
      <p:pic>
        <p:nvPicPr>
          <p:cNvPr id="21" name="Picture 20" descr="D:\foam flood\foam flooding for east seminole\L24-22\SEM\Kaolin_sigma alrich\04kaolin_014.tif"/>
          <p:cNvPicPr/>
          <p:nvPr/>
        </p:nvPicPr>
        <p:blipFill>
          <a:blip r:embed="rId10" cstate="print">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252202" y="4042908"/>
            <a:ext cx="1913890" cy="1762760"/>
          </a:xfrm>
          <a:prstGeom prst="rect">
            <a:avLst/>
          </a:prstGeom>
          <a:noFill/>
          <a:ln>
            <a:noFill/>
          </a:ln>
        </p:spPr>
      </p:pic>
      <p:sp>
        <p:nvSpPr>
          <p:cNvPr id="22" name="Rectangle 21"/>
          <p:cNvSpPr/>
          <p:nvPr/>
        </p:nvSpPr>
        <p:spPr>
          <a:xfrm>
            <a:off x="4074679" y="5926167"/>
            <a:ext cx="670633" cy="369332"/>
          </a:xfrm>
          <a:prstGeom prst="rect">
            <a:avLst/>
          </a:prstGeom>
        </p:spPr>
        <p:txBody>
          <a:bodyPr wrap="none">
            <a:spAutoFit/>
          </a:bodyPr>
          <a:lstStyle/>
          <a:p>
            <a:r>
              <a:rPr lang="en-US" b="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Silica</a:t>
            </a:r>
            <a:endParaRPr lang="en-US" dirty="0"/>
          </a:p>
        </p:txBody>
      </p:sp>
      <p:sp>
        <p:nvSpPr>
          <p:cNvPr id="23" name="Rectangle 22"/>
          <p:cNvSpPr/>
          <p:nvPr/>
        </p:nvSpPr>
        <p:spPr>
          <a:xfrm>
            <a:off x="6848380" y="5920824"/>
            <a:ext cx="781240" cy="369332"/>
          </a:xfrm>
          <a:prstGeom prst="rect">
            <a:avLst/>
          </a:prstGeom>
        </p:spPr>
        <p:txBody>
          <a:bodyPr wrap="none">
            <a:spAutoFit/>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Kaolin</a:t>
            </a:r>
            <a:endParaRPr lang="en-US" dirty="0"/>
          </a:p>
        </p:txBody>
      </p:sp>
    </p:spTree>
    <p:extLst>
      <p:ext uri="{BB962C8B-B14F-4D97-AF65-F5344CB8AC3E}">
        <p14:creationId xmlns:p14="http://schemas.microsoft.com/office/powerpoint/2010/main" val="1213656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different dolomite</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31</a:t>
            </a:fld>
            <a:endParaRPr lang="en-US" dirty="0">
              <a:solidFill>
                <a:prstClr val="black"/>
              </a:solidFill>
            </a:endParaRPr>
          </a:p>
        </p:txBody>
      </p:sp>
      <p:sp>
        <p:nvSpPr>
          <p:cNvPr id="10" name="TextBox 9"/>
          <p:cNvSpPr txBox="1"/>
          <p:nvPr/>
        </p:nvSpPr>
        <p:spPr>
          <a:xfrm>
            <a:off x="6252202" y="2998443"/>
            <a:ext cx="439947"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1" name="TextBox 10"/>
          <p:cNvSpPr txBox="1"/>
          <p:nvPr/>
        </p:nvSpPr>
        <p:spPr>
          <a:xfrm>
            <a:off x="6252202" y="5264484"/>
            <a:ext cx="439947"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6" name="Rectangle 5"/>
          <p:cNvSpPr/>
          <p:nvPr/>
        </p:nvSpPr>
        <p:spPr>
          <a:xfrm>
            <a:off x="327420" y="5082181"/>
            <a:ext cx="8639157" cy="1200329"/>
          </a:xfrm>
          <a:prstGeom prst="rect">
            <a:avLst/>
          </a:prstGeom>
        </p:spPr>
        <p:txBody>
          <a:bodyPr wrap="square">
            <a:spAutoFit/>
          </a:bodyPr>
          <a:lstStyle/>
          <a:p>
            <a:pPr marL="285750" indent="-285750">
              <a:buFont typeface="Arial" panose="020B0604020202020204" pitchFamily="34" charset="0"/>
              <a:buChar char="•"/>
            </a:pPr>
            <a:r>
              <a:rPr lang="en-US" dirty="0"/>
              <a:t>The </a:t>
            </a:r>
            <a:r>
              <a:rPr lang="en-US" dirty="0" smtClean="0"/>
              <a:t>equilibrium </a:t>
            </a:r>
            <a:r>
              <a:rPr lang="en-US" dirty="0"/>
              <a:t>adsorption amount of L2422 on S</a:t>
            </a:r>
            <a:r>
              <a:rPr lang="en-US" dirty="0" smtClean="0"/>
              <a:t>ilurian </a:t>
            </a:r>
            <a:r>
              <a:rPr lang="en-US" dirty="0"/>
              <a:t>dolomite is 0.12 mg/m2 </a:t>
            </a:r>
            <a:r>
              <a:rPr lang="en-US" dirty="0" smtClean="0"/>
              <a:t>and 0.28 mg/m2 </a:t>
            </a:r>
            <a:r>
              <a:rPr lang="en-US" dirty="0"/>
              <a:t>for </a:t>
            </a:r>
            <a:r>
              <a:rPr lang="en-US" dirty="0" err="1"/>
              <a:t>sciencelab</a:t>
            </a:r>
            <a:r>
              <a:rPr lang="en-US" dirty="0"/>
              <a:t> </a:t>
            </a:r>
            <a:r>
              <a:rPr lang="en-US" dirty="0" smtClean="0"/>
              <a:t>dolomite</a:t>
            </a:r>
          </a:p>
          <a:p>
            <a:pPr marL="285750" indent="-285750">
              <a:buFont typeface="Arial" panose="020B0604020202020204" pitchFamily="34" charset="0"/>
              <a:buChar char="•"/>
            </a:pPr>
            <a:r>
              <a:rPr lang="en-US" dirty="0" smtClean="0"/>
              <a:t>The difference may be caused by the different amount of silica and clay on dolomite surfaces</a:t>
            </a:r>
            <a:endParaRPr lang="en-US" dirty="0"/>
          </a:p>
        </p:txBody>
      </p:sp>
      <p:pic>
        <p:nvPicPr>
          <p:cNvPr id="8" name="Picture 7"/>
          <p:cNvPicPr>
            <a:picLocks noChangeAspect="1"/>
          </p:cNvPicPr>
          <p:nvPr/>
        </p:nvPicPr>
        <p:blipFill>
          <a:blip r:embed="rId3"/>
          <a:stretch>
            <a:fillRect/>
          </a:stretch>
        </p:blipFill>
        <p:spPr>
          <a:xfrm>
            <a:off x="238171" y="1618193"/>
            <a:ext cx="4317855" cy="3136687"/>
          </a:xfrm>
          <a:prstGeom prst="rect">
            <a:avLst/>
          </a:prstGeom>
        </p:spPr>
      </p:pic>
      <p:pic>
        <p:nvPicPr>
          <p:cNvPr id="9" name="Picture 8"/>
          <p:cNvPicPr>
            <a:picLocks noChangeAspect="1"/>
          </p:cNvPicPr>
          <p:nvPr/>
        </p:nvPicPr>
        <p:blipFill>
          <a:blip r:embed="rId4"/>
          <a:stretch>
            <a:fillRect/>
          </a:stretch>
        </p:blipFill>
        <p:spPr>
          <a:xfrm>
            <a:off x="4556027" y="1618193"/>
            <a:ext cx="4410550" cy="3136687"/>
          </a:xfrm>
          <a:prstGeom prst="rect">
            <a:avLst/>
          </a:prstGeom>
        </p:spPr>
      </p:pic>
      <p:pic>
        <p:nvPicPr>
          <p:cNvPr id="13" name="Picture 12"/>
          <p:cNvPicPr>
            <a:picLocks noChangeAspect="1"/>
          </p:cNvPicPr>
          <p:nvPr/>
        </p:nvPicPr>
        <p:blipFill>
          <a:blip r:embed="rId5"/>
          <a:stretch>
            <a:fillRect/>
          </a:stretch>
        </p:blipFill>
        <p:spPr>
          <a:xfrm>
            <a:off x="2502650" y="1970083"/>
            <a:ext cx="1891810" cy="845118"/>
          </a:xfrm>
          <a:prstGeom prst="rect">
            <a:avLst/>
          </a:prstGeom>
        </p:spPr>
      </p:pic>
      <p:pic>
        <p:nvPicPr>
          <p:cNvPr id="14" name="Picture 13"/>
          <p:cNvPicPr>
            <a:picLocks noChangeAspect="1"/>
          </p:cNvPicPr>
          <p:nvPr/>
        </p:nvPicPr>
        <p:blipFill>
          <a:blip r:embed="rId5"/>
          <a:stretch>
            <a:fillRect/>
          </a:stretch>
        </p:blipFill>
        <p:spPr>
          <a:xfrm>
            <a:off x="6895850" y="1929256"/>
            <a:ext cx="1891810" cy="845118"/>
          </a:xfrm>
          <a:prstGeom prst="rect">
            <a:avLst/>
          </a:prstGeom>
        </p:spPr>
      </p:pic>
    </p:spTree>
    <p:extLst>
      <p:ext uri="{BB962C8B-B14F-4D97-AF65-F5344CB8AC3E}">
        <p14:creationId xmlns:p14="http://schemas.microsoft.com/office/powerpoint/2010/main" val="986545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impurities in Carbonate materials</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32</a:t>
            </a:fld>
            <a:endParaRPr lang="en-US" dirty="0">
              <a:solidFill>
                <a:prstClr val="black"/>
              </a:solidFill>
            </a:endParaRPr>
          </a:p>
        </p:txBody>
      </p:sp>
      <p:sp>
        <p:nvSpPr>
          <p:cNvPr id="10" name="TextBox 9"/>
          <p:cNvSpPr txBox="1"/>
          <p:nvPr/>
        </p:nvSpPr>
        <p:spPr>
          <a:xfrm>
            <a:off x="6252202" y="2998443"/>
            <a:ext cx="439947"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1" name="TextBox 10"/>
          <p:cNvSpPr txBox="1"/>
          <p:nvPr/>
        </p:nvSpPr>
        <p:spPr>
          <a:xfrm>
            <a:off x="6252202" y="5264484"/>
            <a:ext cx="439947"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6" name="Rectangle 5"/>
          <p:cNvSpPr/>
          <p:nvPr/>
        </p:nvSpPr>
        <p:spPr>
          <a:xfrm>
            <a:off x="209301" y="6169709"/>
            <a:ext cx="8816579" cy="646331"/>
          </a:xfrm>
          <a:prstGeom prst="rect">
            <a:avLst/>
          </a:prstGeom>
        </p:spPr>
        <p:txBody>
          <a:bodyPr wrap="square">
            <a:spAutoFit/>
          </a:bodyPr>
          <a:lstStyle/>
          <a:p>
            <a:pPr marL="285750" indent="-285750">
              <a:buFont typeface="Arial" panose="020B0604020202020204" pitchFamily="34" charset="0"/>
              <a:buChar char="•"/>
            </a:pPr>
            <a:r>
              <a:rPr lang="en-US" dirty="0"/>
              <a:t>The </a:t>
            </a:r>
            <a:r>
              <a:rPr lang="en-US" dirty="0" smtClean="0"/>
              <a:t>equilibrium </a:t>
            </a:r>
            <a:r>
              <a:rPr lang="en-US" dirty="0"/>
              <a:t>adsorption amount of L2422 on </a:t>
            </a:r>
            <a:r>
              <a:rPr lang="en-US" dirty="0" smtClean="0"/>
              <a:t>silica is </a:t>
            </a:r>
            <a:r>
              <a:rPr lang="en-US" dirty="0" smtClean="0">
                <a:solidFill>
                  <a:srgbClr val="FF0000"/>
                </a:solidFill>
              </a:rPr>
              <a:t>1.8 </a:t>
            </a:r>
            <a:r>
              <a:rPr lang="en-US" dirty="0">
                <a:solidFill>
                  <a:srgbClr val="FF0000"/>
                </a:solidFill>
              </a:rPr>
              <a:t>mg/m2 </a:t>
            </a:r>
            <a:r>
              <a:rPr lang="en-US" dirty="0"/>
              <a:t>and </a:t>
            </a:r>
            <a:r>
              <a:rPr lang="en-US" dirty="0">
                <a:solidFill>
                  <a:srgbClr val="FF0000"/>
                </a:solidFill>
              </a:rPr>
              <a:t>0.26mg/2</a:t>
            </a:r>
            <a:r>
              <a:rPr lang="en-US" dirty="0"/>
              <a:t> for </a:t>
            </a:r>
            <a:r>
              <a:rPr lang="en-US" dirty="0" smtClean="0"/>
              <a:t>Kaolin clay, which was caused by hydrogen bond formed</a:t>
            </a:r>
            <a:r>
              <a:rPr lang="en-US" dirty="0"/>
              <a:t>; </a:t>
            </a:r>
            <a:r>
              <a:rPr lang="en-US" dirty="0" smtClean="0"/>
              <a:t>Below </a:t>
            </a:r>
            <a:r>
              <a:rPr lang="en-US" dirty="0" smtClean="0">
                <a:solidFill>
                  <a:srgbClr val="FF0000"/>
                </a:solidFill>
              </a:rPr>
              <a:t>0.05</a:t>
            </a:r>
            <a:r>
              <a:rPr lang="en-US" dirty="0" smtClean="0"/>
              <a:t> </a:t>
            </a:r>
            <a:r>
              <a:rPr lang="en-US" dirty="0" smtClean="0">
                <a:solidFill>
                  <a:srgbClr val="FF0000"/>
                </a:solidFill>
              </a:rPr>
              <a:t>mg/m2</a:t>
            </a:r>
            <a:r>
              <a:rPr lang="en-US" dirty="0" smtClean="0"/>
              <a:t> for calcite</a:t>
            </a:r>
            <a:endParaRPr lang="en-US" dirty="0"/>
          </a:p>
        </p:txBody>
      </p:sp>
      <p:pic>
        <p:nvPicPr>
          <p:cNvPr id="5" name="Picture 4"/>
          <p:cNvPicPr>
            <a:picLocks noChangeAspect="1"/>
          </p:cNvPicPr>
          <p:nvPr/>
        </p:nvPicPr>
        <p:blipFill>
          <a:blip r:embed="rId3"/>
          <a:stretch>
            <a:fillRect/>
          </a:stretch>
        </p:blipFill>
        <p:spPr>
          <a:xfrm>
            <a:off x="2254643" y="1202874"/>
            <a:ext cx="3758565" cy="2495943"/>
          </a:xfrm>
          <a:prstGeom prst="rect">
            <a:avLst/>
          </a:prstGeom>
        </p:spPr>
      </p:pic>
      <p:pic>
        <p:nvPicPr>
          <p:cNvPr id="9" name="Picture 8"/>
          <p:cNvPicPr>
            <a:picLocks noChangeAspect="1"/>
          </p:cNvPicPr>
          <p:nvPr/>
        </p:nvPicPr>
        <p:blipFill>
          <a:blip r:embed="rId4"/>
          <a:stretch>
            <a:fillRect/>
          </a:stretch>
        </p:blipFill>
        <p:spPr>
          <a:xfrm>
            <a:off x="970663" y="3705548"/>
            <a:ext cx="3825240" cy="2501599"/>
          </a:xfrm>
          <a:prstGeom prst="rect">
            <a:avLst/>
          </a:prstGeom>
        </p:spPr>
      </p:pic>
      <p:pic>
        <p:nvPicPr>
          <p:cNvPr id="3" name="Picture 2"/>
          <p:cNvPicPr>
            <a:picLocks noChangeAspect="1"/>
          </p:cNvPicPr>
          <p:nvPr/>
        </p:nvPicPr>
        <p:blipFill>
          <a:blip r:embed="rId5"/>
          <a:stretch>
            <a:fillRect/>
          </a:stretch>
        </p:blipFill>
        <p:spPr>
          <a:xfrm>
            <a:off x="3001403" y="3938706"/>
            <a:ext cx="1425817" cy="1157613"/>
          </a:xfrm>
          <a:prstGeom prst="rect">
            <a:avLst/>
          </a:prstGeom>
        </p:spPr>
      </p:pic>
      <p:pic>
        <p:nvPicPr>
          <p:cNvPr id="13" name="Picture 12"/>
          <p:cNvPicPr>
            <a:picLocks noChangeAspect="1"/>
          </p:cNvPicPr>
          <p:nvPr/>
        </p:nvPicPr>
        <p:blipFill>
          <a:blip r:embed="rId6"/>
          <a:stretch>
            <a:fillRect/>
          </a:stretch>
        </p:blipFill>
        <p:spPr>
          <a:xfrm>
            <a:off x="4795903" y="3701061"/>
            <a:ext cx="4083768" cy="2506086"/>
          </a:xfrm>
          <a:prstGeom prst="rect">
            <a:avLst/>
          </a:prstGeom>
        </p:spPr>
      </p:pic>
      <p:pic>
        <p:nvPicPr>
          <p:cNvPr id="14" name="Picture 13"/>
          <p:cNvPicPr>
            <a:picLocks noChangeAspect="1"/>
          </p:cNvPicPr>
          <p:nvPr/>
        </p:nvPicPr>
        <p:blipFill>
          <a:blip r:embed="rId7"/>
          <a:stretch>
            <a:fillRect/>
          </a:stretch>
        </p:blipFill>
        <p:spPr>
          <a:xfrm>
            <a:off x="6128385" y="4380513"/>
            <a:ext cx="2337435" cy="694552"/>
          </a:xfrm>
          <a:prstGeom prst="rect">
            <a:avLst/>
          </a:prstGeom>
        </p:spPr>
      </p:pic>
      <p:pic>
        <p:nvPicPr>
          <p:cNvPr id="15" name="Picture 14"/>
          <p:cNvPicPr>
            <a:picLocks noChangeAspect="1"/>
          </p:cNvPicPr>
          <p:nvPr/>
        </p:nvPicPr>
        <p:blipFill>
          <a:blip r:embed="rId8"/>
          <a:stretch>
            <a:fillRect/>
          </a:stretch>
        </p:blipFill>
        <p:spPr>
          <a:xfrm>
            <a:off x="6472175" y="2558937"/>
            <a:ext cx="2314824" cy="500173"/>
          </a:xfrm>
          <a:prstGeom prst="rect">
            <a:avLst/>
          </a:prstGeom>
        </p:spPr>
      </p:pic>
      <p:sp>
        <p:nvSpPr>
          <p:cNvPr id="7" name="TextBox 6"/>
          <p:cNvSpPr txBox="1"/>
          <p:nvPr/>
        </p:nvSpPr>
        <p:spPr>
          <a:xfrm>
            <a:off x="7913073" y="3183109"/>
            <a:ext cx="1105493" cy="461665"/>
          </a:xfrm>
          <a:prstGeom prst="rect">
            <a:avLst/>
          </a:prstGeom>
          <a:noFill/>
        </p:spPr>
        <p:txBody>
          <a:bodyPr wrap="square" rtlCol="0">
            <a:spAutoFit/>
          </a:bodyPr>
          <a:lstStyle/>
          <a:p>
            <a:r>
              <a:rPr lang="en-US" sz="1200" dirty="0" smtClean="0">
                <a:solidFill>
                  <a:srgbClr val="FF0000"/>
                </a:solidFill>
              </a:rPr>
              <a:t>Hydroxyl group</a:t>
            </a:r>
            <a:endParaRPr lang="en-US" sz="1200" dirty="0">
              <a:solidFill>
                <a:srgbClr val="FF0000"/>
              </a:solidFill>
            </a:endParaRPr>
          </a:p>
        </p:txBody>
      </p:sp>
    </p:spTree>
    <p:extLst>
      <p:ext uri="{BB962C8B-B14F-4D97-AF65-F5344CB8AC3E}">
        <p14:creationId xmlns:p14="http://schemas.microsoft.com/office/powerpoint/2010/main" val="3818061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4587238" y="1319734"/>
            <a:ext cx="3192421" cy="2402419"/>
          </a:xfrm>
          <a:prstGeom prst="rect">
            <a:avLst/>
          </a:prstGeom>
        </p:spPr>
      </p:pic>
      <p:pic>
        <p:nvPicPr>
          <p:cNvPr id="13" name="Picture 12"/>
          <p:cNvPicPr>
            <a:picLocks noChangeAspect="1"/>
          </p:cNvPicPr>
          <p:nvPr/>
        </p:nvPicPr>
        <p:blipFill>
          <a:blip r:embed="rId3"/>
          <a:stretch>
            <a:fillRect/>
          </a:stretch>
        </p:blipFill>
        <p:spPr>
          <a:xfrm>
            <a:off x="1278514" y="1319736"/>
            <a:ext cx="3308724" cy="2403608"/>
          </a:xfrm>
          <a:prstGeom prst="rect">
            <a:avLst/>
          </a:prstGeom>
        </p:spPr>
      </p:pic>
      <p:sp>
        <p:nvSpPr>
          <p:cNvPr id="2" name="Title 1"/>
          <p:cNvSpPr>
            <a:spLocks noGrp="1"/>
          </p:cNvSpPr>
          <p:nvPr>
            <p:ph type="title"/>
          </p:nvPr>
        </p:nvSpPr>
        <p:spPr/>
        <p:txBody>
          <a:bodyPr/>
          <a:lstStyle/>
          <a:p>
            <a:r>
              <a:rPr lang="en-US" dirty="0" smtClean="0"/>
              <a:t>Effect of brine </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33</a:t>
            </a:fld>
            <a:endParaRPr lang="en-US">
              <a:solidFill>
                <a:prstClr val="black"/>
              </a:solidFill>
            </a:endParaRPr>
          </a:p>
        </p:txBody>
      </p:sp>
      <p:sp>
        <p:nvSpPr>
          <p:cNvPr id="14" name="TextBox 13"/>
          <p:cNvSpPr txBox="1"/>
          <p:nvPr/>
        </p:nvSpPr>
        <p:spPr>
          <a:xfrm>
            <a:off x="290286" y="6078111"/>
            <a:ext cx="8853714"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The adsorption </a:t>
            </a:r>
            <a:r>
              <a:rPr lang="en-US" sz="1200" dirty="0"/>
              <a:t>of L2422 decreased </a:t>
            </a:r>
            <a:r>
              <a:rPr lang="en-US" sz="1200" dirty="0" smtClean="0"/>
              <a:t>from </a:t>
            </a:r>
            <a:r>
              <a:rPr lang="en-US" sz="1200" dirty="0"/>
              <a:t>0.12mg/m2 to 0.09mg/m2 for Silurian dolomite </a:t>
            </a:r>
            <a:r>
              <a:rPr lang="en-US" sz="1200" dirty="0" smtClean="0"/>
              <a:t>in </a:t>
            </a:r>
            <a:r>
              <a:rPr lang="en-US" sz="1200" dirty="0"/>
              <a:t>the presence of ES </a:t>
            </a:r>
            <a:r>
              <a:rPr lang="en-US" sz="1200" dirty="0" smtClean="0"/>
              <a:t>brine</a:t>
            </a:r>
          </a:p>
          <a:p>
            <a:pPr marL="171450" indent="-171450">
              <a:buFont typeface="Arial" panose="020B0604020202020204" pitchFamily="34" charset="0"/>
              <a:buChar char="•"/>
            </a:pPr>
            <a:r>
              <a:rPr lang="en-US" sz="1200" dirty="0" smtClean="0"/>
              <a:t>The </a:t>
            </a:r>
            <a:r>
              <a:rPr lang="en-US" sz="1200" dirty="0"/>
              <a:t>equilibrium plateau of adsorption amount of L2422 on </a:t>
            </a:r>
            <a:r>
              <a:rPr lang="en-US" sz="1200" dirty="0" err="1"/>
              <a:t>sciencelab</a:t>
            </a:r>
            <a:r>
              <a:rPr lang="en-US" sz="1200" dirty="0"/>
              <a:t> dolomite in ES brine is around 0.28mg/m2 which is almost the same as that in DI water environment </a:t>
            </a:r>
          </a:p>
        </p:txBody>
      </p:sp>
      <p:pic>
        <p:nvPicPr>
          <p:cNvPr id="3" name="Picture 2"/>
          <p:cNvPicPr>
            <a:picLocks noChangeAspect="1"/>
          </p:cNvPicPr>
          <p:nvPr/>
        </p:nvPicPr>
        <p:blipFill>
          <a:blip r:embed="rId4"/>
          <a:stretch>
            <a:fillRect/>
          </a:stretch>
        </p:blipFill>
        <p:spPr>
          <a:xfrm>
            <a:off x="4587241" y="3722155"/>
            <a:ext cx="3192418" cy="2355955"/>
          </a:xfrm>
          <a:prstGeom prst="rect">
            <a:avLst/>
          </a:prstGeom>
        </p:spPr>
      </p:pic>
      <p:pic>
        <p:nvPicPr>
          <p:cNvPr id="12" name="Picture 11"/>
          <p:cNvPicPr>
            <a:picLocks noChangeAspect="1"/>
          </p:cNvPicPr>
          <p:nvPr/>
        </p:nvPicPr>
        <p:blipFill>
          <a:blip r:embed="rId5"/>
          <a:stretch>
            <a:fillRect/>
          </a:stretch>
        </p:blipFill>
        <p:spPr>
          <a:xfrm>
            <a:off x="1274491" y="3722156"/>
            <a:ext cx="3312749" cy="2355955"/>
          </a:xfrm>
          <a:prstGeom prst="rect">
            <a:avLst/>
          </a:prstGeom>
        </p:spPr>
      </p:pic>
      <p:sp>
        <p:nvSpPr>
          <p:cNvPr id="15" name="TextBox 14"/>
          <p:cNvSpPr txBox="1"/>
          <p:nvPr/>
        </p:nvSpPr>
        <p:spPr>
          <a:xfrm>
            <a:off x="2944800" y="1908000"/>
            <a:ext cx="1317600" cy="461665"/>
          </a:xfrm>
          <a:prstGeom prst="rect">
            <a:avLst/>
          </a:prstGeom>
          <a:noFill/>
        </p:spPr>
        <p:txBody>
          <a:bodyPr wrap="square" rtlCol="0">
            <a:spAutoFit/>
          </a:bodyPr>
          <a:lstStyle/>
          <a:p>
            <a:r>
              <a:rPr lang="en-US" sz="1200" dirty="0" smtClean="0">
                <a:solidFill>
                  <a:srgbClr val="FF0000"/>
                </a:solidFill>
              </a:rPr>
              <a:t>Silurian dolomite</a:t>
            </a:r>
          </a:p>
          <a:p>
            <a:r>
              <a:rPr lang="en-US" sz="1200" dirty="0" smtClean="0">
                <a:solidFill>
                  <a:srgbClr val="FF0000"/>
                </a:solidFill>
              </a:rPr>
              <a:t>DI</a:t>
            </a:r>
            <a:endParaRPr lang="en-US" sz="1200" dirty="0">
              <a:solidFill>
                <a:srgbClr val="FF0000"/>
              </a:solidFill>
            </a:endParaRPr>
          </a:p>
        </p:txBody>
      </p:sp>
      <p:sp>
        <p:nvSpPr>
          <p:cNvPr id="16" name="TextBox 15"/>
          <p:cNvSpPr txBox="1"/>
          <p:nvPr/>
        </p:nvSpPr>
        <p:spPr>
          <a:xfrm>
            <a:off x="6034800" y="1907999"/>
            <a:ext cx="1317600" cy="461665"/>
          </a:xfrm>
          <a:prstGeom prst="rect">
            <a:avLst/>
          </a:prstGeom>
          <a:noFill/>
        </p:spPr>
        <p:txBody>
          <a:bodyPr wrap="square" rtlCol="0">
            <a:spAutoFit/>
          </a:bodyPr>
          <a:lstStyle/>
          <a:p>
            <a:r>
              <a:rPr lang="en-US" sz="1200" dirty="0" smtClean="0">
                <a:solidFill>
                  <a:srgbClr val="FF0000"/>
                </a:solidFill>
              </a:rPr>
              <a:t>Silurian dolomite Brine</a:t>
            </a:r>
            <a:endParaRPr lang="en-US" sz="1200" dirty="0">
              <a:solidFill>
                <a:srgbClr val="FF0000"/>
              </a:solidFill>
            </a:endParaRPr>
          </a:p>
        </p:txBody>
      </p:sp>
      <p:sp>
        <p:nvSpPr>
          <p:cNvPr id="17" name="TextBox 16"/>
          <p:cNvSpPr txBox="1"/>
          <p:nvPr/>
        </p:nvSpPr>
        <p:spPr>
          <a:xfrm>
            <a:off x="2924864" y="4259842"/>
            <a:ext cx="1567935" cy="461665"/>
          </a:xfrm>
          <a:prstGeom prst="rect">
            <a:avLst/>
          </a:prstGeom>
          <a:noFill/>
        </p:spPr>
        <p:txBody>
          <a:bodyPr wrap="square" rtlCol="0">
            <a:spAutoFit/>
          </a:bodyPr>
          <a:lstStyle/>
          <a:p>
            <a:r>
              <a:rPr lang="en-US" sz="1200" dirty="0" err="1" smtClean="0">
                <a:solidFill>
                  <a:srgbClr val="FF0000"/>
                </a:solidFill>
              </a:rPr>
              <a:t>Sciencelab</a:t>
            </a:r>
            <a:r>
              <a:rPr lang="en-US" sz="1200" dirty="0" smtClean="0">
                <a:solidFill>
                  <a:srgbClr val="FF0000"/>
                </a:solidFill>
              </a:rPr>
              <a:t> dolomite</a:t>
            </a:r>
          </a:p>
          <a:p>
            <a:r>
              <a:rPr lang="en-US" sz="1200" dirty="0" smtClean="0">
                <a:solidFill>
                  <a:srgbClr val="FF0000"/>
                </a:solidFill>
              </a:rPr>
              <a:t>DI</a:t>
            </a:r>
            <a:endParaRPr lang="en-US" sz="1200" dirty="0">
              <a:solidFill>
                <a:srgbClr val="FF0000"/>
              </a:solidFill>
            </a:endParaRPr>
          </a:p>
        </p:txBody>
      </p:sp>
      <p:sp>
        <p:nvSpPr>
          <p:cNvPr id="18" name="TextBox 17"/>
          <p:cNvSpPr txBox="1"/>
          <p:nvPr/>
        </p:nvSpPr>
        <p:spPr>
          <a:xfrm>
            <a:off x="6034800" y="4259841"/>
            <a:ext cx="1567935" cy="461665"/>
          </a:xfrm>
          <a:prstGeom prst="rect">
            <a:avLst/>
          </a:prstGeom>
          <a:noFill/>
        </p:spPr>
        <p:txBody>
          <a:bodyPr wrap="square" rtlCol="0">
            <a:spAutoFit/>
          </a:bodyPr>
          <a:lstStyle/>
          <a:p>
            <a:r>
              <a:rPr lang="en-US" sz="1200" dirty="0" err="1" smtClean="0">
                <a:solidFill>
                  <a:srgbClr val="FF0000"/>
                </a:solidFill>
              </a:rPr>
              <a:t>Sciencelab</a:t>
            </a:r>
            <a:r>
              <a:rPr lang="en-US" sz="1200" dirty="0" smtClean="0">
                <a:solidFill>
                  <a:srgbClr val="FF0000"/>
                </a:solidFill>
              </a:rPr>
              <a:t> dolomite</a:t>
            </a:r>
          </a:p>
          <a:p>
            <a:r>
              <a:rPr lang="en-US" sz="1200" dirty="0" smtClean="0">
                <a:solidFill>
                  <a:srgbClr val="FF0000"/>
                </a:solidFill>
              </a:rPr>
              <a:t>Brine</a:t>
            </a:r>
            <a:endParaRPr lang="en-US" sz="1200" dirty="0">
              <a:solidFill>
                <a:srgbClr val="FF0000"/>
              </a:solidFill>
            </a:endParaRPr>
          </a:p>
        </p:txBody>
      </p:sp>
    </p:spTree>
    <p:extLst>
      <p:ext uri="{BB962C8B-B14F-4D97-AF65-F5344CB8AC3E}">
        <p14:creationId xmlns:p14="http://schemas.microsoft.com/office/powerpoint/2010/main" val="2226840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CO2</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34</a:t>
            </a:fld>
            <a:endParaRPr lang="en-US" dirty="0">
              <a:solidFill>
                <a:prstClr val="black"/>
              </a:solidFill>
            </a:endParaRPr>
          </a:p>
        </p:txBody>
      </p:sp>
      <p:sp>
        <p:nvSpPr>
          <p:cNvPr id="7" name="Rectangle 6"/>
          <p:cNvSpPr/>
          <p:nvPr/>
        </p:nvSpPr>
        <p:spPr>
          <a:xfrm>
            <a:off x="91440" y="5081480"/>
            <a:ext cx="8396515" cy="923330"/>
          </a:xfrm>
          <a:prstGeom prst="rect">
            <a:avLst/>
          </a:prstGeom>
        </p:spPr>
        <p:txBody>
          <a:bodyPr wrap="square">
            <a:spAutoFit/>
          </a:bodyPr>
          <a:lstStyle/>
          <a:p>
            <a:pPr marL="285750" indent="-285750">
              <a:buFont typeface="Arial" panose="020B0604020202020204" pitchFamily="34" charset="0"/>
              <a:buChar char="•"/>
            </a:pPr>
            <a:r>
              <a:rPr lang="en-US" dirty="0"/>
              <a:t>The adsorption of L2422 </a:t>
            </a:r>
            <a:r>
              <a:rPr lang="en-US" dirty="0" smtClean="0"/>
              <a:t>was almost the same under the 1atm air and 1atm CO2, both at room temperature </a:t>
            </a:r>
          </a:p>
          <a:p>
            <a:endParaRPr lang="en-US" dirty="0"/>
          </a:p>
        </p:txBody>
      </p:sp>
      <p:pic>
        <p:nvPicPr>
          <p:cNvPr id="3" name="Picture 2"/>
          <p:cNvPicPr>
            <a:picLocks noChangeAspect="1"/>
          </p:cNvPicPr>
          <p:nvPr/>
        </p:nvPicPr>
        <p:blipFill>
          <a:blip r:embed="rId2"/>
          <a:stretch>
            <a:fillRect/>
          </a:stretch>
        </p:blipFill>
        <p:spPr>
          <a:xfrm>
            <a:off x="34152" y="1378174"/>
            <a:ext cx="4413887" cy="3139712"/>
          </a:xfrm>
          <a:prstGeom prst="rect">
            <a:avLst/>
          </a:prstGeom>
        </p:spPr>
      </p:pic>
      <p:pic>
        <p:nvPicPr>
          <p:cNvPr id="8" name="Picture 7"/>
          <p:cNvPicPr>
            <a:picLocks noChangeAspect="1"/>
          </p:cNvPicPr>
          <p:nvPr/>
        </p:nvPicPr>
        <p:blipFill>
          <a:blip r:embed="rId3"/>
          <a:stretch>
            <a:fillRect/>
          </a:stretch>
        </p:blipFill>
        <p:spPr>
          <a:xfrm>
            <a:off x="4448039" y="1378174"/>
            <a:ext cx="4223521" cy="3139712"/>
          </a:xfrm>
          <a:prstGeom prst="rect">
            <a:avLst/>
          </a:prstGeom>
        </p:spPr>
      </p:pic>
      <p:sp>
        <p:nvSpPr>
          <p:cNvPr id="9" name="TextBox 8"/>
          <p:cNvSpPr txBox="1"/>
          <p:nvPr/>
        </p:nvSpPr>
        <p:spPr>
          <a:xfrm>
            <a:off x="2620800" y="2217600"/>
            <a:ext cx="1216800" cy="646331"/>
          </a:xfrm>
          <a:prstGeom prst="rect">
            <a:avLst/>
          </a:prstGeom>
          <a:noFill/>
        </p:spPr>
        <p:txBody>
          <a:bodyPr wrap="square" rtlCol="0">
            <a:spAutoFit/>
          </a:bodyPr>
          <a:lstStyle/>
          <a:p>
            <a:r>
              <a:rPr lang="en-US" sz="1200" dirty="0" err="1" smtClean="0">
                <a:solidFill>
                  <a:srgbClr val="FF0000"/>
                </a:solidFill>
              </a:rPr>
              <a:t>Sciencalab</a:t>
            </a:r>
            <a:r>
              <a:rPr lang="en-US" sz="1200" dirty="0" smtClean="0">
                <a:solidFill>
                  <a:srgbClr val="FF0000"/>
                </a:solidFill>
              </a:rPr>
              <a:t> dolomite, </a:t>
            </a:r>
          </a:p>
          <a:p>
            <a:r>
              <a:rPr lang="en-US" sz="1200" dirty="0" smtClean="0">
                <a:solidFill>
                  <a:srgbClr val="FF0000"/>
                </a:solidFill>
              </a:rPr>
              <a:t>1atm air</a:t>
            </a:r>
            <a:endParaRPr lang="en-US" sz="1200" dirty="0">
              <a:solidFill>
                <a:srgbClr val="FF0000"/>
              </a:solidFill>
            </a:endParaRPr>
          </a:p>
        </p:txBody>
      </p:sp>
      <p:sp>
        <p:nvSpPr>
          <p:cNvPr id="10" name="TextBox 9"/>
          <p:cNvSpPr txBox="1"/>
          <p:nvPr/>
        </p:nvSpPr>
        <p:spPr>
          <a:xfrm>
            <a:off x="6860400" y="2217599"/>
            <a:ext cx="1216800" cy="646331"/>
          </a:xfrm>
          <a:prstGeom prst="rect">
            <a:avLst/>
          </a:prstGeom>
          <a:noFill/>
        </p:spPr>
        <p:txBody>
          <a:bodyPr wrap="square" rtlCol="0">
            <a:spAutoFit/>
          </a:bodyPr>
          <a:lstStyle/>
          <a:p>
            <a:r>
              <a:rPr lang="en-US" sz="1200" dirty="0" err="1" smtClean="0">
                <a:solidFill>
                  <a:srgbClr val="FF0000"/>
                </a:solidFill>
              </a:rPr>
              <a:t>Sciencalab</a:t>
            </a:r>
            <a:r>
              <a:rPr lang="en-US" sz="1200" dirty="0" smtClean="0">
                <a:solidFill>
                  <a:srgbClr val="FF0000"/>
                </a:solidFill>
              </a:rPr>
              <a:t> dolomite, </a:t>
            </a:r>
          </a:p>
          <a:p>
            <a:r>
              <a:rPr lang="en-US" sz="1200" dirty="0" smtClean="0">
                <a:solidFill>
                  <a:srgbClr val="FF0000"/>
                </a:solidFill>
              </a:rPr>
              <a:t>1atm CO2</a:t>
            </a:r>
            <a:endParaRPr lang="en-US" sz="1200" dirty="0">
              <a:solidFill>
                <a:srgbClr val="FF0000"/>
              </a:solidFill>
            </a:endParaRPr>
          </a:p>
        </p:txBody>
      </p:sp>
    </p:spTree>
    <p:extLst>
      <p:ext uri="{BB962C8B-B14F-4D97-AF65-F5344CB8AC3E}">
        <p14:creationId xmlns:p14="http://schemas.microsoft.com/office/powerpoint/2010/main" val="1267992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509" y="1408597"/>
            <a:ext cx="3192744" cy="216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3"/>
          <a:stretch>
            <a:fillRect/>
          </a:stretch>
        </p:blipFill>
        <p:spPr>
          <a:xfrm>
            <a:off x="914400" y="3577368"/>
            <a:ext cx="3530109" cy="2077834"/>
          </a:xfrm>
          <a:prstGeom prst="rect">
            <a:avLst/>
          </a:prstGeom>
        </p:spPr>
      </p:pic>
      <p:pic>
        <p:nvPicPr>
          <p:cNvPr id="17" name="Picture 16"/>
          <p:cNvPicPr>
            <a:picLocks noChangeAspect="1"/>
          </p:cNvPicPr>
          <p:nvPr/>
        </p:nvPicPr>
        <p:blipFill>
          <a:blip r:embed="rId4"/>
          <a:stretch>
            <a:fillRect/>
          </a:stretch>
        </p:blipFill>
        <p:spPr>
          <a:xfrm>
            <a:off x="917329" y="1408597"/>
            <a:ext cx="3527180" cy="2167982"/>
          </a:xfrm>
          <a:prstGeom prst="rect">
            <a:avLst/>
          </a:prstGeom>
        </p:spPr>
      </p:pic>
      <p:sp>
        <p:nvSpPr>
          <p:cNvPr id="2" name="Title 1"/>
          <p:cNvSpPr>
            <a:spLocks noGrp="1"/>
          </p:cNvSpPr>
          <p:nvPr>
            <p:ph type="title"/>
          </p:nvPr>
        </p:nvSpPr>
        <p:spPr/>
        <p:txBody>
          <a:bodyPr/>
          <a:lstStyle/>
          <a:p>
            <a:r>
              <a:rPr lang="en-US" dirty="0" smtClean="0"/>
              <a:t>Effect of Temperature</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35</a:t>
            </a:fld>
            <a:endParaRPr lang="en-US" dirty="0">
              <a:solidFill>
                <a:prstClr val="black"/>
              </a:solidFill>
            </a:endParaRPr>
          </a:p>
        </p:txBody>
      </p:sp>
      <p:sp>
        <p:nvSpPr>
          <p:cNvPr id="7" name="Rectangle 6"/>
          <p:cNvSpPr/>
          <p:nvPr/>
        </p:nvSpPr>
        <p:spPr>
          <a:xfrm>
            <a:off x="105088" y="5845755"/>
            <a:ext cx="8396515" cy="646331"/>
          </a:xfrm>
          <a:prstGeom prst="rect">
            <a:avLst/>
          </a:prstGeom>
        </p:spPr>
        <p:txBody>
          <a:bodyPr wrap="square">
            <a:spAutoFit/>
          </a:bodyPr>
          <a:lstStyle/>
          <a:p>
            <a:pPr marL="285750" indent="-285750">
              <a:buFont typeface="Arial" panose="020B0604020202020204" pitchFamily="34" charset="0"/>
              <a:buChar char="•"/>
            </a:pPr>
            <a:r>
              <a:rPr lang="en-US" dirty="0"/>
              <a:t>The adsorption </a:t>
            </a:r>
            <a:r>
              <a:rPr lang="en-US" dirty="0" smtClean="0"/>
              <a:t>at 80</a:t>
            </a:r>
            <a:r>
              <a:rPr lang="en-US" dirty="0" smtClean="0">
                <a:sym typeface="Symbol" panose="05050102010706020507" pitchFamily="18" charset="2"/>
              </a:rPr>
              <a:t></a:t>
            </a:r>
            <a:r>
              <a:rPr lang="en-US" dirty="0" smtClean="0"/>
              <a:t>C are much higher than that under 20</a:t>
            </a:r>
            <a:r>
              <a:rPr lang="en-US" dirty="0" smtClean="0">
                <a:sym typeface="Symbol" panose="05050102010706020507" pitchFamily="18" charset="2"/>
              </a:rPr>
              <a:t></a:t>
            </a:r>
            <a:r>
              <a:rPr lang="en-US" dirty="0" smtClean="0"/>
              <a:t>C</a:t>
            </a:r>
            <a:r>
              <a:rPr lang="en-US" dirty="0"/>
              <a:t> </a:t>
            </a:r>
            <a:r>
              <a:rPr lang="en-US" dirty="0" smtClean="0"/>
              <a:t>on calcite and silica</a:t>
            </a:r>
          </a:p>
          <a:p>
            <a:pPr marL="285750" indent="-285750">
              <a:buFont typeface="Arial" panose="020B0604020202020204" pitchFamily="34" charset="0"/>
              <a:buChar char="•"/>
            </a:pPr>
            <a:r>
              <a:rPr lang="en-US" dirty="0"/>
              <a:t>D</a:t>
            </a:r>
            <a:r>
              <a:rPr lang="en-US" dirty="0" smtClean="0"/>
              <a:t>egradation beside of adsorption? </a:t>
            </a:r>
          </a:p>
        </p:txBody>
      </p:sp>
      <p:pic>
        <p:nvPicPr>
          <p:cNvPr id="6" name="Picture 5"/>
          <p:cNvPicPr>
            <a:picLocks noChangeAspect="1"/>
          </p:cNvPicPr>
          <p:nvPr/>
        </p:nvPicPr>
        <p:blipFill>
          <a:blip r:embed="rId5"/>
          <a:stretch>
            <a:fillRect/>
          </a:stretch>
        </p:blipFill>
        <p:spPr>
          <a:xfrm>
            <a:off x="4425425" y="3576578"/>
            <a:ext cx="3211828" cy="2078623"/>
          </a:xfrm>
          <a:prstGeom prst="rect">
            <a:avLst/>
          </a:prstGeom>
        </p:spPr>
      </p:pic>
      <p:sp>
        <p:nvSpPr>
          <p:cNvPr id="12" name="TextBox 11"/>
          <p:cNvSpPr txBox="1"/>
          <p:nvPr/>
        </p:nvSpPr>
        <p:spPr>
          <a:xfrm>
            <a:off x="2944800" y="1908000"/>
            <a:ext cx="1202400" cy="461665"/>
          </a:xfrm>
          <a:prstGeom prst="rect">
            <a:avLst/>
          </a:prstGeom>
          <a:noFill/>
        </p:spPr>
        <p:txBody>
          <a:bodyPr wrap="square" rtlCol="0">
            <a:spAutoFit/>
          </a:bodyPr>
          <a:lstStyle/>
          <a:p>
            <a:r>
              <a:rPr lang="en-US" sz="1200" dirty="0" err="1" smtClean="0">
                <a:solidFill>
                  <a:srgbClr val="FF0000"/>
                </a:solidFill>
              </a:rPr>
              <a:t>Sciencelab</a:t>
            </a:r>
            <a:r>
              <a:rPr lang="en-US" sz="1200" dirty="0" smtClean="0">
                <a:solidFill>
                  <a:srgbClr val="FF0000"/>
                </a:solidFill>
              </a:rPr>
              <a:t> dolomite, 20</a:t>
            </a:r>
            <a:r>
              <a:rPr lang="en-US" sz="1200" dirty="0" smtClean="0">
                <a:solidFill>
                  <a:srgbClr val="FF0000"/>
                </a:solidFill>
                <a:sym typeface="Symbol" panose="05050102010706020507" pitchFamily="18" charset="2"/>
              </a:rPr>
              <a:t></a:t>
            </a:r>
            <a:r>
              <a:rPr lang="en-US" sz="1200" dirty="0" smtClean="0">
                <a:solidFill>
                  <a:srgbClr val="FF0000"/>
                </a:solidFill>
              </a:rPr>
              <a:t>C</a:t>
            </a:r>
            <a:endParaRPr lang="en-US" sz="1200" dirty="0">
              <a:solidFill>
                <a:srgbClr val="FF0000"/>
              </a:solidFill>
            </a:endParaRPr>
          </a:p>
        </p:txBody>
      </p:sp>
      <p:sp>
        <p:nvSpPr>
          <p:cNvPr id="13" name="TextBox 12"/>
          <p:cNvSpPr txBox="1"/>
          <p:nvPr/>
        </p:nvSpPr>
        <p:spPr>
          <a:xfrm>
            <a:off x="6304408" y="1677167"/>
            <a:ext cx="1202400" cy="461665"/>
          </a:xfrm>
          <a:prstGeom prst="rect">
            <a:avLst/>
          </a:prstGeom>
          <a:noFill/>
        </p:spPr>
        <p:txBody>
          <a:bodyPr wrap="square" rtlCol="0">
            <a:spAutoFit/>
          </a:bodyPr>
          <a:lstStyle/>
          <a:p>
            <a:r>
              <a:rPr lang="en-US" sz="1200" dirty="0" err="1" smtClean="0">
                <a:solidFill>
                  <a:srgbClr val="FF0000"/>
                </a:solidFill>
              </a:rPr>
              <a:t>Sciencelab</a:t>
            </a:r>
            <a:r>
              <a:rPr lang="en-US" sz="1200" dirty="0" smtClean="0">
                <a:solidFill>
                  <a:srgbClr val="FF0000"/>
                </a:solidFill>
              </a:rPr>
              <a:t> dolomite, 80</a:t>
            </a:r>
            <a:r>
              <a:rPr lang="en-US" sz="1200" dirty="0" smtClean="0">
                <a:solidFill>
                  <a:srgbClr val="FF0000"/>
                </a:solidFill>
                <a:sym typeface="Symbol" panose="05050102010706020507" pitchFamily="18" charset="2"/>
              </a:rPr>
              <a:t></a:t>
            </a:r>
            <a:r>
              <a:rPr lang="en-US" sz="1200" dirty="0" smtClean="0">
                <a:solidFill>
                  <a:srgbClr val="FF0000"/>
                </a:solidFill>
              </a:rPr>
              <a:t>C</a:t>
            </a:r>
            <a:endParaRPr lang="en-US" sz="1200" dirty="0">
              <a:solidFill>
                <a:srgbClr val="FF0000"/>
              </a:solidFill>
            </a:endParaRPr>
          </a:p>
        </p:txBody>
      </p:sp>
      <p:sp>
        <p:nvSpPr>
          <p:cNvPr id="14" name="TextBox 13"/>
          <p:cNvSpPr txBox="1"/>
          <p:nvPr/>
        </p:nvSpPr>
        <p:spPr>
          <a:xfrm>
            <a:off x="2874300" y="3791670"/>
            <a:ext cx="1202400" cy="461665"/>
          </a:xfrm>
          <a:prstGeom prst="rect">
            <a:avLst/>
          </a:prstGeom>
          <a:noFill/>
        </p:spPr>
        <p:txBody>
          <a:bodyPr wrap="square" rtlCol="0">
            <a:spAutoFit/>
          </a:bodyPr>
          <a:lstStyle/>
          <a:p>
            <a:r>
              <a:rPr lang="en-US" sz="1200" dirty="0" smtClean="0">
                <a:solidFill>
                  <a:srgbClr val="FF0000"/>
                </a:solidFill>
              </a:rPr>
              <a:t>US silica, </a:t>
            </a:r>
          </a:p>
          <a:p>
            <a:r>
              <a:rPr lang="en-US" sz="1200" dirty="0" smtClean="0">
                <a:solidFill>
                  <a:srgbClr val="FF0000"/>
                </a:solidFill>
              </a:rPr>
              <a:t>20</a:t>
            </a:r>
            <a:r>
              <a:rPr lang="en-US" sz="1200" dirty="0" smtClean="0">
                <a:solidFill>
                  <a:srgbClr val="FF0000"/>
                </a:solidFill>
                <a:sym typeface="Symbol" panose="05050102010706020507" pitchFamily="18" charset="2"/>
              </a:rPr>
              <a:t></a:t>
            </a:r>
            <a:r>
              <a:rPr lang="en-US" sz="1200" dirty="0" smtClean="0">
                <a:solidFill>
                  <a:srgbClr val="FF0000"/>
                </a:solidFill>
              </a:rPr>
              <a:t>C</a:t>
            </a:r>
            <a:endParaRPr lang="en-US" sz="1200" dirty="0">
              <a:solidFill>
                <a:srgbClr val="FF0000"/>
              </a:solidFill>
            </a:endParaRPr>
          </a:p>
        </p:txBody>
      </p:sp>
      <p:sp>
        <p:nvSpPr>
          <p:cNvPr id="15" name="TextBox 14"/>
          <p:cNvSpPr txBox="1"/>
          <p:nvPr/>
        </p:nvSpPr>
        <p:spPr>
          <a:xfrm>
            <a:off x="6010326" y="3791669"/>
            <a:ext cx="1202400" cy="461665"/>
          </a:xfrm>
          <a:prstGeom prst="rect">
            <a:avLst/>
          </a:prstGeom>
          <a:noFill/>
        </p:spPr>
        <p:txBody>
          <a:bodyPr wrap="square" rtlCol="0">
            <a:spAutoFit/>
          </a:bodyPr>
          <a:lstStyle/>
          <a:p>
            <a:r>
              <a:rPr lang="en-US" sz="1200" dirty="0" smtClean="0">
                <a:solidFill>
                  <a:srgbClr val="FF0000"/>
                </a:solidFill>
              </a:rPr>
              <a:t>US silica, </a:t>
            </a:r>
          </a:p>
          <a:p>
            <a:r>
              <a:rPr lang="en-US" sz="1200" dirty="0" smtClean="0">
                <a:solidFill>
                  <a:srgbClr val="FF0000"/>
                </a:solidFill>
              </a:rPr>
              <a:t>80</a:t>
            </a:r>
            <a:r>
              <a:rPr lang="en-US" sz="1200" dirty="0" smtClean="0">
                <a:solidFill>
                  <a:srgbClr val="FF0000"/>
                </a:solidFill>
                <a:sym typeface="Symbol" panose="05050102010706020507" pitchFamily="18" charset="2"/>
              </a:rPr>
              <a:t></a:t>
            </a:r>
            <a:r>
              <a:rPr lang="en-US" sz="1200" dirty="0" smtClean="0">
                <a:solidFill>
                  <a:srgbClr val="FF0000"/>
                </a:solidFill>
              </a:rPr>
              <a:t>C</a:t>
            </a:r>
            <a:endParaRPr lang="en-US" sz="1200" dirty="0">
              <a:solidFill>
                <a:srgbClr val="FF0000"/>
              </a:solidFill>
            </a:endParaRPr>
          </a:p>
        </p:txBody>
      </p:sp>
    </p:spTree>
    <p:extLst>
      <p:ext uri="{BB962C8B-B14F-4D97-AF65-F5344CB8AC3E}">
        <p14:creationId xmlns:p14="http://schemas.microsoft.com/office/powerpoint/2010/main" val="639154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a:t>
            </a:r>
            <a:endParaRPr lang="en-US" dirty="0"/>
          </a:p>
        </p:txBody>
      </p:sp>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36</a:t>
            </a:fld>
            <a:endParaRPr lang="en-US">
              <a:solidFill>
                <a:prstClr val="black"/>
              </a:solidFill>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8"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999" y="2529017"/>
            <a:ext cx="6055331" cy="11315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09772" y="4666219"/>
            <a:ext cx="4572000" cy="646331"/>
          </a:xfrm>
          <a:prstGeom prst="rect">
            <a:avLst/>
          </a:prstGeom>
        </p:spPr>
        <p:txBody>
          <a:bodyPr>
            <a:spAutoFit/>
          </a:bodyPr>
          <a:lstStyle/>
          <a:p>
            <a:pPr algn="just">
              <a:spcAft>
                <a:spcPts val="1000"/>
              </a:spcAft>
            </a:pPr>
            <a:r>
              <a:rPr lang="en-US" dirty="0" smtClean="0">
                <a:solidFill>
                  <a:srgbClr val="000000"/>
                </a:solidFill>
                <a:latin typeface="Times New Roman"/>
                <a:ea typeface="Times New Roman"/>
                <a:cs typeface="Times New Roman"/>
              </a:rPr>
              <a:t>The </a:t>
            </a:r>
            <a:r>
              <a:rPr lang="en-US" dirty="0">
                <a:solidFill>
                  <a:srgbClr val="000000"/>
                </a:solidFill>
                <a:latin typeface="Times New Roman"/>
                <a:ea typeface="Times New Roman"/>
                <a:cs typeface="Times New Roman"/>
              </a:rPr>
              <a:t>thermal decomposition of L2422 under high temperature in oxidization environment</a:t>
            </a:r>
            <a:endParaRPr lang="en-US" sz="1200" i="1" dirty="0">
              <a:solidFill>
                <a:srgbClr val="1F497D"/>
              </a:solidFill>
              <a:ea typeface="SimSun"/>
              <a:cs typeface="Times New Roman"/>
            </a:endParaRPr>
          </a:p>
        </p:txBody>
      </p:sp>
    </p:spTree>
    <p:extLst>
      <p:ext uri="{BB962C8B-B14F-4D97-AF65-F5344CB8AC3E}">
        <p14:creationId xmlns:p14="http://schemas.microsoft.com/office/powerpoint/2010/main" val="7924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4</a:t>
            </a:fld>
            <a:endParaRPr lang="en-US" dirty="0">
              <a:solidFill>
                <a:prstClr val="black"/>
              </a:solidFill>
            </a:endParaRPr>
          </a:p>
        </p:txBody>
      </p:sp>
      <p:sp>
        <p:nvSpPr>
          <p:cNvPr id="9" name="Title 2"/>
          <p:cNvSpPr>
            <a:spLocks noGrp="1"/>
          </p:cNvSpPr>
          <p:nvPr>
            <p:ph type="title"/>
          </p:nvPr>
        </p:nvSpPr>
        <p:spPr>
          <a:xfrm>
            <a:off x="914400" y="0"/>
            <a:ext cx="6324600" cy="1143000"/>
          </a:xfrm>
        </p:spPr>
        <p:txBody>
          <a:bodyPr>
            <a:normAutofit fontScale="90000"/>
          </a:bodyPr>
          <a:lstStyle/>
          <a:p>
            <a:r>
              <a:rPr lang="en-US" sz="2800" b="1" dirty="0" smtClean="0"/>
              <a:t/>
            </a:r>
            <a:br>
              <a:rPr lang="en-US" sz="2800" b="1" dirty="0" smtClean="0"/>
            </a:br>
            <a:r>
              <a:rPr lang="en-US" sz="2800" b="1" dirty="0" smtClean="0"/>
              <a:t>Diagram of the High Temperature and High Pressure Core Flooding Setup</a:t>
            </a:r>
            <a:br>
              <a:rPr lang="en-US" sz="2800" b="1" dirty="0" smtClean="0"/>
            </a:br>
            <a:endParaRPr lang="en-US" sz="2800" dirty="0"/>
          </a:p>
        </p:txBody>
      </p:sp>
      <p:sp>
        <p:nvSpPr>
          <p:cNvPr id="10" name="Title 1"/>
          <p:cNvSpPr txBox="1">
            <a:spLocks/>
          </p:cNvSpPr>
          <p:nvPr/>
        </p:nvSpPr>
        <p:spPr>
          <a:xfrm>
            <a:off x="518864" y="8367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endParaRPr lang="en-US" sz="2800" b="1" dirty="0">
              <a:solidFill>
                <a:schemeClr val="tx1"/>
              </a:solidFill>
            </a:endParaRPr>
          </a:p>
        </p:txBody>
      </p:sp>
      <p:pic>
        <p:nvPicPr>
          <p:cNvPr id="13" name="Content Placeholder 3"/>
          <p:cNvPicPr>
            <a:picLocks noGrp="1"/>
          </p:cNvPicPr>
          <p:nvPr>
            <p:ph idx="1"/>
          </p:nvPr>
        </p:nvPicPr>
        <p:blipFill>
          <a:blip r:embed="rId3" cstate="print"/>
          <a:srcRect/>
          <a:stretch>
            <a:fillRect/>
          </a:stretch>
        </p:blipFill>
        <p:spPr bwMode="auto">
          <a:xfrm>
            <a:off x="1426166" y="2063483"/>
            <a:ext cx="6912768" cy="4392488"/>
          </a:xfrm>
          <a:prstGeom prst="rect">
            <a:avLst/>
          </a:prstGeom>
          <a:noFill/>
          <a:ln w="9525">
            <a:noFill/>
            <a:miter lim="800000"/>
            <a:headEnd/>
            <a:tailEnd/>
          </a:ln>
        </p:spPr>
      </p:pic>
      <p:sp>
        <p:nvSpPr>
          <p:cNvPr id="14" name="TextBox 13"/>
          <p:cNvSpPr txBox="1"/>
          <p:nvPr/>
        </p:nvSpPr>
        <p:spPr>
          <a:xfrm>
            <a:off x="634078" y="4439747"/>
            <a:ext cx="2133600" cy="584775"/>
          </a:xfrm>
          <a:prstGeom prst="rect">
            <a:avLst/>
          </a:prstGeom>
          <a:noFill/>
        </p:spPr>
        <p:txBody>
          <a:bodyPr wrap="square" rtlCol="0">
            <a:spAutoFit/>
          </a:bodyPr>
          <a:lstStyle/>
          <a:p>
            <a:r>
              <a:rPr lang="en-US" sz="1600" dirty="0" smtClean="0"/>
              <a:t>Pumps </a:t>
            </a:r>
          </a:p>
          <a:p>
            <a:r>
              <a:rPr lang="en-US" sz="1600" dirty="0" smtClean="0"/>
              <a:t>System</a:t>
            </a:r>
            <a:endParaRPr lang="en-US" sz="1600" dirty="0"/>
          </a:p>
        </p:txBody>
      </p:sp>
      <p:sp>
        <p:nvSpPr>
          <p:cNvPr id="15" name="矩形 6"/>
          <p:cNvSpPr/>
          <p:nvPr/>
        </p:nvSpPr>
        <p:spPr>
          <a:xfrm>
            <a:off x="634078" y="3863683"/>
            <a:ext cx="1224136" cy="1800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Rectangle 15"/>
          <p:cNvSpPr/>
          <p:nvPr/>
        </p:nvSpPr>
        <p:spPr>
          <a:xfrm>
            <a:off x="172530" y="1406841"/>
            <a:ext cx="9144000" cy="1046440"/>
          </a:xfrm>
          <a:prstGeom prst="rect">
            <a:avLst/>
          </a:prstGeom>
        </p:spPr>
        <p:txBody>
          <a:bodyPr wrap="square">
            <a:spAutoFit/>
          </a:bodyPr>
          <a:lstStyle/>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Specially designed heating coil, core holder and back pressure regulator system.</a:t>
            </a:r>
            <a:endParaRPr lang="en-US" sz="1400" b="1" dirty="0" smtClean="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en-US" sz="1400" b="1" dirty="0" smtClean="0">
                <a:latin typeface="Arial" panose="020B0604020202020204" pitchFamily="34" charset="0"/>
                <a:cs typeface="Arial" panose="020B0604020202020204" pitchFamily="34" charset="0"/>
              </a:rPr>
              <a:t>Harsh Conditions: </a:t>
            </a:r>
            <a:r>
              <a:rPr lang="en-US" sz="1400" b="1" dirty="0" smtClean="0">
                <a:solidFill>
                  <a:srgbClr val="FF0000"/>
                </a:solidFill>
                <a:latin typeface="Arial" panose="020B0604020202020204" pitchFamily="34" charset="0"/>
                <a:cs typeface="Arial" panose="020B0604020202020204" pitchFamily="34" charset="0"/>
              </a:rPr>
              <a:t>2,600 </a:t>
            </a:r>
            <a:r>
              <a:rPr lang="en-US" sz="1400" b="1" dirty="0">
                <a:solidFill>
                  <a:srgbClr val="FF0000"/>
                </a:solidFill>
                <a:latin typeface="Arial" panose="020B0604020202020204" pitchFamily="34" charset="0"/>
                <a:cs typeface="Arial" panose="020B0604020202020204" pitchFamily="34" charset="0"/>
              </a:rPr>
              <a:t>psi, </a:t>
            </a:r>
            <a:r>
              <a:rPr lang="en-US" altLang="zh-CN" sz="1400" b="1" dirty="0">
                <a:solidFill>
                  <a:srgbClr val="FF0000"/>
                </a:solidFill>
              </a:rPr>
              <a:t>T=110 </a:t>
            </a:r>
            <a:r>
              <a:rPr lang="en-US" altLang="zh-CN" sz="1400" b="1" dirty="0">
                <a:solidFill>
                  <a:srgbClr val="FF0000"/>
                </a:solidFill>
                <a:sym typeface="Symbol"/>
              </a:rPr>
              <a:t></a:t>
            </a:r>
            <a:r>
              <a:rPr lang="en-US" altLang="zh-CN" sz="1400" b="1" dirty="0">
                <a:solidFill>
                  <a:srgbClr val="FF0000"/>
                </a:solidFill>
              </a:rPr>
              <a:t>F</a:t>
            </a:r>
            <a:r>
              <a:rPr lang="en-US" sz="1400" b="1" dirty="0" smtClean="0">
                <a:solidFill>
                  <a:srgbClr val="FF0000"/>
                </a:solidFill>
                <a:latin typeface="Arial" panose="020B0604020202020204" pitchFamily="34" charset="0"/>
                <a:cs typeface="Arial" panose="020B0604020202020204" pitchFamily="34" charset="0"/>
              </a:rPr>
              <a:t>, moderate salinity and </a:t>
            </a:r>
            <a:r>
              <a:rPr lang="en-US" sz="1400" b="1" dirty="0">
                <a:solidFill>
                  <a:srgbClr val="FF0000"/>
                </a:solidFill>
                <a:latin typeface="Arial" panose="020B0604020202020204" pitchFamily="34" charset="0"/>
                <a:cs typeface="Arial" panose="020B0604020202020204" pitchFamily="34" charset="0"/>
              </a:rPr>
              <a:t>low pH </a:t>
            </a:r>
            <a:r>
              <a:rPr lang="en-US" sz="1400" b="1" dirty="0" smtClean="0">
                <a:solidFill>
                  <a:srgbClr val="FF0000"/>
                </a:solidFill>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4</a:t>
            </a:r>
            <a:r>
              <a:rPr lang="en-US" sz="1400" b="1" dirty="0" smtClean="0">
                <a:solidFill>
                  <a:srgbClr val="FF0000"/>
                </a:solidFill>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Ø"/>
            </a:pPr>
            <a:r>
              <a:rPr lang="en-US" sz="1400" b="1" dirty="0" err="1">
                <a:solidFill>
                  <a:srgbClr val="FF0000"/>
                </a:solidFill>
                <a:latin typeface="Arial" panose="020B0604020202020204" pitchFamily="34" charset="0"/>
                <a:cs typeface="Arial" panose="020B0604020202020204" pitchFamily="34" charset="0"/>
              </a:rPr>
              <a:t>Hastelloy</a:t>
            </a:r>
            <a:r>
              <a:rPr lang="en-US" sz="1400" b="1" dirty="0">
                <a:solidFill>
                  <a:srgbClr val="FF0000"/>
                </a:solidFill>
                <a:latin typeface="Arial" panose="020B0604020202020204" pitchFamily="34" charset="0"/>
                <a:cs typeface="Arial" panose="020B0604020202020204" pitchFamily="34" charset="0"/>
              </a:rPr>
              <a:t> alloy </a:t>
            </a:r>
            <a:r>
              <a:rPr lang="en-US" sz="1400" b="1" dirty="0">
                <a:latin typeface="Arial" panose="020B0604020202020204" pitchFamily="34" charset="0"/>
                <a:cs typeface="Arial" panose="020B0604020202020204" pitchFamily="34" charset="0"/>
              </a:rPr>
              <a:t>for wetting </a:t>
            </a:r>
            <a:r>
              <a:rPr lang="en-US" sz="1400" b="1" dirty="0" smtClean="0">
                <a:latin typeface="Arial" panose="020B0604020202020204" pitchFamily="34" charset="0"/>
                <a:cs typeface="Arial" panose="020B0604020202020204" pitchFamily="34" charset="0"/>
              </a:rPr>
              <a:t>materials</a:t>
            </a:r>
          </a:p>
        </p:txBody>
      </p:sp>
    </p:spTree>
    <p:extLst>
      <p:ext uri="{BB962C8B-B14F-4D97-AF65-F5344CB8AC3E}">
        <p14:creationId xmlns:p14="http://schemas.microsoft.com/office/powerpoint/2010/main" val="1391020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5</a:t>
            </a:fld>
            <a:endParaRPr lang="en-US" dirty="0">
              <a:solidFill>
                <a:prstClr val="black"/>
              </a:solidFill>
            </a:endParaRPr>
          </a:p>
        </p:txBody>
      </p:sp>
      <p:sp>
        <p:nvSpPr>
          <p:cNvPr id="7" name="Title 1"/>
          <p:cNvSpPr>
            <a:spLocks noGrp="1"/>
          </p:cNvSpPr>
          <p:nvPr>
            <p:ph type="title"/>
          </p:nvPr>
        </p:nvSpPr>
        <p:spPr>
          <a:xfrm>
            <a:off x="914400" y="0"/>
            <a:ext cx="6324600" cy="1143000"/>
          </a:xfrm>
        </p:spPr>
        <p:txBody>
          <a:bodyPr>
            <a:normAutofit fontScale="90000"/>
          </a:bodyPr>
          <a:lstStyle/>
          <a:p>
            <a:r>
              <a:rPr lang="en-US" b="1" dirty="0"/>
              <a:t>Core flooding: </a:t>
            </a:r>
            <a:r>
              <a:rPr lang="en-US" b="1" dirty="0" smtClean="0"/>
              <a:t/>
            </a:r>
            <a:br>
              <a:rPr lang="en-US" b="1" dirty="0" smtClean="0"/>
            </a:br>
            <a:r>
              <a:rPr lang="en-US" b="1" dirty="0" smtClean="0"/>
              <a:t>Apparent Viscosity</a:t>
            </a:r>
            <a:endParaRPr lang="en-US" dirty="0"/>
          </a:p>
        </p:txBody>
      </p:sp>
      <p:sp>
        <p:nvSpPr>
          <p:cNvPr id="8" name="Content Placeholder 2"/>
          <p:cNvSpPr txBox="1">
            <a:spLocks/>
          </p:cNvSpPr>
          <p:nvPr/>
        </p:nvSpPr>
        <p:spPr>
          <a:xfrm>
            <a:off x="457200" y="1556792"/>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Apparent viscosity is used to describe the foam strength, which is calculated by </a:t>
            </a:r>
            <a:r>
              <a:rPr lang="en-US" b="1" dirty="0" smtClean="0"/>
              <a:t>Darcy’s law</a:t>
            </a:r>
            <a:r>
              <a:rPr lang="en-US" dirty="0" smtClean="0"/>
              <a:t>:</a:t>
            </a:r>
          </a:p>
          <a:p>
            <a:endParaRPr lang="en-US" dirty="0" smtClean="0"/>
          </a:p>
          <a:p>
            <a:endParaRPr lang="en-US" dirty="0" smtClean="0"/>
          </a:p>
          <a:p>
            <a:pPr indent="60325">
              <a:buFont typeface="Arial" pitchFamily="34" charset="0"/>
              <a:buNone/>
            </a:pPr>
            <a:r>
              <a:rPr lang="en-US" dirty="0" smtClean="0"/>
              <a:t>where           is foam apparent viscosity,     is core permeability,       is the total superficial velocity and        is the pressure gradient.</a:t>
            </a:r>
          </a:p>
          <a:p>
            <a:pPr>
              <a:buFont typeface="Arial" pitchFamily="34" charset="0"/>
              <a:buNone/>
            </a:pPr>
            <a:r>
              <a:rPr lang="en-US" dirty="0" smtClean="0"/>
              <a:t>    </a:t>
            </a:r>
            <a:endParaRPr lang="en-US" dirty="0"/>
          </a:p>
        </p:txBody>
      </p:sp>
      <p:sp>
        <p:nvSpPr>
          <p:cNvPr id="9"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2623592"/>
            <a:ext cx="2943225" cy="1076325"/>
          </a:xfrm>
          <a:prstGeom prst="rect">
            <a:avLst/>
          </a:prstGeom>
          <a:noFill/>
        </p:spPr>
      </p:pic>
      <p:sp>
        <p:nvSpPr>
          <p:cNvPr id="11" name="Rectangle 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3995192"/>
            <a:ext cx="790575" cy="600075"/>
          </a:xfrm>
          <a:prstGeom prst="rect">
            <a:avLst/>
          </a:prstGeom>
          <a:noFill/>
        </p:spPr>
      </p:pic>
      <p:sp>
        <p:nvSpPr>
          <p:cNvPr id="13" name="Rectangle 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43800" y="4071392"/>
            <a:ext cx="238125" cy="552450"/>
          </a:xfrm>
          <a:prstGeom prst="rect">
            <a:avLst/>
          </a:prstGeom>
          <a:noFill/>
        </p:spPr>
      </p:pic>
      <p:sp>
        <p:nvSpPr>
          <p:cNvPr id="15" name="Rectangle 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38600" y="4452392"/>
            <a:ext cx="390525" cy="552450"/>
          </a:xfrm>
          <a:prstGeom prst="rect">
            <a:avLst/>
          </a:prstGeom>
          <a:noFill/>
        </p:spPr>
      </p:pic>
      <p:sp>
        <p:nvSpPr>
          <p:cNvPr id="17" name="Rectangle 11"/>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48000" y="4909592"/>
            <a:ext cx="476250" cy="552450"/>
          </a:xfrm>
          <a:prstGeom prst="rect">
            <a:avLst/>
          </a:prstGeom>
          <a:noFill/>
        </p:spPr>
      </p:pic>
    </p:spTree>
    <p:extLst>
      <p:ext uri="{BB962C8B-B14F-4D97-AF65-F5344CB8AC3E}">
        <p14:creationId xmlns:p14="http://schemas.microsoft.com/office/powerpoint/2010/main" val="105204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6</a:t>
            </a:fld>
            <a:endParaRPr lang="en-US" dirty="0">
              <a:solidFill>
                <a:prstClr val="black"/>
              </a:solidFill>
            </a:endParaRPr>
          </a:p>
        </p:txBody>
      </p:sp>
      <p:sp>
        <p:nvSpPr>
          <p:cNvPr id="19" name="Title 1"/>
          <p:cNvSpPr>
            <a:spLocks noGrp="1"/>
          </p:cNvSpPr>
          <p:nvPr>
            <p:ph type="title"/>
          </p:nvPr>
        </p:nvSpPr>
        <p:spPr>
          <a:xfrm>
            <a:off x="914400" y="0"/>
            <a:ext cx="6324600" cy="1143000"/>
          </a:xfrm>
        </p:spPr>
        <p:txBody>
          <a:bodyPr>
            <a:normAutofit/>
          </a:bodyPr>
          <a:lstStyle/>
          <a:p>
            <a:r>
              <a:rPr lang="en-US" b="1" dirty="0"/>
              <a:t>Core </a:t>
            </a:r>
            <a:r>
              <a:rPr lang="en-US" b="1" dirty="0" smtClean="0"/>
              <a:t>flooding </a:t>
            </a:r>
            <a:endParaRPr lang="en-US" dirty="0"/>
          </a:p>
        </p:txBody>
      </p:sp>
      <p:sp>
        <p:nvSpPr>
          <p:cNvPr id="20" name="Rectangle 1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1"/>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503547" y="1463835"/>
            <a:ext cx="8552903" cy="830997"/>
          </a:xfrm>
          <a:prstGeom prst="rect">
            <a:avLst/>
          </a:prstGeom>
          <a:noFill/>
        </p:spPr>
        <p:txBody>
          <a:bodyPr wrap="square" rtlCol="0">
            <a:spAutoFit/>
          </a:bodyPr>
          <a:lstStyle/>
          <a:p>
            <a:r>
              <a:rPr lang="en-US" altLang="zh-CN" sz="2400" b="1" dirty="0" smtClean="0"/>
              <a:t>80% foam quality, Injection rate=4 </a:t>
            </a:r>
            <a:r>
              <a:rPr lang="en-US" altLang="zh-CN" sz="2400" b="1" dirty="0" err="1" smtClean="0"/>
              <a:t>ft</a:t>
            </a:r>
            <a:r>
              <a:rPr lang="en-US" altLang="zh-CN" sz="2400" b="1" dirty="0" smtClean="0"/>
              <a:t>/day,</a:t>
            </a:r>
          </a:p>
          <a:p>
            <a:r>
              <a:rPr lang="en-US" altLang="zh-CN" sz="2400" b="1" dirty="0" smtClean="0"/>
              <a:t> T=110 </a:t>
            </a:r>
            <a:r>
              <a:rPr lang="en-US" altLang="zh-CN" sz="2400" b="1" dirty="0" smtClean="0">
                <a:sym typeface="Symbol"/>
              </a:rPr>
              <a:t></a:t>
            </a:r>
            <a:r>
              <a:rPr lang="en-US" altLang="zh-CN" sz="2400" b="1" dirty="0" smtClean="0"/>
              <a:t>F(43.3 </a:t>
            </a:r>
            <a:r>
              <a:rPr lang="en-US" altLang="zh-CN" sz="2400" b="1" dirty="0" smtClean="0">
                <a:sym typeface="Symbol"/>
              </a:rPr>
              <a:t></a:t>
            </a:r>
            <a:r>
              <a:rPr lang="en-US" altLang="zh-CN" sz="2400" b="1" dirty="0" smtClean="0"/>
              <a:t>C), Injection pressure=2600 psi. </a:t>
            </a:r>
            <a:endParaRPr lang="zh-CN" altLang="en-US" sz="2400" b="1" dirty="0"/>
          </a:p>
        </p:txBody>
      </p:sp>
      <p:sp>
        <p:nvSpPr>
          <p:cNvPr id="26" name="TextBox 25"/>
          <p:cNvSpPr txBox="1"/>
          <p:nvPr/>
        </p:nvSpPr>
        <p:spPr>
          <a:xfrm>
            <a:off x="184731" y="5991689"/>
            <a:ext cx="9145016"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smtClean="0"/>
              <a:t>Equilibrium average apparent viscosity by co-injection of surfactant and CO</a:t>
            </a:r>
            <a:r>
              <a:rPr lang="en-US" altLang="zh-CN" sz="2400" b="1" baseline="-25000" dirty="0" smtClean="0"/>
              <a:t>2</a:t>
            </a:r>
            <a:r>
              <a:rPr lang="en-US" altLang="zh-CN" sz="2400" b="1" dirty="0"/>
              <a:t> </a:t>
            </a:r>
            <a:r>
              <a:rPr lang="en-US" altLang="zh-CN" sz="2400" b="1" dirty="0" smtClean="0"/>
              <a:t>is </a:t>
            </a:r>
            <a:r>
              <a:rPr lang="en-US" altLang="zh-CN" sz="2400" b="1" dirty="0">
                <a:solidFill>
                  <a:srgbClr val="FF0000"/>
                </a:solidFill>
              </a:rPr>
              <a:t>23 </a:t>
            </a:r>
            <a:r>
              <a:rPr lang="en-US" altLang="zh-CN" sz="2400" b="1" dirty="0" err="1" smtClean="0">
                <a:solidFill>
                  <a:srgbClr val="FF0000"/>
                </a:solidFill>
              </a:rPr>
              <a:t>cp</a:t>
            </a:r>
            <a:endParaRPr lang="zh-CN" altLang="en-US" sz="2400" b="1" dirty="0">
              <a:solidFill>
                <a:srgbClr val="FF0000"/>
              </a:solidFill>
            </a:endParaRPr>
          </a:p>
        </p:txBody>
      </p:sp>
      <p:cxnSp>
        <p:nvCxnSpPr>
          <p:cNvPr id="27" name="直接连接符 7"/>
          <p:cNvCxnSpPr/>
          <p:nvPr/>
        </p:nvCxnSpPr>
        <p:spPr>
          <a:xfrm>
            <a:off x="1619672" y="3813824"/>
            <a:ext cx="5616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14"/>
          <p:cNvSpPr/>
          <p:nvPr/>
        </p:nvSpPr>
        <p:spPr>
          <a:xfrm>
            <a:off x="7371065" y="3582991"/>
            <a:ext cx="805029" cy="400110"/>
          </a:xfrm>
          <a:prstGeom prst="rect">
            <a:avLst/>
          </a:prstGeom>
        </p:spPr>
        <p:txBody>
          <a:bodyPr wrap="none">
            <a:spAutoFit/>
          </a:bodyPr>
          <a:lstStyle/>
          <a:p>
            <a:r>
              <a:rPr lang="en-US" altLang="zh-CN" sz="2000" b="1" dirty="0"/>
              <a:t>23 </a:t>
            </a:r>
            <a:r>
              <a:rPr lang="en-US" altLang="zh-CN" sz="2000" b="1" dirty="0" err="1" smtClean="0"/>
              <a:t>cp</a:t>
            </a:r>
            <a:r>
              <a:rPr lang="en-US" altLang="zh-CN" sz="2000" b="1" dirty="0" smtClean="0"/>
              <a:t> </a:t>
            </a:r>
            <a:endParaRPr lang="zh-CN" altLang="en-US" sz="2000" b="1" dirty="0"/>
          </a:p>
        </p:txBody>
      </p:sp>
      <p:graphicFrame>
        <p:nvGraphicFramePr>
          <p:cNvPr id="29" name="图表 8"/>
          <p:cNvGraphicFramePr>
            <a:graphicFrameLocks/>
          </p:cNvGraphicFramePr>
          <p:nvPr>
            <p:extLst>
              <p:ext uri="{D42A27DB-BD31-4B8C-83A1-F6EECF244321}">
                <p14:modId xmlns:p14="http://schemas.microsoft.com/office/powerpoint/2010/main" val="2972009758"/>
              </p:ext>
            </p:extLst>
          </p:nvPr>
        </p:nvGraphicFramePr>
        <p:xfrm>
          <a:off x="359532" y="2307084"/>
          <a:ext cx="8136904" cy="370046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214299" y="4618063"/>
            <a:ext cx="1613070" cy="276999"/>
          </a:xfrm>
          <a:prstGeom prst="rect">
            <a:avLst/>
          </a:prstGeom>
        </p:spPr>
        <p:txBody>
          <a:bodyPr wrap="none">
            <a:spAutoFit/>
          </a:bodyPr>
          <a:lstStyle/>
          <a:p>
            <a:r>
              <a:rPr lang="de-DE" sz="1200" b="1" dirty="0"/>
              <a:t>1% L24_22 in ES brine </a:t>
            </a:r>
          </a:p>
        </p:txBody>
      </p:sp>
    </p:spTree>
    <p:extLst>
      <p:ext uri="{BB962C8B-B14F-4D97-AF65-F5344CB8AC3E}">
        <p14:creationId xmlns:p14="http://schemas.microsoft.com/office/powerpoint/2010/main" val="1302810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73" y="951792"/>
            <a:ext cx="7111943" cy="396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A20BC1A-C4A3-4E26-BCA9-8161142DB844}" type="slidenum">
              <a:rPr lang="en-US" smtClean="0">
                <a:solidFill>
                  <a:prstClr val="black"/>
                </a:solidFill>
              </a:rPr>
              <a:pPr/>
              <a:t>7</a:t>
            </a:fld>
            <a:endParaRPr lang="en-US" dirty="0">
              <a:solidFill>
                <a:prstClr val="black"/>
              </a:solidFill>
            </a:endParaRPr>
          </a:p>
        </p:txBody>
      </p:sp>
      <p:sp>
        <p:nvSpPr>
          <p:cNvPr id="15" name="Title 2"/>
          <p:cNvSpPr>
            <a:spLocks noGrp="1"/>
          </p:cNvSpPr>
          <p:nvPr>
            <p:ph type="title"/>
          </p:nvPr>
        </p:nvSpPr>
        <p:spPr>
          <a:xfrm>
            <a:off x="914400" y="0"/>
            <a:ext cx="6324600" cy="1143000"/>
          </a:xfrm>
        </p:spPr>
        <p:txBody>
          <a:bodyPr>
            <a:normAutofit/>
          </a:bodyPr>
          <a:lstStyle/>
          <a:p>
            <a:r>
              <a:rPr lang="en-US" altLang="zh-CN" b="1" dirty="0" smtClean="0"/>
              <a:t>Depressurization</a:t>
            </a:r>
            <a:endParaRPr lang="en-US" dirty="0"/>
          </a:p>
        </p:txBody>
      </p:sp>
      <p:sp>
        <p:nvSpPr>
          <p:cNvPr id="17" name="TextBox 16"/>
          <p:cNvSpPr txBox="1"/>
          <p:nvPr/>
        </p:nvSpPr>
        <p:spPr>
          <a:xfrm>
            <a:off x="2468742" y="2403840"/>
            <a:ext cx="2607314" cy="646331"/>
          </a:xfrm>
          <a:prstGeom prst="rect">
            <a:avLst/>
          </a:prstGeom>
          <a:noFill/>
        </p:spPr>
        <p:txBody>
          <a:bodyPr wrap="square" rtlCol="0">
            <a:spAutoFit/>
          </a:bodyPr>
          <a:lstStyle/>
          <a:p>
            <a:pPr algn="ctr"/>
            <a:r>
              <a:rPr lang="en-US" altLang="zh-CN" b="1" dirty="0" smtClean="0"/>
              <a:t>Flush core with ES brine </a:t>
            </a:r>
          </a:p>
          <a:p>
            <a:pPr algn="ctr"/>
            <a:r>
              <a:rPr lang="en-US" altLang="zh-CN" b="1" dirty="0"/>
              <a:t>1 </a:t>
            </a:r>
            <a:r>
              <a:rPr lang="en-US" altLang="zh-CN" b="1" dirty="0" smtClean="0"/>
              <a:t>ml/min@20 </a:t>
            </a:r>
            <a:r>
              <a:rPr lang="en-US" altLang="zh-CN" b="1" dirty="0" smtClean="0">
                <a:sym typeface="Symbol"/>
              </a:rPr>
              <a:t>C</a:t>
            </a:r>
            <a:endParaRPr lang="zh-CN" altLang="en-US" b="1" dirty="0"/>
          </a:p>
        </p:txBody>
      </p:sp>
      <p:sp>
        <p:nvSpPr>
          <p:cNvPr id="18" name="TextBox 17"/>
          <p:cNvSpPr txBox="1"/>
          <p:nvPr/>
        </p:nvSpPr>
        <p:spPr>
          <a:xfrm>
            <a:off x="611560" y="4920542"/>
            <a:ext cx="8017704" cy="1815882"/>
          </a:xfrm>
          <a:prstGeom prst="rect">
            <a:avLst/>
          </a:prstGeom>
          <a:noFill/>
        </p:spPr>
        <p:txBody>
          <a:bodyPr wrap="square" rtlCol="0">
            <a:spAutoFit/>
          </a:bodyPr>
          <a:lstStyle/>
          <a:p>
            <a:pPr marL="285750" indent="-285750">
              <a:buFont typeface="Arial" panose="020B0604020202020204" pitchFamily="34" charset="0"/>
              <a:buChar char="•"/>
            </a:pPr>
            <a:r>
              <a:rPr lang="en-US" altLang="zh-CN" sz="2800" b="1" dirty="0" smtClean="0"/>
              <a:t>Depressurization from 1500 psi to 800 psi and then to 200 psi(at 20 </a:t>
            </a:r>
            <a:r>
              <a:rPr lang="en-US" altLang="zh-CN" sz="2800" b="1" dirty="0" smtClean="0">
                <a:sym typeface="Symbol"/>
              </a:rPr>
              <a:t></a:t>
            </a:r>
            <a:r>
              <a:rPr lang="en-US" altLang="zh-CN" sz="2800" b="1" dirty="0" smtClean="0"/>
              <a:t>C), we saw a sudden increase of pressure drop(</a:t>
            </a:r>
            <a:r>
              <a:rPr lang="en-US" altLang="zh-CN" sz="2800" b="1" dirty="0" smtClean="0">
                <a:solidFill>
                  <a:srgbClr val="FF0000"/>
                </a:solidFill>
              </a:rPr>
              <a:t>from</a:t>
            </a:r>
            <a:r>
              <a:rPr lang="en-US" altLang="zh-CN" sz="2800" b="1" dirty="0" smtClean="0"/>
              <a:t> </a:t>
            </a:r>
            <a:r>
              <a:rPr lang="en-US" altLang="zh-CN" sz="2800" b="1" dirty="0" smtClean="0">
                <a:solidFill>
                  <a:srgbClr val="FF0000"/>
                </a:solidFill>
              </a:rPr>
              <a:t>20 psi to 60 psi</a:t>
            </a:r>
            <a:r>
              <a:rPr lang="en-US" altLang="zh-CN" sz="2800" b="1" dirty="0" smtClean="0"/>
              <a:t>)</a:t>
            </a:r>
          </a:p>
          <a:p>
            <a:pPr marL="285750" indent="-285750">
              <a:buFont typeface="Arial" panose="020B0604020202020204" pitchFamily="34" charset="0"/>
              <a:buChar char="•"/>
            </a:pPr>
            <a:r>
              <a:rPr lang="en-US" altLang="zh-CN" sz="2800" b="1" dirty="0" smtClean="0"/>
              <a:t>Does the pressure drop indicate core plug?</a:t>
            </a:r>
            <a:endParaRPr lang="en-US" altLang="zh-CN" sz="2800" b="1" dirty="0"/>
          </a:p>
        </p:txBody>
      </p:sp>
      <p:cxnSp>
        <p:nvCxnSpPr>
          <p:cNvPr id="30" name="直接连接符 21"/>
          <p:cNvCxnSpPr/>
          <p:nvPr/>
        </p:nvCxnSpPr>
        <p:spPr>
          <a:xfrm>
            <a:off x="5194920" y="1989160"/>
            <a:ext cx="0" cy="2304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箭头连接符 41"/>
          <p:cNvCxnSpPr/>
          <p:nvPr/>
        </p:nvCxnSpPr>
        <p:spPr>
          <a:xfrm>
            <a:off x="5194920" y="2112230"/>
            <a:ext cx="1640502"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矩形 43"/>
          <p:cNvSpPr/>
          <p:nvPr/>
        </p:nvSpPr>
        <p:spPr>
          <a:xfrm>
            <a:off x="5235753" y="1742898"/>
            <a:ext cx="1599669" cy="338554"/>
          </a:xfrm>
          <a:prstGeom prst="rect">
            <a:avLst/>
          </a:prstGeom>
        </p:spPr>
        <p:txBody>
          <a:bodyPr wrap="none">
            <a:spAutoFit/>
          </a:bodyPr>
          <a:lstStyle/>
          <a:p>
            <a:r>
              <a:rPr lang="en-US" altLang="zh-CN" sz="1600" b="1" dirty="0"/>
              <a:t>depressurization</a:t>
            </a:r>
            <a:endParaRPr lang="zh-CN" altLang="en-US" sz="1600" b="1" dirty="0"/>
          </a:p>
        </p:txBody>
      </p:sp>
      <p:sp>
        <p:nvSpPr>
          <p:cNvPr id="33" name="TextBox 32"/>
          <p:cNvSpPr txBox="1"/>
          <p:nvPr/>
        </p:nvSpPr>
        <p:spPr>
          <a:xfrm>
            <a:off x="7357713" y="4200462"/>
            <a:ext cx="1152128" cy="523220"/>
          </a:xfrm>
          <a:prstGeom prst="rect">
            <a:avLst/>
          </a:prstGeom>
          <a:noFill/>
        </p:spPr>
        <p:txBody>
          <a:bodyPr wrap="square" rtlCol="0">
            <a:spAutoFit/>
          </a:bodyPr>
          <a:lstStyle/>
          <a:p>
            <a:r>
              <a:rPr lang="en-US" altLang="zh-CN" sz="2800" b="1" dirty="0" smtClean="0">
                <a:solidFill>
                  <a:srgbClr val="FF0000"/>
                </a:solidFill>
              </a:rPr>
              <a:t>Plug</a:t>
            </a:r>
            <a:endParaRPr lang="zh-CN" altLang="en-US" sz="2800" b="1" dirty="0">
              <a:solidFill>
                <a:srgbClr val="FF0000"/>
              </a:solidFill>
            </a:endParaRPr>
          </a:p>
        </p:txBody>
      </p:sp>
      <p:cxnSp>
        <p:nvCxnSpPr>
          <p:cNvPr id="34" name="直接箭头连接符 12"/>
          <p:cNvCxnSpPr/>
          <p:nvPr/>
        </p:nvCxnSpPr>
        <p:spPr>
          <a:xfrm>
            <a:off x="2181225" y="3050171"/>
            <a:ext cx="3038847"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4"/>
          <p:cNvCxnSpPr/>
          <p:nvPr/>
        </p:nvCxnSpPr>
        <p:spPr>
          <a:xfrm flipH="1" flipV="1">
            <a:off x="5652120" y="3696406"/>
            <a:ext cx="1728192" cy="69365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0"/>
          <p:cNvCxnSpPr/>
          <p:nvPr/>
        </p:nvCxnSpPr>
        <p:spPr>
          <a:xfrm>
            <a:off x="5652120" y="3195711"/>
            <a:ext cx="0" cy="72008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16"/>
          <p:cNvCxnSpPr/>
          <p:nvPr/>
        </p:nvCxnSpPr>
        <p:spPr>
          <a:xfrm flipH="1">
            <a:off x="5508104" y="3195711"/>
            <a:ext cx="720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17"/>
          <p:cNvCxnSpPr/>
          <p:nvPr/>
        </p:nvCxnSpPr>
        <p:spPr>
          <a:xfrm flipH="1">
            <a:off x="5076056" y="3937321"/>
            <a:ext cx="720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86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b="1" smtClean="0">
                <a:solidFill>
                  <a:prstClr val="black"/>
                </a:solidFill>
              </a:rPr>
              <a:pPr/>
              <a:t>8</a:t>
            </a:fld>
            <a:endParaRPr lang="en-US" b="1" dirty="0">
              <a:solidFill>
                <a:prstClr val="black"/>
              </a:solidFill>
            </a:endParaRPr>
          </a:p>
        </p:txBody>
      </p:sp>
      <p:sp>
        <p:nvSpPr>
          <p:cNvPr id="19" name="Title 1"/>
          <p:cNvSpPr>
            <a:spLocks noGrp="1"/>
          </p:cNvSpPr>
          <p:nvPr>
            <p:ph type="title"/>
          </p:nvPr>
        </p:nvSpPr>
        <p:spPr>
          <a:xfrm>
            <a:off x="914400" y="0"/>
            <a:ext cx="6324600" cy="1143000"/>
          </a:xfrm>
        </p:spPr>
        <p:txBody>
          <a:bodyPr>
            <a:normAutofit fontScale="90000"/>
          </a:bodyPr>
          <a:lstStyle/>
          <a:p>
            <a:r>
              <a:rPr lang="en-US" altLang="zh-CN" b="1" dirty="0"/>
              <a:t>Assumption: Plug of </a:t>
            </a:r>
            <a:r>
              <a:rPr lang="en-US" altLang="zh-CN" b="1" dirty="0" smtClean="0"/>
              <a:t>Core</a:t>
            </a:r>
            <a:endParaRPr lang="en-US" b="1" dirty="0"/>
          </a:p>
        </p:txBody>
      </p:sp>
      <p:sp>
        <p:nvSpPr>
          <p:cNvPr id="20" name="TextBox 19"/>
          <p:cNvSpPr txBox="1"/>
          <p:nvPr/>
        </p:nvSpPr>
        <p:spPr>
          <a:xfrm>
            <a:off x="1475656" y="2142914"/>
            <a:ext cx="1350150" cy="369332"/>
          </a:xfrm>
          <a:prstGeom prst="rect">
            <a:avLst/>
          </a:prstGeom>
          <a:noFill/>
        </p:spPr>
        <p:txBody>
          <a:bodyPr wrap="square" rtlCol="0">
            <a:spAutoFit/>
          </a:bodyPr>
          <a:lstStyle/>
          <a:p>
            <a:r>
              <a:rPr lang="en-US" altLang="zh-CN" b="1" dirty="0" smtClean="0"/>
              <a:t>flow in</a:t>
            </a:r>
            <a:endParaRPr lang="zh-CN" altLang="en-US" b="1" dirty="0"/>
          </a:p>
        </p:txBody>
      </p:sp>
      <p:sp>
        <p:nvSpPr>
          <p:cNvPr id="21" name="矩形 5"/>
          <p:cNvSpPr/>
          <p:nvPr/>
        </p:nvSpPr>
        <p:spPr>
          <a:xfrm>
            <a:off x="2825806" y="2170534"/>
            <a:ext cx="1224136" cy="36004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CN" altLang="en-US" b="1"/>
          </a:p>
        </p:txBody>
      </p:sp>
      <p:cxnSp>
        <p:nvCxnSpPr>
          <p:cNvPr id="22" name="直接箭头连接符 6"/>
          <p:cNvCxnSpPr>
            <a:endCxn id="21" idx="1"/>
          </p:cNvCxnSpPr>
          <p:nvPr/>
        </p:nvCxnSpPr>
        <p:spPr>
          <a:xfrm>
            <a:off x="2429762" y="2350554"/>
            <a:ext cx="3960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7"/>
          <p:cNvCxnSpPr/>
          <p:nvPr/>
        </p:nvCxnSpPr>
        <p:spPr>
          <a:xfrm>
            <a:off x="4049942" y="2350554"/>
            <a:ext cx="3960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45986" y="2142914"/>
            <a:ext cx="1350150" cy="369332"/>
          </a:xfrm>
          <a:prstGeom prst="rect">
            <a:avLst/>
          </a:prstGeom>
          <a:noFill/>
        </p:spPr>
        <p:txBody>
          <a:bodyPr wrap="square" rtlCol="0">
            <a:spAutoFit/>
          </a:bodyPr>
          <a:lstStyle/>
          <a:p>
            <a:r>
              <a:rPr lang="en-US" altLang="zh-CN" b="1" dirty="0" smtClean="0"/>
              <a:t>flow out</a:t>
            </a:r>
            <a:endParaRPr lang="zh-CN" altLang="en-US" b="1" dirty="0"/>
          </a:p>
        </p:txBody>
      </p:sp>
      <p:sp>
        <p:nvSpPr>
          <p:cNvPr id="25" name="矩形 19"/>
          <p:cNvSpPr/>
          <p:nvPr/>
        </p:nvSpPr>
        <p:spPr>
          <a:xfrm>
            <a:off x="1259632" y="1782874"/>
            <a:ext cx="439248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6" name="TextBox 25"/>
          <p:cNvSpPr txBox="1"/>
          <p:nvPr/>
        </p:nvSpPr>
        <p:spPr>
          <a:xfrm>
            <a:off x="2429762" y="1736708"/>
            <a:ext cx="2520924" cy="369332"/>
          </a:xfrm>
          <a:prstGeom prst="rect">
            <a:avLst/>
          </a:prstGeom>
          <a:noFill/>
        </p:spPr>
        <p:txBody>
          <a:bodyPr wrap="square" rtlCol="0">
            <a:spAutoFit/>
          </a:bodyPr>
          <a:lstStyle/>
          <a:p>
            <a:r>
              <a:rPr lang="en-US" altLang="zh-CN" b="1" dirty="0" smtClean="0"/>
              <a:t>Before core flooding</a:t>
            </a:r>
            <a:endParaRPr lang="zh-CN" altLang="en-US" b="1" dirty="0"/>
          </a:p>
        </p:txBody>
      </p:sp>
      <p:sp>
        <p:nvSpPr>
          <p:cNvPr id="27" name="TextBox 26"/>
          <p:cNvSpPr txBox="1"/>
          <p:nvPr/>
        </p:nvSpPr>
        <p:spPr>
          <a:xfrm>
            <a:off x="6525647" y="2161242"/>
            <a:ext cx="1656184" cy="369332"/>
          </a:xfrm>
          <a:prstGeom prst="rect">
            <a:avLst/>
          </a:prstGeom>
          <a:noFill/>
        </p:spPr>
        <p:txBody>
          <a:bodyPr wrap="square" rtlCol="0">
            <a:spAutoFit/>
          </a:bodyPr>
          <a:lstStyle/>
          <a:p>
            <a:r>
              <a:rPr lang="en-US" altLang="zh-CN" b="1" dirty="0" smtClean="0"/>
              <a:t>91 </a:t>
            </a:r>
            <a:r>
              <a:rPr lang="en-US" altLang="zh-CN" b="1" dirty="0" err="1" smtClean="0"/>
              <a:t>mD</a:t>
            </a:r>
            <a:endParaRPr lang="en-US" altLang="zh-CN" b="1" dirty="0" smtClean="0"/>
          </a:p>
        </p:txBody>
      </p:sp>
      <p:sp>
        <p:nvSpPr>
          <p:cNvPr id="28" name="矩形 41"/>
          <p:cNvSpPr/>
          <p:nvPr/>
        </p:nvSpPr>
        <p:spPr>
          <a:xfrm>
            <a:off x="6538732" y="1773582"/>
            <a:ext cx="87822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29" name="直接连接符 49"/>
          <p:cNvCxnSpPr/>
          <p:nvPr/>
        </p:nvCxnSpPr>
        <p:spPr>
          <a:xfrm>
            <a:off x="5652120" y="2344729"/>
            <a:ext cx="886612"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05562" y="5136926"/>
            <a:ext cx="8475406" cy="1384995"/>
          </a:xfrm>
          <a:prstGeom prst="rect">
            <a:avLst/>
          </a:prstGeom>
          <a:noFill/>
        </p:spPr>
        <p:txBody>
          <a:bodyPr wrap="square" rtlCol="0">
            <a:spAutoFit/>
          </a:bodyPr>
          <a:lstStyle/>
          <a:p>
            <a:pPr marL="285750" indent="-285750">
              <a:buFont typeface="Arial" panose="020B0604020202020204" pitchFamily="34" charset="0"/>
              <a:buChar char="•"/>
            </a:pPr>
            <a:r>
              <a:rPr lang="en-US" altLang="zh-CN" sz="2800" b="1" dirty="0" smtClean="0"/>
              <a:t>Permeability decreased from </a:t>
            </a:r>
            <a:r>
              <a:rPr lang="en-US" altLang="zh-CN" sz="2800" b="1" dirty="0" smtClean="0">
                <a:solidFill>
                  <a:srgbClr val="FF0000"/>
                </a:solidFill>
              </a:rPr>
              <a:t>91 </a:t>
            </a:r>
            <a:r>
              <a:rPr lang="en-US" altLang="zh-CN" sz="2800" b="1" dirty="0" err="1">
                <a:solidFill>
                  <a:srgbClr val="FF0000"/>
                </a:solidFill>
              </a:rPr>
              <a:t>mD</a:t>
            </a:r>
            <a:r>
              <a:rPr lang="en-US" altLang="zh-CN" sz="2800" b="1" dirty="0">
                <a:solidFill>
                  <a:srgbClr val="FF0000"/>
                </a:solidFill>
              </a:rPr>
              <a:t> </a:t>
            </a:r>
            <a:r>
              <a:rPr lang="en-US" altLang="zh-CN" sz="2800" b="1" dirty="0"/>
              <a:t>to </a:t>
            </a:r>
            <a:r>
              <a:rPr lang="en-US" altLang="zh-CN" sz="2800" b="1" dirty="0">
                <a:solidFill>
                  <a:srgbClr val="FF0000"/>
                </a:solidFill>
              </a:rPr>
              <a:t>8</a:t>
            </a:r>
            <a:r>
              <a:rPr lang="en-US" altLang="zh-CN" sz="2800" b="1" dirty="0" smtClean="0">
                <a:solidFill>
                  <a:srgbClr val="FF0000"/>
                </a:solidFill>
              </a:rPr>
              <a:t> </a:t>
            </a:r>
            <a:r>
              <a:rPr lang="en-US" altLang="zh-CN" sz="2800" b="1" dirty="0" err="1">
                <a:solidFill>
                  <a:srgbClr val="FF0000"/>
                </a:solidFill>
              </a:rPr>
              <a:t>mD</a:t>
            </a:r>
            <a:endParaRPr lang="en-US" altLang="zh-CN" sz="2800" b="1" dirty="0">
              <a:solidFill>
                <a:srgbClr val="FF0000"/>
              </a:solidFill>
            </a:endParaRPr>
          </a:p>
          <a:p>
            <a:pPr marL="285750" indent="-285750">
              <a:buFont typeface="Arial" panose="020B0604020202020204" pitchFamily="34" charset="0"/>
              <a:buChar char="•"/>
            </a:pPr>
            <a:r>
              <a:rPr lang="en-US" altLang="zh-CN" sz="2800" b="1" dirty="0" smtClean="0"/>
              <a:t>Core was </a:t>
            </a:r>
            <a:r>
              <a:rPr lang="en-US" altLang="zh-CN" sz="2800" b="1" dirty="0"/>
              <a:t>plugged</a:t>
            </a:r>
          </a:p>
          <a:p>
            <a:endParaRPr lang="zh-CN" altLang="en-US" sz="2800" b="1" dirty="0"/>
          </a:p>
        </p:txBody>
      </p:sp>
      <p:sp>
        <p:nvSpPr>
          <p:cNvPr id="40" name="TextBox 39"/>
          <p:cNvSpPr txBox="1"/>
          <p:nvPr/>
        </p:nvSpPr>
        <p:spPr>
          <a:xfrm>
            <a:off x="1511660" y="3778706"/>
            <a:ext cx="1350150" cy="369332"/>
          </a:xfrm>
          <a:prstGeom prst="rect">
            <a:avLst/>
          </a:prstGeom>
          <a:noFill/>
        </p:spPr>
        <p:txBody>
          <a:bodyPr wrap="square" rtlCol="0">
            <a:spAutoFit/>
          </a:bodyPr>
          <a:lstStyle/>
          <a:p>
            <a:r>
              <a:rPr lang="en-US" altLang="zh-CN" b="1" dirty="0" smtClean="0"/>
              <a:t>flow in</a:t>
            </a:r>
            <a:endParaRPr lang="zh-CN" altLang="en-US" b="1" dirty="0"/>
          </a:p>
        </p:txBody>
      </p:sp>
      <p:sp>
        <p:nvSpPr>
          <p:cNvPr id="41" name="矩形 54"/>
          <p:cNvSpPr/>
          <p:nvPr/>
        </p:nvSpPr>
        <p:spPr>
          <a:xfrm>
            <a:off x="2861810" y="3806326"/>
            <a:ext cx="1224136" cy="36004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CN" altLang="en-US" b="1"/>
          </a:p>
        </p:txBody>
      </p:sp>
      <p:cxnSp>
        <p:nvCxnSpPr>
          <p:cNvPr id="42" name="直接箭头连接符 57"/>
          <p:cNvCxnSpPr>
            <a:endCxn id="41" idx="1"/>
          </p:cNvCxnSpPr>
          <p:nvPr/>
        </p:nvCxnSpPr>
        <p:spPr>
          <a:xfrm>
            <a:off x="2465766" y="3986346"/>
            <a:ext cx="3960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58"/>
          <p:cNvCxnSpPr/>
          <p:nvPr/>
        </p:nvCxnSpPr>
        <p:spPr>
          <a:xfrm>
            <a:off x="4085946" y="3986346"/>
            <a:ext cx="3960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81990" y="3778706"/>
            <a:ext cx="1350150" cy="369332"/>
          </a:xfrm>
          <a:prstGeom prst="rect">
            <a:avLst/>
          </a:prstGeom>
          <a:noFill/>
        </p:spPr>
        <p:txBody>
          <a:bodyPr wrap="square" rtlCol="0">
            <a:spAutoFit/>
          </a:bodyPr>
          <a:lstStyle/>
          <a:p>
            <a:r>
              <a:rPr lang="en-US" altLang="zh-CN" b="1" dirty="0" smtClean="0"/>
              <a:t>flow out</a:t>
            </a:r>
            <a:endParaRPr lang="zh-CN" altLang="en-US" b="1" dirty="0"/>
          </a:p>
        </p:txBody>
      </p:sp>
      <p:sp>
        <p:nvSpPr>
          <p:cNvPr id="45" name="矩形 60"/>
          <p:cNvSpPr/>
          <p:nvPr/>
        </p:nvSpPr>
        <p:spPr>
          <a:xfrm>
            <a:off x="1295636" y="3418666"/>
            <a:ext cx="439248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6" name="圆角矩形 61"/>
          <p:cNvSpPr/>
          <p:nvPr/>
        </p:nvSpPr>
        <p:spPr>
          <a:xfrm>
            <a:off x="2883704" y="3806326"/>
            <a:ext cx="284139" cy="348390"/>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cxnSp>
        <p:nvCxnSpPr>
          <p:cNvPr id="47" name="直接箭头连接符 62"/>
          <p:cNvCxnSpPr/>
          <p:nvPr/>
        </p:nvCxnSpPr>
        <p:spPr>
          <a:xfrm flipV="1">
            <a:off x="3025773" y="3562682"/>
            <a:ext cx="532167" cy="4178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70670" y="3409374"/>
            <a:ext cx="2034226" cy="338554"/>
          </a:xfrm>
          <a:prstGeom prst="rect">
            <a:avLst/>
          </a:prstGeom>
          <a:noFill/>
        </p:spPr>
        <p:txBody>
          <a:bodyPr wrap="square" rtlCol="0">
            <a:spAutoFit/>
          </a:bodyPr>
          <a:lstStyle/>
          <a:p>
            <a:r>
              <a:rPr lang="en-US" altLang="zh-CN" sz="1600" b="1" dirty="0"/>
              <a:t>S</a:t>
            </a:r>
            <a:r>
              <a:rPr lang="en-US" altLang="zh-CN" sz="1600" b="1" dirty="0" smtClean="0"/>
              <a:t>urface plug</a:t>
            </a:r>
            <a:endParaRPr lang="zh-CN" altLang="en-US" sz="1600" b="1" dirty="0"/>
          </a:p>
        </p:txBody>
      </p:sp>
      <p:sp>
        <p:nvSpPr>
          <p:cNvPr id="49" name="TextBox 48"/>
          <p:cNvSpPr txBox="1"/>
          <p:nvPr/>
        </p:nvSpPr>
        <p:spPr>
          <a:xfrm>
            <a:off x="1556978" y="2966293"/>
            <a:ext cx="4101988" cy="369332"/>
          </a:xfrm>
          <a:prstGeom prst="rect">
            <a:avLst/>
          </a:prstGeom>
          <a:noFill/>
        </p:spPr>
        <p:txBody>
          <a:bodyPr wrap="square" rtlCol="0">
            <a:spAutoFit/>
          </a:bodyPr>
          <a:lstStyle/>
          <a:p>
            <a:r>
              <a:rPr lang="en-US" altLang="zh-CN" b="1" dirty="0" smtClean="0"/>
              <a:t>After core flooding and depressurization</a:t>
            </a:r>
            <a:endParaRPr lang="zh-CN" altLang="en-US" b="1" dirty="0"/>
          </a:p>
        </p:txBody>
      </p:sp>
      <p:sp>
        <p:nvSpPr>
          <p:cNvPr id="50" name="矩形 66"/>
          <p:cNvSpPr/>
          <p:nvPr/>
        </p:nvSpPr>
        <p:spPr>
          <a:xfrm>
            <a:off x="6574736" y="3409374"/>
            <a:ext cx="87822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51" name="直接连接符 68"/>
          <p:cNvCxnSpPr/>
          <p:nvPr/>
        </p:nvCxnSpPr>
        <p:spPr>
          <a:xfrm>
            <a:off x="5688124" y="3980521"/>
            <a:ext cx="886612"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588224" y="3778706"/>
            <a:ext cx="1656184" cy="369332"/>
          </a:xfrm>
          <a:prstGeom prst="rect">
            <a:avLst/>
          </a:prstGeom>
          <a:noFill/>
        </p:spPr>
        <p:txBody>
          <a:bodyPr wrap="square" rtlCol="0">
            <a:spAutoFit/>
          </a:bodyPr>
          <a:lstStyle/>
          <a:p>
            <a:r>
              <a:rPr lang="en-US" altLang="zh-CN" b="1" dirty="0"/>
              <a:t>8</a:t>
            </a:r>
            <a:r>
              <a:rPr lang="en-US" altLang="zh-CN" b="1" dirty="0" smtClean="0"/>
              <a:t> </a:t>
            </a:r>
            <a:r>
              <a:rPr lang="en-US" altLang="zh-CN" b="1" dirty="0" err="1" smtClean="0"/>
              <a:t>mD</a:t>
            </a:r>
            <a:endParaRPr lang="en-US" altLang="zh-CN" b="1" dirty="0" smtClean="0"/>
          </a:p>
        </p:txBody>
      </p:sp>
      <p:sp>
        <p:nvSpPr>
          <p:cNvPr id="53" name="下箭头 71"/>
          <p:cNvSpPr/>
          <p:nvPr/>
        </p:nvSpPr>
        <p:spPr>
          <a:xfrm>
            <a:off x="6948293" y="3058626"/>
            <a:ext cx="131113" cy="18466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Tree>
    <p:extLst>
      <p:ext uri="{BB962C8B-B14F-4D97-AF65-F5344CB8AC3E}">
        <p14:creationId xmlns:p14="http://schemas.microsoft.com/office/powerpoint/2010/main" val="3904382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0BC1A-C4A3-4E26-BCA9-8161142DB844}" type="slidenum">
              <a:rPr lang="en-US" b="1" smtClean="0">
                <a:solidFill>
                  <a:prstClr val="black"/>
                </a:solidFill>
              </a:rPr>
              <a:pPr/>
              <a:t>9</a:t>
            </a:fld>
            <a:endParaRPr lang="en-US" b="1" dirty="0">
              <a:solidFill>
                <a:prstClr val="black"/>
              </a:solidFill>
            </a:endParaRPr>
          </a:p>
        </p:txBody>
      </p:sp>
      <p:sp>
        <p:nvSpPr>
          <p:cNvPr id="36" name="Title 2"/>
          <p:cNvSpPr>
            <a:spLocks noGrp="1"/>
          </p:cNvSpPr>
          <p:nvPr>
            <p:ph type="title"/>
          </p:nvPr>
        </p:nvSpPr>
        <p:spPr>
          <a:xfrm>
            <a:off x="914400" y="0"/>
            <a:ext cx="6324600" cy="1143000"/>
          </a:xfrm>
        </p:spPr>
        <p:txBody>
          <a:bodyPr>
            <a:normAutofit/>
          </a:bodyPr>
          <a:lstStyle/>
          <a:p>
            <a:r>
              <a:rPr lang="en-US" altLang="zh-CN" b="1" dirty="0"/>
              <a:t>Confirm Plug of </a:t>
            </a:r>
            <a:r>
              <a:rPr lang="en-US" altLang="zh-CN" b="1" dirty="0" smtClean="0"/>
              <a:t>Core</a:t>
            </a:r>
            <a:endParaRPr lang="en-US" b="1" dirty="0"/>
          </a:p>
        </p:txBody>
      </p:sp>
      <p:sp>
        <p:nvSpPr>
          <p:cNvPr id="37" name="TextBox 36"/>
          <p:cNvSpPr txBox="1"/>
          <p:nvPr/>
        </p:nvSpPr>
        <p:spPr>
          <a:xfrm>
            <a:off x="1666199" y="4932169"/>
            <a:ext cx="1350150" cy="369332"/>
          </a:xfrm>
          <a:prstGeom prst="rect">
            <a:avLst/>
          </a:prstGeom>
          <a:noFill/>
        </p:spPr>
        <p:txBody>
          <a:bodyPr wrap="square" rtlCol="0">
            <a:spAutoFit/>
          </a:bodyPr>
          <a:lstStyle/>
          <a:p>
            <a:r>
              <a:rPr lang="en-US" altLang="zh-CN" b="1" dirty="0" smtClean="0"/>
              <a:t>flow in</a:t>
            </a:r>
            <a:endParaRPr lang="zh-CN" altLang="en-US" b="1" dirty="0"/>
          </a:p>
        </p:txBody>
      </p:sp>
      <p:cxnSp>
        <p:nvCxnSpPr>
          <p:cNvPr id="38" name="直接箭头连接符 2"/>
          <p:cNvCxnSpPr>
            <a:endCxn id="69" idx="1"/>
          </p:cNvCxnSpPr>
          <p:nvPr/>
        </p:nvCxnSpPr>
        <p:spPr>
          <a:xfrm>
            <a:off x="2620305" y="5139809"/>
            <a:ext cx="3780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612193" y="3244214"/>
            <a:ext cx="1350150" cy="369332"/>
          </a:xfrm>
          <a:prstGeom prst="rect">
            <a:avLst/>
          </a:prstGeom>
          <a:noFill/>
        </p:spPr>
        <p:txBody>
          <a:bodyPr wrap="square" rtlCol="0">
            <a:spAutoFit/>
          </a:bodyPr>
          <a:lstStyle/>
          <a:p>
            <a:r>
              <a:rPr lang="en-US" altLang="zh-CN" b="1" dirty="0" smtClean="0">
                <a:solidFill>
                  <a:srgbClr val="FF0000"/>
                </a:solidFill>
              </a:rPr>
              <a:t>flow out</a:t>
            </a:r>
            <a:endParaRPr lang="zh-CN" altLang="en-US" b="1" dirty="0">
              <a:solidFill>
                <a:srgbClr val="FF0000"/>
              </a:solidFill>
            </a:endParaRPr>
          </a:p>
        </p:txBody>
      </p:sp>
      <p:sp>
        <p:nvSpPr>
          <p:cNvPr id="61" name="TextBox 60"/>
          <p:cNvSpPr txBox="1"/>
          <p:nvPr/>
        </p:nvSpPr>
        <p:spPr>
          <a:xfrm>
            <a:off x="1648197" y="1619801"/>
            <a:ext cx="1350150" cy="369332"/>
          </a:xfrm>
          <a:prstGeom prst="rect">
            <a:avLst/>
          </a:prstGeom>
          <a:noFill/>
        </p:spPr>
        <p:txBody>
          <a:bodyPr wrap="square" rtlCol="0">
            <a:spAutoFit/>
          </a:bodyPr>
          <a:lstStyle/>
          <a:p>
            <a:r>
              <a:rPr lang="en-US" altLang="zh-CN" b="1" dirty="0" smtClean="0"/>
              <a:t>flow in</a:t>
            </a:r>
            <a:endParaRPr lang="zh-CN" altLang="en-US" b="1" dirty="0"/>
          </a:p>
        </p:txBody>
      </p:sp>
      <p:sp>
        <p:nvSpPr>
          <p:cNvPr id="62" name="矩形 5"/>
          <p:cNvSpPr/>
          <p:nvPr/>
        </p:nvSpPr>
        <p:spPr>
          <a:xfrm>
            <a:off x="2998347" y="1647421"/>
            <a:ext cx="1224136" cy="36004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CN" altLang="en-US" b="1"/>
          </a:p>
        </p:txBody>
      </p:sp>
      <p:cxnSp>
        <p:nvCxnSpPr>
          <p:cNvPr id="63" name="直接箭头连接符 6"/>
          <p:cNvCxnSpPr>
            <a:endCxn id="62" idx="1"/>
          </p:cNvCxnSpPr>
          <p:nvPr/>
        </p:nvCxnSpPr>
        <p:spPr>
          <a:xfrm>
            <a:off x="2602303" y="1827441"/>
            <a:ext cx="3960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7"/>
          <p:cNvCxnSpPr/>
          <p:nvPr/>
        </p:nvCxnSpPr>
        <p:spPr>
          <a:xfrm>
            <a:off x="4222483" y="1827441"/>
            <a:ext cx="3960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618527" y="1619801"/>
            <a:ext cx="1350150" cy="369332"/>
          </a:xfrm>
          <a:prstGeom prst="rect">
            <a:avLst/>
          </a:prstGeom>
          <a:noFill/>
        </p:spPr>
        <p:txBody>
          <a:bodyPr wrap="square" rtlCol="0">
            <a:spAutoFit/>
          </a:bodyPr>
          <a:lstStyle/>
          <a:p>
            <a:r>
              <a:rPr lang="en-US" altLang="zh-CN" b="1" dirty="0" smtClean="0"/>
              <a:t>flow out</a:t>
            </a:r>
            <a:endParaRPr lang="zh-CN" altLang="en-US" b="1" dirty="0"/>
          </a:p>
        </p:txBody>
      </p:sp>
      <p:sp>
        <p:nvSpPr>
          <p:cNvPr id="66" name="矩形 9"/>
          <p:cNvSpPr/>
          <p:nvPr/>
        </p:nvSpPr>
        <p:spPr>
          <a:xfrm>
            <a:off x="2998347" y="3215010"/>
            <a:ext cx="1224136" cy="36004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CN" altLang="en-US" b="1"/>
          </a:p>
        </p:txBody>
      </p:sp>
      <p:sp>
        <p:nvSpPr>
          <p:cNvPr id="67" name="TextBox 66"/>
          <p:cNvSpPr txBox="1"/>
          <p:nvPr/>
        </p:nvSpPr>
        <p:spPr>
          <a:xfrm>
            <a:off x="2770428" y="3698105"/>
            <a:ext cx="1848099" cy="369332"/>
          </a:xfrm>
          <a:prstGeom prst="rect">
            <a:avLst/>
          </a:prstGeom>
          <a:noFill/>
        </p:spPr>
        <p:txBody>
          <a:bodyPr wrap="square" rtlCol="0">
            <a:spAutoFit/>
          </a:bodyPr>
          <a:lstStyle/>
          <a:p>
            <a:r>
              <a:rPr lang="en-US" altLang="zh-CN" b="1" dirty="0" smtClean="0"/>
              <a:t>Reverse the core</a:t>
            </a:r>
            <a:endParaRPr lang="zh-CN" altLang="en-US" b="1" dirty="0"/>
          </a:p>
        </p:txBody>
      </p:sp>
      <p:sp>
        <p:nvSpPr>
          <p:cNvPr id="68" name="TextBox 67"/>
          <p:cNvSpPr txBox="1"/>
          <p:nvPr/>
        </p:nvSpPr>
        <p:spPr>
          <a:xfrm>
            <a:off x="4636529" y="3244214"/>
            <a:ext cx="1350150" cy="369332"/>
          </a:xfrm>
          <a:prstGeom prst="rect">
            <a:avLst/>
          </a:prstGeom>
          <a:noFill/>
        </p:spPr>
        <p:txBody>
          <a:bodyPr wrap="square" rtlCol="0">
            <a:spAutoFit/>
          </a:bodyPr>
          <a:lstStyle/>
          <a:p>
            <a:r>
              <a:rPr lang="en-US" altLang="zh-CN" b="1" dirty="0" smtClean="0">
                <a:solidFill>
                  <a:srgbClr val="FF0000"/>
                </a:solidFill>
              </a:rPr>
              <a:t>flow in</a:t>
            </a:r>
            <a:endParaRPr lang="zh-CN" altLang="en-US" b="1" dirty="0">
              <a:solidFill>
                <a:srgbClr val="FF0000"/>
              </a:solidFill>
            </a:endParaRPr>
          </a:p>
        </p:txBody>
      </p:sp>
      <p:sp>
        <p:nvSpPr>
          <p:cNvPr id="69" name="矩形 15"/>
          <p:cNvSpPr/>
          <p:nvPr/>
        </p:nvSpPr>
        <p:spPr>
          <a:xfrm>
            <a:off x="2998347" y="4959789"/>
            <a:ext cx="1242138" cy="36004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CN" altLang="en-US" b="1"/>
          </a:p>
        </p:txBody>
      </p:sp>
      <p:cxnSp>
        <p:nvCxnSpPr>
          <p:cNvPr id="70" name="直接箭头连接符 16"/>
          <p:cNvCxnSpPr/>
          <p:nvPr/>
        </p:nvCxnSpPr>
        <p:spPr>
          <a:xfrm>
            <a:off x="4240485" y="5139809"/>
            <a:ext cx="3960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620305" y="5293883"/>
            <a:ext cx="2538283" cy="369332"/>
          </a:xfrm>
          <a:prstGeom prst="rect">
            <a:avLst/>
          </a:prstGeom>
          <a:noFill/>
        </p:spPr>
        <p:txBody>
          <a:bodyPr wrap="square" rtlCol="0">
            <a:spAutoFit/>
          </a:bodyPr>
          <a:lstStyle/>
          <a:p>
            <a:r>
              <a:rPr lang="en-US" altLang="zh-CN" b="1" dirty="0"/>
              <a:t>Reverse the </a:t>
            </a:r>
            <a:r>
              <a:rPr lang="en-US" altLang="zh-CN" b="1" dirty="0" smtClean="0"/>
              <a:t>core again</a:t>
            </a:r>
            <a:endParaRPr lang="zh-CN" altLang="en-US" b="1" dirty="0"/>
          </a:p>
        </p:txBody>
      </p:sp>
      <p:sp>
        <p:nvSpPr>
          <p:cNvPr id="72" name="TextBox 71"/>
          <p:cNvSpPr txBox="1"/>
          <p:nvPr/>
        </p:nvSpPr>
        <p:spPr>
          <a:xfrm>
            <a:off x="4690535" y="4958881"/>
            <a:ext cx="1350150" cy="369332"/>
          </a:xfrm>
          <a:prstGeom prst="rect">
            <a:avLst/>
          </a:prstGeom>
          <a:noFill/>
        </p:spPr>
        <p:txBody>
          <a:bodyPr wrap="square" rtlCol="0">
            <a:spAutoFit/>
          </a:bodyPr>
          <a:lstStyle/>
          <a:p>
            <a:r>
              <a:rPr lang="en-US" altLang="zh-CN" b="1" dirty="0" smtClean="0"/>
              <a:t>flow out</a:t>
            </a:r>
            <a:endParaRPr lang="zh-CN" altLang="en-US" b="1" dirty="0"/>
          </a:p>
        </p:txBody>
      </p:sp>
      <p:sp>
        <p:nvSpPr>
          <p:cNvPr id="73" name="矩形 19"/>
          <p:cNvSpPr/>
          <p:nvPr/>
        </p:nvSpPr>
        <p:spPr>
          <a:xfrm>
            <a:off x="1432173" y="1259761"/>
            <a:ext cx="439248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4" name="矩形 20"/>
          <p:cNvSpPr/>
          <p:nvPr/>
        </p:nvSpPr>
        <p:spPr>
          <a:xfrm>
            <a:off x="1432173" y="2925237"/>
            <a:ext cx="439248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5" name="矩形 21"/>
          <p:cNvSpPr/>
          <p:nvPr/>
        </p:nvSpPr>
        <p:spPr>
          <a:xfrm>
            <a:off x="1432173" y="4572129"/>
            <a:ext cx="439248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6" name="圆角矩形 22"/>
          <p:cNvSpPr/>
          <p:nvPr/>
        </p:nvSpPr>
        <p:spPr>
          <a:xfrm>
            <a:off x="3020241" y="1647421"/>
            <a:ext cx="284139" cy="348390"/>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77" name="圆角矩形 23"/>
          <p:cNvSpPr/>
          <p:nvPr/>
        </p:nvSpPr>
        <p:spPr>
          <a:xfrm>
            <a:off x="3019608" y="3216665"/>
            <a:ext cx="279031" cy="348390"/>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cxnSp>
        <p:nvCxnSpPr>
          <p:cNvPr id="78" name="直接箭头连接符 24"/>
          <p:cNvCxnSpPr/>
          <p:nvPr/>
        </p:nvCxnSpPr>
        <p:spPr>
          <a:xfrm flipV="1">
            <a:off x="3162310" y="1403777"/>
            <a:ext cx="532167" cy="4178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707207" y="1250469"/>
            <a:ext cx="2034226" cy="338554"/>
          </a:xfrm>
          <a:prstGeom prst="rect">
            <a:avLst/>
          </a:prstGeom>
          <a:noFill/>
        </p:spPr>
        <p:txBody>
          <a:bodyPr wrap="square" rtlCol="0">
            <a:spAutoFit/>
          </a:bodyPr>
          <a:lstStyle/>
          <a:p>
            <a:r>
              <a:rPr lang="en-US" altLang="zh-CN" sz="1600" b="1" dirty="0" smtClean="0"/>
              <a:t>Original surface plug</a:t>
            </a:r>
            <a:endParaRPr lang="zh-CN" altLang="en-US" sz="1600" b="1" dirty="0"/>
          </a:p>
        </p:txBody>
      </p:sp>
      <p:sp>
        <p:nvSpPr>
          <p:cNvPr id="80" name="圆角矩形 27"/>
          <p:cNvSpPr/>
          <p:nvPr/>
        </p:nvSpPr>
        <p:spPr>
          <a:xfrm>
            <a:off x="3016349" y="3215627"/>
            <a:ext cx="72008" cy="34839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81" name="圆角矩形 28"/>
          <p:cNvSpPr/>
          <p:nvPr/>
        </p:nvSpPr>
        <p:spPr>
          <a:xfrm>
            <a:off x="3007136" y="4959789"/>
            <a:ext cx="72008" cy="34839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cxnSp>
        <p:nvCxnSpPr>
          <p:cNvPr id="82" name="直接箭头连接符 29"/>
          <p:cNvCxnSpPr>
            <a:stCxn id="81" idx="3"/>
          </p:cNvCxnSpPr>
          <p:nvPr/>
        </p:nvCxnSpPr>
        <p:spPr>
          <a:xfrm flipV="1">
            <a:off x="3079144" y="4705328"/>
            <a:ext cx="638232" cy="4286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711442" y="4500121"/>
            <a:ext cx="2034226" cy="338554"/>
          </a:xfrm>
          <a:prstGeom prst="rect">
            <a:avLst/>
          </a:prstGeom>
          <a:noFill/>
        </p:spPr>
        <p:txBody>
          <a:bodyPr wrap="square" rtlCol="0">
            <a:spAutoFit/>
          </a:bodyPr>
          <a:lstStyle/>
          <a:p>
            <a:r>
              <a:rPr lang="en-US" altLang="zh-CN" sz="1600" b="1" dirty="0" smtClean="0"/>
              <a:t>Reduced surface plug</a:t>
            </a:r>
            <a:endParaRPr lang="zh-CN" altLang="en-US" sz="1600" b="1" dirty="0"/>
          </a:p>
        </p:txBody>
      </p:sp>
      <p:sp>
        <p:nvSpPr>
          <p:cNvPr id="84" name="TextBox 83"/>
          <p:cNvSpPr txBox="1"/>
          <p:nvPr/>
        </p:nvSpPr>
        <p:spPr>
          <a:xfrm>
            <a:off x="2946943" y="2555905"/>
            <a:ext cx="1962839" cy="369332"/>
          </a:xfrm>
          <a:prstGeom prst="rect">
            <a:avLst/>
          </a:prstGeom>
          <a:noFill/>
        </p:spPr>
        <p:txBody>
          <a:bodyPr wrap="square" rtlCol="0">
            <a:spAutoFit/>
          </a:bodyPr>
          <a:lstStyle/>
          <a:p>
            <a:r>
              <a:rPr lang="en-US" altLang="zh-CN" b="1" dirty="0" smtClean="0"/>
              <a:t>Experiment 2</a:t>
            </a:r>
            <a:endParaRPr lang="zh-CN" altLang="en-US" b="1" dirty="0"/>
          </a:p>
        </p:txBody>
      </p:sp>
      <p:sp>
        <p:nvSpPr>
          <p:cNvPr id="85" name="TextBox 84"/>
          <p:cNvSpPr txBox="1"/>
          <p:nvPr/>
        </p:nvSpPr>
        <p:spPr>
          <a:xfrm>
            <a:off x="2961722" y="4193380"/>
            <a:ext cx="1962839" cy="369332"/>
          </a:xfrm>
          <a:prstGeom prst="rect">
            <a:avLst/>
          </a:prstGeom>
          <a:noFill/>
        </p:spPr>
        <p:txBody>
          <a:bodyPr wrap="square" rtlCol="0">
            <a:spAutoFit/>
          </a:bodyPr>
          <a:lstStyle/>
          <a:p>
            <a:r>
              <a:rPr lang="en-US" altLang="zh-CN" b="1" dirty="0" smtClean="0"/>
              <a:t>Experiment 3</a:t>
            </a:r>
            <a:endParaRPr lang="zh-CN" altLang="en-US" b="1" dirty="0"/>
          </a:p>
        </p:txBody>
      </p:sp>
      <p:sp>
        <p:nvSpPr>
          <p:cNvPr id="86" name="TextBox 85"/>
          <p:cNvSpPr txBox="1"/>
          <p:nvPr/>
        </p:nvSpPr>
        <p:spPr>
          <a:xfrm>
            <a:off x="6783022" y="1638129"/>
            <a:ext cx="1656184" cy="369332"/>
          </a:xfrm>
          <a:prstGeom prst="rect">
            <a:avLst/>
          </a:prstGeom>
          <a:noFill/>
        </p:spPr>
        <p:txBody>
          <a:bodyPr wrap="square" rtlCol="0">
            <a:spAutoFit/>
          </a:bodyPr>
          <a:lstStyle/>
          <a:p>
            <a:r>
              <a:rPr lang="en-US" altLang="zh-CN" b="1" dirty="0" smtClean="0"/>
              <a:t>8 </a:t>
            </a:r>
            <a:r>
              <a:rPr lang="en-US" altLang="zh-CN" b="1" dirty="0" err="1" smtClean="0"/>
              <a:t>mD</a:t>
            </a:r>
            <a:endParaRPr lang="en-US" altLang="zh-CN" b="1" dirty="0" smtClean="0"/>
          </a:p>
        </p:txBody>
      </p:sp>
      <p:sp>
        <p:nvSpPr>
          <p:cNvPr id="87" name="TextBox 86"/>
          <p:cNvSpPr txBox="1"/>
          <p:nvPr/>
        </p:nvSpPr>
        <p:spPr>
          <a:xfrm>
            <a:off x="6726574" y="3280631"/>
            <a:ext cx="1656184" cy="369332"/>
          </a:xfrm>
          <a:prstGeom prst="rect">
            <a:avLst/>
          </a:prstGeom>
          <a:noFill/>
        </p:spPr>
        <p:txBody>
          <a:bodyPr wrap="square" rtlCol="0">
            <a:spAutoFit/>
          </a:bodyPr>
          <a:lstStyle/>
          <a:p>
            <a:r>
              <a:rPr lang="en-US" altLang="zh-CN" b="1" dirty="0" smtClean="0"/>
              <a:t>57 </a:t>
            </a:r>
            <a:r>
              <a:rPr lang="en-US" altLang="zh-CN" b="1" dirty="0" err="1" smtClean="0"/>
              <a:t>mD</a:t>
            </a:r>
            <a:endParaRPr lang="en-US" altLang="zh-CN" b="1" dirty="0" smtClean="0"/>
          </a:p>
        </p:txBody>
      </p:sp>
      <p:sp>
        <p:nvSpPr>
          <p:cNvPr id="88" name="TextBox 87"/>
          <p:cNvSpPr txBox="1"/>
          <p:nvPr/>
        </p:nvSpPr>
        <p:spPr>
          <a:xfrm>
            <a:off x="6763312" y="4908800"/>
            <a:ext cx="1656184" cy="369332"/>
          </a:xfrm>
          <a:prstGeom prst="rect">
            <a:avLst/>
          </a:prstGeom>
          <a:noFill/>
        </p:spPr>
        <p:txBody>
          <a:bodyPr wrap="square" rtlCol="0">
            <a:spAutoFit/>
          </a:bodyPr>
          <a:lstStyle/>
          <a:p>
            <a:r>
              <a:rPr lang="en-US" altLang="zh-CN" b="1" dirty="0" smtClean="0"/>
              <a:t>47 </a:t>
            </a:r>
            <a:r>
              <a:rPr lang="en-US" altLang="zh-CN" b="1" dirty="0" err="1" smtClean="0"/>
              <a:t>mD</a:t>
            </a:r>
            <a:endParaRPr lang="en-US" altLang="zh-CN" b="1" dirty="0" smtClean="0"/>
          </a:p>
        </p:txBody>
      </p:sp>
      <p:sp>
        <p:nvSpPr>
          <p:cNvPr id="89" name="矩形 41"/>
          <p:cNvSpPr/>
          <p:nvPr/>
        </p:nvSpPr>
        <p:spPr>
          <a:xfrm>
            <a:off x="6711273" y="1250469"/>
            <a:ext cx="87822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0" name="矩形 42"/>
          <p:cNvSpPr/>
          <p:nvPr/>
        </p:nvSpPr>
        <p:spPr>
          <a:xfrm>
            <a:off x="6741751" y="2926978"/>
            <a:ext cx="87822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1" name="矩形 43"/>
          <p:cNvSpPr/>
          <p:nvPr/>
        </p:nvSpPr>
        <p:spPr>
          <a:xfrm>
            <a:off x="6763312" y="4554023"/>
            <a:ext cx="878228" cy="10801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2" name="下箭头 46"/>
          <p:cNvSpPr/>
          <p:nvPr/>
        </p:nvSpPr>
        <p:spPr>
          <a:xfrm>
            <a:off x="7071313" y="2542950"/>
            <a:ext cx="131113" cy="18466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3" name="下箭头 47"/>
          <p:cNvSpPr/>
          <p:nvPr/>
        </p:nvSpPr>
        <p:spPr>
          <a:xfrm>
            <a:off x="7084830" y="4285713"/>
            <a:ext cx="131113" cy="18466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94" name="直接连接符 49"/>
          <p:cNvCxnSpPr/>
          <p:nvPr/>
        </p:nvCxnSpPr>
        <p:spPr>
          <a:xfrm>
            <a:off x="5824661" y="1821616"/>
            <a:ext cx="886612"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接连接符 51"/>
          <p:cNvCxnSpPr/>
          <p:nvPr/>
        </p:nvCxnSpPr>
        <p:spPr>
          <a:xfrm>
            <a:off x="5855139" y="3494246"/>
            <a:ext cx="886612"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接连接符 52"/>
          <p:cNvCxnSpPr/>
          <p:nvPr/>
        </p:nvCxnSpPr>
        <p:spPr>
          <a:xfrm>
            <a:off x="5855139" y="5141990"/>
            <a:ext cx="886612"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53040" y="5925685"/>
            <a:ext cx="8771488" cy="954107"/>
          </a:xfrm>
          <a:prstGeom prst="rect">
            <a:avLst/>
          </a:prstGeom>
          <a:noFill/>
        </p:spPr>
        <p:txBody>
          <a:bodyPr wrap="square" rtlCol="0">
            <a:spAutoFit/>
          </a:bodyPr>
          <a:lstStyle/>
          <a:p>
            <a:pPr marL="285750" indent="-285750">
              <a:buFont typeface="Arial" panose="020B0604020202020204" pitchFamily="34" charset="0"/>
              <a:buChar char="•"/>
            </a:pPr>
            <a:r>
              <a:rPr lang="en-US" altLang="zh-CN" sz="2800" b="1" dirty="0" smtClean="0"/>
              <a:t>Plug has been </a:t>
            </a:r>
            <a:r>
              <a:rPr lang="en-US" altLang="zh-CN" sz="2800" b="1" dirty="0" smtClean="0">
                <a:solidFill>
                  <a:srgbClr val="FF0000"/>
                </a:solidFill>
              </a:rPr>
              <a:t>partially flushed away </a:t>
            </a:r>
            <a:r>
              <a:rPr lang="en-US" altLang="zh-CN" sz="2800" b="1" dirty="0" smtClean="0"/>
              <a:t>which can be reflected from the </a:t>
            </a:r>
            <a:r>
              <a:rPr lang="en-US" altLang="zh-CN" sz="2800" b="1" dirty="0" smtClean="0">
                <a:solidFill>
                  <a:srgbClr val="FF0000"/>
                </a:solidFill>
              </a:rPr>
              <a:t>permeability change</a:t>
            </a:r>
            <a:endParaRPr lang="zh-CN" altLang="en-US" sz="2800" b="1" dirty="0">
              <a:solidFill>
                <a:srgbClr val="FF0000"/>
              </a:solidFill>
            </a:endParaRPr>
          </a:p>
        </p:txBody>
      </p:sp>
      <p:cxnSp>
        <p:nvCxnSpPr>
          <p:cNvPr id="98" name="直接箭头连接符 48"/>
          <p:cNvCxnSpPr/>
          <p:nvPr/>
        </p:nvCxnSpPr>
        <p:spPr>
          <a:xfrm flipH="1">
            <a:off x="4313137" y="3428880"/>
            <a:ext cx="305390" cy="20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57"/>
          <p:cNvCxnSpPr/>
          <p:nvPr/>
        </p:nvCxnSpPr>
        <p:spPr>
          <a:xfrm flipH="1">
            <a:off x="2656953" y="3430967"/>
            <a:ext cx="305390" cy="20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5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3925</TotalTime>
  <Words>2501</Words>
  <Application>Microsoft Office PowerPoint</Application>
  <PresentationFormat>On-screen Show (4:3)</PresentationFormat>
  <Paragraphs>339</Paragraphs>
  <Slides>36</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1_Office Theme</vt:lpstr>
      <vt:lpstr>2_Office Theme</vt:lpstr>
      <vt:lpstr>Equation</vt:lpstr>
      <vt:lpstr>PowerPoint Presentation</vt:lpstr>
      <vt:lpstr>Core Flood at  Reservoir Conditions</vt:lpstr>
      <vt:lpstr>Core Flood at  Reservoir Conditions</vt:lpstr>
      <vt:lpstr> Diagram of the High Temperature and High Pressure Core Flooding Setup </vt:lpstr>
      <vt:lpstr>Core flooding:  Apparent Viscosity</vt:lpstr>
      <vt:lpstr>Core flooding </vt:lpstr>
      <vt:lpstr>Depressurization</vt:lpstr>
      <vt:lpstr>Assumption: Plug of Core</vt:lpstr>
      <vt:lpstr>Confirm Plug of Core</vt:lpstr>
      <vt:lpstr>Interpretation of Core Plug </vt:lpstr>
      <vt:lpstr>HPLC_ELSD Signal of Surfactant</vt:lpstr>
      <vt:lpstr>Power Law Calibration Curve</vt:lpstr>
      <vt:lpstr>Properties of Adsorbent</vt:lpstr>
      <vt:lpstr>Adsorption on  Silurian Dolomite Powder</vt:lpstr>
      <vt:lpstr>Thermal decomposition</vt:lpstr>
      <vt:lpstr>Adsorption  without Na2SO3</vt:lpstr>
      <vt:lpstr>Effect of temperature</vt:lpstr>
      <vt:lpstr>Thermal decomposition</vt:lpstr>
      <vt:lpstr>Effect of temperature with 2M Na2SO3</vt:lpstr>
      <vt:lpstr>Adsorption  (with 2M Na2SO3)</vt:lpstr>
      <vt:lpstr>Adsorption  (with 2M Na2SO3)</vt:lpstr>
      <vt:lpstr>Conclusions</vt:lpstr>
      <vt:lpstr>Conclusions</vt:lpstr>
      <vt:lpstr>Acknowledgement</vt:lpstr>
      <vt:lpstr>PowerPoint Presentation</vt:lpstr>
      <vt:lpstr>Element analysis of dolomite</vt:lpstr>
      <vt:lpstr>Two dolomite</vt:lpstr>
      <vt:lpstr>SEM of two dolomite</vt:lpstr>
      <vt:lpstr>BET surface area of  all absorbents</vt:lpstr>
      <vt:lpstr>SEM Characterization of Adsorbent</vt:lpstr>
      <vt:lpstr>Effect of different dolomite</vt:lpstr>
      <vt:lpstr>Effect of impurities in Carbonate materials</vt:lpstr>
      <vt:lpstr>Effect of brine </vt:lpstr>
      <vt:lpstr>Effect of CO2</vt:lpstr>
      <vt:lpstr>Effect of Temperature</vt:lpstr>
      <vt:lpstr>Decomposition</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Guoqing Jian</cp:lastModifiedBy>
  <cp:revision>184</cp:revision>
  <dcterms:created xsi:type="dcterms:W3CDTF">2014-10-07T01:08:52Z</dcterms:created>
  <dcterms:modified xsi:type="dcterms:W3CDTF">2015-04-22T12:42:47Z</dcterms:modified>
</cp:coreProperties>
</file>