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rawings/drawing2.xml" ContentType="application/vnd.openxmlformats-officedocument.drawingml.chartshapes+xml"/>
  <Override PartName="/ppt/diagrams/colors11.xml" ContentType="application/vnd.openxmlformats-officedocument.drawingml.diagramColors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charts/chart17.xml" ContentType="application/vnd.openxmlformats-officedocument.drawingml.char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charts/chart13.xml" ContentType="application/vnd.openxmlformats-officedocument.drawingml.char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charts/chart7.xml" ContentType="application/vnd.openxmlformats-officedocument.drawingml.chart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charts/chart3.xml" ContentType="application/vnd.openxmlformats-officedocument.drawingml.chart+xml"/>
  <Override PartName="/ppt/diagrams/drawing7.xml" ContentType="application/vnd.ms-office.drawingml.diagramDrawing+xml"/>
  <Override PartName="/ppt/drawings/drawing7.xml" ContentType="application/vnd.openxmlformats-officedocument.drawingml.chartshapes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drawing3.xml" ContentType="application/vnd.ms-office.drawingml.diagramDrawing+xml"/>
  <Override PartName="/ppt/drawings/drawing3.xml" ContentType="application/vnd.openxmlformats-officedocument.drawingml.chartshapes+xml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diagrams/layout8.xml" ContentType="application/vnd.openxmlformats-officedocument.drawingml.diagramLayout+xml"/>
  <Override PartName="/ppt/charts/chart16.xml" ContentType="application/vnd.openxmlformats-officedocument.drawingml.char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charts/chart14.xml" ContentType="application/vnd.openxmlformats-officedocument.drawingml.char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Default Extension="tiff" ContentType="image/tiff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charts/chart6.xml" ContentType="application/vnd.openxmlformats-officedocument.drawingml.chart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charts/chart10.xml" ContentType="application/vnd.openxmlformats-officedocument.drawingml.chart+xml"/>
  <Override PartName="/ppt/diagrams/data3.xml" ContentType="application/vnd.openxmlformats-officedocument.drawingml.diagramData+xml"/>
  <Override PartName="/ppt/charts/chart4.xml" ContentType="application/vnd.openxmlformats-officedocument.drawingml.chart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drawings/drawing8.xml" ContentType="application/vnd.openxmlformats-officedocument.drawingml.chartshapes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charts/chart2.xml" ContentType="application/vnd.openxmlformats-officedocument.drawingml.chart+xml"/>
  <Override PartName="/ppt/diagrams/quickStyle6.xml" ContentType="application/vnd.openxmlformats-officedocument.drawingml.diagramStyle+xml"/>
  <Override PartName="/ppt/drawings/drawing6.xml" ContentType="application/vnd.openxmlformats-officedocument.drawingml.chartshapes+xml"/>
  <Override PartName="/ppt/drawings/drawing10.xml" ContentType="application/vnd.openxmlformats-officedocument.drawingml.chartshape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rawings/drawing4.xml" ContentType="application/vnd.openxmlformats-officedocument.drawingml.chartshapes+xml"/>
  <Override PartName="/ppt/diagrams/layout10.xml" ContentType="application/vnd.openxmlformats-officedocument.drawingml.diagram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diagrams/data11.xml" ContentType="application/vnd.openxmlformats-officedocument.drawingml.diagramData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charts/chart15.xml" ContentType="application/vnd.openxmlformats-officedocument.drawingml.char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rawings/drawing9.xml" ContentType="application/vnd.openxmlformats-officedocument.drawingml.chartshapes+xml"/>
  <Override PartName="/ppt/diagrams/drawing9.xml" ContentType="application/vnd.ms-office.drawingml.diagramDrawing+xml"/>
  <Override PartName="/ppt/charts/chart5.xml" ContentType="application/vnd.openxmlformats-officedocument.drawingml.chart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rawings/drawing11.xml" ContentType="application/vnd.openxmlformats-officedocument.drawingml.chartshape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iagrams/drawing5.xml" ContentType="application/vnd.ms-office.drawingml.diagramDrawing+xml"/>
  <Override PartName="/ppt/drawings/drawing5.xml" ContentType="application/vnd.openxmlformats-officedocument.drawingml.chartshapes+xml"/>
  <Override PartName="/ppt/diagrams/layout11.xml" ContentType="application/vnd.openxmlformats-officedocument.drawingml.diagramLayou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rawings/drawing1.xml" ContentType="application/vnd.openxmlformats-officedocument.drawingml.chartshapes+xml"/>
  <Override PartName="/ppt/diagrams/colors10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56" r:id="rId2"/>
    <p:sldId id="287" r:id="rId3"/>
    <p:sldId id="260" r:id="rId4"/>
    <p:sldId id="298" r:id="rId5"/>
    <p:sldId id="299" r:id="rId6"/>
    <p:sldId id="300" r:id="rId7"/>
    <p:sldId id="288" r:id="rId8"/>
    <p:sldId id="262" r:id="rId9"/>
    <p:sldId id="263" r:id="rId10"/>
    <p:sldId id="264" r:id="rId11"/>
    <p:sldId id="289" r:id="rId12"/>
    <p:sldId id="266" r:id="rId13"/>
    <p:sldId id="290" r:id="rId14"/>
    <p:sldId id="302" r:id="rId15"/>
    <p:sldId id="268" r:id="rId16"/>
    <p:sldId id="269" r:id="rId17"/>
    <p:sldId id="291" r:id="rId18"/>
    <p:sldId id="267" r:id="rId19"/>
    <p:sldId id="303" r:id="rId20"/>
    <p:sldId id="292" r:id="rId21"/>
    <p:sldId id="270" r:id="rId22"/>
    <p:sldId id="293" r:id="rId23"/>
    <p:sldId id="271" r:id="rId24"/>
    <p:sldId id="294" r:id="rId25"/>
    <p:sldId id="272" r:id="rId26"/>
    <p:sldId id="274" r:id="rId27"/>
    <p:sldId id="275" r:id="rId28"/>
    <p:sldId id="295" r:id="rId29"/>
    <p:sldId id="276" r:id="rId30"/>
    <p:sldId id="285" r:id="rId31"/>
    <p:sldId id="296" r:id="rId32"/>
    <p:sldId id="284" r:id="rId33"/>
    <p:sldId id="277" r:id="rId34"/>
    <p:sldId id="279" r:id="rId35"/>
    <p:sldId id="297" r:id="rId36"/>
    <p:sldId id="281" r:id="rId37"/>
    <p:sldId id="283" r:id="rId38"/>
    <p:sldId id="301" r:id="rId39"/>
    <p:sldId id="304" r:id="rId40"/>
    <p:sldId id="305" r:id="rId41"/>
    <p:sldId id="306" r:id="rId42"/>
    <p:sldId id="307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164" y="-1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H:\PHD%20PROJECT2\Reports\Spring%202012\Effect%20of%20Anhidrite%20on%20Different%20Sacrificial%20Agents\5%20percent%20anhidride%20with%20pure%20calcite_1_Times%20and%20New%20Roman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H:\PHD%20PROJECT2\Reports\Spring%202012\Effect%20of%201%20percent%20sodium%20Carbonate%20on%20real%20core%20powders\Summary_2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E:\PHD%20PROJECT2\Reports\Spring%202012\Sodium%20Polyacrylate%20on%20different%20Surfactant%20type\Comparison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E:\PHD%20PROJECT2\Reports\Spring%202012\Sodium%20Polyacrylate%20on%20different%20Surfactant%20type\Comparison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Book1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H:\PHD%20PROJECT2\Reports\Summer%202012\Comparying%20Polyacrylate%20with%20polyethyleneglycol%20and%20metaborate\Summary.xlsx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H:\PHD%20PROJECT2\Reports\Spring%202012\Summary%20for%20Molecular%20Weights.xlsx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oleObject" Target="file:///E:\PHD%20PROJECT2\Reports\Spring%202012\Adsorption%20of%20Polyacrylate%20on%20Adsorbents%20by%20colorimetric%20method\Adsorption%20of%20polyacrylate%204500%20Da%20on%20Dolomite%20room%20temp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E:\PHD%20PROJECT2\Reports\Summer%202012\Effect%20of%20salinity\on%20Carlpool%20dolomite\Summary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E:\PHD%20PROJECT2\Reports\Summer%202012\Effect%20of%20salinity\On%20Berea%20Sandstone\Summary.xlsx" TargetMode="Externa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oleObject" Target="file:///E:\PHD%20PROJECT2\Reports\Summer%202012\Effect%20of%20Hardness%20on%20NI-Blend\Summary%20of%20the%20Effect%20of%20Hardness%20on%20Diferent%20Adsorbents.xlsx" TargetMode="Externa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oleObject" Target="file:///E:\PHD%20PROJECT2\Reports\Summer%202012\Effect%20of%20Hardness%20on%20NI-Blend\Summary%20of%20the%20Effect%20of%20Hardness%20on%20Diferent%20Adsorbents.xlsx" TargetMode="Externa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oleObject" Target="file:///E:\PHD%20PROJECT2\Reports\Summer%202012\Effect%20of%20Hardness%20on%20NI-Blend\Summary%20of%20the%20Effect%20of%20Hardness%20on%20Diferent%20Adsorbents.xlsx" TargetMode="Externa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oleObject" Target="file:///E:\PHD%20PROJECT2\Reports\Summer%202012\Effect%20of%20Hardness%20on%20NI-Blend\Summary%20of%20the%20Effect%20of%20Hardness%20on%20Diferent%20Adsorbents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H:\Colloid%20and%20Surface%20Engineering%20Aspects\PAR.xlsx" TargetMode="External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1.xml"/><Relationship Id="rId1" Type="http://schemas.openxmlformats.org/officeDocument/2006/relationships/oleObject" Target="file:///E:\PHD%20PROJECT2\Reports\Fall\The%20proof%20of%20correct%20titration%20at%20pH3%20with%20and%20without%20polyacrylat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9.0551539012169099E-2"/>
          <c:y val="3.1085807795367744E-2"/>
          <c:w val="0.52921748985922046"/>
          <c:h val="0.84009580125507821"/>
        </c:manualLayout>
      </c:layout>
      <c:scatterChart>
        <c:scatterStyle val="smoothMarker"/>
        <c:ser>
          <c:idx val="0"/>
          <c:order val="0"/>
          <c:tx>
            <c:v>Pure Calcite + 5% Anhydrite without Sacrificial Agent</c:v>
          </c:tx>
          <c:xVal>
            <c:numRef>
              <c:f>('5%anhydrite No SA'!$N$37,'5%anhydrite No SA'!$N$36,'5%anhydrite No SA'!$N$35,'5%anhydrite No SA'!$N$34,'5%anhydrite No SA'!$P$43,'5%anhydrite No SA'!$P$41,'5%anhydrite No SA'!$P$42,'5%anhydrite No SA'!$P$40)</c:f>
              <c:numCache>
                <c:formatCode>0.000</c:formatCode>
                <c:ptCount val="8"/>
                <c:pt idx="0">
                  <c:v>8.4175609756098044E-2</c:v>
                </c:pt>
                <c:pt idx="1">
                  <c:v>9.635121951219508E-2</c:v>
                </c:pt>
                <c:pt idx="2">
                  <c:v>0.11449756097561041</c:v>
                </c:pt>
                <c:pt idx="3">
                  <c:v>0.13832195121951144</c:v>
                </c:pt>
                <c:pt idx="4" formatCode="General">
                  <c:v>0.21000000000000021</c:v>
                </c:pt>
                <c:pt idx="5" formatCode="General">
                  <c:v>0.24300000000000024</c:v>
                </c:pt>
                <c:pt idx="6" formatCode="General">
                  <c:v>0.26500000000000001</c:v>
                </c:pt>
                <c:pt idx="7" formatCode="General">
                  <c:v>0.27800000000000002</c:v>
                </c:pt>
              </c:numCache>
            </c:numRef>
          </c:xVal>
          <c:yVal>
            <c:numRef>
              <c:f>('5%anhydrite No SA'!$N$20,'5%anhydrite No SA'!$N$19,'5%anhydrite No SA'!$N$18,'5%anhydrite No SA'!$N$17,'5%anhydrite No SA'!$P$26,'5%anhydrite No SA'!$P$24,'5%anhydrite No SA'!$P$25,'5%anhydrite No SA'!$P$23)</c:f>
              <c:numCache>
                <c:formatCode>0.000</c:formatCode>
                <c:ptCount val="8"/>
                <c:pt idx="0">
                  <c:v>5.5001829766689179</c:v>
                </c:pt>
                <c:pt idx="1">
                  <c:v>5.9381017079774727</c:v>
                </c:pt>
                <c:pt idx="2">
                  <c:v>6.5035672108431823</c:v>
                </c:pt>
                <c:pt idx="3">
                  <c:v>7.2055393822042024</c:v>
                </c:pt>
                <c:pt idx="4" formatCode="General">
                  <c:v>8.4</c:v>
                </c:pt>
                <c:pt idx="5" formatCode="General">
                  <c:v>8.1</c:v>
                </c:pt>
                <c:pt idx="6" formatCode="General">
                  <c:v>8.3000000000000007</c:v>
                </c:pt>
                <c:pt idx="7" formatCode="General">
                  <c:v>7.9</c:v>
                </c:pt>
              </c:numCache>
            </c:numRef>
          </c:yVal>
          <c:smooth val="1"/>
        </c:ser>
        <c:ser>
          <c:idx val="1"/>
          <c:order val="1"/>
          <c:tx>
            <c:v>Addition of 1 % Na2CO3 as Sacrificial Agent to Pure Calcite</c:v>
          </c:tx>
          <c:xVal>
            <c:numRef>
              <c:f>(Sheet1!$M$39,Sheet1!$M$38,Sheet1!$M$40,Sheet1!$M$41,Sheet1!$M$42)</c:f>
              <c:numCache>
                <c:formatCode>0.000</c:formatCode>
                <c:ptCount val="5"/>
                <c:pt idx="0">
                  <c:v>0.20575609756097651</c:v>
                </c:pt>
                <c:pt idx="1">
                  <c:v>0.25896585365853664</c:v>
                </c:pt>
                <c:pt idx="2">
                  <c:v>0.31609756097561192</c:v>
                </c:pt>
                <c:pt idx="3" formatCode="General">
                  <c:v>0.37600000000000128</c:v>
                </c:pt>
                <c:pt idx="4" formatCode="General">
                  <c:v>0.43400000000000127</c:v>
                </c:pt>
              </c:numCache>
            </c:numRef>
          </c:xVal>
          <c:yVal>
            <c:numRef>
              <c:f>(Sheet1!$M$22,Sheet1!$M$21,Sheet1!$M$23,Sheet1!$M$24,Sheet1!$M$25)</c:f>
              <c:numCache>
                <c:formatCode>0.000</c:formatCode>
                <c:ptCount val="5"/>
                <c:pt idx="0">
                  <c:v>2.3285161865067372</c:v>
                </c:pt>
                <c:pt idx="1">
                  <c:v>2.3718246175160798</c:v>
                </c:pt>
                <c:pt idx="2">
                  <c:v>2.24633225853733</c:v>
                </c:pt>
                <c:pt idx="3">
                  <c:v>2.3109999999999977</c:v>
                </c:pt>
                <c:pt idx="4">
                  <c:v>2.294</c:v>
                </c:pt>
              </c:numCache>
            </c:numRef>
          </c:yVal>
          <c:smooth val="1"/>
        </c:ser>
        <c:ser>
          <c:idx val="2"/>
          <c:order val="2"/>
          <c:tx>
            <c:v>Addition of 1 % Na2CO3 as sacrificial agent to Pure Calcite + 5% Anhydrite (After 24 h Equilibrium Time)</c:v>
          </c:tx>
          <c:xVal>
            <c:numRef>
              <c:f>'5% anhydrite + 1% Na2CO3 '!$N$35:$N$38</c:f>
              <c:numCache>
                <c:formatCode>0.000</c:formatCode>
                <c:ptCount val="4"/>
                <c:pt idx="0">
                  <c:v>0.44733658536585724</c:v>
                </c:pt>
                <c:pt idx="1">
                  <c:v>0.40489756097561164</c:v>
                </c:pt>
                <c:pt idx="2">
                  <c:v>0.34366829268292787</c:v>
                </c:pt>
                <c:pt idx="3">
                  <c:v>0.28039024390243938</c:v>
                </c:pt>
              </c:numCache>
            </c:numRef>
          </c:xVal>
          <c:yVal>
            <c:numRef>
              <c:f>'5% anhydrite + 1% Na2CO3 '!$N$18:$N$21</c:f>
              <c:numCache>
                <c:formatCode>0.000</c:formatCode>
                <c:ptCount val="4"/>
                <c:pt idx="0">
                  <c:v>2.7215242369838442</c:v>
                </c:pt>
                <c:pt idx="1">
                  <c:v>3.4670905140640182</c:v>
                </c:pt>
                <c:pt idx="2">
                  <c:v>4.3978251878962045</c:v>
                </c:pt>
                <c:pt idx="3">
                  <c:v>5.0108380219129405</c:v>
                </c:pt>
              </c:numCache>
            </c:numRef>
          </c:yVal>
          <c:smooth val="1"/>
        </c:ser>
        <c:ser>
          <c:idx val="3"/>
          <c:order val="3"/>
          <c:tx>
            <c:v>Addition of 1 % Na2CO3 as Sacrificial Agent to Pure Calcite + 5 % Anhydrite (After 72 h Equilibrium Time)</c:v>
          </c:tx>
          <c:marker>
            <c:symbol val="circle"/>
            <c:size val="7"/>
          </c:marker>
          <c:xVal>
            <c:numRef>
              <c:f>'5% anhydrite + 1% Na2CO3 '!$N$44:$N$47</c:f>
              <c:numCache>
                <c:formatCode>0.000</c:formatCode>
                <c:ptCount val="4"/>
                <c:pt idx="0">
                  <c:v>0.43615609756097706</c:v>
                </c:pt>
                <c:pt idx="1">
                  <c:v>0.38704390243902442</c:v>
                </c:pt>
                <c:pt idx="2">
                  <c:v>0.32979512195121952</c:v>
                </c:pt>
                <c:pt idx="3">
                  <c:v>0.28747317073170731</c:v>
                </c:pt>
              </c:numCache>
            </c:numRef>
          </c:xVal>
          <c:yVal>
            <c:numRef>
              <c:f>'5% anhydrite + 1% Na2CO3 '!$N$25:$N$28</c:f>
              <c:numCache>
                <c:formatCode>0.000</c:formatCode>
                <c:ptCount val="4"/>
                <c:pt idx="0">
                  <c:v>2.6865960479042061</c:v>
                </c:pt>
                <c:pt idx="1">
                  <c:v>3.7475567190226999</c:v>
                </c:pt>
                <c:pt idx="2">
                  <c:v>4.4394245504300232</c:v>
                </c:pt>
                <c:pt idx="3">
                  <c:v>4.6214779483635295</c:v>
                </c:pt>
              </c:numCache>
            </c:numRef>
          </c:yVal>
          <c:smooth val="1"/>
        </c:ser>
        <c:axId val="41141760"/>
        <c:axId val="41143680"/>
      </c:scatterChart>
      <c:valAx>
        <c:axId val="41141760"/>
        <c:scaling>
          <c:orientation val="minMax"/>
          <c:max val="0.5"/>
        </c:scaling>
        <c:axPos val="b"/>
        <c:title>
          <c:tx>
            <c:rich>
              <a:bodyPr/>
              <a:lstStyle/>
              <a:p>
                <a:pPr>
                  <a:defRPr sz="1000"/>
                </a:pPr>
                <a:r>
                  <a:rPr lang="en-US" sz="1600" dirty="0">
                    <a:latin typeface="Arial" pitchFamily="34" charset="0"/>
                    <a:cs typeface="Arial" pitchFamily="34" charset="0"/>
                  </a:rPr>
                  <a:t>Equilibrium Concentration (wt%)</a:t>
                </a:r>
              </a:p>
            </c:rich>
          </c:tx>
          <c:layout>
            <c:manualLayout>
              <c:xMode val="edge"/>
              <c:yMode val="edge"/>
              <c:x val="0.21898317823908375"/>
              <c:y val="0.94775071218443985"/>
            </c:manualLayout>
          </c:layout>
        </c:title>
        <c:numFmt formatCode="0.0" sourceLinked="0"/>
        <c:tickLblPos val="nextTo"/>
        <c:txPr>
          <a:bodyPr/>
          <a:lstStyle/>
          <a:p>
            <a:pPr>
              <a:defRPr sz="1600" b="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41143680"/>
        <c:crosses val="autoZero"/>
        <c:crossBetween val="midCat"/>
      </c:valAx>
      <c:valAx>
        <c:axId val="41143680"/>
        <c:scaling>
          <c:orientation val="minMax"/>
          <c:max val="10"/>
          <c:min val="0"/>
        </c:scaling>
        <c:axPos val="l"/>
        <c:title>
          <c:tx>
            <c:rich>
              <a:bodyPr rot="-5400000" vert="horz"/>
              <a:lstStyle/>
              <a:p>
                <a:pPr>
                  <a:defRPr sz="1000"/>
                </a:pPr>
                <a:r>
                  <a:rPr lang="en-US" sz="1600" dirty="0">
                    <a:latin typeface="Arial" pitchFamily="34" charset="0"/>
                    <a:cs typeface="Arial" pitchFamily="34" charset="0"/>
                  </a:rPr>
                  <a:t>Adsorption (mg/g)</a:t>
                </a:r>
              </a:p>
            </c:rich>
          </c:tx>
          <c:layout>
            <c:manualLayout>
              <c:xMode val="edge"/>
              <c:yMode val="edge"/>
              <c:x val="3.4376472171747841E-3"/>
              <c:y val="0.32508877566775152"/>
            </c:manualLayout>
          </c:layout>
        </c:title>
        <c:numFmt formatCode="0" sourceLinked="0"/>
        <c:tickLblPos val="nextTo"/>
        <c:txPr>
          <a:bodyPr/>
          <a:lstStyle/>
          <a:p>
            <a:pPr>
              <a:defRPr sz="1600" b="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41141760"/>
        <c:crosses val="autoZero"/>
        <c:crossBetween val="midCat"/>
      </c:valAx>
      <c:spPr>
        <a:noFill/>
        <a:ln w="25400">
          <a:noFill/>
        </a:ln>
      </c:spPr>
    </c:plotArea>
    <c:plotVisOnly val="1"/>
    <c:dispBlanksAs val="gap"/>
  </c:chart>
  <c:spPr>
    <a:ln>
      <a:noFill/>
    </a:ln>
  </c:spPr>
  <c:txPr>
    <a:bodyPr/>
    <a:lstStyle/>
    <a:p>
      <a:pPr>
        <a:defRPr sz="1200" b="1">
          <a:latin typeface="Arial" pitchFamily="34" charset="0"/>
          <a:cs typeface="Arial" pitchFamily="34" charset="0"/>
        </a:defRPr>
      </a:pPr>
      <a:endParaRPr lang="en-US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8.3811866502063515E-2"/>
          <c:y val="6.2317251461988563E-2"/>
          <c:w val="0.89460329719368537"/>
          <c:h val="0.81363304093567268"/>
        </c:manualLayout>
      </c:layout>
      <c:barChart>
        <c:barDir val="col"/>
        <c:grouping val="clustered"/>
        <c:ser>
          <c:idx val="0"/>
          <c:order val="0"/>
          <c:tx>
            <c:strRef>
              <c:f>Sheet1!$D$2</c:f>
              <c:strCache>
                <c:ptCount val="1"/>
                <c:pt idx="0">
                  <c:v>W/O Sacrificial Agent</c:v>
                </c:pt>
              </c:strCache>
            </c:strRef>
          </c:tx>
          <c:errBars>
            <c:errBarType val="both"/>
            <c:errValType val="cust"/>
            <c:plus>
              <c:numRef>
                <c:f>Sheet1!$G$8</c:f>
                <c:numCache>
                  <c:formatCode>General</c:formatCode>
                  <c:ptCount val="1"/>
                  <c:pt idx="0">
                    <c:v>6.7000000000000032E-2</c:v>
                  </c:pt>
                </c:numCache>
              </c:numRef>
            </c:plus>
            <c:minus>
              <c:numRef>
                <c:f>Sheet1!$G$8</c:f>
                <c:numCache>
                  <c:formatCode>General</c:formatCode>
                  <c:ptCount val="1"/>
                  <c:pt idx="0">
                    <c:v>6.7000000000000032E-2</c:v>
                  </c:pt>
                </c:numCache>
              </c:numRef>
            </c:minus>
          </c:errBars>
          <c:cat>
            <c:strRef>
              <c:f>Sheet1!$C$4:$C$8</c:f>
              <c:strCache>
                <c:ptCount val="5"/>
                <c:pt idx="0">
                  <c:v>Carlpool Dolomite</c:v>
                </c:pt>
                <c:pt idx="1">
                  <c:v>    Franklin Industrial Calcite</c:v>
                </c:pt>
                <c:pt idx="2">
                  <c:v>Kaolinite</c:v>
                </c:pt>
                <c:pt idx="3">
                  <c:v>Indiana LimeStone</c:v>
                </c:pt>
                <c:pt idx="4">
                  <c:v>Powderized Berea Sandstone</c:v>
                </c:pt>
              </c:strCache>
            </c:strRef>
          </c:cat>
          <c:val>
            <c:numRef>
              <c:f>Sheet1!$D$4:$D$8</c:f>
              <c:numCache>
                <c:formatCode>General</c:formatCode>
                <c:ptCount val="5"/>
                <c:pt idx="0">
                  <c:v>1.6600000000000001</c:v>
                </c:pt>
                <c:pt idx="1">
                  <c:v>1.8620000000000001</c:v>
                </c:pt>
                <c:pt idx="2">
                  <c:v>17.982999999999784</c:v>
                </c:pt>
                <c:pt idx="3">
                  <c:v>6.6589999999999945</c:v>
                </c:pt>
                <c:pt idx="4">
                  <c:v>2.6989999999999998</c:v>
                </c:pt>
              </c:numCache>
            </c:numRef>
          </c:val>
        </c:ser>
        <c:ser>
          <c:idx val="1"/>
          <c:order val="1"/>
          <c:tx>
            <c:strRef>
              <c:f>Sheet1!$E$2</c:f>
              <c:strCache>
                <c:ptCount val="1"/>
                <c:pt idx="0">
                  <c:v>After Addition of 1 wt % Na2CO3 </c:v>
                </c:pt>
              </c:strCache>
            </c:strRef>
          </c:tx>
          <c:errBars>
            <c:errBarType val="both"/>
            <c:errValType val="cust"/>
            <c:plus>
              <c:numRef>
                <c:f>Sheet1!$H$8</c:f>
                <c:numCache>
                  <c:formatCode>General</c:formatCode>
                  <c:ptCount val="1"/>
                  <c:pt idx="0">
                    <c:v>0.23600000000000004</c:v>
                  </c:pt>
                </c:numCache>
              </c:numRef>
            </c:plus>
            <c:minus>
              <c:numRef>
                <c:f>Sheet1!$H$8</c:f>
                <c:numCache>
                  <c:formatCode>General</c:formatCode>
                  <c:ptCount val="1"/>
                  <c:pt idx="0">
                    <c:v>0.23600000000000004</c:v>
                  </c:pt>
                </c:numCache>
              </c:numRef>
            </c:minus>
          </c:errBars>
          <c:cat>
            <c:strRef>
              <c:f>Sheet1!$C$4:$C$8</c:f>
              <c:strCache>
                <c:ptCount val="5"/>
                <c:pt idx="0">
                  <c:v>Carlpool Dolomite</c:v>
                </c:pt>
                <c:pt idx="1">
                  <c:v>    Franklin Industrial Calcite</c:v>
                </c:pt>
                <c:pt idx="2">
                  <c:v>Kaolinite</c:v>
                </c:pt>
                <c:pt idx="3">
                  <c:v>Indiana LimeStone</c:v>
                </c:pt>
                <c:pt idx="4">
                  <c:v>Powderized Berea Sandstone</c:v>
                </c:pt>
              </c:strCache>
            </c:strRef>
          </c:cat>
          <c:val>
            <c:numRef>
              <c:f>Sheet1!$E$4:$E$8</c:f>
              <c:numCache>
                <c:formatCode>General</c:formatCode>
                <c:ptCount val="5"/>
                <c:pt idx="0">
                  <c:v>1.0640000000000001</c:v>
                </c:pt>
                <c:pt idx="1">
                  <c:v>0.88500000000000012</c:v>
                </c:pt>
                <c:pt idx="2">
                  <c:v>6.7269999999999985</c:v>
                </c:pt>
                <c:pt idx="3">
                  <c:v>4.5030000000000001</c:v>
                </c:pt>
                <c:pt idx="4">
                  <c:v>0.35600000000000032</c:v>
                </c:pt>
              </c:numCache>
            </c:numRef>
          </c:val>
        </c:ser>
        <c:ser>
          <c:idx val="2"/>
          <c:order val="2"/>
          <c:tx>
            <c:strRef>
              <c:f>Sheet1!$F$2</c:f>
              <c:strCache>
                <c:ptCount val="1"/>
                <c:pt idx="0">
                  <c:v>After Addition of 2500 ppm of Sodium Polyacrylate (4500 Da) </c:v>
                </c:pt>
              </c:strCache>
            </c:strRef>
          </c:tx>
          <c:errBars>
            <c:errBarType val="both"/>
            <c:errValType val="cust"/>
            <c:plus>
              <c:numRef>
                <c:f>Sheet1!$I$8</c:f>
                <c:numCache>
                  <c:formatCode>General</c:formatCode>
                  <c:ptCount val="1"/>
                  <c:pt idx="0">
                    <c:v>8.3000000000000226E-2</c:v>
                  </c:pt>
                </c:numCache>
              </c:numRef>
            </c:plus>
            <c:minus>
              <c:numRef>
                <c:f>Sheet1!$I$8</c:f>
                <c:numCache>
                  <c:formatCode>General</c:formatCode>
                  <c:ptCount val="1"/>
                  <c:pt idx="0">
                    <c:v>8.3000000000000226E-2</c:v>
                  </c:pt>
                </c:numCache>
              </c:numRef>
            </c:minus>
          </c:errBars>
          <c:cat>
            <c:strRef>
              <c:f>Sheet1!$C$4:$C$8</c:f>
              <c:strCache>
                <c:ptCount val="5"/>
                <c:pt idx="0">
                  <c:v>Carlpool Dolomite</c:v>
                </c:pt>
                <c:pt idx="1">
                  <c:v>    Franklin Industrial Calcite</c:v>
                </c:pt>
                <c:pt idx="2">
                  <c:v>Kaolinite</c:v>
                </c:pt>
                <c:pt idx="3">
                  <c:v>Indiana LimeStone</c:v>
                </c:pt>
                <c:pt idx="4">
                  <c:v>Powderized Berea Sandstone</c:v>
                </c:pt>
              </c:strCache>
            </c:strRef>
          </c:cat>
          <c:val>
            <c:numRef>
              <c:f>Sheet1!$F$4:$F$8</c:f>
              <c:numCache>
                <c:formatCode>General</c:formatCode>
                <c:ptCount val="5"/>
                <c:pt idx="0">
                  <c:v>2.5000000000000012E-2</c:v>
                </c:pt>
                <c:pt idx="1">
                  <c:v>3.3000000000000002E-2</c:v>
                </c:pt>
                <c:pt idx="2">
                  <c:v>3.8259999999999987</c:v>
                </c:pt>
                <c:pt idx="3">
                  <c:v>0.75500000000000522</c:v>
                </c:pt>
                <c:pt idx="4">
                  <c:v>0.42900000000000038</c:v>
                </c:pt>
              </c:numCache>
            </c:numRef>
          </c:val>
        </c:ser>
        <c:axId val="42260352"/>
        <c:axId val="42261888"/>
      </c:barChart>
      <c:catAx>
        <c:axId val="42260352"/>
        <c:scaling>
          <c:orientation val="minMax"/>
        </c:scaling>
        <c:axPos val="b"/>
        <c:tickLblPos val="nextTo"/>
        <c:txPr>
          <a:bodyPr rot="0" vert="horz"/>
          <a:lstStyle/>
          <a:p>
            <a:pPr>
              <a:defRPr sz="1400" b="1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42261888"/>
        <c:crosses val="autoZero"/>
        <c:auto val="1"/>
        <c:lblAlgn val="ctr"/>
        <c:lblOffset val="100"/>
        <c:tickMarkSkip val="1"/>
      </c:catAx>
      <c:valAx>
        <c:axId val="42261888"/>
        <c:scaling>
          <c:orientation val="minMax"/>
          <c:max val="8"/>
          <c:min val="0"/>
        </c:scaling>
        <c:axPos val="l"/>
        <c:title>
          <c:tx>
            <c:rich>
              <a:bodyPr rot="-5400000" vert="horz"/>
              <a:lstStyle/>
              <a:p>
                <a:pPr>
                  <a:defRPr sz="1000"/>
                </a:pPr>
                <a:r>
                  <a:rPr lang="en-US" sz="1400" b="1" dirty="0">
                    <a:latin typeface="Arial" pitchFamily="34" charset="0"/>
                    <a:cs typeface="Arial" pitchFamily="34" charset="0"/>
                  </a:rPr>
                  <a:t>Adsorption (mg/g)</a:t>
                </a:r>
              </a:p>
            </c:rich>
          </c:tx>
          <c:layout>
            <c:manualLayout>
              <c:xMode val="edge"/>
              <c:yMode val="edge"/>
              <c:x val="1.0062716905029112E-2"/>
              <c:y val="0.29529886264216981"/>
            </c:manualLayout>
          </c:layout>
        </c:title>
        <c:numFmt formatCode="General" sourceLinked="1"/>
        <c:tickLblPos val="nextTo"/>
        <c:txPr>
          <a:bodyPr/>
          <a:lstStyle/>
          <a:p>
            <a:pPr>
              <a:defRPr sz="14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42260352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8.6461412144167554E-2"/>
          <c:y val="1.8066491688539008E-2"/>
          <c:w val="0.33895354830440677"/>
          <c:h val="0.31985074930434809"/>
        </c:manualLayout>
      </c:layout>
      <c:spPr>
        <a:noFill/>
      </c:spPr>
      <c:txPr>
        <a:bodyPr/>
        <a:lstStyle/>
        <a:p>
          <a:pPr>
            <a:defRPr sz="1400" b="0" kern="800" baseline="0">
              <a:latin typeface="Arial" pitchFamily="34" charset="0"/>
              <a:cs typeface="Arial" pitchFamily="34" charset="0"/>
            </a:defRPr>
          </a:pPr>
          <a:endParaRPr lang="en-US"/>
        </a:p>
      </c:txPr>
    </c:legend>
    <c:plotVisOnly val="1"/>
    <c:dispBlanksAs val="gap"/>
  </c:chart>
  <c:spPr>
    <a:noFill/>
    <a:ln>
      <a:noFill/>
    </a:ln>
  </c:sp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1164989001163636"/>
          <c:y val="1.6245043938764123E-2"/>
          <c:w val="0.85676681475497185"/>
          <c:h val="0.86044564190765249"/>
        </c:manualLayout>
      </c:layout>
      <c:scatterChart>
        <c:scatterStyle val="smoothMarker"/>
        <c:ser>
          <c:idx val="0"/>
          <c:order val="0"/>
          <c:tx>
            <c:strRef>
              <c:f>Sheet1!$C$4</c:f>
              <c:strCache>
                <c:ptCount val="1"/>
                <c:pt idx="0">
                  <c:v>NI-Blend</c:v>
                </c:pt>
              </c:strCache>
            </c:strRef>
          </c:tx>
          <c:xVal>
            <c:numRef>
              <c:f>Sheet1!$B$6:$B$11</c:f>
              <c:numCache>
                <c:formatCode>General</c:formatCode>
                <c:ptCount val="6"/>
                <c:pt idx="0">
                  <c:v>0</c:v>
                </c:pt>
                <c:pt idx="1">
                  <c:v>207</c:v>
                </c:pt>
                <c:pt idx="2">
                  <c:v>515</c:v>
                </c:pt>
                <c:pt idx="3">
                  <c:v>1118</c:v>
                </c:pt>
                <c:pt idx="4">
                  <c:v>1960</c:v>
                </c:pt>
                <c:pt idx="5">
                  <c:v>2600</c:v>
                </c:pt>
              </c:numCache>
            </c:numRef>
          </c:xVal>
          <c:yVal>
            <c:numRef>
              <c:f>Sheet1!$D$6:$D$11</c:f>
              <c:numCache>
                <c:formatCode>General</c:formatCode>
                <c:ptCount val="6"/>
                <c:pt idx="0">
                  <c:v>1.7500000000000002</c:v>
                </c:pt>
                <c:pt idx="1">
                  <c:v>0.96900000000000064</c:v>
                </c:pt>
                <c:pt idx="2">
                  <c:v>0.61900000000000555</c:v>
                </c:pt>
                <c:pt idx="3">
                  <c:v>0.23600000000000004</c:v>
                </c:pt>
                <c:pt idx="4">
                  <c:v>3.4000000000000002E-2</c:v>
                </c:pt>
                <c:pt idx="5">
                  <c:v>1.4999999999999998E-2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Sheet1!$G$4</c:f>
              <c:strCache>
                <c:ptCount val="1"/>
                <c:pt idx="0">
                  <c:v>S13B</c:v>
                </c:pt>
              </c:strCache>
            </c:strRef>
          </c:tx>
          <c:xVal>
            <c:numRef>
              <c:f>Sheet1!$F$6:$F$13</c:f>
              <c:numCache>
                <c:formatCode>General</c:formatCode>
                <c:ptCount val="8"/>
                <c:pt idx="0">
                  <c:v>0</c:v>
                </c:pt>
                <c:pt idx="1">
                  <c:v>131</c:v>
                </c:pt>
                <c:pt idx="2">
                  <c:v>220</c:v>
                </c:pt>
                <c:pt idx="3">
                  <c:v>328</c:v>
                </c:pt>
                <c:pt idx="4">
                  <c:v>530</c:v>
                </c:pt>
                <c:pt idx="5">
                  <c:v>1048</c:v>
                </c:pt>
                <c:pt idx="6">
                  <c:v>2136</c:v>
                </c:pt>
                <c:pt idx="7">
                  <c:v>2980.9999999999995</c:v>
                </c:pt>
              </c:numCache>
            </c:numRef>
          </c:xVal>
          <c:yVal>
            <c:numRef>
              <c:f>Sheet1!$H$6:$H$13</c:f>
              <c:numCache>
                <c:formatCode>0.000</c:formatCode>
                <c:ptCount val="8"/>
                <c:pt idx="0" formatCode="General">
                  <c:v>2.1230000000000002</c:v>
                </c:pt>
                <c:pt idx="1">
                  <c:v>1.333</c:v>
                </c:pt>
                <c:pt idx="2">
                  <c:v>0.94799999999999995</c:v>
                </c:pt>
                <c:pt idx="3">
                  <c:v>0.75100000000000577</c:v>
                </c:pt>
                <c:pt idx="4">
                  <c:v>0.53</c:v>
                </c:pt>
                <c:pt idx="5">
                  <c:v>0.30800000000000038</c:v>
                </c:pt>
                <c:pt idx="6">
                  <c:v>3.1000000000000139E-2</c:v>
                </c:pt>
                <c:pt idx="7">
                  <c:v>0</c:v>
                </c:pt>
              </c:numCache>
            </c:numRef>
          </c:yVal>
          <c:smooth val="1"/>
        </c:ser>
        <c:axId val="41587072"/>
        <c:axId val="41588992"/>
      </c:scatterChart>
      <c:valAx>
        <c:axId val="41587072"/>
        <c:scaling>
          <c:orientation val="minMax"/>
          <c:max val="3000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b="1" dirty="0"/>
                  <a:t>Initial Concentration of Sodium</a:t>
                </a:r>
                <a:r>
                  <a:rPr lang="en-US" b="1" baseline="0" dirty="0"/>
                  <a:t> Polyacrylate (Mw=4500 Da) (ppm)  </a:t>
                </a:r>
                <a:endParaRPr lang="en-US" b="1" dirty="0"/>
              </a:p>
            </c:rich>
          </c:tx>
          <c:layout>
            <c:manualLayout>
              <c:xMode val="edge"/>
              <c:yMode val="edge"/>
              <c:x val="0.21560474463586254"/>
              <c:y val="0.95560011084797425"/>
            </c:manualLayout>
          </c:layout>
        </c:title>
        <c:numFmt formatCode="0" sourceLinked="0"/>
        <c:tickLblPos val="nextTo"/>
        <c:crossAx val="41588992"/>
        <c:crosses val="autoZero"/>
        <c:crossBetween val="midCat"/>
      </c:valAx>
      <c:valAx>
        <c:axId val="41588992"/>
        <c:scaling>
          <c:orientation val="minMax"/>
          <c:min val="0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b="1" dirty="0"/>
                  <a:t>Adsorption (mg/g)</a:t>
                </a:r>
              </a:p>
            </c:rich>
          </c:tx>
          <c:layout>
            <c:manualLayout>
              <c:xMode val="edge"/>
              <c:yMode val="edge"/>
              <c:x val="1.1055363737970484E-2"/>
              <c:y val="0.31371260762415626"/>
            </c:manualLayout>
          </c:layout>
        </c:title>
        <c:numFmt formatCode="General" sourceLinked="1"/>
        <c:tickLblPos val="nextTo"/>
        <c:crossAx val="41587072"/>
        <c:crosses val="autoZero"/>
        <c:crossBetween val="midCat"/>
      </c:valAx>
      <c:spPr>
        <a:solidFill>
          <a:schemeClr val="lt1"/>
        </a:solidFill>
        <a:ln w="25400" cap="flat" cmpd="sng" algn="ctr">
          <a:noFill/>
          <a:prstDash val="solid"/>
        </a:ln>
        <a:effectLst/>
      </c:spPr>
    </c:plotArea>
    <c:legend>
      <c:legendPos val="r"/>
      <c:layout>
        <c:manualLayout>
          <c:xMode val="edge"/>
          <c:yMode val="edge"/>
          <c:x val="0.19757347655051719"/>
          <c:y val="0.11548226181393102"/>
          <c:w val="0.13074724072269614"/>
          <c:h val="0.1738841791211739"/>
        </c:manualLayout>
      </c:layout>
    </c:legend>
    <c:plotVisOnly val="1"/>
    <c:dispBlanksAs val="gap"/>
  </c:chart>
  <c:spPr>
    <a:ln>
      <a:noFill/>
    </a:ln>
  </c:spPr>
  <c:txPr>
    <a:bodyPr/>
    <a:lstStyle/>
    <a:p>
      <a:pPr>
        <a:defRPr sz="1400">
          <a:latin typeface="Arial" pitchFamily="34" charset="0"/>
          <a:cs typeface="Arial" pitchFamily="34" charset="0"/>
        </a:defRPr>
      </a:pPr>
      <a:endParaRPr lang="en-U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0.20069374702851869"/>
          <c:y val="2.8231164355989245E-2"/>
          <c:w val="0.54711023622048061"/>
          <c:h val="0.8326195683872849"/>
        </c:manualLayout>
      </c:layout>
      <c:barChart>
        <c:barDir val="col"/>
        <c:grouping val="clustered"/>
        <c:ser>
          <c:idx val="0"/>
          <c:order val="0"/>
          <c:tx>
            <c:v>Without Sacrificial Agent</c:v>
          </c:tx>
          <c:spPr>
            <a:solidFill>
              <a:schemeClr val="accent3"/>
            </a:solidFill>
            <a:ln w="25400" cap="flat" cmpd="sng" algn="ctr">
              <a:solidFill>
                <a:schemeClr val="accent3">
                  <a:shade val="50000"/>
                </a:schemeClr>
              </a:solidFill>
              <a:prstDash val="solid"/>
            </a:ln>
            <a:effectLst/>
          </c:spPr>
          <c:cat>
            <c:strRef>
              <c:f>(Sheet1!$C$4,Sheet1!$G$4)</c:f>
              <c:strCache>
                <c:ptCount val="2"/>
                <c:pt idx="0">
                  <c:v>NI-Blend</c:v>
                </c:pt>
                <c:pt idx="1">
                  <c:v>S13B</c:v>
                </c:pt>
              </c:strCache>
            </c:strRef>
          </c:cat>
          <c:val>
            <c:numRef>
              <c:f>(Sheet1!$D$6,Sheet1!$H$6)</c:f>
              <c:numCache>
                <c:formatCode>General</c:formatCode>
                <c:ptCount val="2"/>
                <c:pt idx="0">
                  <c:v>1.75</c:v>
                </c:pt>
                <c:pt idx="1">
                  <c:v>2.1230000000000002</c:v>
                </c:pt>
              </c:numCache>
            </c:numRef>
          </c:val>
        </c:ser>
        <c:ser>
          <c:idx val="1"/>
          <c:order val="1"/>
          <c:tx>
            <c:v>After adding 2500 ppm Sodium Polyacrylate (Mw=4500 Da)</c:v>
          </c:tx>
          <c:spPr>
            <a:solidFill>
              <a:schemeClr val="accent6"/>
            </a:solidFill>
            <a:ln w="25400" cap="flat" cmpd="sng" algn="ctr">
              <a:solidFill>
                <a:schemeClr val="accent6">
                  <a:shade val="50000"/>
                </a:schemeClr>
              </a:solidFill>
              <a:prstDash val="solid"/>
            </a:ln>
            <a:effectLst/>
          </c:spPr>
          <c:cat>
            <c:strRef>
              <c:f>(Sheet1!$C$4,Sheet1!$G$4)</c:f>
              <c:strCache>
                <c:ptCount val="2"/>
                <c:pt idx="0">
                  <c:v>NI-Blend</c:v>
                </c:pt>
                <c:pt idx="1">
                  <c:v>S13B</c:v>
                </c:pt>
              </c:strCache>
            </c:strRef>
          </c:cat>
          <c:val>
            <c:numRef>
              <c:f>(Sheet1!$D$11,Sheet1!$H$12)</c:f>
              <c:numCache>
                <c:formatCode>0.000</c:formatCode>
                <c:ptCount val="2"/>
                <c:pt idx="0" formatCode="General">
                  <c:v>1.4999999999999998E-2</c:v>
                </c:pt>
                <c:pt idx="1">
                  <c:v>3.1000000000000052E-2</c:v>
                </c:pt>
              </c:numCache>
            </c:numRef>
          </c:val>
        </c:ser>
        <c:axId val="41601664"/>
        <c:axId val="42348928"/>
      </c:barChart>
      <c:catAx>
        <c:axId val="41601664"/>
        <c:scaling>
          <c:orientation val="minMax"/>
        </c:scaling>
        <c:axPos val="b"/>
        <c:tickLblPos val="nextTo"/>
        <c:txPr>
          <a:bodyPr/>
          <a:lstStyle/>
          <a:p>
            <a:pPr>
              <a:defRPr sz="1400" b="1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42348928"/>
        <c:crosses val="autoZero"/>
        <c:auto val="1"/>
        <c:lblAlgn val="ctr"/>
        <c:lblOffset val="100"/>
      </c:catAx>
      <c:valAx>
        <c:axId val="42348928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400" b="1" dirty="0">
                    <a:latin typeface="Arial" pitchFamily="34" charset="0"/>
                    <a:cs typeface="Arial" pitchFamily="34" charset="0"/>
                  </a:rPr>
                  <a:t>Adsorption</a:t>
                </a:r>
                <a:r>
                  <a:rPr lang="en-US" sz="1400" b="1" baseline="0" dirty="0">
                    <a:latin typeface="Arial" pitchFamily="34" charset="0"/>
                    <a:cs typeface="Arial" pitchFamily="34" charset="0"/>
                  </a:rPr>
                  <a:t> (mg/g)</a:t>
                </a:r>
                <a:endParaRPr lang="en-US" sz="1400" b="1" dirty="0">
                  <a:latin typeface="Arial" pitchFamily="34" charset="0"/>
                  <a:cs typeface="Arial" pitchFamily="34" charset="0"/>
                </a:endParaRPr>
              </a:p>
            </c:rich>
          </c:tx>
          <c:layout>
            <c:manualLayout>
              <c:xMode val="edge"/>
              <c:yMode val="edge"/>
              <c:x val="2.9822264772734672E-2"/>
              <c:y val="0.22783762459140491"/>
            </c:manualLayout>
          </c:layout>
        </c:title>
        <c:numFmt formatCode="General" sourceLinked="1"/>
        <c:tickLblPos val="nextTo"/>
        <c:txPr>
          <a:bodyPr/>
          <a:lstStyle/>
          <a:p>
            <a:pPr>
              <a:defRPr sz="12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41601664"/>
        <c:crosses val="autoZero"/>
        <c:crossBetween val="between"/>
      </c:valAx>
    </c:plotArea>
    <c:legend>
      <c:legendPos val="r"/>
      <c:legendEntry>
        <c:idx val="1"/>
        <c:txPr>
          <a:bodyPr/>
          <a:lstStyle/>
          <a:p>
            <a:pPr>
              <a:defRPr sz="1200" b="0">
                <a:latin typeface="Arial" pitchFamily="34" charset="0"/>
                <a:cs typeface="Arial" pitchFamily="34" charset="0"/>
              </a:defRPr>
            </a:pPr>
            <a:endParaRPr lang="en-US"/>
          </a:p>
        </c:txPr>
      </c:legendEntry>
      <c:layout>
        <c:manualLayout>
          <c:xMode val="edge"/>
          <c:yMode val="edge"/>
          <c:x val="0.64336270621259195"/>
          <c:y val="0.13840915718868474"/>
          <c:w val="0.35663729378740838"/>
          <c:h val="0.59206157512519519"/>
        </c:manualLayout>
      </c:layout>
      <c:txPr>
        <a:bodyPr/>
        <a:lstStyle/>
        <a:p>
          <a:pPr>
            <a:defRPr sz="1200">
              <a:latin typeface="Arial" pitchFamily="34" charset="0"/>
              <a:cs typeface="Arial" pitchFamily="34" charset="0"/>
            </a:defRPr>
          </a:pPr>
          <a:endParaRPr lang="en-US"/>
        </a:p>
      </c:txPr>
    </c:legend>
    <c:plotVisOnly val="1"/>
    <c:dispBlanksAs val="gap"/>
  </c:chart>
  <c:spPr>
    <a:ln>
      <a:solidFill>
        <a:schemeClr val="tx1">
          <a:lumMod val="95000"/>
          <a:lumOff val="5000"/>
        </a:schemeClr>
      </a:solidFill>
    </a:ln>
  </c:sp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3968854846250348"/>
          <c:y val="2.027652828185008E-2"/>
          <c:w val="0.84422852673386195"/>
          <c:h val="0.54704659811336298"/>
        </c:manualLayout>
      </c:layout>
      <c:barChart>
        <c:barDir val="col"/>
        <c:grouping val="clustered"/>
        <c:ser>
          <c:idx val="0"/>
          <c:order val="0"/>
          <c:errBars>
            <c:errBarType val="both"/>
            <c:errValType val="cust"/>
            <c:plus>
              <c:numRef>
                <c:f>Sheet1!$E$3:$E$12</c:f>
                <c:numCache>
                  <c:formatCode>General</c:formatCode>
                  <c:ptCount val="10"/>
                  <c:pt idx="0">
                    <c:v>6.0000000000000032E-2</c:v>
                  </c:pt>
                  <c:pt idx="1">
                    <c:v>2.0000000000000011E-2</c:v>
                  </c:pt>
                  <c:pt idx="2">
                    <c:v>8.0000000000000043E-2</c:v>
                  </c:pt>
                  <c:pt idx="3">
                    <c:v>0.1</c:v>
                  </c:pt>
                  <c:pt idx="4">
                    <c:v>0.05</c:v>
                  </c:pt>
                  <c:pt idx="5">
                    <c:v>9.0000000000000024E-2</c:v>
                  </c:pt>
                  <c:pt idx="6">
                    <c:v>3.0000000000000002E-2</c:v>
                  </c:pt>
                  <c:pt idx="7">
                    <c:v>6.0000000000000032E-2</c:v>
                  </c:pt>
                  <c:pt idx="8">
                    <c:v>0.12000000000000002</c:v>
                  </c:pt>
                  <c:pt idx="9">
                    <c:v>7.0000000000000021E-2</c:v>
                  </c:pt>
                </c:numCache>
              </c:numRef>
            </c:plus>
            <c:minus>
              <c:numRef>
                <c:f>Sheet1!$E$3:$E$12</c:f>
                <c:numCache>
                  <c:formatCode>General</c:formatCode>
                  <c:ptCount val="10"/>
                  <c:pt idx="0">
                    <c:v>6.0000000000000032E-2</c:v>
                  </c:pt>
                  <c:pt idx="1">
                    <c:v>2.0000000000000011E-2</c:v>
                  </c:pt>
                  <c:pt idx="2">
                    <c:v>8.0000000000000043E-2</c:v>
                  </c:pt>
                  <c:pt idx="3">
                    <c:v>0.1</c:v>
                  </c:pt>
                  <c:pt idx="4">
                    <c:v>0.05</c:v>
                  </c:pt>
                  <c:pt idx="5">
                    <c:v>9.0000000000000024E-2</c:v>
                  </c:pt>
                  <c:pt idx="6">
                    <c:v>3.0000000000000002E-2</c:v>
                  </c:pt>
                  <c:pt idx="7">
                    <c:v>6.0000000000000032E-2</c:v>
                  </c:pt>
                  <c:pt idx="8">
                    <c:v>0.12000000000000002</c:v>
                  </c:pt>
                  <c:pt idx="9">
                    <c:v>7.0000000000000021E-2</c:v>
                  </c:pt>
                </c:numCache>
              </c:numRef>
            </c:minus>
          </c:errBars>
          <c:cat>
            <c:strRef>
              <c:f>Sheet1!$C$3:$C$12</c:f>
              <c:strCache>
                <c:ptCount val="10"/>
                <c:pt idx="0">
                  <c:v>Glyceric acid</c:v>
                </c:pt>
                <c:pt idx="1">
                  <c:v>Glycolic acid</c:v>
                </c:pt>
                <c:pt idx="2">
                  <c:v>Sodium carbonate</c:v>
                </c:pt>
                <c:pt idx="3">
                  <c:v>Sodium EDTA</c:v>
                </c:pt>
                <c:pt idx="4">
                  <c:v>Pectin Mw=2 MDa</c:v>
                </c:pt>
                <c:pt idx="5">
                  <c:v>Sodium alginate Mw=2 MDa</c:v>
                </c:pt>
                <c:pt idx="6">
                  <c:v>Sigma Na-polyacrylate Mw=2100 Da</c:v>
                </c:pt>
                <c:pt idx="7">
                  <c:v>Dow Na-polyacrylate Mw=2100 Da</c:v>
                </c:pt>
                <c:pt idx="8">
                  <c:v>Sigma Na-polyacrylate Mw=5100 Da</c:v>
                </c:pt>
                <c:pt idx="9">
                  <c:v>Dow Na-polyacrylate Mw=4100 Da</c:v>
                </c:pt>
              </c:strCache>
            </c:strRef>
          </c:cat>
          <c:val>
            <c:numRef>
              <c:f>Sheet1!$D$3:$D$12</c:f>
              <c:numCache>
                <c:formatCode>General</c:formatCode>
                <c:ptCount val="10"/>
                <c:pt idx="0">
                  <c:v>1.6500000000000001</c:v>
                </c:pt>
                <c:pt idx="1">
                  <c:v>1.43</c:v>
                </c:pt>
                <c:pt idx="2">
                  <c:v>1.37</c:v>
                </c:pt>
                <c:pt idx="3">
                  <c:v>1.4</c:v>
                </c:pt>
                <c:pt idx="4">
                  <c:v>0.97000000000000064</c:v>
                </c:pt>
                <c:pt idx="5">
                  <c:v>0.84000000000000064</c:v>
                </c:pt>
                <c:pt idx="6">
                  <c:v>0.61000000000000065</c:v>
                </c:pt>
                <c:pt idx="7">
                  <c:v>0.56000000000000005</c:v>
                </c:pt>
                <c:pt idx="8">
                  <c:v>0.32000000000000051</c:v>
                </c:pt>
                <c:pt idx="9">
                  <c:v>0.12000000000000002</c:v>
                </c:pt>
              </c:numCache>
            </c:numRef>
          </c:val>
        </c:ser>
        <c:axId val="42386560"/>
        <c:axId val="42388096"/>
      </c:barChart>
      <c:catAx>
        <c:axId val="42386560"/>
        <c:scaling>
          <c:orientation val="minMax"/>
        </c:scaling>
        <c:axPos val="b"/>
        <c:tickLblPos val="nextTo"/>
        <c:txPr>
          <a:bodyPr rot="-2640000"/>
          <a:lstStyle/>
          <a:p>
            <a:pPr>
              <a:defRPr sz="1600" b="1" baseline="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42388096"/>
        <c:crosses val="autoZero"/>
        <c:auto val="1"/>
        <c:lblAlgn val="ctr"/>
        <c:lblOffset val="100"/>
      </c:catAx>
      <c:valAx>
        <c:axId val="42388096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800">
                    <a:latin typeface="Arial" pitchFamily="34" charset="0"/>
                    <a:cs typeface="Arial" pitchFamily="34" charset="0"/>
                  </a:rPr>
                  <a:t>Adsorption of NI-Blend (mg/g)</a:t>
                </a:r>
              </a:p>
            </c:rich>
          </c:tx>
          <c:layout>
            <c:manualLayout>
              <c:xMode val="edge"/>
              <c:yMode val="edge"/>
              <c:x val="1.0518193843495255E-2"/>
              <c:y val="0"/>
            </c:manualLayout>
          </c:layout>
        </c:title>
        <c:numFmt formatCode="#,##0.0" sourceLinked="0"/>
        <c:tickLblPos val="nextTo"/>
        <c:txPr>
          <a:bodyPr/>
          <a:lstStyle/>
          <a:p>
            <a:pPr>
              <a:defRPr sz="18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42386560"/>
        <c:crosses val="autoZero"/>
        <c:crossBetween val="between"/>
        <c:majorUnit val="0.4"/>
      </c:valAx>
      <c:spPr>
        <a:noFill/>
        <a:ln w="25400">
          <a:noFill/>
        </a:ln>
      </c:spPr>
    </c:plotArea>
    <c:plotVisOnly val="1"/>
    <c:dispBlanksAs val="gap"/>
  </c:chart>
  <c:externalData r:id="rId1"/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5833779532971121"/>
          <c:y val="1.6360180254202807E-2"/>
          <c:w val="0.81575999748827432"/>
          <c:h val="0.8367005363494977"/>
        </c:manualLayout>
      </c:layout>
      <c:scatterChart>
        <c:scatterStyle val="smoothMarker"/>
        <c:ser>
          <c:idx val="0"/>
          <c:order val="0"/>
          <c:tx>
            <c:v>Poly(EthyleneGlycol) Methyl Ether (Mw=5000 Da)</c:v>
          </c:tx>
          <c:spPr>
            <a:ln w="38100"/>
          </c:spPr>
          <c:errBars>
            <c:errDir val="y"/>
            <c:errBarType val="both"/>
            <c:errValType val="cust"/>
            <c:plus>
              <c:numRef>
                <c:f>Sheet1!$G$17:$G$22</c:f>
                <c:numCache>
                  <c:formatCode>General</c:formatCode>
                  <c:ptCount val="6"/>
                  <c:pt idx="0">
                    <c:v>5.5000000000000014E-2</c:v>
                  </c:pt>
                  <c:pt idx="1">
                    <c:v>3.3000000000000002E-2</c:v>
                  </c:pt>
                  <c:pt idx="2">
                    <c:v>7.6999999999999999E-2</c:v>
                  </c:pt>
                  <c:pt idx="3">
                    <c:v>7.5000000000000011E-2</c:v>
                  </c:pt>
                  <c:pt idx="4">
                    <c:v>1.2E-2</c:v>
                  </c:pt>
                  <c:pt idx="5">
                    <c:v>4.2000000000000023E-2</c:v>
                  </c:pt>
                </c:numCache>
              </c:numRef>
            </c:plus>
            <c:minus>
              <c:numRef>
                <c:f>Sheet1!$G$17:$G$22</c:f>
                <c:numCache>
                  <c:formatCode>General</c:formatCode>
                  <c:ptCount val="6"/>
                  <c:pt idx="0">
                    <c:v>5.5000000000000014E-2</c:v>
                  </c:pt>
                  <c:pt idx="1">
                    <c:v>3.3000000000000002E-2</c:v>
                  </c:pt>
                  <c:pt idx="2">
                    <c:v>7.6999999999999999E-2</c:v>
                  </c:pt>
                  <c:pt idx="3">
                    <c:v>7.5000000000000011E-2</c:v>
                  </c:pt>
                  <c:pt idx="4">
                    <c:v>1.2E-2</c:v>
                  </c:pt>
                  <c:pt idx="5">
                    <c:v>4.2000000000000023E-2</c:v>
                  </c:pt>
                </c:numCache>
              </c:numRef>
            </c:minus>
          </c:errBars>
          <c:xVal>
            <c:numRef>
              <c:f>Sheet1!$E$17:$E$22</c:f>
              <c:numCache>
                <c:formatCode>0.00</c:formatCode>
                <c:ptCount val="6"/>
                <c:pt idx="0" formatCode="General">
                  <c:v>0</c:v>
                </c:pt>
                <c:pt idx="1">
                  <c:v>2.0182936471606606E-2</c:v>
                </c:pt>
                <c:pt idx="2">
                  <c:v>5.0083125519534498E-2</c:v>
                </c:pt>
                <c:pt idx="3">
                  <c:v>9.9621042876764904E-2</c:v>
                </c:pt>
                <c:pt idx="4">
                  <c:v>0.20018135533999964</c:v>
                </c:pt>
                <c:pt idx="5">
                  <c:v>0.25034292982616585</c:v>
                </c:pt>
              </c:numCache>
            </c:numRef>
          </c:xVal>
          <c:yVal>
            <c:numRef>
              <c:f>Sheet1!$F$17:$F$22</c:f>
              <c:numCache>
                <c:formatCode>General</c:formatCode>
                <c:ptCount val="6"/>
                <c:pt idx="0">
                  <c:v>1.74</c:v>
                </c:pt>
                <c:pt idx="1">
                  <c:v>1.5369999999999961</c:v>
                </c:pt>
                <c:pt idx="2">
                  <c:v>1.4829999999999957</c:v>
                </c:pt>
                <c:pt idx="3">
                  <c:v>1.42</c:v>
                </c:pt>
                <c:pt idx="4">
                  <c:v>1.4729999999999956</c:v>
                </c:pt>
                <c:pt idx="5">
                  <c:v>1.4309999999999952</c:v>
                </c:pt>
              </c:numCache>
            </c:numRef>
          </c:yVal>
          <c:smooth val="1"/>
        </c:ser>
        <c:ser>
          <c:idx val="1"/>
          <c:order val="1"/>
          <c:tx>
            <c:v>Sodium Metaborate</c:v>
          </c:tx>
          <c:spPr>
            <a:ln w="38100"/>
          </c:spPr>
          <c:errBars>
            <c:errDir val="y"/>
            <c:errBarType val="both"/>
            <c:errValType val="cust"/>
            <c:plus>
              <c:numRef>
                <c:f>Sheet1!$G$5:$G$10</c:f>
                <c:numCache>
                  <c:formatCode>General</c:formatCode>
                  <c:ptCount val="6"/>
                  <c:pt idx="0">
                    <c:v>4.5999999999999999E-2</c:v>
                  </c:pt>
                  <c:pt idx="1">
                    <c:v>0.14800000000000021</c:v>
                  </c:pt>
                  <c:pt idx="2">
                    <c:v>1.9000000000000059E-2</c:v>
                  </c:pt>
                  <c:pt idx="3">
                    <c:v>8.9000000000000065E-2</c:v>
                  </c:pt>
                  <c:pt idx="4">
                    <c:v>0.10600000000000002</c:v>
                  </c:pt>
                  <c:pt idx="5">
                    <c:v>2.9000000000000001E-2</c:v>
                  </c:pt>
                </c:numCache>
              </c:numRef>
            </c:plus>
            <c:minus>
              <c:numRef>
                <c:f>Sheet1!$G$5:$G$10</c:f>
                <c:numCache>
                  <c:formatCode>General</c:formatCode>
                  <c:ptCount val="6"/>
                  <c:pt idx="0">
                    <c:v>4.5999999999999999E-2</c:v>
                  </c:pt>
                  <c:pt idx="1">
                    <c:v>0.14800000000000021</c:v>
                  </c:pt>
                  <c:pt idx="2">
                    <c:v>1.9000000000000059E-2</c:v>
                  </c:pt>
                  <c:pt idx="3">
                    <c:v>8.9000000000000065E-2</c:v>
                  </c:pt>
                  <c:pt idx="4">
                    <c:v>0.10600000000000002</c:v>
                  </c:pt>
                  <c:pt idx="5">
                    <c:v>2.9000000000000001E-2</c:v>
                  </c:pt>
                </c:numCache>
              </c:numRef>
            </c:minus>
          </c:errBars>
          <c:xVal>
            <c:numRef>
              <c:f>Sheet1!$E$5:$E$10</c:f>
              <c:numCache>
                <c:formatCode>0.0</c:formatCode>
                <c:ptCount val="6"/>
                <c:pt idx="0" formatCode="General">
                  <c:v>0</c:v>
                </c:pt>
                <c:pt idx="1">
                  <c:v>0.20183987160608216</c:v>
                </c:pt>
                <c:pt idx="2">
                  <c:v>0.40046309792522222</c:v>
                </c:pt>
                <c:pt idx="3">
                  <c:v>0.59951551274900738</c:v>
                </c:pt>
                <c:pt idx="4">
                  <c:v>0.79785298247654812</c:v>
                </c:pt>
                <c:pt idx="5">
                  <c:v>0.9991782800322031</c:v>
                </c:pt>
              </c:numCache>
            </c:numRef>
          </c:xVal>
          <c:yVal>
            <c:numRef>
              <c:f>Sheet1!$F$5:$F$10</c:f>
              <c:numCache>
                <c:formatCode>General</c:formatCode>
                <c:ptCount val="6"/>
                <c:pt idx="0">
                  <c:v>1.75</c:v>
                </c:pt>
                <c:pt idx="1">
                  <c:v>1.3080000000000001</c:v>
                </c:pt>
                <c:pt idx="2">
                  <c:v>1.121</c:v>
                </c:pt>
                <c:pt idx="3">
                  <c:v>1.004</c:v>
                </c:pt>
                <c:pt idx="4">
                  <c:v>0.76200000000000201</c:v>
                </c:pt>
                <c:pt idx="5">
                  <c:v>0.80100000000000005</c:v>
                </c:pt>
              </c:numCache>
            </c:numRef>
          </c:yVal>
          <c:smooth val="1"/>
        </c:ser>
        <c:ser>
          <c:idx val="3"/>
          <c:order val="2"/>
          <c:tx>
            <c:v>sodium carbonate</c:v>
          </c:tx>
          <c:spPr>
            <a:ln w="38100"/>
          </c:spPr>
          <c:xVal>
            <c:numRef>
              <c:f>Sheet1!$E$42:$E$46</c:f>
              <c:numCache>
                <c:formatCode>0.00</c:formatCode>
                <c:ptCount val="5"/>
                <c:pt idx="0" formatCode="General">
                  <c:v>0</c:v>
                </c:pt>
                <c:pt idx="1">
                  <c:v>0.05</c:v>
                </c:pt>
                <c:pt idx="2">
                  <c:v>0.1</c:v>
                </c:pt>
                <c:pt idx="3">
                  <c:v>0.2</c:v>
                </c:pt>
                <c:pt idx="4">
                  <c:v>0.30000000000000032</c:v>
                </c:pt>
              </c:numCache>
            </c:numRef>
          </c:xVal>
          <c:yVal>
            <c:numRef>
              <c:f>Sheet1!$F$42:$F$46</c:f>
              <c:numCache>
                <c:formatCode>General</c:formatCode>
                <c:ptCount val="5"/>
                <c:pt idx="0">
                  <c:v>1.6</c:v>
                </c:pt>
                <c:pt idx="1">
                  <c:v>1.5</c:v>
                </c:pt>
                <c:pt idx="2">
                  <c:v>1.4</c:v>
                </c:pt>
                <c:pt idx="3">
                  <c:v>1.3</c:v>
                </c:pt>
                <c:pt idx="4">
                  <c:v>1.25</c:v>
                </c:pt>
              </c:numCache>
            </c:numRef>
          </c:yVal>
          <c:smooth val="1"/>
        </c:ser>
        <c:ser>
          <c:idx val="2"/>
          <c:order val="3"/>
          <c:tx>
            <c:v>Sodium Polyacrylate (Mw=4500 Da)</c:v>
          </c:tx>
          <c:spPr>
            <a:ln w="38100"/>
          </c:spPr>
          <c:errBars>
            <c:errDir val="y"/>
            <c:errBarType val="both"/>
            <c:errValType val="cust"/>
            <c:plus>
              <c:numRef>
                <c:f>Sheet1!$G$30:$G$35</c:f>
                <c:numCache>
                  <c:formatCode>General</c:formatCode>
                  <c:ptCount val="6"/>
                  <c:pt idx="0">
                    <c:v>2.4E-2</c:v>
                  </c:pt>
                  <c:pt idx="1">
                    <c:v>3.1000000000000052E-2</c:v>
                  </c:pt>
                  <c:pt idx="2">
                    <c:v>6.8000000000000019E-2</c:v>
                  </c:pt>
                  <c:pt idx="3">
                    <c:v>1.6000000000000021E-2</c:v>
                  </c:pt>
                  <c:pt idx="4">
                    <c:v>5.3999999999999999E-2</c:v>
                  </c:pt>
                  <c:pt idx="5">
                    <c:v>7.3000000000000009E-2</c:v>
                  </c:pt>
                </c:numCache>
              </c:numRef>
            </c:plus>
            <c:minus>
              <c:numRef>
                <c:f>Sheet1!$G$30:$G$35</c:f>
                <c:numCache>
                  <c:formatCode>General</c:formatCode>
                  <c:ptCount val="6"/>
                  <c:pt idx="0">
                    <c:v>2.4E-2</c:v>
                  </c:pt>
                  <c:pt idx="1">
                    <c:v>3.1000000000000052E-2</c:v>
                  </c:pt>
                  <c:pt idx="2">
                    <c:v>6.8000000000000019E-2</c:v>
                  </c:pt>
                  <c:pt idx="3">
                    <c:v>1.6000000000000021E-2</c:v>
                  </c:pt>
                  <c:pt idx="4">
                    <c:v>5.3999999999999999E-2</c:v>
                  </c:pt>
                  <c:pt idx="5">
                    <c:v>7.3000000000000009E-2</c:v>
                  </c:pt>
                </c:numCache>
              </c:numRef>
            </c:minus>
          </c:errBars>
          <c:xVal>
            <c:numRef>
              <c:f>Sheet1!$E$30:$E$35</c:f>
              <c:numCache>
                <c:formatCode>0.00</c:formatCode>
                <c:ptCount val="6"/>
                <c:pt idx="0" formatCode="General">
                  <c:v>0</c:v>
                </c:pt>
                <c:pt idx="1">
                  <c:v>2.0654116278103419E-2</c:v>
                </c:pt>
                <c:pt idx="2">
                  <c:v>5.1540254972964855E-2</c:v>
                </c:pt>
                <c:pt idx="3">
                  <c:v>0.11177129845409425</c:v>
                </c:pt>
                <c:pt idx="4">
                  <c:v>0.19604954571513</c:v>
                </c:pt>
                <c:pt idx="5">
                  <c:v>0.25</c:v>
                </c:pt>
              </c:numCache>
            </c:numRef>
          </c:xVal>
          <c:yVal>
            <c:numRef>
              <c:f>Sheet1!$F$30:$F$35</c:f>
              <c:numCache>
                <c:formatCode>General</c:formatCode>
                <c:ptCount val="6"/>
                <c:pt idx="0">
                  <c:v>1.75</c:v>
                </c:pt>
                <c:pt idx="1">
                  <c:v>0.96900000000000064</c:v>
                </c:pt>
                <c:pt idx="2">
                  <c:v>0.61900000000000177</c:v>
                </c:pt>
                <c:pt idx="3">
                  <c:v>0.23600000000000004</c:v>
                </c:pt>
                <c:pt idx="4">
                  <c:v>3.4000000000000002E-2</c:v>
                </c:pt>
                <c:pt idx="5">
                  <c:v>1.4999999999999998E-2</c:v>
                </c:pt>
              </c:numCache>
            </c:numRef>
          </c:yVal>
          <c:smooth val="1"/>
        </c:ser>
        <c:axId val="42772736"/>
        <c:axId val="42779008"/>
      </c:scatterChart>
      <c:valAx>
        <c:axId val="42772736"/>
        <c:scaling>
          <c:orientation val="minMax"/>
          <c:max val="1"/>
          <c:min val="0"/>
        </c:scaling>
        <c:axPos val="b"/>
        <c:title>
          <c:tx>
            <c:rich>
              <a:bodyPr/>
              <a:lstStyle/>
              <a:p>
                <a:pPr>
                  <a:defRPr sz="1000">
                    <a:latin typeface="Times New Roman" pitchFamily="18" charset="0"/>
                    <a:cs typeface="Times New Roman" pitchFamily="18" charset="0"/>
                  </a:defRPr>
                </a:pPr>
                <a:r>
                  <a:rPr lang="en-US" sz="1600" dirty="0">
                    <a:latin typeface="Arial" pitchFamily="34" charset="0"/>
                    <a:cs typeface="Arial" pitchFamily="34" charset="0"/>
                  </a:rPr>
                  <a:t>Concentration of added Sacrificial Agent (</a:t>
                </a:r>
                <a:r>
                  <a:rPr lang="en-US" sz="1600" dirty="0" err="1">
                    <a:latin typeface="Arial" pitchFamily="34" charset="0"/>
                    <a:cs typeface="Arial" pitchFamily="34" charset="0"/>
                  </a:rPr>
                  <a:t>wt</a:t>
                </a:r>
                <a:r>
                  <a:rPr lang="en-US" sz="1600" dirty="0">
                    <a:latin typeface="Arial" pitchFamily="34" charset="0"/>
                    <a:cs typeface="Arial" pitchFamily="34" charset="0"/>
                  </a:rPr>
                  <a:t> %)</a:t>
                </a:r>
              </a:p>
            </c:rich>
          </c:tx>
          <c:layout>
            <c:manualLayout>
              <c:xMode val="edge"/>
              <c:yMode val="edge"/>
              <c:x val="0.33043499171542207"/>
              <c:y val="0.92279811048775862"/>
            </c:manualLayout>
          </c:layout>
        </c:title>
        <c:numFmt formatCode="General" sourceLinked="1"/>
        <c:tickLblPos val="nextTo"/>
        <c:txPr>
          <a:bodyPr/>
          <a:lstStyle/>
          <a:p>
            <a:pPr>
              <a:defRPr sz="14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42779008"/>
        <c:crosses val="autoZero"/>
        <c:crossBetween val="midCat"/>
      </c:valAx>
      <c:valAx>
        <c:axId val="42779008"/>
        <c:scaling>
          <c:orientation val="minMax"/>
          <c:min val="0"/>
        </c:scaling>
        <c:axPos val="l"/>
        <c:title>
          <c:tx>
            <c:rich>
              <a:bodyPr rot="-5400000" vert="horz"/>
              <a:lstStyle/>
              <a:p>
                <a:pPr>
                  <a:defRPr sz="1000">
                    <a:latin typeface="Times New Roman" pitchFamily="18" charset="0"/>
                    <a:cs typeface="Times New Roman" pitchFamily="18" charset="0"/>
                  </a:defRPr>
                </a:pPr>
                <a:r>
                  <a:rPr lang="en-US" sz="1600" dirty="0">
                    <a:latin typeface="Arial" pitchFamily="34" charset="0"/>
                    <a:cs typeface="Arial" pitchFamily="34" charset="0"/>
                  </a:rPr>
                  <a:t>Adsorption of NI-Blend on </a:t>
                </a:r>
                <a:r>
                  <a:rPr lang="en-US" sz="1600" dirty="0" err="1">
                    <a:latin typeface="Arial" pitchFamily="34" charset="0"/>
                    <a:cs typeface="Arial" pitchFamily="34" charset="0"/>
                  </a:rPr>
                  <a:t>Carlpool</a:t>
                </a:r>
                <a:r>
                  <a:rPr lang="en-US" sz="1600" dirty="0">
                    <a:latin typeface="Arial" pitchFamily="34" charset="0"/>
                    <a:cs typeface="Arial" pitchFamily="34" charset="0"/>
                  </a:rPr>
                  <a:t> dolomite (mg/g)</a:t>
                </a:r>
              </a:p>
            </c:rich>
          </c:tx>
          <c:layout>
            <c:manualLayout>
              <c:xMode val="edge"/>
              <c:yMode val="edge"/>
              <c:x val="3.1419815539817382E-2"/>
              <c:y val="2.8349603308080989E-2"/>
            </c:manualLayout>
          </c:layout>
        </c:title>
        <c:numFmt formatCode="#,##0.0" sourceLinked="0"/>
        <c:tickLblPos val="nextTo"/>
        <c:txPr>
          <a:bodyPr/>
          <a:lstStyle/>
          <a:p>
            <a:pPr>
              <a:defRPr sz="14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42772736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46365827501091272"/>
          <c:y val="4.019262079839625E-4"/>
          <c:w val="0.53286887856675891"/>
          <c:h val="0.32968114048898295"/>
        </c:manualLayout>
      </c:layout>
      <c:txPr>
        <a:bodyPr/>
        <a:lstStyle/>
        <a:p>
          <a:pPr>
            <a:defRPr sz="1400">
              <a:latin typeface="Arial" pitchFamily="34" charset="0"/>
              <a:cs typeface="Arial" pitchFamily="34" charset="0"/>
            </a:defRPr>
          </a:pPr>
          <a:endParaRPr lang="en-US"/>
        </a:p>
      </c:txPr>
    </c:legend>
    <c:plotVisOnly val="1"/>
    <c:dispBlanksAs val="gap"/>
  </c:chart>
  <c:spPr>
    <a:gradFill>
      <a:gsLst>
        <a:gs pos="25000">
          <a:sysClr val="window" lastClr="FFFFFF"/>
        </a:gs>
        <a:gs pos="75000">
          <a:sysClr val="window" lastClr="FFFFFF"/>
        </a:gs>
        <a:gs pos="100000">
          <a:schemeClr val="bg1"/>
        </a:gs>
      </a:gsLst>
      <a:lin ang="2700000" scaled="0"/>
    </a:gradFill>
    <a:ln>
      <a:noFill/>
    </a:ln>
  </c:spPr>
  <c:externalData r:id="rId1"/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>
        <c:manualLayout>
          <c:layoutTarget val="inner"/>
          <c:xMode val="edge"/>
          <c:yMode val="edge"/>
          <c:x val="9.8854229759741993E-2"/>
          <c:y val="1.6939166298423923E-2"/>
          <c:w val="0.60314758732081564"/>
          <c:h val="0.87785823060230861"/>
        </c:manualLayout>
      </c:layout>
      <c:scatterChart>
        <c:scatterStyle val="smoothMarker"/>
        <c:ser>
          <c:idx val="3"/>
          <c:order val="0"/>
          <c:tx>
            <c:v>Sodium Propionate (Repeating Unit of Sodium Polyacrylate)</c:v>
          </c:tx>
          <c:spPr>
            <a:ln w="38100"/>
          </c:spPr>
          <c:xVal>
            <c:numRef>
              <c:f>'Summary Sodium Propionate'!$E$205:$E$210</c:f>
              <c:numCache>
                <c:formatCode>0</c:formatCode>
                <c:ptCount val="6"/>
                <c:pt idx="0" formatCode="General">
                  <c:v>0</c:v>
                </c:pt>
                <c:pt idx="1">
                  <c:v>200</c:v>
                </c:pt>
                <c:pt idx="2">
                  <c:v>577.2227168659374</c:v>
                </c:pt>
                <c:pt idx="3">
                  <c:v>1200</c:v>
                </c:pt>
                <c:pt idx="4">
                  <c:v>1918.8390217683418</c:v>
                </c:pt>
                <c:pt idx="5" formatCode="General">
                  <c:v>2600</c:v>
                </c:pt>
              </c:numCache>
            </c:numRef>
          </c:xVal>
          <c:yVal>
            <c:numRef>
              <c:f>'Summary Sodium Propionate'!$F$205:$F$210</c:f>
              <c:numCache>
                <c:formatCode>General</c:formatCode>
                <c:ptCount val="6"/>
                <c:pt idx="0">
                  <c:v>1.75</c:v>
                </c:pt>
                <c:pt idx="1">
                  <c:v>1.6960000000000035</c:v>
                </c:pt>
                <c:pt idx="2">
                  <c:v>1.655</c:v>
                </c:pt>
                <c:pt idx="3">
                  <c:v>1.6080000000000001</c:v>
                </c:pt>
                <c:pt idx="4">
                  <c:v>1.5669999999999964</c:v>
                </c:pt>
                <c:pt idx="5">
                  <c:v>1.492</c:v>
                </c:pt>
              </c:numCache>
            </c:numRef>
          </c:yVal>
          <c:smooth val="1"/>
        </c:ser>
        <c:ser>
          <c:idx val="4"/>
          <c:order val="1"/>
          <c:tx>
            <c:v>SNF FLOSPERSE 1000 (Sodium Polyacrylate Mw=2200 Da)</c:v>
          </c:tx>
          <c:spPr>
            <a:ln w="38100"/>
          </c:spPr>
          <c:xVal>
            <c:numRef>
              <c:f>'Summary SNF polyacrylate 2200Da'!$E$205:$E$210</c:f>
              <c:numCache>
                <c:formatCode>0</c:formatCode>
                <c:ptCount val="6"/>
                <c:pt idx="0" formatCode="General">
                  <c:v>0</c:v>
                </c:pt>
                <c:pt idx="1">
                  <c:v>242.52015477541815</c:v>
                </c:pt>
                <c:pt idx="2">
                  <c:v>500</c:v>
                </c:pt>
                <c:pt idx="3">
                  <c:v>1103.530943327773</c:v>
                </c:pt>
                <c:pt idx="4">
                  <c:v>1874.3228969178219</c:v>
                </c:pt>
                <c:pt idx="5" formatCode="General">
                  <c:v>2600</c:v>
                </c:pt>
              </c:numCache>
            </c:numRef>
          </c:xVal>
          <c:yVal>
            <c:numRef>
              <c:f>'Summary SNF polyacrylate 2200Da'!$F$205:$F$210</c:f>
              <c:numCache>
                <c:formatCode>General</c:formatCode>
                <c:ptCount val="6"/>
                <c:pt idx="0">
                  <c:v>1.75</c:v>
                </c:pt>
                <c:pt idx="1">
                  <c:v>1.075</c:v>
                </c:pt>
                <c:pt idx="2">
                  <c:v>0.78400000000000003</c:v>
                </c:pt>
                <c:pt idx="3">
                  <c:v>0.49100000000000038</c:v>
                </c:pt>
                <c:pt idx="4">
                  <c:v>0.26700000000000002</c:v>
                </c:pt>
                <c:pt idx="5">
                  <c:v>7.0000000000000021E-2</c:v>
                </c:pt>
              </c:numCache>
            </c:numRef>
          </c:yVal>
          <c:smooth val="1"/>
        </c:ser>
        <c:ser>
          <c:idx val="1"/>
          <c:order val="2"/>
          <c:tx>
            <c:v>SNF FLOSPERSE 3000 (Sodium Polyacrylate Mw=4500 Da)</c:v>
          </c:tx>
          <c:spPr>
            <a:ln w="38100"/>
          </c:spPr>
          <c:xVal>
            <c:numRef>
              <c:f>'Summary SNF polyacrylate 4500Da'!$E$205:$E$210</c:f>
              <c:numCache>
                <c:formatCode>0</c:formatCode>
                <c:ptCount val="6"/>
                <c:pt idx="0" formatCode="General">
                  <c:v>0</c:v>
                </c:pt>
                <c:pt idx="1">
                  <c:v>206.54116278103311</c:v>
                </c:pt>
                <c:pt idx="2">
                  <c:v>515.40254972964919</c:v>
                </c:pt>
                <c:pt idx="3">
                  <c:v>1117.7129845409427</c:v>
                </c:pt>
                <c:pt idx="4">
                  <c:v>1960.4954571513001</c:v>
                </c:pt>
                <c:pt idx="5" formatCode="General">
                  <c:v>2600</c:v>
                </c:pt>
              </c:numCache>
            </c:numRef>
          </c:xVal>
          <c:yVal>
            <c:numRef>
              <c:f>'Summary SNF polyacrylate 4500Da'!$F$205:$F$210</c:f>
              <c:numCache>
                <c:formatCode>General</c:formatCode>
                <c:ptCount val="6"/>
                <c:pt idx="0">
                  <c:v>1.75</c:v>
                </c:pt>
                <c:pt idx="1">
                  <c:v>0.96900000000000064</c:v>
                </c:pt>
                <c:pt idx="2">
                  <c:v>0.61900000000000177</c:v>
                </c:pt>
                <c:pt idx="3">
                  <c:v>0.23600000000000004</c:v>
                </c:pt>
                <c:pt idx="4">
                  <c:v>3.4000000000000002E-2</c:v>
                </c:pt>
                <c:pt idx="5">
                  <c:v>1.4999999999999998E-2</c:v>
                </c:pt>
              </c:numCache>
            </c:numRef>
          </c:yVal>
          <c:smooth val="1"/>
        </c:ser>
        <c:ser>
          <c:idx val="2"/>
          <c:order val="3"/>
          <c:tx>
            <c:v>SNF FLOSPERSE 15000 (Sodium Polyacrylate Mw=150,000 Da)</c:v>
          </c:tx>
          <c:spPr>
            <a:ln w="38100"/>
          </c:spPr>
          <c:xVal>
            <c:numRef>
              <c:f>'Summary polyacrylate 150 K Da'!$E$205:$E$210</c:f>
              <c:numCache>
                <c:formatCode>0</c:formatCode>
                <c:ptCount val="6"/>
                <c:pt idx="0" formatCode="General">
                  <c:v>0</c:v>
                </c:pt>
                <c:pt idx="1">
                  <c:v>224.18478260869563</c:v>
                </c:pt>
                <c:pt idx="2">
                  <c:v>515.40254972964919</c:v>
                </c:pt>
                <c:pt idx="3">
                  <c:v>1117.7129845409427</c:v>
                </c:pt>
                <c:pt idx="4">
                  <c:v>1960.4954571513001</c:v>
                </c:pt>
                <c:pt idx="5" formatCode="General">
                  <c:v>2600</c:v>
                </c:pt>
              </c:numCache>
            </c:numRef>
          </c:xVal>
          <c:yVal>
            <c:numRef>
              <c:f>'Summary polyacrylate 150 K Da'!$F$205:$F$210</c:f>
              <c:numCache>
                <c:formatCode>General</c:formatCode>
                <c:ptCount val="6"/>
                <c:pt idx="0">
                  <c:v>1.75</c:v>
                </c:pt>
                <c:pt idx="1">
                  <c:v>0.90200000000000002</c:v>
                </c:pt>
                <c:pt idx="2">
                  <c:v>0.61900000000000177</c:v>
                </c:pt>
                <c:pt idx="3">
                  <c:v>0.23600000000000004</c:v>
                </c:pt>
                <c:pt idx="4">
                  <c:v>3.4000000000000002E-2</c:v>
                </c:pt>
                <c:pt idx="5">
                  <c:v>1.4999999999999998E-2</c:v>
                </c:pt>
              </c:numCache>
            </c:numRef>
          </c:yVal>
          <c:smooth val="1"/>
        </c:ser>
        <c:ser>
          <c:idx val="0"/>
          <c:order val="4"/>
          <c:tx>
            <c:v>SNF FLOPAM AN 995 BPM  (Sodium Polyacrylate Mw=2.5-3.5 M Da)</c:v>
          </c:tx>
          <c:spPr>
            <a:ln w="38100"/>
          </c:spPr>
          <c:xVal>
            <c:numRef>
              <c:f>'Summary SNF polyacrylate 2-3MDa'!$E$205:$E$210</c:f>
              <c:numCache>
                <c:formatCode>0</c:formatCode>
                <c:ptCount val="6"/>
                <c:pt idx="0" formatCode="General">
                  <c:v>0</c:v>
                </c:pt>
                <c:pt idx="1">
                  <c:v>215.42483949769363</c:v>
                </c:pt>
                <c:pt idx="2">
                  <c:v>515.71878951962378</c:v>
                </c:pt>
                <c:pt idx="3">
                  <c:v>1117.7129845409427</c:v>
                </c:pt>
                <c:pt idx="4">
                  <c:v>1905.6990626135728</c:v>
                </c:pt>
                <c:pt idx="5" formatCode="General">
                  <c:v>2600</c:v>
                </c:pt>
              </c:numCache>
            </c:numRef>
          </c:xVal>
          <c:yVal>
            <c:numRef>
              <c:f>'Summary SNF polyacrylate 2-3MDa'!$F$205:$F$210</c:f>
              <c:numCache>
                <c:formatCode>General</c:formatCode>
                <c:ptCount val="6"/>
                <c:pt idx="0">
                  <c:v>1.75</c:v>
                </c:pt>
                <c:pt idx="1">
                  <c:v>0.98499999999999999</c:v>
                </c:pt>
                <c:pt idx="2">
                  <c:v>0.65600000000000225</c:v>
                </c:pt>
                <c:pt idx="3">
                  <c:v>0.23600000000000004</c:v>
                </c:pt>
                <c:pt idx="4">
                  <c:v>6.1000000000000013E-2</c:v>
                </c:pt>
                <c:pt idx="5">
                  <c:v>5.8000000000000003E-2</c:v>
                </c:pt>
              </c:numCache>
            </c:numRef>
          </c:yVal>
          <c:smooth val="1"/>
        </c:ser>
        <c:axId val="42614144"/>
        <c:axId val="42632704"/>
      </c:scatterChart>
      <c:valAx>
        <c:axId val="42614144"/>
        <c:scaling>
          <c:orientation val="minMax"/>
          <c:max val="2700"/>
          <c:min val="0"/>
        </c:scaling>
        <c:axPos val="b"/>
        <c:title>
          <c:tx>
            <c:rich>
              <a:bodyPr/>
              <a:lstStyle/>
              <a:p>
                <a:pPr>
                  <a:defRPr sz="1000"/>
                </a:pPr>
                <a:r>
                  <a:rPr lang="en-US" sz="1600" dirty="0">
                    <a:latin typeface="Arial" pitchFamily="34" charset="0"/>
                    <a:cs typeface="Arial" pitchFamily="34" charset="0"/>
                  </a:rPr>
                  <a:t>Initial Concentration of </a:t>
                </a:r>
                <a:r>
                  <a:rPr lang="en-US" sz="1600" dirty="0" smtClean="0">
                    <a:latin typeface="Arial" pitchFamily="34" charset="0"/>
                    <a:cs typeface="Arial" pitchFamily="34" charset="0"/>
                  </a:rPr>
                  <a:t>Sacrificial</a:t>
                </a:r>
                <a:r>
                  <a:rPr lang="en-US" sz="1600" baseline="0" dirty="0" smtClean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600" baseline="0" dirty="0">
                    <a:latin typeface="Arial" pitchFamily="34" charset="0"/>
                    <a:cs typeface="Arial" pitchFamily="34" charset="0"/>
                  </a:rPr>
                  <a:t>Agents Added (ppm)</a:t>
                </a:r>
                <a:r>
                  <a:rPr lang="en-US" sz="1600" dirty="0">
                    <a:latin typeface="Arial" pitchFamily="34" charset="0"/>
                    <a:cs typeface="Arial" pitchFamily="34" charset="0"/>
                  </a:rPr>
                  <a:t> </a:t>
                </a:r>
              </a:p>
            </c:rich>
          </c:tx>
          <c:layout>
            <c:manualLayout>
              <c:xMode val="edge"/>
              <c:yMode val="edge"/>
              <c:x val="9.0530242378920656E-2"/>
              <c:y val="0.95555975608719235"/>
            </c:manualLayout>
          </c:layout>
        </c:title>
        <c:numFmt formatCode="General" sourceLinked="1"/>
        <c:tickLblPos val="nextTo"/>
        <c:txPr>
          <a:bodyPr/>
          <a:lstStyle/>
          <a:p>
            <a:pPr>
              <a:defRPr sz="14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42632704"/>
        <c:crosses val="autoZero"/>
        <c:crossBetween val="midCat"/>
      </c:valAx>
      <c:valAx>
        <c:axId val="42632704"/>
        <c:scaling>
          <c:orientation val="minMax"/>
          <c:max val="1.8"/>
        </c:scaling>
        <c:axPos val="l"/>
        <c:title>
          <c:tx>
            <c:rich>
              <a:bodyPr rot="-5400000" vert="horz"/>
              <a:lstStyle/>
              <a:p>
                <a:pPr>
                  <a:defRPr sz="1600">
                    <a:latin typeface="Arial" pitchFamily="34" charset="0"/>
                    <a:cs typeface="Arial" pitchFamily="34" charset="0"/>
                  </a:defRPr>
                </a:pPr>
                <a:r>
                  <a:rPr lang="en-US" sz="1600" dirty="0">
                    <a:latin typeface="Arial" pitchFamily="34" charset="0"/>
                    <a:cs typeface="Arial" pitchFamily="34" charset="0"/>
                  </a:rPr>
                  <a:t>Adsorption of NI-Blend (mg/g)</a:t>
                </a:r>
              </a:p>
            </c:rich>
          </c:tx>
          <c:layout>
            <c:manualLayout>
              <c:xMode val="edge"/>
              <c:yMode val="edge"/>
              <c:x val="8.1777037485698898E-3"/>
              <c:y val="0.18745933382277843"/>
            </c:manualLayout>
          </c:layout>
        </c:title>
        <c:numFmt formatCode="#,##0.0" sourceLinked="0"/>
        <c:tickLblPos val="nextTo"/>
        <c:txPr>
          <a:bodyPr/>
          <a:lstStyle/>
          <a:p>
            <a:pPr>
              <a:defRPr sz="14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42614144"/>
        <c:crosses val="autoZero"/>
        <c:crossBetween val="midCat"/>
      </c:valAx>
      <c:spPr>
        <a:ln w="3175">
          <a:noFill/>
        </a:ln>
      </c:spPr>
    </c:plotArea>
    <c:legend>
      <c:legendPos val="r"/>
      <c:layout>
        <c:manualLayout>
          <c:xMode val="edge"/>
          <c:yMode val="edge"/>
          <c:x val="0.68708846490342568"/>
          <c:y val="1.4478724847860665E-2"/>
          <c:w val="0.30412275388653348"/>
          <c:h val="0.88478088574626435"/>
        </c:manualLayout>
      </c:layout>
      <c:txPr>
        <a:bodyPr/>
        <a:lstStyle/>
        <a:p>
          <a:pPr>
            <a:defRPr sz="1400">
              <a:latin typeface="Arial" pitchFamily="34" charset="0"/>
              <a:cs typeface="Arial" pitchFamily="34" charset="0"/>
            </a:defRPr>
          </a:pPr>
          <a:endParaRPr lang="en-US"/>
        </a:p>
      </c:txPr>
    </c:legend>
    <c:plotVisOnly val="1"/>
    <c:dispBlanksAs val="gap"/>
  </c:chart>
  <c:spPr>
    <a:ln>
      <a:noFill/>
    </a:ln>
  </c:spPr>
  <c:txPr>
    <a:bodyPr/>
    <a:lstStyle/>
    <a:p>
      <a:pPr>
        <a:defRPr sz="1200">
          <a:latin typeface="Arial" pitchFamily="34" charset="0"/>
          <a:cs typeface="Arial" pitchFamily="34" charset="0"/>
        </a:defRPr>
      </a:pPr>
      <a:endParaRPr lang="en-US"/>
    </a:p>
  </c:txPr>
  <c:externalData r:id="rId1"/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0008172273920314"/>
          <c:y val="3.960000000000001E-2"/>
          <c:w val="0.8626338582677171"/>
          <c:h val="0.82284087926509308"/>
        </c:manualLayout>
      </c:layout>
      <c:barChart>
        <c:barDir val="col"/>
        <c:grouping val="clustered"/>
        <c:ser>
          <c:idx val="0"/>
          <c:order val="0"/>
          <c:dPt>
            <c:idx val="3"/>
            <c:spPr>
              <a:solidFill>
                <a:srgbClr val="92D050"/>
              </a:solidFill>
            </c:spPr>
          </c:dPt>
          <c:errBars>
            <c:errBarType val="both"/>
            <c:errValType val="cust"/>
            <c:plus>
              <c:numRef>
                <c:f>'[Adsorption of polyacrylate 4500 Da on Dolomite room temp.xlsx]Sheet3'!$G$4:$G$6,'[Adsorption of polyacrylate 4500 Da on Dolomite room temp.xlsx]Sheet3'!$G$8</c:f>
                <c:numCache>
                  <c:formatCode>General</c:formatCode>
                  <c:ptCount val="4"/>
                  <c:pt idx="0">
                    <c:v>7.0999999999999994E-2</c:v>
                  </c:pt>
                  <c:pt idx="1">
                    <c:v>0.10400000000000002</c:v>
                  </c:pt>
                  <c:pt idx="2">
                    <c:v>6.2000000000000034E-2</c:v>
                  </c:pt>
                  <c:pt idx="3">
                    <c:v>0.20400000000000001</c:v>
                  </c:pt>
                </c:numCache>
              </c:numRef>
            </c:plus>
            <c:minus>
              <c:numRef>
                <c:f>'[Adsorption of polyacrylate 4500 Da on Dolomite room temp.xlsx]Sheet3'!$G$4:$G$6,'[Adsorption of polyacrylate 4500 Da on Dolomite room temp.xlsx]Sheet3'!$G$8</c:f>
                <c:numCache>
                  <c:formatCode>General</c:formatCode>
                  <c:ptCount val="4"/>
                  <c:pt idx="0">
                    <c:v>7.0999999999999994E-2</c:v>
                  </c:pt>
                  <c:pt idx="1">
                    <c:v>0.10400000000000002</c:v>
                  </c:pt>
                  <c:pt idx="2">
                    <c:v>6.2000000000000034E-2</c:v>
                  </c:pt>
                  <c:pt idx="3">
                    <c:v>0.20400000000000001</c:v>
                  </c:pt>
                </c:numCache>
              </c:numRef>
            </c:minus>
          </c:errBars>
          <c:cat>
            <c:strRef>
              <c:f>'[Adsorption of polyacrylate 4500 Da on Dolomite room temp.xlsx]Sheet3'!$E$4:$E$6,'[Adsorption of polyacrylate 4500 Da on Dolomite room temp.xlsx]Sheet3'!$E$8</c:f>
              <c:strCache>
                <c:ptCount val="4"/>
                <c:pt idx="0">
                  <c:v> No Surfactant</c:v>
                </c:pt>
                <c:pt idx="1">
                  <c:v> 0.3 wt% NI-Blend Added</c:v>
                </c:pt>
                <c:pt idx="2">
                  <c:v>0.5 wt% NI-Blend    Added</c:v>
                </c:pt>
                <c:pt idx="3">
                  <c:v>Adsorption of NI-Blend </c:v>
                </c:pt>
              </c:strCache>
            </c:strRef>
          </c:cat>
          <c:val>
            <c:numRef>
              <c:f>'[Adsorption of polyacrylate 4500 Da on Dolomite room temp.xlsx]Sheet3'!$F$4:$F$6,'[Adsorption of polyacrylate 4500 Da on Dolomite room temp.xlsx]Sheet3'!$F$8</c:f>
              <c:numCache>
                <c:formatCode>General</c:formatCode>
                <c:ptCount val="4"/>
                <c:pt idx="0">
                  <c:v>0.35100000000000031</c:v>
                </c:pt>
                <c:pt idx="1">
                  <c:v>0.31600000000000306</c:v>
                </c:pt>
                <c:pt idx="2">
                  <c:v>0.40700000000000008</c:v>
                </c:pt>
                <c:pt idx="3">
                  <c:v>1.6600000000000001</c:v>
                </c:pt>
              </c:numCache>
            </c:numRef>
          </c:val>
        </c:ser>
        <c:axId val="41240448"/>
        <c:axId val="41241984"/>
      </c:barChart>
      <c:catAx>
        <c:axId val="41240448"/>
        <c:scaling>
          <c:orientation val="minMax"/>
        </c:scaling>
        <c:axPos val="b"/>
        <c:tickLblPos val="nextTo"/>
        <c:txPr>
          <a:bodyPr/>
          <a:lstStyle/>
          <a:p>
            <a:pPr>
              <a:defRPr sz="1600" b="1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41241984"/>
        <c:crosses val="autoZero"/>
        <c:auto val="1"/>
        <c:lblAlgn val="ctr"/>
        <c:lblOffset val="100"/>
      </c:catAx>
      <c:valAx>
        <c:axId val="41241984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 sz="1600" b="1"/>
                </a:pPr>
                <a:r>
                  <a:rPr lang="en-US" sz="1600" b="1" dirty="0">
                    <a:latin typeface="Arial" pitchFamily="34" charset="0"/>
                    <a:cs typeface="Arial" pitchFamily="34" charset="0"/>
                  </a:rPr>
                  <a:t>Adsorption (mg/g)</a:t>
                </a:r>
              </a:p>
            </c:rich>
          </c:tx>
          <c:layout>
            <c:manualLayout>
              <c:xMode val="edge"/>
              <c:yMode val="edge"/>
              <c:x val="2.2529585117649791E-3"/>
              <c:y val="0.24678920603674556"/>
            </c:manualLayout>
          </c:layout>
        </c:title>
        <c:numFmt formatCode="#,##0.0" sourceLinked="0"/>
        <c:tickLblPos val="nextTo"/>
        <c:txPr>
          <a:bodyPr/>
          <a:lstStyle/>
          <a:p>
            <a:pPr>
              <a:defRPr sz="14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41240448"/>
        <c:crosses val="autoZero"/>
        <c:crossBetween val="between"/>
      </c:valAx>
    </c:plotArea>
    <c:plotVisOnly val="1"/>
    <c:dispBlanksAs val="gap"/>
  </c:chart>
  <c:spPr>
    <a:ln>
      <a:noFill/>
    </a:ln>
  </c:spPr>
  <c:externalData r:id="rId1"/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24413362803333788"/>
          <c:y val="2.3958333333333328E-2"/>
          <c:w val="0.71907556590460342"/>
          <c:h val="0.8435252868493297"/>
        </c:manualLayout>
      </c:layout>
      <c:scatterChart>
        <c:scatterStyle val="smoothMarker"/>
        <c:ser>
          <c:idx val="0"/>
          <c:order val="0"/>
          <c:tx>
            <c:v>No sacrificial agent added</c:v>
          </c:tx>
          <c:errBars>
            <c:errDir val="y"/>
            <c:errBarType val="both"/>
            <c:errValType val="cust"/>
            <c:plus>
              <c:numRef>
                <c:f>Sheet1!$D$16:$D$21</c:f>
                <c:numCache>
                  <c:formatCode>General</c:formatCode>
                  <c:ptCount val="6"/>
                  <c:pt idx="0">
                    <c:v>2.5000000000000012E-2</c:v>
                  </c:pt>
                  <c:pt idx="1">
                    <c:v>4.200000000000003E-2</c:v>
                  </c:pt>
                  <c:pt idx="2">
                    <c:v>3.0000000000000016E-2</c:v>
                  </c:pt>
                  <c:pt idx="3">
                    <c:v>1.0999999999999998E-2</c:v>
                  </c:pt>
                  <c:pt idx="4">
                    <c:v>7.2000000000000022E-2</c:v>
                  </c:pt>
                  <c:pt idx="5">
                    <c:v>5.3000000000000019E-2</c:v>
                  </c:pt>
                </c:numCache>
              </c:numRef>
            </c:plus>
            <c:minus>
              <c:numRef>
                <c:f>Sheet1!$D$16:$D$21</c:f>
                <c:numCache>
                  <c:formatCode>General</c:formatCode>
                  <c:ptCount val="6"/>
                  <c:pt idx="0">
                    <c:v>2.5000000000000012E-2</c:v>
                  </c:pt>
                  <c:pt idx="1">
                    <c:v>4.200000000000003E-2</c:v>
                  </c:pt>
                  <c:pt idx="2">
                    <c:v>3.0000000000000016E-2</c:v>
                  </c:pt>
                  <c:pt idx="3">
                    <c:v>1.0999999999999998E-2</c:v>
                  </c:pt>
                  <c:pt idx="4">
                    <c:v>7.2000000000000022E-2</c:v>
                  </c:pt>
                  <c:pt idx="5">
                    <c:v>5.3000000000000019E-2</c:v>
                  </c:pt>
                </c:numCache>
              </c:numRef>
            </c:minus>
          </c:errBars>
          <c:xVal>
            <c:numRef>
              <c:f>Sheet1!$B$16:$B$21</c:f>
              <c:numCache>
                <c:formatCode>0.000</c:formatCode>
                <c:ptCount val="6"/>
                <c:pt idx="0">
                  <c:v>0.87100000000000455</c:v>
                </c:pt>
                <c:pt idx="1">
                  <c:v>1.4039999999999799</c:v>
                </c:pt>
                <c:pt idx="2">
                  <c:v>1.9189999999999998</c:v>
                </c:pt>
                <c:pt idx="3">
                  <c:v>2.4489999999999998</c:v>
                </c:pt>
                <c:pt idx="4">
                  <c:v>2.8019999999999987</c:v>
                </c:pt>
                <c:pt idx="5" formatCode="General">
                  <c:v>3.5</c:v>
                </c:pt>
              </c:numCache>
            </c:numRef>
          </c:xVal>
          <c:yVal>
            <c:numRef>
              <c:f>Sheet1!$C$16:$C$21</c:f>
              <c:numCache>
                <c:formatCode>General</c:formatCode>
                <c:ptCount val="6"/>
                <c:pt idx="0">
                  <c:v>1.337</c:v>
                </c:pt>
                <c:pt idx="1">
                  <c:v>1.4549999999999887</c:v>
                </c:pt>
                <c:pt idx="2">
                  <c:v>1.522</c:v>
                </c:pt>
                <c:pt idx="3">
                  <c:v>1.6940000000000091</c:v>
                </c:pt>
                <c:pt idx="4">
                  <c:v>1.6659999999999906</c:v>
                </c:pt>
                <c:pt idx="5">
                  <c:v>1.7000000000000002</c:v>
                </c:pt>
              </c:numCache>
            </c:numRef>
          </c:yVal>
          <c:smooth val="1"/>
        </c:ser>
        <c:ser>
          <c:idx val="2"/>
          <c:order val="1"/>
          <c:tx>
            <c:v>After addition of 2500 ppm sodium polyacrylate (Mw=4500 Da)</c:v>
          </c:tx>
          <c:errBars>
            <c:errDir val="y"/>
            <c:errBarType val="both"/>
            <c:errValType val="cust"/>
            <c:plus>
              <c:numRef>
                <c:f>Sheet1!$D$5:$D$9</c:f>
                <c:numCache>
                  <c:formatCode>General</c:formatCode>
                  <c:ptCount val="5"/>
                  <c:pt idx="0">
                    <c:v>3.4000000000000002E-2</c:v>
                  </c:pt>
                  <c:pt idx="1">
                    <c:v>8.2000000000000003E-2</c:v>
                  </c:pt>
                  <c:pt idx="2">
                    <c:v>0.14000000000000001</c:v>
                  </c:pt>
                  <c:pt idx="3">
                    <c:v>8.8000000000000064E-2</c:v>
                  </c:pt>
                  <c:pt idx="4">
                    <c:v>7.2000000000000022E-2</c:v>
                  </c:pt>
                </c:numCache>
              </c:numRef>
            </c:plus>
            <c:minus>
              <c:numRef>
                <c:f>Sheet1!$D$5:$D$9</c:f>
                <c:numCache>
                  <c:formatCode>General</c:formatCode>
                  <c:ptCount val="5"/>
                  <c:pt idx="0">
                    <c:v>3.4000000000000002E-2</c:v>
                  </c:pt>
                  <c:pt idx="1">
                    <c:v>8.2000000000000003E-2</c:v>
                  </c:pt>
                  <c:pt idx="2">
                    <c:v>0.14000000000000001</c:v>
                  </c:pt>
                  <c:pt idx="3">
                    <c:v>8.8000000000000064E-2</c:v>
                  </c:pt>
                  <c:pt idx="4">
                    <c:v>7.2000000000000022E-2</c:v>
                  </c:pt>
                </c:numCache>
              </c:numRef>
            </c:minus>
          </c:errBars>
          <c:xVal>
            <c:numRef>
              <c:f>Sheet1!$B$5:$B$9</c:f>
              <c:numCache>
                <c:formatCode>General</c:formatCode>
                <c:ptCount val="5"/>
                <c:pt idx="0">
                  <c:v>0.87300000000000455</c:v>
                </c:pt>
                <c:pt idx="1">
                  <c:v>1.3120000000000001</c:v>
                </c:pt>
                <c:pt idx="2">
                  <c:v>1.4389999999999876</c:v>
                </c:pt>
                <c:pt idx="3">
                  <c:v>1.7489999999999903</c:v>
                </c:pt>
                <c:pt idx="4">
                  <c:v>3.5</c:v>
                </c:pt>
              </c:numCache>
            </c:numRef>
          </c:xVal>
          <c:yVal>
            <c:numRef>
              <c:f>Sheet1!$C$5:$C$9</c:f>
              <c:numCache>
                <c:formatCode>General</c:formatCode>
                <c:ptCount val="5"/>
                <c:pt idx="0">
                  <c:v>0.12400000000000012</c:v>
                </c:pt>
                <c:pt idx="1">
                  <c:v>0.14600000000000021</c:v>
                </c:pt>
                <c:pt idx="2">
                  <c:v>6.500000000000003E-2</c:v>
                </c:pt>
                <c:pt idx="3">
                  <c:v>0.19400000000000003</c:v>
                </c:pt>
                <c:pt idx="4">
                  <c:v>2.5000000000000012E-2</c:v>
                </c:pt>
              </c:numCache>
            </c:numRef>
          </c:yVal>
          <c:smooth val="1"/>
        </c:ser>
        <c:axId val="41273216"/>
        <c:axId val="42975232"/>
      </c:scatterChart>
      <c:valAx>
        <c:axId val="41273216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NaCl Salinity (wt %)</a:t>
                </a:r>
              </a:p>
            </c:rich>
          </c:tx>
          <c:layout>
            <c:manualLayout>
              <c:xMode val="edge"/>
              <c:yMode val="edge"/>
              <c:x val="0.42380953040024982"/>
              <c:y val="0.94849817346065524"/>
            </c:manualLayout>
          </c:layout>
        </c:title>
        <c:numFmt formatCode="0" sourceLinked="0"/>
        <c:tickLblPos val="nextTo"/>
        <c:crossAx val="42975232"/>
        <c:crosses val="autoZero"/>
        <c:crossBetween val="midCat"/>
      </c:valAx>
      <c:valAx>
        <c:axId val="42975232"/>
        <c:scaling>
          <c:orientation val="minMax"/>
          <c:min val="0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Adsorption of NI-Blend on Carlpool Dolomite (mg/g)</a:t>
                </a:r>
              </a:p>
            </c:rich>
          </c:tx>
          <c:layout>
            <c:manualLayout>
              <c:xMode val="edge"/>
              <c:yMode val="edge"/>
              <c:x val="1.0783290195456197E-2"/>
              <c:y val="4.5688772104954346E-2"/>
            </c:manualLayout>
          </c:layout>
        </c:title>
        <c:numFmt formatCode="#,##0.0" sourceLinked="0"/>
        <c:tickLblPos val="nextTo"/>
        <c:crossAx val="41273216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24487682460745039"/>
          <c:y val="0.35914041994750695"/>
          <c:w val="0.63622374221931965"/>
          <c:h val="0.30844197727327116"/>
        </c:manualLayout>
      </c:layout>
    </c:legend>
    <c:plotVisOnly val="1"/>
    <c:dispBlanksAs val="gap"/>
  </c:chart>
  <c:spPr>
    <a:noFill/>
    <a:ln>
      <a:solidFill>
        <a:schemeClr val="tx1"/>
      </a:solidFill>
    </a:ln>
  </c:spPr>
  <c:txPr>
    <a:bodyPr/>
    <a:lstStyle/>
    <a:p>
      <a:pPr>
        <a:defRPr sz="1400">
          <a:latin typeface="Arial" pitchFamily="34" charset="0"/>
          <a:cs typeface="Arial" pitchFamily="34" charset="0"/>
        </a:defRPr>
      </a:pPr>
      <a:endParaRPr lang="en-US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0.24393031033842164"/>
          <c:y val="2.28661115392568E-2"/>
          <c:w val="0.72276345821967602"/>
          <c:h val="0.84010304068433261"/>
        </c:manualLayout>
      </c:layout>
      <c:scatterChart>
        <c:scatterStyle val="smoothMarker"/>
        <c:ser>
          <c:idx val="0"/>
          <c:order val="0"/>
          <c:tx>
            <c:v>No sacrificial agent added</c:v>
          </c:tx>
          <c:xVal>
            <c:numRef>
              <c:f>Sheet1!$B$16:$B$21</c:f>
              <c:numCache>
                <c:formatCode>General</c:formatCode>
                <c:ptCount val="6"/>
                <c:pt idx="0">
                  <c:v>0.87600000000000477</c:v>
                </c:pt>
                <c:pt idx="1">
                  <c:v>1.4039999999999799</c:v>
                </c:pt>
                <c:pt idx="2">
                  <c:v>1.930000000000009</c:v>
                </c:pt>
                <c:pt idx="3">
                  <c:v>2.4489999999999998</c:v>
                </c:pt>
                <c:pt idx="4">
                  <c:v>2.9749999999999988</c:v>
                </c:pt>
                <c:pt idx="5">
                  <c:v>3.5</c:v>
                </c:pt>
              </c:numCache>
            </c:numRef>
          </c:xVal>
          <c:yVal>
            <c:numRef>
              <c:f>Sheet1!$C$16:$C$21</c:f>
              <c:numCache>
                <c:formatCode>General</c:formatCode>
                <c:ptCount val="6"/>
                <c:pt idx="0">
                  <c:v>0.82600000000000062</c:v>
                </c:pt>
                <c:pt idx="1">
                  <c:v>0.97200000000000064</c:v>
                </c:pt>
                <c:pt idx="2">
                  <c:v>1.1519999999999897</c:v>
                </c:pt>
                <c:pt idx="3">
                  <c:v>1.3069999999999908</c:v>
                </c:pt>
                <c:pt idx="4">
                  <c:v>1.512</c:v>
                </c:pt>
                <c:pt idx="5">
                  <c:v>2.4539999999999997</c:v>
                </c:pt>
              </c:numCache>
            </c:numRef>
          </c:yVal>
          <c:smooth val="1"/>
        </c:ser>
        <c:ser>
          <c:idx val="2"/>
          <c:order val="1"/>
          <c:tx>
            <c:v>After addition of 2500 ppm sodium polyacrylate (Mw=4500 Da)</c:v>
          </c:tx>
          <c:xVal>
            <c:numRef>
              <c:f>Sheet1!$B$29:$B$35</c:f>
              <c:numCache>
                <c:formatCode>0.000</c:formatCode>
                <c:ptCount val="7"/>
                <c:pt idx="0">
                  <c:v>0.87500000000000466</c:v>
                </c:pt>
                <c:pt idx="1">
                  <c:v>1.175</c:v>
                </c:pt>
                <c:pt idx="2">
                  <c:v>1.3160000000000001</c:v>
                </c:pt>
                <c:pt idx="3">
                  <c:v>1.4609999999999888</c:v>
                </c:pt>
                <c:pt idx="4">
                  <c:v>1.752</c:v>
                </c:pt>
                <c:pt idx="5">
                  <c:v>2.8499999999999988</c:v>
                </c:pt>
                <c:pt idx="6" formatCode="General">
                  <c:v>3.5</c:v>
                </c:pt>
              </c:numCache>
            </c:numRef>
          </c:xVal>
          <c:yVal>
            <c:numRef>
              <c:f>Sheet1!$C$29:$C$35</c:f>
              <c:numCache>
                <c:formatCode>General</c:formatCode>
                <c:ptCount val="7"/>
                <c:pt idx="0">
                  <c:v>4.8000000000000001E-2</c:v>
                </c:pt>
                <c:pt idx="1">
                  <c:v>0.47600000000000031</c:v>
                </c:pt>
                <c:pt idx="2">
                  <c:v>0.51600000000000001</c:v>
                </c:pt>
                <c:pt idx="3">
                  <c:v>0.52200000000000002</c:v>
                </c:pt>
                <c:pt idx="4">
                  <c:v>0.48800000000000032</c:v>
                </c:pt>
                <c:pt idx="5">
                  <c:v>0.98499999999999999</c:v>
                </c:pt>
                <c:pt idx="6">
                  <c:v>1.363</c:v>
                </c:pt>
              </c:numCache>
            </c:numRef>
          </c:yVal>
          <c:smooth val="1"/>
        </c:ser>
        <c:axId val="43000192"/>
        <c:axId val="43002112"/>
      </c:scatterChart>
      <c:valAx>
        <c:axId val="4300019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400">
                    <a:latin typeface="Arial" pitchFamily="34" charset="0"/>
                    <a:cs typeface="Arial" pitchFamily="34" charset="0"/>
                  </a:defRPr>
                </a:pPr>
                <a:r>
                  <a:rPr lang="en-US" sz="1400">
                    <a:latin typeface="Arial" pitchFamily="34" charset="0"/>
                    <a:cs typeface="Arial" pitchFamily="34" charset="0"/>
                  </a:rPr>
                  <a:t>NaCl Salinity (wt %)</a:t>
                </a:r>
              </a:p>
            </c:rich>
          </c:tx>
          <c:layout>
            <c:manualLayout>
              <c:xMode val="edge"/>
              <c:yMode val="edge"/>
              <c:x val="0.41911032650718694"/>
              <c:y val="0.94369052854995361"/>
            </c:manualLayout>
          </c:layout>
        </c:title>
        <c:numFmt formatCode="General" sourceLinked="1"/>
        <c:tickLblPos val="nextTo"/>
        <c:txPr>
          <a:bodyPr/>
          <a:lstStyle/>
          <a:p>
            <a:pPr>
              <a:defRPr sz="14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43002112"/>
        <c:crosses val="autoZero"/>
        <c:crossBetween val="midCat"/>
      </c:valAx>
      <c:valAx>
        <c:axId val="43002112"/>
        <c:scaling>
          <c:orientation val="minMax"/>
          <c:max val="2.5"/>
        </c:scaling>
        <c:axPos val="l"/>
        <c:title>
          <c:tx>
            <c:rich>
              <a:bodyPr rot="-5400000" vert="horz"/>
              <a:lstStyle/>
              <a:p>
                <a:pPr>
                  <a:defRPr sz="1600">
                    <a:latin typeface="Arial" pitchFamily="34" charset="0"/>
                    <a:cs typeface="Arial" pitchFamily="34" charset="0"/>
                  </a:defRPr>
                </a:pPr>
                <a:r>
                  <a:rPr lang="en-US" sz="1500" dirty="0">
                    <a:latin typeface="Arial" pitchFamily="34" charset="0"/>
                    <a:cs typeface="Arial" pitchFamily="34" charset="0"/>
                  </a:rPr>
                  <a:t>Adsorption of NI-Blend on Powdered</a:t>
                </a:r>
                <a:r>
                  <a:rPr lang="en-US" sz="1500" baseline="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500" dirty="0">
                    <a:latin typeface="Arial" pitchFamily="34" charset="0"/>
                    <a:cs typeface="Arial" pitchFamily="34" charset="0"/>
                  </a:rPr>
                  <a:t>Berea</a:t>
                </a:r>
                <a:r>
                  <a:rPr lang="en-US" sz="1500" baseline="0" dirty="0">
                    <a:latin typeface="Arial" pitchFamily="34" charset="0"/>
                    <a:cs typeface="Arial" pitchFamily="34" charset="0"/>
                  </a:rPr>
                  <a:t> Sandstone (mg/g)</a:t>
                </a:r>
                <a:endParaRPr lang="en-US" sz="1500" dirty="0">
                  <a:latin typeface="Arial" pitchFamily="34" charset="0"/>
                  <a:cs typeface="Arial" pitchFamily="34" charset="0"/>
                </a:endParaRPr>
              </a:p>
            </c:rich>
          </c:tx>
          <c:layout>
            <c:manualLayout>
              <c:xMode val="edge"/>
              <c:yMode val="edge"/>
              <c:x val="2.4368563730338182E-2"/>
              <c:y val="1.3422619047619084E-2"/>
            </c:manualLayout>
          </c:layout>
        </c:title>
        <c:numFmt formatCode="General" sourceLinked="1"/>
        <c:tickLblPos val="nextTo"/>
        <c:txPr>
          <a:bodyPr/>
          <a:lstStyle/>
          <a:p>
            <a:pPr>
              <a:defRPr sz="14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43000192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22349232269624233"/>
          <c:y val="5.1958661417322839E-2"/>
          <c:w val="0.60047597411056763"/>
          <c:h val="0.26256122620138223"/>
        </c:manualLayout>
      </c:layout>
      <c:txPr>
        <a:bodyPr/>
        <a:lstStyle/>
        <a:p>
          <a:pPr>
            <a:defRPr sz="1400">
              <a:latin typeface="Arial" pitchFamily="34" charset="0"/>
              <a:cs typeface="Arial" pitchFamily="34" charset="0"/>
            </a:defRPr>
          </a:pPr>
          <a:endParaRPr lang="en-US"/>
        </a:p>
      </c:txPr>
    </c:legend>
    <c:plotVisOnly val="1"/>
    <c:dispBlanksAs val="gap"/>
  </c:chart>
  <c:spPr>
    <a:noFill/>
    <a:ln>
      <a:solidFill>
        <a:prstClr val="black"/>
      </a:solidFill>
    </a:ln>
  </c:spPr>
  <c:txPr>
    <a:bodyPr/>
    <a:lstStyle/>
    <a:p>
      <a:pPr>
        <a:defRPr>
          <a:latin typeface="Arial" pitchFamily="34" charset="0"/>
          <a:cs typeface="Arial" pitchFamily="34" charset="0"/>
        </a:defRPr>
      </a:pPr>
      <a:endParaRPr lang="en-US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0.17533130727080171"/>
          <c:y val="2.3958333333333328E-2"/>
          <c:w val="0.7413358198646226"/>
          <c:h val="0.8230980198312996"/>
        </c:manualLayout>
      </c:layout>
      <c:scatterChart>
        <c:scatterStyle val="smoothMarker"/>
        <c:ser>
          <c:idx val="4"/>
          <c:order val="0"/>
          <c:tx>
            <c:v>On Pure Calcite W/O Sacrificial Agent </c:v>
          </c:tx>
          <c:errBars>
            <c:errDir val="y"/>
            <c:errBarType val="both"/>
            <c:errValType val="cust"/>
            <c:plus>
              <c:numRef>
                <c:f>('Pure Calcite'!$E$4,'Pure Calcite'!$E$8:$E$12)</c:f>
                <c:numCache>
                  <c:formatCode>General</c:formatCode>
                  <c:ptCount val="6"/>
                  <c:pt idx="0">
                    <c:v>4.8000000000000001E-2</c:v>
                  </c:pt>
                  <c:pt idx="1">
                    <c:v>5.9000000000000434E-2</c:v>
                  </c:pt>
                  <c:pt idx="2">
                    <c:v>4.3999999999999997E-2</c:v>
                  </c:pt>
                  <c:pt idx="3">
                    <c:v>0.10199999999999998</c:v>
                  </c:pt>
                  <c:pt idx="4">
                    <c:v>4.7000000000000014E-2</c:v>
                  </c:pt>
                  <c:pt idx="5">
                    <c:v>0.21600000000000041</c:v>
                  </c:pt>
                </c:numCache>
              </c:numRef>
            </c:plus>
            <c:minus>
              <c:numRef>
                <c:f>('Pure Calcite'!$E$4,'Pure Calcite'!$E$8:$E$12)</c:f>
                <c:numCache>
                  <c:formatCode>General</c:formatCode>
                  <c:ptCount val="6"/>
                  <c:pt idx="0">
                    <c:v>4.8000000000000001E-2</c:v>
                  </c:pt>
                  <c:pt idx="1">
                    <c:v>5.9000000000000434E-2</c:v>
                  </c:pt>
                  <c:pt idx="2">
                    <c:v>4.3999999999999997E-2</c:v>
                  </c:pt>
                  <c:pt idx="3">
                    <c:v>0.10199999999999998</c:v>
                  </c:pt>
                  <c:pt idx="4">
                    <c:v>4.7000000000000014E-2</c:v>
                  </c:pt>
                  <c:pt idx="5">
                    <c:v>0.21600000000000041</c:v>
                  </c:pt>
                </c:numCache>
              </c:numRef>
            </c:minus>
          </c:errBars>
          <c:errBars>
            <c:errDir val="x"/>
            <c:errBarType val="both"/>
            <c:errValType val="fixedVal"/>
            <c:val val="1"/>
          </c:errBars>
          <c:xVal>
            <c:numRef>
              <c:f>('Pure Calcite'!$B$4,'Pure Calcite'!$B$8:$B$12)</c:f>
              <c:numCache>
                <c:formatCode>General</c:formatCode>
                <c:ptCount val="6"/>
                <c:pt idx="0">
                  <c:v>0</c:v>
                </c:pt>
                <c:pt idx="1">
                  <c:v>377.447045859578</c:v>
                </c:pt>
                <c:pt idx="2">
                  <c:v>754.89409171915804</c:v>
                </c:pt>
                <c:pt idx="3">
                  <c:v>1887.2352292978899</c:v>
                </c:pt>
                <c:pt idx="4">
                  <c:v>3019.5763668766272</c:v>
                </c:pt>
                <c:pt idx="5">
                  <c:v>3774.4704585957802</c:v>
                </c:pt>
              </c:numCache>
            </c:numRef>
          </c:xVal>
          <c:yVal>
            <c:numRef>
              <c:f>('Pure Calcite'!$D$4,'Pure Calcite'!$D$8:$D$12)</c:f>
              <c:numCache>
                <c:formatCode>General</c:formatCode>
                <c:ptCount val="6"/>
                <c:pt idx="0" formatCode="0.000">
                  <c:v>4.0339999999999998</c:v>
                </c:pt>
                <c:pt idx="1">
                  <c:v>3.7159999999999997</c:v>
                </c:pt>
                <c:pt idx="2">
                  <c:v>3.8319999999999967</c:v>
                </c:pt>
                <c:pt idx="3">
                  <c:v>3.843</c:v>
                </c:pt>
                <c:pt idx="4">
                  <c:v>4.2359999999999998</c:v>
                </c:pt>
                <c:pt idx="5">
                  <c:v>4.67</c:v>
                </c:pt>
              </c:numCache>
            </c:numRef>
          </c:yVal>
          <c:smooth val="1"/>
        </c:ser>
        <c:ser>
          <c:idx val="5"/>
          <c:order val="1"/>
          <c:tx>
            <c:v>On Pure Calcite W/ 2500 ppm Sodium Polyacrylate (4500 Da)</c:v>
          </c:tx>
          <c:marker>
            <c:symbol val="circle"/>
            <c:size val="4"/>
          </c:marker>
          <c:errBars>
            <c:errDir val="y"/>
            <c:errBarType val="both"/>
            <c:errValType val="cust"/>
            <c:plus>
              <c:numRef>
                <c:f>('Pure Calcite'!$G$4,'Pure Calcite'!$G$8:$G$12)</c:f>
                <c:numCache>
                  <c:formatCode>General</c:formatCode>
                  <c:ptCount val="6"/>
                  <c:pt idx="0">
                    <c:v>7.3000000000000009E-2</c:v>
                  </c:pt>
                  <c:pt idx="1">
                    <c:v>0.31100000000000227</c:v>
                  </c:pt>
                  <c:pt idx="2">
                    <c:v>5.5000000000000014E-2</c:v>
                  </c:pt>
                  <c:pt idx="3">
                    <c:v>3.5999999999999997E-2</c:v>
                  </c:pt>
                  <c:pt idx="4">
                    <c:v>0.10299999999999998</c:v>
                  </c:pt>
                  <c:pt idx="5">
                    <c:v>0.23400000000000001</c:v>
                  </c:pt>
                </c:numCache>
              </c:numRef>
            </c:plus>
            <c:minus>
              <c:numRef>
                <c:f>('Pure Calcite'!$G$4,'Pure Calcite'!$G$8:$G$12)</c:f>
                <c:numCache>
                  <c:formatCode>General</c:formatCode>
                  <c:ptCount val="6"/>
                  <c:pt idx="0">
                    <c:v>7.3000000000000009E-2</c:v>
                  </c:pt>
                  <c:pt idx="1">
                    <c:v>0.31100000000000227</c:v>
                  </c:pt>
                  <c:pt idx="2">
                    <c:v>5.5000000000000014E-2</c:v>
                  </c:pt>
                  <c:pt idx="3">
                    <c:v>3.5999999999999997E-2</c:v>
                  </c:pt>
                  <c:pt idx="4">
                    <c:v>0.10299999999999998</c:v>
                  </c:pt>
                  <c:pt idx="5">
                    <c:v>0.23400000000000001</c:v>
                  </c:pt>
                </c:numCache>
              </c:numRef>
            </c:minus>
          </c:errBars>
          <c:errBars>
            <c:errDir val="x"/>
            <c:errBarType val="both"/>
            <c:errValType val="fixedVal"/>
            <c:val val="1"/>
          </c:errBars>
          <c:xVal>
            <c:numRef>
              <c:f>('Pure Calcite'!$B$4,'Pure Calcite'!$B$8:$B$12)</c:f>
              <c:numCache>
                <c:formatCode>General</c:formatCode>
                <c:ptCount val="6"/>
                <c:pt idx="0">
                  <c:v>0</c:v>
                </c:pt>
                <c:pt idx="1">
                  <c:v>377.447045859578</c:v>
                </c:pt>
                <c:pt idx="2">
                  <c:v>754.89409171915804</c:v>
                </c:pt>
                <c:pt idx="3">
                  <c:v>1887.2352292978899</c:v>
                </c:pt>
                <c:pt idx="4">
                  <c:v>3019.5763668766272</c:v>
                </c:pt>
                <c:pt idx="5">
                  <c:v>3774.4704585957802</c:v>
                </c:pt>
              </c:numCache>
            </c:numRef>
          </c:xVal>
          <c:yVal>
            <c:numRef>
              <c:f>('Pure Calcite'!$F$4,'Pure Calcite'!$F$8:$F$12)</c:f>
              <c:numCache>
                <c:formatCode>General</c:formatCode>
                <c:ptCount val="6"/>
                <c:pt idx="0">
                  <c:v>0.115</c:v>
                </c:pt>
                <c:pt idx="1">
                  <c:v>0.60100000000000064</c:v>
                </c:pt>
                <c:pt idx="2">
                  <c:v>1.3</c:v>
                </c:pt>
                <c:pt idx="3">
                  <c:v>1.74</c:v>
                </c:pt>
                <c:pt idx="4">
                  <c:v>2.0749999999999997</c:v>
                </c:pt>
                <c:pt idx="5">
                  <c:v>4.0819999999999999</c:v>
                </c:pt>
              </c:numCache>
            </c:numRef>
          </c:yVal>
          <c:smooth val="1"/>
        </c:ser>
        <c:axId val="43062784"/>
        <c:axId val="43064704"/>
      </c:scatterChart>
      <c:valAx>
        <c:axId val="43062784"/>
        <c:scaling>
          <c:orientation val="minMax"/>
          <c:max val="3775"/>
          <c:min val="0"/>
        </c:scaling>
        <c:axPos val="b"/>
        <c:title>
          <c:tx>
            <c:rich>
              <a:bodyPr/>
              <a:lstStyle/>
              <a:p>
                <a:pPr algn="ctr" rtl="0">
                  <a:defRPr/>
                </a:pPr>
                <a:r>
                  <a:rPr lang="en-US" dirty="0"/>
                  <a:t>Concentration of Added </a:t>
                </a:r>
                <a:r>
                  <a:rPr lang="en-US" dirty="0" smtClean="0"/>
                  <a:t>CaCl</a:t>
                </a:r>
                <a:r>
                  <a:rPr lang="en-US" baseline="-25000" dirty="0" smtClean="0"/>
                  <a:t>2</a:t>
                </a:r>
                <a:r>
                  <a:rPr lang="en-US" dirty="0" smtClean="0"/>
                  <a:t> </a:t>
                </a:r>
                <a:r>
                  <a:rPr lang="en-US" dirty="0"/>
                  <a:t>(ppm)</a:t>
                </a:r>
              </a:p>
            </c:rich>
          </c:tx>
          <c:layout>
            <c:manualLayout>
              <c:xMode val="edge"/>
              <c:yMode val="edge"/>
              <c:x val="0.21294953262421168"/>
              <c:y val="0.94315476190476122"/>
            </c:manualLayout>
          </c:layout>
        </c:title>
        <c:numFmt formatCode="General" sourceLinked="1"/>
        <c:tickLblPos val="nextTo"/>
        <c:crossAx val="43064704"/>
        <c:crosses val="autoZero"/>
        <c:crossBetween val="midCat"/>
      </c:valAx>
      <c:valAx>
        <c:axId val="43064704"/>
        <c:scaling>
          <c:orientation val="minMax"/>
          <c:max val="5"/>
          <c:min val="0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600" dirty="0"/>
                  <a:t>NI-Blend Adsorption (mg/g)</a:t>
                </a:r>
              </a:p>
            </c:rich>
          </c:tx>
          <c:layout>
            <c:manualLayout>
              <c:xMode val="edge"/>
              <c:yMode val="edge"/>
              <c:x val="2.762352074411755E-3"/>
              <c:y val="0.13964848143982037"/>
            </c:manualLayout>
          </c:layout>
        </c:title>
        <c:numFmt formatCode="0.0" sourceLinked="0"/>
        <c:tickLblPos val="nextTo"/>
        <c:crossAx val="43062784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17407261592300904"/>
          <c:y val="0.24704302587176677"/>
          <c:w val="0.56041442188147539"/>
          <c:h val="0.28196920697412831"/>
        </c:manualLayout>
      </c:layout>
    </c:legend>
    <c:plotVisOnly val="1"/>
    <c:dispBlanksAs val="gap"/>
  </c:chart>
  <c:spPr>
    <a:noFill/>
    <a:ln>
      <a:solidFill>
        <a:prstClr val="black"/>
      </a:solidFill>
    </a:ln>
  </c:spPr>
  <c:txPr>
    <a:bodyPr/>
    <a:lstStyle/>
    <a:p>
      <a:pPr>
        <a:defRPr sz="1400">
          <a:latin typeface="Arial" pitchFamily="34" charset="0"/>
          <a:cs typeface="Arial" pitchFamily="34" charset="0"/>
        </a:defRPr>
      </a:pPr>
      <a:endParaRPr lang="en-US"/>
    </a:p>
  </c:txPr>
  <c:externalData r:id="rId1"/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5270906869399944"/>
          <c:y val="3.2886904761904902E-2"/>
          <c:w val="0.78300491192636956"/>
          <c:h val="0.83224563320390432"/>
        </c:manualLayout>
      </c:layout>
      <c:scatterChart>
        <c:scatterStyle val="smoothMarker"/>
        <c:ser>
          <c:idx val="4"/>
          <c:order val="0"/>
          <c:tx>
            <c:v>On Pure Kaolinite W/O Sacrificial Agent </c:v>
          </c:tx>
          <c:errBars>
            <c:errDir val="y"/>
            <c:errBarType val="both"/>
            <c:errValType val="cust"/>
            <c:plus>
              <c:numRef>
                <c:f>('Pure Kaolinite'!$E$4,'Pure Kaolinite'!$E$7:$E$12)</c:f>
                <c:numCache>
                  <c:formatCode>General</c:formatCode>
                  <c:ptCount val="7"/>
                  <c:pt idx="0">
                    <c:v>1.3480000000000001</c:v>
                  </c:pt>
                  <c:pt idx="1">
                    <c:v>1.6180000000000001</c:v>
                  </c:pt>
                  <c:pt idx="2">
                    <c:v>0.81100000000000005</c:v>
                  </c:pt>
                  <c:pt idx="3">
                    <c:v>0.221</c:v>
                  </c:pt>
                  <c:pt idx="4">
                    <c:v>2.1070000000000002</c:v>
                  </c:pt>
                  <c:pt idx="5">
                    <c:v>2.8169999999999784</c:v>
                  </c:pt>
                  <c:pt idx="6">
                    <c:v>1.2529999999999892</c:v>
                  </c:pt>
                </c:numCache>
              </c:numRef>
            </c:plus>
            <c:minus>
              <c:numRef>
                <c:f>('Pure Kaolinite'!$E$4,'Pure Kaolinite'!$E$7:$E$12)</c:f>
                <c:numCache>
                  <c:formatCode>General</c:formatCode>
                  <c:ptCount val="7"/>
                  <c:pt idx="0">
                    <c:v>1.3480000000000001</c:v>
                  </c:pt>
                  <c:pt idx="1">
                    <c:v>1.6180000000000001</c:v>
                  </c:pt>
                  <c:pt idx="2">
                    <c:v>0.81100000000000005</c:v>
                  </c:pt>
                  <c:pt idx="3">
                    <c:v>0.221</c:v>
                  </c:pt>
                  <c:pt idx="4">
                    <c:v>2.1070000000000002</c:v>
                  </c:pt>
                  <c:pt idx="5">
                    <c:v>2.8169999999999784</c:v>
                  </c:pt>
                  <c:pt idx="6">
                    <c:v>1.2529999999999892</c:v>
                  </c:pt>
                </c:numCache>
              </c:numRef>
            </c:minus>
          </c:errBars>
          <c:errBars>
            <c:errDir val="x"/>
            <c:errBarType val="both"/>
            <c:errValType val="fixedVal"/>
            <c:val val="1"/>
          </c:errBars>
          <c:xVal>
            <c:numRef>
              <c:f>('Pure Kaolinite'!$B$4,'Pure Kaolinite'!$B$7:$B$12)</c:f>
              <c:numCache>
                <c:formatCode>General</c:formatCode>
                <c:ptCount val="7"/>
                <c:pt idx="0">
                  <c:v>0</c:v>
                </c:pt>
                <c:pt idx="1">
                  <c:v>75.489409171915597</c:v>
                </c:pt>
                <c:pt idx="2">
                  <c:v>377.447045859578</c:v>
                </c:pt>
                <c:pt idx="3">
                  <c:v>754.89409171915804</c:v>
                </c:pt>
                <c:pt idx="4">
                  <c:v>1887.2352292978899</c:v>
                </c:pt>
                <c:pt idx="5">
                  <c:v>3019.5763668766272</c:v>
                </c:pt>
                <c:pt idx="6">
                  <c:v>3774.4704585957802</c:v>
                </c:pt>
              </c:numCache>
            </c:numRef>
          </c:xVal>
          <c:yVal>
            <c:numRef>
              <c:f>('Pure Kaolinite'!$D$4,'Pure Kaolinite'!$D$7:$D$12)</c:f>
              <c:numCache>
                <c:formatCode>General</c:formatCode>
                <c:ptCount val="7"/>
                <c:pt idx="0" formatCode="0.000">
                  <c:v>17.98299999999978</c:v>
                </c:pt>
                <c:pt idx="1">
                  <c:v>18.146999999999988</c:v>
                </c:pt>
                <c:pt idx="2">
                  <c:v>19.224999999999987</c:v>
                </c:pt>
                <c:pt idx="3">
                  <c:v>19.652999999999999</c:v>
                </c:pt>
                <c:pt idx="4">
                  <c:v>18.956</c:v>
                </c:pt>
                <c:pt idx="5">
                  <c:v>23.567</c:v>
                </c:pt>
                <c:pt idx="6">
                  <c:v>25.118000000000031</c:v>
                </c:pt>
              </c:numCache>
            </c:numRef>
          </c:yVal>
          <c:smooth val="1"/>
        </c:ser>
        <c:ser>
          <c:idx val="5"/>
          <c:order val="1"/>
          <c:tx>
            <c:v>On Pure Kaolonite W/ 2500 ppm Sodium Polyacrylate (4500 Da)</c:v>
          </c:tx>
          <c:marker>
            <c:symbol val="circle"/>
            <c:size val="4"/>
          </c:marker>
          <c:errBars>
            <c:errDir val="y"/>
            <c:errBarType val="both"/>
            <c:errValType val="cust"/>
            <c:plus>
              <c:numRef>
                <c:f>('Pure Kaolinite'!$G$4,'Pure Kaolinite'!$G$7:$G$12)</c:f>
                <c:numCache>
                  <c:formatCode>General</c:formatCode>
                  <c:ptCount val="7"/>
                  <c:pt idx="0">
                    <c:v>0.71700000000000064</c:v>
                  </c:pt>
                  <c:pt idx="1">
                    <c:v>0.52500000000000002</c:v>
                  </c:pt>
                  <c:pt idx="2">
                    <c:v>0.14000000000000001</c:v>
                  </c:pt>
                  <c:pt idx="3">
                    <c:v>0.29400000000000032</c:v>
                  </c:pt>
                  <c:pt idx="4">
                    <c:v>0.19</c:v>
                  </c:pt>
                  <c:pt idx="5">
                    <c:v>0.41900000000000032</c:v>
                  </c:pt>
                  <c:pt idx="6">
                    <c:v>1.4409999999999874</c:v>
                  </c:pt>
                </c:numCache>
              </c:numRef>
            </c:plus>
            <c:minus>
              <c:numRef>
                <c:f>('Pure Kaolinite'!$G$4,'Pure Kaolinite'!$G$7:$G$12)</c:f>
                <c:numCache>
                  <c:formatCode>General</c:formatCode>
                  <c:ptCount val="7"/>
                  <c:pt idx="0">
                    <c:v>0.71700000000000064</c:v>
                  </c:pt>
                  <c:pt idx="1">
                    <c:v>0.52500000000000002</c:v>
                  </c:pt>
                  <c:pt idx="2">
                    <c:v>0.14000000000000001</c:v>
                  </c:pt>
                  <c:pt idx="3">
                    <c:v>0.29400000000000032</c:v>
                  </c:pt>
                  <c:pt idx="4">
                    <c:v>0.19</c:v>
                  </c:pt>
                  <c:pt idx="5">
                    <c:v>0.41900000000000032</c:v>
                  </c:pt>
                  <c:pt idx="6">
                    <c:v>1.4409999999999874</c:v>
                  </c:pt>
                </c:numCache>
              </c:numRef>
            </c:minus>
          </c:errBars>
          <c:errBars>
            <c:errDir val="x"/>
            <c:errBarType val="both"/>
            <c:errValType val="fixedVal"/>
            <c:val val="1"/>
          </c:errBars>
          <c:xVal>
            <c:numRef>
              <c:f>('Pure Kaolinite'!$B$4,'Pure Kaolinite'!$B$7:$B$12)</c:f>
              <c:numCache>
                <c:formatCode>General</c:formatCode>
                <c:ptCount val="7"/>
                <c:pt idx="0">
                  <c:v>0</c:v>
                </c:pt>
                <c:pt idx="1">
                  <c:v>75.489409171915597</c:v>
                </c:pt>
                <c:pt idx="2">
                  <c:v>377.447045859578</c:v>
                </c:pt>
                <c:pt idx="3">
                  <c:v>754.89409171915804</c:v>
                </c:pt>
                <c:pt idx="4">
                  <c:v>1887.2352292978899</c:v>
                </c:pt>
                <c:pt idx="5">
                  <c:v>3019.5763668766272</c:v>
                </c:pt>
                <c:pt idx="6">
                  <c:v>3774.4704585957802</c:v>
                </c:pt>
              </c:numCache>
            </c:numRef>
          </c:xVal>
          <c:yVal>
            <c:numRef>
              <c:f>('Pure Kaolinite'!$F$4,'Pure Kaolinite'!$F$7:$F$12)</c:f>
              <c:numCache>
                <c:formatCode>General</c:formatCode>
                <c:ptCount val="7"/>
                <c:pt idx="0">
                  <c:v>3.8259999999999987</c:v>
                </c:pt>
                <c:pt idx="1">
                  <c:v>3.8719999999999977</c:v>
                </c:pt>
                <c:pt idx="2">
                  <c:v>3.7330000000000001</c:v>
                </c:pt>
                <c:pt idx="3">
                  <c:v>3.9369999999999967</c:v>
                </c:pt>
                <c:pt idx="4">
                  <c:v>6.7949999999999955</c:v>
                </c:pt>
                <c:pt idx="5">
                  <c:v>5.5439999999999996</c:v>
                </c:pt>
                <c:pt idx="6">
                  <c:v>6.2850000000000001</c:v>
                </c:pt>
              </c:numCache>
            </c:numRef>
          </c:yVal>
          <c:smooth val="1"/>
        </c:ser>
        <c:axId val="43111936"/>
        <c:axId val="43113856"/>
      </c:scatterChart>
      <c:valAx>
        <c:axId val="43111936"/>
        <c:scaling>
          <c:orientation val="minMax"/>
          <c:max val="3775"/>
          <c:min val="0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400" dirty="0" smtClean="0"/>
                  <a:t>Concentration of added</a:t>
                </a:r>
                <a:r>
                  <a:rPr lang="en-US" sz="1400" baseline="0" dirty="0" smtClean="0"/>
                  <a:t> CaCl</a:t>
                </a:r>
                <a:r>
                  <a:rPr lang="en-US" sz="1400" baseline="-25000" dirty="0" smtClean="0"/>
                  <a:t>2</a:t>
                </a:r>
                <a:r>
                  <a:rPr lang="en-US" sz="1400" baseline="0" dirty="0" smtClean="0"/>
                  <a:t> (ppm)</a:t>
                </a:r>
                <a:endParaRPr lang="en-US" sz="1400" dirty="0"/>
              </a:p>
            </c:rich>
          </c:tx>
          <c:layout>
            <c:manualLayout>
              <c:xMode val="edge"/>
              <c:yMode val="edge"/>
              <c:x val="0.21575043744531974"/>
              <c:y val="0.943154761904761"/>
            </c:manualLayout>
          </c:layout>
        </c:title>
        <c:numFmt formatCode="General" sourceLinked="1"/>
        <c:tickLblPos val="nextTo"/>
        <c:txPr>
          <a:bodyPr/>
          <a:lstStyle/>
          <a:p>
            <a:pPr>
              <a:defRPr sz="14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43113856"/>
        <c:crosses val="autoZero"/>
        <c:crossBetween val="midCat"/>
      </c:valAx>
      <c:valAx>
        <c:axId val="43113856"/>
        <c:scaling>
          <c:orientation val="minMax"/>
          <c:max val="30"/>
          <c:min val="0"/>
        </c:scaling>
        <c:axPos val="l"/>
        <c:title>
          <c:tx>
            <c:rich>
              <a:bodyPr rot="-5400000" vert="horz"/>
              <a:lstStyle/>
              <a:p>
                <a:pPr>
                  <a:defRPr sz="1000">
                    <a:latin typeface="Times New Roman" pitchFamily="18" charset="0"/>
                    <a:cs typeface="Times New Roman" pitchFamily="18" charset="0"/>
                  </a:defRPr>
                </a:pPr>
                <a:r>
                  <a:rPr lang="en-US" sz="1600" dirty="0">
                    <a:latin typeface="Arial" pitchFamily="34" charset="0"/>
                    <a:cs typeface="Arial" pitchFamily="34" charset="0"/>
                  </a:rPr>
                  <a:t>NI-Blend Adsorption</a:t>
                </a:r>
                <a:r>
                  <a:rPr lang="en-US" sz="1600" baseline="0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600" dirty="0">
                    <a:latin typeface="Arial" pitchFamily="34" charset="0"/>
                    <a:cs typeface="Arial" pitchFamily="34" charset="0"/>
                  </a:rPr>
                  <a:t>(mg/g)</a:t>
                </a:r>
              </a:p>
            </c:rich>
          </c:tx>
          <c:layout>
            <c:manualLayout>
              <c:xMode val="edge"/>
              <c:yMode val="edge"/>
              <c:x val="1.316710411198603E-3"/>
              <c:y val="0.12459692538432707"/>
            </c:manualLayout>
          </c:layout>
        </c:title>
        <c:numFmt formatCode="0" sourceLinked="0"/>
        <c:tickLblPos val="nextTo"/>
        <c:txPr>
          <a:bodyPr/>
          <a:lstStyle/>
          <a:p>
            <a:pPr>
              <a:defRPr sz="14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43111936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16338101487314086"/>
          <c:y val="1.536534495688039E-2"/>
          <c:w val="0.58291157570820618"/>
          <c:h val="0.28171212973378335"/>
        </c:manualLayout>
      </c:layout>
      <c:txPr>
        <a:bodyPr/>
        <a:lstStyle/>
        <a:p>
          <a:pPr>
            <a:defRPr sz="1400">
              <a:latin typeface="Arial" pitchFamily="34" charset="0"/>
              <a:cs typeface="Arial" pitchFamily="34" charset="0"/>
            </a:defRPr>
          </a:pPr>
          <a:endParaRPr lang="en-US"/>
        </a:p>
      </c:txPr>
    </c:legend>
    <c:plotVisOnly val="1"/>
    <c:dispBlanksAs val="gap"/>
  </c:chart>
  <c:spPr>
    <a:noFill/>
    <a:ln>
      <a:solidFill>
        <a:prstClr val="black"/>
      </a:solidFill>
    </a:ln>
  </c:spPr>
  <c:txPr>
    <a:bodyPr/>
    <a:lstStyle/>
    <a:p>
      <a:pPr>
        <a:defRPr sz="1200">
          <a:latin typeface="Arial" pitchFamily="34" charset="0"/>
          <a:cs typeface="Arial" pitchFamily="34" charset="0"/>
        </a:defRPr>
      </a:pPr>
      <a:endParaRPr lang="en-US"/>
    </a:p>
  </c:txPr>
  <c:externalData r:id="rId1"/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0.14409538602555971"/>
          <c:y val="2.9159099875257749E-2"/>
          <c:w val="0.78616781540629155"/>
          <c:h val="0.77104461942257685"/>
        </c:manualLayout>
      </c:layout>
      <c:scatterChart>
        <c:scatterStyle val="smoothMarker"/>
        <c:ser>
          <c:idx val="4"/>
          <c:order val="0"/>
          <c:tx>
            <c:v>On Powdered Berea Sandstone W/O Sacrificial Agent </c:v>
          </c:tx>
          <c:errBars>
            <c:errDir val="y"/>
            <c:errBarType val="both"/>
            <c:errValType val="cust"/>
            <c:plus>
              <c:numRef>
                <c:f>'Powdered Berea Sandstone'!$E$4:$E$12</c:f>
                <c:numCache>
                  <c:formatCode>General</c:formatCode>
                  <c:ptCount val="9"/>
                  <c:pt idx="0">
                    <c:v>6.7000000000000004E-2</c:v>
                  </c:pt>
                  <c:pt idx="1">
                    <c:v>7.5000000000000011E-2</c:v>
                  </c:pt>
                  <c:pt idx="2">
                    <c:v>4.8000000000000001E-2</c:v>
                  </c:pt>
                  <c:pt idx="3">
                    <c:v>2.1000000000000012E-2</c:v>
                  </c:pt>
                  <c:pt idx="4">
                    <c:v>9.4000000000000028E-2</c:v>
                  </c:pt>
                  <c:pt idx="5">
                    <c:v>6.7000000000000004E-2</c:v>
                  </c:pt>
                  <c:pt idx="6">
                    <c:v>4.0000000000000022E-2</c:v>
                  </c:pt>
                  <c:pt idx="7">
                    <c:v>1.2999999999999998E-2</c:v>
                  </c:pt>
                  <c:pt idx="8">
                    <c:v>0.128</c:v>
                  </c:pt>
                </c:numCache>
              </c:numRef>
            </c:plus>
            <c:minus>
              <c:numRef>
                <c:f>'Powdered Berea Sandstone'!$E$4:$E$12</c:f>
                <c:numCache>
                  <c:formatCode>General</c:formatCode>
                  <c:ptCount val="9"/>
                  <c:pt idx="0">
                    <c:v>6.7000000000000004E-2</c:v>
                  </c:pt>
                  <c:pt idx="1">
                    <c:v>7.5000000000000011E-2</c:v>
                  </c:pt>
                  <c:pt idx="2">
                    <c:v>4.8000000000000001E-2</c:v>
                  </c:pt>
                  <c:pt idx="3">
                    <c:v>2.1000000000000012E-2</c:v>
                  </c:pt>
                  <c:pt idx="4">
                    <c:v>9.4000000000000028E-2</c:v>
                  </c:pt>
                  <c:pt idx="5">
                    <c:v>6.7000000000000004E-2</c:v>
                  </c:pt>
                  <c:pt idx="6">
                    <c:v>4.0000000000000022E-2</c:v>
                  </c:pt>
                  <c:pt idx="7">
                    <c:v>1.2999999999999998E-2</c:v>
                  </c:pt>
                  <c:pt idx="8">
                    <c:v>0.128</c:v>
                  </c:pt>
                </c:numCache>
              </c:numRef>
            </c:minus>
          </c:errBars>
          <c:errBars>
            <c:errDir val="x"/>
            <c:errBarType val="both"/>
            <c:errValType val="fixedVal"/>
            <c:val val="1"/>
          </c:errBars>
          <c:xVal>
            <c:numRef>
              <c:f>'Powdered Berea Sandstone'!$B$4:$B$12</c:f>
              <c:numCache>
                <c:formatCode>General</c:formatCode>
                <c:ptCount val="9"/>
                <c:pt idx="0">
                  <c:v>0</c:v>
                </c:pt>
                <c:pt idx="1">
                  <c:v>7.5489409171915565</c:v>
                </c:pt>
                <c:pt idx="2">
                  <c:v>37.744704585957798</c:v>
                </c:pt>
                <c:pt idx="3">
                  <c:v>75.489409171915597</c:v>
                </c:pt>
                <c:pt idx="4">
                  <c:v>377.447045859578</c:v>
                </c:pt>
                <c:pt idx="5">
                  <c:v>754.89409171915804</c:v>
                </c:pt>
                <c:pt idx="6">
                  <c:v>1887.2352292978899</c:v>
                </c:pt>
                <c:pt idx="7">
                  <c:v>3019.5763668766272</c:v>
                </c:pt>
                <c:pt idx="8">
                  <c:v>3774.4704585957802</c:v>
                </c:pt>
              </c:numCache>
            </c:numRef>
          </c:xVal>
          <c:yVal>
            <c:numRef>
              <c:f>'Powdered Berea Sandstone'!$D$4:$D$12</c:f>
              <c:numCache>
                <c:formatCode>General</c:formatCode>
                <c:ptCount val="9"/>
                <c:pt idx="0" formatCode="0.000">
                  <c:v>2.4539999999999997</c:v>
                </c:pt>
                <c:pt idx="1">
                  <c:v>2.468</c:v>
                </c:pt>
                <c:pt idx="2">
                  <c:v>2.4749999999999988</c:v>
                </c:pt>
                <c:pt idx="3">
                  <c:v>2.4830000000000001</c:v>
                </c:pt>
                <c:pt idx="4">
                  <c:v>2.48</c:v>
                </c:pt>
                <c:pt idx="5">
                  <c:v>2.7240000000000002</c:v>
                </c:pt>
                <c:pt idx="6">
                  <c:v>2.863</c:v>
                </c:pt>
                <c:pt idx="7">
                  <c:v>3.8699999999999997</c:v>
                </c:pt>
                <c:pt idx="8">
                  <c:v>4.6029999999999855</c:v>
                </c:pt>
              </c:numCache>
            </c:numRef>
          </c:yVal>
          <c:smooth val="1"/>
        </c:ser>
        <c:ser>
          <c:idx val="5"/>
          <c:order val="1"/>
          <c:tx>
            <c:v>On Powdered Berea Sandstone W/ 2500 ppm Sodium Polyacrylate (4500 Da)</c:v>
          </c:tx>
          <c:marker>
            <c:symbol val="circle"/>
            <c:size val="4"/>
          </c:marker>
          <c:errBars>
            <c:errDir val="y"/>
            <c:errBarType val="both"/>
            <c:errValType val="cust"/>
            <c:plus>
              <c:numRef>
                <c:f>('Powdered Berea Sandstone'!$G$4,'Powdered Berea Sandstone'!$G$8:$G$12)</c:f>
                <c:numCache>
                  <c:formatCode>General</c:formatCode>
                  <c:ptCount val="6"/>
                  <c:pt idx="0">
                    <c:v>0.24600000000000041</c:v>
                  </c:pt>
                  <c:pt idx="1">
                    <c:v>5.6000000000000001E-2</c:v>
                  </c:pt>
                  <c:pt idx="2">
                    <c:v>3.3000000000000002E-2</c:v>
                  </c:pt>
                  <c:pt idx="3">
                    <c:v>5.3000000000000012E-2</c:v>
                  </c:pt>
                  <c:pt idx="4">
                    <c:v>8.1000000000000003E-2</c:v>
                  </c:pt>
                  <c:pt idx="5">
                    <c:v>8.6000000000000021E-2</c:v>
                  </c:pt>
                </c:numCache>
              </c:numRef>
            </c:plus>
            <c:minus>
              <c:numRef>
                <c:f>('Powdered Berea Sandstone'!$G$4,'Powdered Berea Sandstone'!$G$8:$G$12)</c:f>
                <c:numCache>
                  <c:formatCode>General</c:formatCode>
                  <c:ptCount val="6"/>
                  <c:pt idx="0">
                    <c:v>0.24600000000000041</c:v>
                  </c:pt>
                  <c:pt idx="1">
                    <c:v>5.6000000000000001E-2</c:v>
                  </c:pt>
                  <c:pt idx="2">
                    <c:v>3.3000000000000002E-2</c:v>
                  </c:pt>
                  <c:pt idx="3">
                    <c:v>5.3000000000000012E-2</c:v>
                  </c:pt>
                  <c:pt idx="4">
                    <c:v>8.1000000000000003E-2</c:v>
                  </c:pt>
                  <c:pt idx="5">
                    <c:v>8.6000000000000021E-2</c:v>
                  </c:pt>
                </c:numCache>
              </c:numRef>
            </c:minus>
          </c:errBars>
          <c:errBars>
            <c:errDir val="x"/>
            <c:errBarType val="both"/>
            <c:errValType val="fixedVal"/>
            <c:val val="1"/>
          </c:errBars>
          <c:xVal>
            <c:numRef>
              <c:f>('Powdered Berea Sandstone'!$B$4,'Powdered Berea Sandstone'!$B$8:$B$12)</c:f>
              <c:numCache>
                <c:formatCode>General</c:formatCode>
                <c:ptCount val="6"/>
                <c:pt idx="0">
                  <c:v>0</c:v>
                </c:pt>
                <c:pt idx="1">
                  <c:v>377.447045859578</c:v>
                </c:pt>
                <c:pt idx="2">
                  <c:v>754.89409171915804</c:v>
                </c:pt>
                <c:pt idx="3">
                  <c:v>1887.2352292978899</c:v>
                </c:pt>
                <c:pt idx="4">
                  <c:v>3019.5763668766272</c:v>
                </c:pt>
                <c:pt idx="5">
                  <c:v>3774.4704585957802</c:v>
                </c:pt>
              </c:numCache>
            </c:numRef>
          </c:xVal>
          <c:yVal>
            <c:numRef>
              <c:f>('Powdered Berea Sandstone'!$F$4,'Powdered Berea Sandstone'!$F$8:$F$12)</c:f>
              <c:numCache>
                <c:formatCode>General</c:formatCode>
                <c:ptCount val="6"/>
                <c:pt idx="0">
                  <c:v>0.73300000000000065</c:v>
                </c:pt>
                <c:pt idx="1">
                  <c:v>0.79800000000000004</c:v>
                </c:pt>
                <c:pt idx="2">
                  <c:v>0.99399999999999999</c:v>
                </c:pt>
                <c:pt idx="3">
                  <c:v>1.129</c:v>
                </c:pt>
                <c:pt idx="4">
                  <c:v>1.4529999999999887</c:v>
                </c:pt>
                <c:pt idx="5">
                  <c:v>1.6020000000000001</c:v>
                </c:pt>
              </c:numCache>
            </c:numRef>
          </c:yVal>
          <c:smooth val="1"/>
        </c:ser>
        <c:axId val="43250432"/>
        <c:axId val="46804992"/>
      </c:scatterChart>
      <c:valAx>
        <c:axId val="43250432"/>
        <c:scaling>
          <c:orientation val="minMax"/>
          <c:max val="3775"/>
          <c:min val="0"/>
        </c:scaling>
        <c:axPos val="b"/>
        <c:title>
          <c:tx>
            <c:rich>
              <a:bodyPr/>
              <a:lstStyle/>
              <a:p>
                <a:pPr algn="ctr" rtl="0">
                  <a:defRPr sz="1600">
                    <a:latin typeface="Arial" pitchFamily="34" charset="0"/>
                    <a:cs typeface="Arial" pitchFamily="34" charset="0"/>
                  </a:defRPr>
                </a:pPr>
                <a:r>
                  <a:rPr lang="en-US" sz="1400" dirty="0">
                    <a:latin typeface="Arial" pitchFamily="34" charset="0"/>
                    <a:cs typeface="Arial" pitchFamily="34" charset="0"/>
                  </a:rPr>
                  <a:t>Concentration of Added CaCl</a:t>
                </a:r>
                <a:r>
                  <a:rPr lang="en-US" sz="1400" baseline="-25000" dirty="0">
                    <a:latin typeface="Arial" pitchFamily="34" charset="0"/>
                    <a:cs typeface="Arial" pitchFamily="34" charset="0"/>
                  </a:rPr>
                  <a:t>2</a:t>
                </a:r>
                <a:r>
                  <a:rPr lang="en-US" sz="1400" dirty="0">
                    <a:latin typeface="Arial" pitchFamily="34" charset="0"/>
                    <a:cs typeface="Arial" pitchFamily="34" charset="0"/>
                  </a:rPr>
                  <a:t> (</a:t>
                </a:r>
                <a:r>
                  <a:rPr lang="en-US" sz="1400" dirty="0" err="1">
                    <a:latin typeface="Arial" pitchFamily="34" charset="0"/>
                    <a:cs typeface="Arial" pitchFamily="34" charset="0"/>
                  </a:rPr>
                  <a:t>ppm</a:t>
                </a:r>
                <a:r>
                  <a:rPr lang="en-US" sz="1400" dirty="0">
                    <a:latin typeface="Arial" pitchFamily="34" charset="0"/>
                    <a:cs typeface="Arial" pitchFamily="34" charset="0"/>
                  </a:rPr>
                  <a:t>)</a:t>
                </a:r>
              </a:p>
            </c:rich>
          </c:tx>
          <c:layout>
            <c:manualLayout>
              <c:xMode val="edge"/>
              <c:yMode val="edge"/>
              <c:x val="0.16371012196406903"/>
              <c:y val="0.90666666666666651"/>
            </c:manualLayout>
          </c:layout>
        </c:title>
        <c:numFmt formatCode="General" sourceLinked="1"/>
        <c:tickLblPos val="nextTo"/>
        <c:txPr>
          <a:bodyPr/>
          <a:lstStyle/>
          <a:p>
            <a:pPr>
              <a:defRPr sz="14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46804992"/>
        <c:crosses val="autoZero"/>
        <c:crossBetween val="midCat"/>
      </c:valAx>
      <c:valAx>
        <c:axId val="46804992"/>
        <c:scaling>
          <c:orientation val="minMax"/>
          <c:max val="5"/>
          <c:min val="0"/>
        </c:scaling>
        <c:axPos val="l"/>
        <c:title>
          <c:tx>
            <c:rich>
              <a:bodyPr rot="-5400000" vert="horz"/>
              <a:lstStyle/>
              <a:p>
                <a:pPr>
                  <a:defRPr sz="1600">
                    <a:latin typeface="Arial" pitchFamily="34" charset="0"/>
                    <a:cs typeface="Arial" pitchFamily="34" charset="0"/>
                  </a:defRPr>
                </a:pPr>
                <a:r>
                  <a:rPr lang="en-US" sz="1600">
                    <a:latin typeface="Arial" pitchFamily="34" charset="0"/>
                    <a:cs typeface="Arial" pitchFamily="34" charset="0"/>
                  </a:rPr>
                  <a:t>NI-Blend</a:t>
                </a:r>
                <a:r>
                  <a:rPr lang="en-US" sz="1600" baseline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600">
                    <a:latin typeface="Arial" pitchFamily="34" charset="0"/>
                    <a:cs typeface="Arial" pitchFamily="34" charset="0"/>
                  </a:rPr>
                  <a:t>Adsorption</a:t>
                </a:r>
                <a:r>
                  <a:rPr lang="en-US" sz="1600" baseline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US" sz="1600">
                    <a:latin typeface="Arial" pitchFamily="34" charset="0"/>
                    <a:cs typeface="Arial" pitchFamily="34" charset="0"/>
                  </a:rPr>
                  <a:t>(mg/g)</a:t>
                </a:r>
              </a:p>
            </c:rich>
          </c:tx>
          <c:layout>
            <c:manualLayout>
              <c:xMode val="edge"/>
              <c:yMode val="edge"/>
              <c:x val="2.270883527869309E-3"/>
              <c:y val="0.1464275829157719"/>
            </c:manualLayout>
          </c:layout>
        </c:title>
        <c:numFmt formatCode="0" sourceLinked="0"/>
        <c:tickLblPos val="nextTo"/>
        <c:txPr>
          <a:bodyPr/>
          <a:lstStyle/>
          <a:p>
            <a:pPr>
              <a:defRPr sz="16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43250432"/>
        <c:crosses val="autoZero"/>
        <c:crossBetween val="midCat"/>
        <c:majorUnit val="1"/>
      </c:valAx>
    </c:plotArea>
    <c:legend>
      <c:legendPos val="r"/>
      <c:layout>
        <c:manualLayout>
          <c:xMode val="edge"/>
          <c:yMode val="edge"/>
          <c:x val="0.12882097233379439"/>
          <c:y val="5.4584716918148774E-4"/>
          <c:w val="0.66962053056979054"/>
          <c:h val="0.30755261274158918"/>
        </c:manualLayout>
      </c:layout>
      <c:txPr>
        <a:bodyPr/>
        <a:lstStyle/>
        <a:p>
          <a:pPr>
            <a:defRPr sz="1200">
              <a:latin typeface="Arial" pitchFamily="34" charset="0"/>
              <a:cs typeface="Arial" pitchFamily="34" charset="0"/>
            </a:defRPr>
          </a:pPr>
          <a:endParaRPr lang="en-US"/>
        </a:p>
      </c:txPr>
    </c:legend>
    <c:plotVisOnly val="1"/>
    <c:dispBlanksAs val="gap"/>
  </c:chart>
  <c:spPr>
    <a:noFill/>
    <a:ln>
      <a:solidFill>
        <a:prstClr val="black"/>
      </a:solidFill>
    </a:ln>
  </c:spPr>
  <c:txPr>
    <a:bodyPr/>
    <a:lstStyle/>
    <a:p>
      <a:pPr>
        <a:defRPr sz="1200">
          <a:latin typeface="Arial" pitchFamily="34" charset="0"/>
          <a:cs typeface="Arial" pitchFamily="34" charset="0"/>
        </a:defRPr>
      </a:pPr>
      <a:endParaRPr lang="en-US"/>
    </a:p>
  </c:txPr>
  <c:externalData r:id="rId1"/>
  <c:userShapes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0.19729006747685041"/>
          <c:y val="1.3929408145546445E-2"/>
          <c:w val="0.72017887612553644"/>
          <c:h val="0.80900162209249338"/>
        </c:manualLayout>
      </c:layout>
      <c:scatterChart>
        <c:scatterStyle val="smoothMarker"/>
        <c:ser>
          <c:idx val="4"/>
          <c:order val="0"/>
          <c:tx>
            <c:v>On Carlpool Dolomite W/O Sacrificial Agent </c:v>
          </c:tx>
          <c:errBars>
            <c:errDir val="y"/>
            <c:errBarType val="both"/>
            <c:errValType val="cust"/>
            <c:plus>
              <c:numRef>
                <c:f>Dolomite!$F$3:$F$9</c:f>
                <c:numCache>
                  <c:formatCode>General</c:formatCode>
                  <c:ptCount val="7"/>
                  <c:pt idx="0">
                    <c:v>3.0000000000000092E-3</c:v>
                  </c:pt>
                  <c:pt idx="1">
                    <c:v>2.5000000000000001E-2</c:v>
                  </c:pt>
                  <c:pt idx="2">
                    <c:v>3.1000000000000052E-2</c:v>
                  </c:pt>
                  <c:pt idx="3">
                    <c:v>2.5999999999999999E-2</c:v>
                  </c:pt>
                  <c:pt idx="4">
                    <c:v>6.2000000000000034E-2</c:v>
                  </c:pt>
                  <c:pt idx="5">
                    <c:v>3.2000000000000042E-2</c:v>
                  </c:pt>
                  <c:pt idx="6">
                    <c:v>1.2E-2</c:v>
                  </c:pt>
                </c:numCache>
              </c:numRef>
            </c:plus>
            <c:minus>
              <c:numRef>
                <c:f>Dolomite!$F$3:$F$9</c:f>
                <c:numCache>
                  <c:formatCode>General</c:formatCode>
                  <c:ptCount val="7"/>
                  <c:pt idx="0">
                    <c:v>3.0000000000000092E-3</c:v>
                  </c:pt>
                  <c:pt idx="1">
                    <c:v>2.5000000000000001E-2</c:v>
                  </c:pt>
                  <c:pt idx="2">
                    <c:v>3.1000000000000052E-2</c:v>
                  </c:pt>
                  <c:pt idx="3">
                    <c:v>2.5999999999999999E-2</c:v>
                  </c:pt>
                  <c:pt idx="4">
                    <c:v>6.2000000000000034E-2</c:v>
                  </c:pt>
                  <c:pt idx="5">
                    <c:v>3.2000000000000042E-2</c:v>
                  </c:pt>
                  <c:pt idx="6">
                    <c:v>1.2E-2</c:v>
                  </c:pt>
                </c:numCache>
              </c:numRef>
            </c:minus>
          </c:errBars>
          <c:errBars>
            <c:errDir val="x"/>
            <c:errBarType val="both"/>
            <c:errValType val="fixedVal"/>
            <c:val val="1"/>
          </c:errBars>
          <c:xVal>
            <c:numRef>
              <c:f>Dolomite!$B$3:$B$9</c:f>
              <c:numCache>
                <c:formatCode>0.0</c:formatCode>
                <c:ptCount val="7"/>
                <c:pt idx="0">
                  <c:v>0</c:v>
                </c:pt>
                <c:pt idx="1">
                  <c:v>7.5489409171915565</c:v>
                </c:pt>
                <c:pt idx="2">
                  <c:v>37.744704585957798</c:v>
                </c:pt>
                <c:pt idx="3">
                  <c:v>75.489409171915597</c:v>
                </c:pt>
                <c:pt idx="4">
                  <c:v>377.447045859578</c:v>
                </c:pt>
                <c:pt idx="5">
                  <c:v>754.89409171915804</c:v>
                </c:pt>
                <c:pt idx="6">
                  <c:v>3774.4704585957802</c:v>
                </c:pt>
              </c:numCache>
            </c:numRef>
          </c:xVal>
          <c:yVal>
            <c:numRef>
              <c:f>Dolomite!$E$3:$E$9</c:f>
              <c:numCache>
                <c:formatCode>General</c:formatCode>
                <c:ptCount val="7"/>
                <c:pt idx="0" formatCode="0.000">
                  <c:v>1.62</c:v>
                </c:pt>
                <c:pt idx="1">
                  <c:v>1.643</c:v>
                </c:pt>
                <c:pt idx="2">
                  <c:v>1.502</c:v>
                </c:pt>
                <c:pt idx="3">
                  <c:v>1.5780000000000001</c:v>
                </c:pt>
                <c:pt idx="4">
                  <c:v>1.6180000000000001</c:v>
                </c:pt>
                <c:pt idx="5">
                  <c:v>1.621</c:v>
                </c:pt>
                <c:pt idx="6">
                  <c:v>1.681</c:v>
                </c:pt>
              </c:numCache>
            </c:numRef>
          </c:yVal>
          <c:smooth val="1"/>
        </c:ser>
        <c:ser>
          <c:idx val="5"/>
          <c:order val="1"/>
          <c:tx>
            <c:v>On Carlpool Dolomite W/ 2500 ppm Sodium Polyacrylate (4500 Da)</c:v>
          </c:tx>
          <c:marker>
            <c:symbol val="circle"/>
            <c:size val="4"/>
          </c:marker>
          <c:errBars>
            <c:errDir val="y"/>
            <c:errBarType val="both"/>
            <c:errValType val="cust"/>
            <c:plus>
              <c:numRef>
                <c:f>Dolomite!$H$3:$H$9</c:f>
                <c:numCache>
                  <c:formatCode>General</c:formatCode>
                  <c:ptCount val="7"/>
                  <c:pt idx="0">
                    <c:v>3.3000000000000002E-2</c:v>
                  </c:pt>
                  <c:pt idx="1">
                    <c:v>6.1000000000000013E-2</c:v>
                  </c:pt>
                  <c:pt idx="2">
                    <c:v>1.6000000000000021E-2</c:v>
                  </c:pt>
                  <c:pt idx="3">
                    <c:v>1.0000000000000041E-3</c:v>
                  </c:pt>
                  <c:pt idx="4">
                    <c:v>3.6999999999999998E-2</c:v>
                  </c:pt>
                  <c:pt idx="5">
                    <c:v>1.7999999999999999E-2</c:v>
                  </c:pt>
                  <c:pt idx="6">
                    <c:v>6.8000000000000019E-2</c:v>
                  </c:pt>
                </c:numCache>
              </c:numRef>
            </c:plus>
            <c:minus>
              <c:numRef>
                <c:f>Dolomite!$H$3:$H$9</c:f>
                <c:numCache>
                  <c:formatCode>General</c:formatCode>
                  <c:ptCount val="7"/>
                  <c:pt idx="0">
                    <c:v>3.3000000000000002E-2</c:v>
                  </c:pt>
                  <c:pt idx="1">
                    <c:v>6.1000000000000013E-2</c:v>
                  </c:pt>
                  <c:pt idx="2">
                    <c:v>1.6000000000000021E-2</c:v>
                  </c:pt>
                  <c:pt idx="3">
                    <c:v>1.0000000000000041E-3</c:v>
                  </c:pt>
                  <c:pt idx="4">
                    <c:v>3.6999999999999998E-2</c:v>
                  </c:pt>
                  <c:pt idx="5">
                    <c:v>1.7999999999999999E-2</c:v>
                  </c:pt>
                  <c:pt idx="6">
                    <c:v>6.8000000000000019E-2</c:v>
                  </c:pt>
                </c:numCache>
              </c:numRef>
            </c:minus>
          </c:errBars>
          <c:errBars>
            <c:errDir val="x"/>
            <c:errBarType val="both"/>
            <c:errValType val="fixedVal"/>
            <c:val val="1"/>
          </c:errBars>
          <c:xVal>
            <c:numRef>
              <c:f>Dolomite!$B$3:$B$9</c:f>
              <c:numCache>
                <c:formatCode>0.0</c:formatCode>
                <c:ptCount val="7"/>
                <c:pt idx="0">
                  <c:v>0</c:v>
                </c:pt>
                <c:pt idx="1">
                  <c:v>7.5489409171915565</c:v>
                </c:pt>
                <c:pt idx="2">
                  <c:v>37.744704585957798</c:v>
                </c:pt>
                <c:pt idx="3">
                  <c:v>75.489409171915597</c:v>
                </c:pt>
                <c:pt idx="4">
                  <c:v>377.447045859578</c:v>
                </c:pt>
                <c:pt idx="5">
                  <c:v>754.89409171915804</c:v>
                </c:pt>
                <c:pt idx="6">
                  <c:v>3774.4704585957802</c:v>
                </c:pt>
              </c:numCache>
            </c:numRef>
          </c:xVal>
          <c:yVal>
            <c:numRef>
              <c:f>Dolomite!$G$3:$G$9</c:f>
              <c:numCache>
                <c:formatCode>General</c:formatCode>
                <c:ptCount val="7"/>
                <c:pt idx="0">
                  <c:v>0.10199999999999998</c:v>
                </c:pt>
                <c:pt idx="1">
                  <c:v>0.126</c:v>
                </c:pt>
                <c:pt idx="2">
                  <c:v>0.20500000000000004</c:v>
                </c:pt>
                <c:pt idx="3">
                  <c:v>0.21000000000000021</c:v>
                </c:pt>
                <c:pt idx="4">
                  <c:v>0.27400000000000002</c:v>
                </c:pt>
                <c:pt idx="5">
                  <c:v>0.29400000000000032</c:v>
                </c:pt>
                <c:pt idx="6">
                  <c:v>0.41000000000000031</c:v>
                </c:pt>
              </c:numCache>
            </c:numRef>
          </c:yVal>
          <c:smooth val="1"/>
        </c:ser>
        <c:axId val="46847872"/>
        <c:axId val="46854144"/>
      </c:scatterChart>
      <c:valAx>
        <c:axId val="46847872"/>
        <c:scaling>
          <c:orientation val="minMax"/>
          <c:max val="3775"/>
          <c:min val="0"/>
        </c:scaling>
        <c:axPos val="b"/>
        <c:title>
          <c:tx>
            <c:rich>
              <a:bodyPr/>
              <a:lstStyle/>
              <a:p>
                <a:pPr algn="ctr" rtl="0">
                  <a:defRPr/>
                </a:pPr>
                <a:r>
                  <a:rPr lang="en-US" dirty="0"/>
                  <a:t>Concentration of Added </a:t>
                </a:r>
                <a:r>
                  <a:rPr lang="en-US" dirty="0" smtClean="0"/>
                  <a:t>CaCl</a:t>
                </a:r>
                <a:r>
                  <a:rPr lang="en-US" baseline="-25000" dirty="0" smtClean="0"/>
                  <a:t>2</a:t>
                </a:r>
                <a:r>
                  <a:rPr lang="en-US" dirty="0" smtClean="0"/>
                  <a:t> </a:t>
                </a:r>
                <a:r>
                  <a:rPr lang="en-US" dirty="0"/>
                  <a:t>(ppm)</a:t>
                </a:r>
              </a:p>
            </c:rich>
          </c:tx>
          <c:layout>
            <c:manualLayout>
              <c:xMode val="edge"/>
              <c:yMode val="edge"/>
              <c:x val="0.21751059949154691"/>
              <c:y val="0.92484848484848703"/>
            </c:manualLayout>
          </c:layout>
        </c:title>
        <c:numFmt formatCode="0" sourceLinked="0"/>
        <c:tickLblPos val="nextTo"/>
        <c:crossAx val="46854144"/>
        <c:crosses val="autoZero"/>
        <c:crossBetween val="midCat"/>
      </c:valAx>
      <c:valAx>
        <c:axId val="46854144"/>
        <c:scaling>
          <c:orientation val="minMax"/>
          <c:max val="3"/>
          <c:min val="0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NI-Blend Adsorption (mg/g)</a:t>
                </a:r>
              </a:p>
            </c:rich>
          </c:tx>
          <c:layout>
            <c:manualLayout>
              <c:xMode val="edge"/>
              <c:yMode val="edge"/>
              <c:x val="1.8851897019557834E-2"/>
              <c:y val="0.15284402607009454"/>
            </c:manualLayout>
          </c:layout>
        </c:title>
        <c:numFmt formatCode="0.0" sourceLinked="0"/>
        <c:tickLblPos val="nextTo"/>
        <c:crossAx val="46847872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19604370999629941"/>
          <c:y val="1.9385110952040083E-2"/>
          <c:w val="0.75966662011891761"/>
          <c:h val="0.26609854450011838"/>
        </c:manualLayout>
      </c:layout>
    </c:legend>
    <c:plotVisOnly val="1"/>
    <c:dispBlanksAs val="gap"/>
  </c:chart>
  <c:spPr>
    <a:noFill/>
    <a:ln>
      <a:solidFill>
        <a:prstClr val="black"/>
      </a:solidFill>
    </a:ln>
  </c:spPr>
  <c:txPr>
    <a:bodyPr/>
    <a:lstStyle/>
    <a:p>
      <a:pPr>
        <a:defRPr sz="1400">
          <a:latin typeface="Arial" pitchFamily="34" charset="0"/>
          <a:cs typeface="Arial" pitchFamily="34" charset="0"/>
        </a:defRPr>
      </a:pPr>
      <a:endParaRPr lang="en-US"/>
    </a:p>
  </c:txPr>
  <c:externalData r:id="rId1"/>
  <c:userShapes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0.31496061909282286"/>
          <c:y val="5.6057509782556546E-2"/>
          <c:w val="0.65336114928278699"/>
          <c:h val="0.70726101671501584"/>
        </c:manualLayout>
      </c:layout>
      <c:barChart>
        <c:barDir val="col"/>
        <c:grouping val="clustered"/>
        <c:ser>
          <c:idx val="0"/>
          <c:order val="0"/>
          <c:tx>
            <c:strRef>
              <c:f>Sheet1!$D$2</c:f>
              <c:strCache>
                <c:ptCount val="1"/>
                <c:pt idx="0">
                  <c:v>dynamic test</c:v>
                </c:pt>
              </c:strCache>
            </c:strRef>
          </c:tx>
          <c:cat>
            <c:strRef>
              <c:f>Sheet1!$C$3:$C$5</c:f>
              <c:strCache>
                <c:ptCount val="3"/>
                <c:pt idx="0">
                  <c:v>0 ppm sodium polyacrylate</c:v>
                </c:pt>
                <c:pt idx="1">
                  <c:v>1000 ppm sodium polyacrylate</c:v>
                </c:pt>
                <c:pt idx="2">
                  <c:v>2500 ppm sodium polyacrylate</c:v>
                </c:pt>
              </c:strCache>
            </c:strRef>
          </c:cat>
          <c:val>
            <c:numRef>
              <c:f>Sheet1!$D$3:$D$5</c:f>
              <c:numCache>
                <c:formatCode>General</c:formatCode>
                <c:ptCount val="3"/>
                <c:pt idx="0">
                  <c:v>1.55</c:v>
                </c:pt>
                <c:pt idx="1">
                  <c:v>0.83000000000000063</c:v>
                </c:pt>
                <c:pt idx="2">
                  <c:v>0.78</c:v>
                </c:pt>
              </c:numCache>
            </c:numRef>
          </c:val>
        </c:ser>
        <c:ser>
          <c:idx val="1"/>
          <c:order val="1"/>
          <c:tx>
            <c:strRef>
              <c:f>Sheet1!$E$2</c:f>
              <c:strCache>
                <c:ptCount val="1"/>
                <c:pt idx="0">
                  <c:v>static test</c:v>
                </c:pt>
              </c:strCache>
            </c:strRef>
          </c:tx>
          <c:cat>
            <c:strRef>
              <c:f>Sheet1!$C$3:$C$5</c:f>
              <c:strCache>
                <c:ptCount val="3"/>
                <c:pt idx="0">
                  <c:v>0 ppm sodium polyacrylate</c:v>
                </c:pt>
                <c:pt idx="1">
                  <c:v>1000 ppm sodium polyacrylate</c:v>
                </c:pt>
                <c:pt idx="2">
                  <c:v>2500 ppm sodium polyacrylate</c:v>
                </c:pt>
              </c:strCache>
            </c:strRef>
          </c:cat>
          <c:val>
            <c:numRef>
              <c:f>Sheet1!$E$3:$E$5</c:f>
              <c:numCache>
                <c:formatCode>General</c:formatCode>
                <c:ptCount val="3"/>
                <c:pt idx="0">
                  <c:v>1.6700000000000021</c:v>
                </c:pt>
                <c:pt idx="1">
                  <c:v>0.34</c:v>
                </c:pt>
                <c:pt idx="2">
                  <c:v>0.05</c:v>
                </c:pt>
              </c:numCache>
            </c:numRef>
          </c:val>
        </c:ser>
        <c:axId val="49606656"/>
        <c:axId val="49608192"/>
      </c:barChart>
      <c:catAx>
        <c:axId val="49606656"/>
        <c:scaling>
          <c:orientation val="minMax"/>
        </c:scaling>
        <c:axPos val="b"/>
        <c:tickLblPos val="nextTo"/>
        <c:txPr>
          <a:bodyPr/>
          <a:lstStyle/>
          <a:p>
            <a:pPr>
              <a:defRPr sz="1600" b="1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49608192"/>
        <c:crosses val="autoZero"/>
        <c:auto val="1"/>
        <c:lblAlgn val="ctr"/>
        <c:lblOffset val="100"/>
      </c:catAx>
      <c:valAx>
        <c:axId val="49608192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600" dirty="0" smtClean="0">
                    <a:latin typeface="Arial" pitchFamily="34" charset="0"/>
                    <a:cs typeface="Arial" pitchFamily="34" charset="0"/>
                  </a:rPr>
                  <a:t>NI-Blend Adsorption (mg/g</a:t>
                </a:r>
                <a:r>
                  <a:rPr lang="en-US" sz="1600" dirty="0">
                    <a:latin typeface="Arial" pitchFamily="34" charset="0"/>
                    <a:cs typeface="Arial" pitchFamily="34" charset="0"/>
                  </a:rPr>
                  <a:t>)</a:t>
                </a:r>
              </a:p>
            </c:rich>
          </c:tx>
          <c:layout>
            <c:manualLayout>
              <c:xMode val="edge"/>
              <c:yMode val="edge"/>
              <c:x val="0.19067219089222501"/>
              <c:y val="3.2952065202376014E-2"/>
            </c:manualLayout>
          </c:layout>
        </c:title>
        <c:numFmt formatCode="General" sourceLinked="1"/>
        <c:tickLblPos val="nextTo"/>
        <c:txPr>
          <a:bodyPr/>
          <a:lstStyle/>
          <a:p>
            <a:pPr>
              <a:defRPr sz="14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4960665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975494687982462"/>
          <c:y val="2.0385991471153882E-2"/>
          <c:w val="0.29961317956499511"/>
          <c:h val="0.16155114269883505"/>
        </c:manualLayout>
      </c:layout>
      <c:txPr>
        <a:bodyPr/>
        <a:lstStyle/>
        <a:p>
          <a:pPr>
            <a:defRPr sz="1600">
              <a:latin typeface="Arial" pitchFamily="34" charset="0"/>
              <a:cs typeface="Arial" pitchFamily="34" charset="0"/>
            </a:defRPr>
          </a:pPr>
          <a:endParaRPr lang="en-US"/>
        </a:p>
      </c:txPr>
    </c:legend>
    <c:plotVisOnly val="1"/>
    <c:dispBlanksAs val="gap"/>
  </c:chart>
  <c:txPr>
    <a:bodyPr/>
    <a:lstStyle/>
    <a:p>
      <a:pPr>
        <a:defRPr sz="1800"/>
      </a:pPr>
      <a:endParaRPr lang="en-US"/>
    </a:p>
  </c:txPr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30994332066250341"/>
          <c:y val="2.359961607197681E-2"/>
          <c:w val="0.64510939904063713"/>
          <c:h val="0.74336070491188599"/>
        </c:manualLayout>
      </c:layout>
      <c:scatterChart>
        <c:scatterStyle val="smoothMarker"/>
        <c:ser>
          <c:idx val="2"/>
          <c:order val="0"/>
          <c:tx>
            <c:v>Pure Calcite + 5% Anhydrite without Sacrificial Agent</c:v>
          </c:tx>
          <c:xVal>
            <c:numRef>
              <c:f>('[2]5%anhydrite No SA'!$N$37,'[2]5%anhydrite No SA'!$N$36,'[2]5%anhydrite No SA'!$N$35,'[2]5%anhydrite No SA'!$N$34,'[2]5%anhydrite No SA'!$P$43,'[2]5%anhydrite No SA'!$P$41,'[2]5%anhydrite No SA'!$P$42,'[2]5%anhydrite No SA'!$P$40)</c:f>
              <c:numCache>
                <c:formatCode>General</c:formatCode>
                <c:ptCount val="8"/>
                <c:pt idx="0">
                  <c:v>8.4175609756097766E-2</c:v>
                </c:pt>
                <c:pt idx="1">
                  <c:v>9.635121951219508E-2</c:v>
                </c:pt>
                <c:pt idx="2">
                  <c:v>0.11449756097561017</c:v>
                </c:pt>
                <c:pt idx="3">
                  <c:v>0.13832195121951157</c:v>
                </c:pt>
                <c:pt idx="4">
                  <c:v>0.21000000000000021</c:v>
                </c:pt>
                <c:pt idx="5">
                  <c:v>0.24300000000000024</c:v>
                </c:pt>
                <c:pt idx="6">
                  <c:v>0.26500000000000001</c:v>
                </c:pt>
                <c:pt idx="7">
                  <c:v>0.27800000000000002</c:v>
                </c:pt>
              </c:numCache>
            </c:numRef>
          </c:xVal>
          <c:yVal>
            <c:numRef>
              <c:f>('[2]5%anhydrite No SA'!$N$20,'[2]5%anhydrite No SA'!$N$19,'[2]5%anhydrite No SA'!$N$18,'[2]5%anhydrite No SA'!$N$17,'[2]5%anhydrite No SA'!$P$26,'[2]5%anhydrite No SA'!$P$24,'[2]5%anhydrite No SA'!$P$25,'[2]5%anhydrite No SA'!$P$23)</c:f>
              <c:numCache>
                <c:formatCode>General</c:formatCode>
                <c:ptCount val="8"/>
                <c:pt idx="0">
                  <c:v>5.5001829766689241</c:v>
                </c:pt>
                <c:pt idx="1">
                  <c:v>5.9381017079774727</c:v>
                </c:pt>
                <c:pt idx="2">
                  <c:v>6.5035672108431823</c:v>
                </c:pt>
                <c:pt idx="3">
                  <c:v>7.2055393822042024</c:v>
                </c:pt>
                <c:pt idx="4">
                  <c:v>8.4</c:v>
                </c:pt>
                <c:pt idx="5">
                  <c:v>8.1</c:v>
                </c:pt>
                <c:pt idx="6">
                  <c:v>8.3000000000000007</c:v>
                </c:pt>
                <c:pt idx="7">
                  <c:v>7.9</c:v>
                </c:pt>
              </c:numCache>
            </c:numRef>
          </c:yVal>
          <c:smooth val="1"/>
        </c:ser>
        <c:ser>
          <c:idx val="0"/>
          <c:order val="1"/>
          <c:tx>
            <c:v>Various PAR</c:v>
          </c:tx>
          <c:errBars>
            <c:errDir val="y"/>
            <c:errBarType val="both"/>
            <c:errValType val="cust"/>
            <c:plus>
              <c:numRef>
                <c:f>(Anhydrite!$V$8,Anhydrite!$V$6,Anhydrite!$V$7,Anhydrite!$V$9,Anhydrite!$V$5,Anhydrite!$V$11,Anhydrite!$V$14,Anhydrite!$V$17,Anhydrite!$V$3,Anhydrite!$V$2)</c:f>
                <c:numCache>
                  <c:formatCode>General</c:formatCode>
                  <c:ptCount val="10"/>
                  <c:pt idx="0">
                    <c:v>0.98399999999999999</c:v>
                  </c:pt>
                  <c:pt idx="1">
                    <c:v>0.32100000000000117</c:v>
                  </c:pt>
                  <c:pt idx="2">
                    <c:v>0.15600000000000044</c:v>
                  </c:pt>
                  <c:pt idx="3">
                    <c:v>0.18900000000000056</c:v>
                  </c:pt>
                  <c:pt idx="4">
                    <c:v>0.48100000000000032</c:v>
                  </c:pt>
                  <c:pt idx="5">
                    <c:v>0.15600000000000044</c:v>
                  </c:pt>
                  <c:pt idx="6">
                    <c:v>0.26500000000000001</c:v>
                  </c:pt>
                  <c:pt idx="7">
                    <c:v>0.18400000000000041</c:v>
                  </c:pt>
                  <c:pt idx="8">
                    <c:v>3.5999999999999997E-2</c:v>
                  </c:pt>
                  <c:pt idx="9">
                    <c:v>8.1000000000000003E-2</c:v>
                  </c:pt>
                </c:numCache>
              </c:numRef>
            </c:plus>
            <c:minus>
              <c:numRef>
                <c:f>(Anhydrite!$V$8,Anhydrite!$V$6,Anhydrite!$V$7,Anhydrite!$V$9,Anhydrite!$V$5,Anhydrite!$V$11,Anhydrite!$V$14,Anhydrite!$V$17,Anhydrite!$V$2,Anhydrite!$V$3)</c:f>
                <c:numCache>
                  <c:formatCode>General</c:formatCode>
                  <c:ptCount val="10"/>
                  <c:pt idx="0">
                    <c:v>0.98399999999999999</c:v>
                  </c:pt>
                  <c:pt idx="1">
                    <c:v>0.32100000000000117</c:v>
                  </c:pt>
                  <c:pt idx="2">
                    <c:v>0.15600000000000044</c:v>
                  </c:pt>
                  <c:pt idx="3">
                    <c:v>0.18900000000000056</c:v>
                  </c:pt>
                  <c:pt idx="4">
                    <c:v>0.48100000000000032</c:v>
                  </c:pt>
                  <c:pt idx="5">
                    <c:v>0.15600000000000044</c:v>
                  </c:pt>
                  <c:pt idx="6">
                    <c:v>0.26500000000000001</c:v>
                  </c:pt>
                  <c:pt idx="7">
                    <c:v>0.18400000000000041</c:v>
                  </c:pt>
                  <c:pt idx="8">
                    <c:v>8.1000000000000003E-2</c:v>
                  </c:pt>
                  <c:pt idx="9">
                    <c:v>3.5999999999999997E-2</c:v>
                  </c:pt>
                </c:numCache>
              </c:numRef>
            </c:minus>
          </c:errBars>
          <c:xVal>
            <c:numRef>
              <c:f>(Anhydrite!$T$8,Anhydrite!$T$6,Anhydrite!$T$7,Anhydrite!$T$9,Anhydrite!$T$5,Anhydrite!$T$11,Anhydrite!$T$14,Anhydrite!$T$17,Anhydrite!$T$3,Anhydrite!$T$2)</c:f>
              <c:numCache>
                <c:formatCode>General</c:formatCode>
                <c:ptCount val="10"/>
                <c:pt idx="0">
                  <c:v>0.11361951219512159</c:v>
                </c:pt>
                <c:pt idx="1">
                  <c:v>0.13879024390243994</c:v>
                </c:pt>
                <c:pt idx="2">
                  <c:v>0.15512195121951217</c:v>
                </c:pt>
                <c:pt idx="3">
                  <c:v>0.18023414634146462</c:v>
                </c:pt>
                <c:pt idx="4">
                  <c:v>0.23110243902439098</c:v>
                </c:pt>
                <c:pt idx="5">
                  <c:v>0.23555121951219588</c:v>
                </c:pt>
                <c:pt idx="6">
                  <c:v>0.33002926829268558</c:v>
                </c:pt>
                <c:pt idx="7">
                  <c:v>0.33799024390244103</c:v>
                </c:pt>
                <c:pt idx="8">
                  <c:v>0.42100000000000032</c:v>
                </c:pt>
                <c:pt idx="9">
                  <c:v>0.48600000000000032</c:v>
                </c:pt>
              </c:numCache>
            </c:numRef>
          </c:xVal>
          <c:yVal>
            <c:numRef>
              <c:f>(Anhydrite!$U$8,Anhydrite!$U$6,Anhydrite!$U$7,Anhydrite!$U$9,Anhydrite!$U$5,Anhydrite!$U$11,Anhydrite!$U$14,Anhydrite!$U$17,Anhydrite!$U$3,Anhydrite!$U$2)</c:f>
              <c:numCache>
                <c:formatCode>0.000</c:formatCode>
                <c:ptCount val="10"/>
                <c:pt idx="0">
                  <c:v>4.1339999999999995</c:v>
                </c:pt>
                <c:pt idx="1">
                  <c:v>3.984</c:v>
                </c:pt>
                <c:pt idx="2">
                  <c:v>3.5840000000000001</c:v>
                </c:pt>
                <c:pt idx="3">
                  <c:v>3.5109999999999997</c:v>
                </c:pt>
                <c:pt idx="4">
                  <c:v>2.9049999999999998</c:v>
                </c:pt>
                <c:pt idx="5">
                  <c:v>2.8690389495580022</c:v>
                </c:pt>
                <c:pt idx="6">
                  <c:v>2.4642702629802842</c:v>
                </c:pt>
                <c:pt idx="7">
                  <c:v>2.4397365386948562</c:v>
                </c:pt>
                <c:pt idx="8" formatCode="General">
                  <c:v>1.2489999999999954</c:v>
                </c:pt>
                <c:pt idx="9" formatCode="General">
                  <c:v>0.26100000000000001</c:v>
                </c:pt>
              </c:numCache>
            </c:numRef>
          </c:yVal>
          <c:smooth val="1"/>
        </c:ser>
        <c:ser>
          <c:idx val="1"/>
          <c:order val="2"/>
          <c:tx>
            <c:v>Polyacrylate on Calcite no anhydrite</c:v>
          </c:tx>
          <c:xVal>
            <c:numRef>
              <c:f>('No anhydrite Just '!$K$15,'No anhydrite Just '!$K$12,'No anhydrite Just '!$K$14,'No anhydrite Just '!$K$13,'No anhydrite Just '!$K$16)</c:f>
              <c:numCache>
                <c:formatCode>General</c:formatCode>
                <c:ptCount val="5"/>
                <c:pt idx="0">
                  <c:v>0.454009756097561</c:v>
                </c:pt>
                <c:pt idx="1">
                  <c:v>0.45857560975609751</c:v>
                </c:pt>
                <c:pt idx="2">
                  <c:v>0.46243902439024392</c:v>
                </c:pt>
                <c:pt idx="3">
                  <c:v>0.46706341463414636</c:v>
                </c:pt>
                <c:pt idx="4">
                  <c:v>0.47285853658536581</c:v>
                </c:pt>
              </c:numCache>
            </c:numRef>
          </c:xVal>
          <c:yVal>
            <c:numRef>
              <c:f>('No anhydrite Just '!$N$7,'No anhydrite Just '!$N$5,'No anhydrite Just '!$N$6,'No anhydrite Just '!$N$8,'No anhydrite Just '!$N$4)</c:f>
              <c:numCache>
                <c:formatCode>0.000</c:formatCode>
                <c:ptCount val="5"/>
                <c:pt idx="0">
                  <c:v>5.4766022779043536E-2</c:v>
                </c:pt>
                <c:pt idx="1">
                  <c:v>-5.1520323348218704E-2</c:v>
                </c:pt>
                <c:pt idx="2">
                  <c:v>-1.2501327051954265E-2</c:v>
                </c:pt>
                <c:pt idx="3">
                  <c:v>-0.18282050005995867</c:v>
                </c:pt>
                <c:pt idx="4">
                  <c:v>2.2663608281543395E-2</c:v>
                </c:pt>
              </c:numCache>
            </c:numRef>
          </c:yVal>
          <c:smooth val="1"/>
        </c:ser>
        <c:axId val="64445440"/>
        <c:axId val="64447616"/>
      </c:scatterChart>
      <c:valAx>
        <c:axId val="64445440"/>
        <c:scaling>
          <c:orientation val="minMax"/>
          <c:max val="0.5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600" dirty="0">
                    <a:latin typeface="Arial" pitchFamily="34" charset="0"/>
                    <a:cs typeface="Arial" pitchFamily="34" charset="0"/>
                  </a:rPr>
                  <a:t>Equilibrium Concentration of NI-blend</a:t>
                </a:r>
                <a:r>
                  <a:rPr lang="en-US" sz="1600" baseline="0" dirty="0">
                    <a:latin typeface="Arial" pitchFamily="34" charset="0"/>
                    <a:cs typeface="Arial" pitchFamily="34" charset="0"/>
                  </a:rPr>
                  <a:t> (wt%)</a:t>
                </a:r>
                <a:endParaRPr lang="en-US" sz="1600" dirty="0">
                  <a:latin typeface="Arial" pitchFamily="34" charset="0"/>
                  <a:cs typeface="Arial" pitchFamily="34" charset="0"/>
                </a:endParaRP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4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64447616"/>
        <c:crosses val="autoZero"/>
        <c:crossBetween val="midCat"/>
      </c:valAx>
      <c:valAx>
        <c:axId val="64447616"/>
        <c:scaling>
          <c:orientation val="minMax"/>
          <c:min val="-0.1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600" dirty="0">
                    <a:latin typeface="Arial" pitchFamily="34" charset="0"/>
                    <a:cs typeface="Arial" pitchFamily="34" charset="0"/>
                  </a:rPr>
                  <a:t>NI-blend Adsorption</a:t>
                </a:r>
                <a:r>
                  <a:rPr lang="en-US" sz="1600" baseline="0" dirty="0">
                    <a:latin typeface="Arial" pitchFamily="34" charset="0"/>
                    <a:cs typeface="Arial" pitchFamily="34" charset="0"/>
                  </a:rPr>
                  <a:t>  (mg/g)</a:t>
                </a:r>
                <a:endParaRPr lang="en-US" sz="1600" dirty="0">
                  <a:latin typeface="Arial" pitchFamily="34" charset="0"/>
                  <a:cs typeface="Arial" pitchFamily="34" charset="0"/>
                </a:endParaRPr>
              </a:p>
            </c:rich>
          </c:tx>
          <c:layout>
            <c:manualLayout>
              <c:xMode val="edge"/>
              <c:yMode val="edge"/>
              <c:x val="0.19630011765770658"/>
              <c:y val="9.7374203224596945E-2"/>
            </c:manualLayout>
          </c:layout>
        </c:title>
        <c:numFmt formatCode="General" sourceLinked="1"/>
        <c:tickLblPos val="nextTo"/>
        <c:txPr>
          <a:bodyPr/>
          <a:lstStyle/>
          <a:p>
            <a:pPr>
              <a:defRPr sz="1400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64445440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"/>
          <c:y val="3.1885264341957271E-2"/>
          <c:w val="0.19780670196397862"/>
          <c:h val="0.96811473565804274"/>
        </c:manualLayout>
      </c:layout>
      <c:txPr>
        <a:bodyPr/>
        <a:lstStyle/>
        <a:p>
          <a:pPr>
            <a:defRPr sz="1400">
              <a:latin typeface="Arial" pitchFamily="34" charset="0"/>
              <a:cs typeface="Arial" pitchFamily="34" charset="0"/>
            </a:defRPr>
          </a:pPr>
          <a:endParaRPr lang="en-US"/>
        </a:p>
      </c:txPr>
    </c:legend>
    <c:plotVisOnly val="1"/>
    <c:dispBlanksAs val="gap"/>
  </c:chart>
  <c:spPr>
    <a:ln>
      <a:noFill/>
    </a:ln>
  </c:spPr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9.3188191577342205E-2"/>
          <c:y val="2.2405083244032068E-2"/>
          <c:w val="0.49851464995447209"/>
          <c:h val="0.8273510013954517"/>
        </c:manualLayout>
      </c:layout>
      <c:scatterChart>
        <c:scatterStyle val="lineMarker"/>
        <c:ser>
          <c:idx val="0"/>
          <c:order val="0"/>
          <c:tx>
            <c:v>W/O Polymer</c:v>
          </c:tx>
          <c:spPr>
            <a:ln w="28575">
              <a:noFill/>
            </a:ln>
          </c:spPr>
          <c:marker>
            <c:symbol val="diamond"/>
            <c:size val="10"/>
          </c:marker>
          <c:trendline>
            <c:trendlineType val="linear"/>
            <c:intercept val="0"/>
            <c:dispRSqr val="1"/>
            <c:dispEq val="1"/>
            <c:trendlineLbl>
              <c:layout>
                <c:manualLayout>
                  <c:x val="1.3003776313675103E-2"/>
                  <c:y val="0.37098051064957976"/>
                </c:manualLayout>
              </c:layout>
              <c:numFmt formatCode="General" sourceLinked="0"/>
              <c:txPr>
                <a:bodyPr/>
                <a:lstStyle/>
                <a:p>
                  <a:pPr>
                    <a:defRPr b="1"/>
                  </a:pPr>
                  <a:endParaRPr lang="en-US"/>
                </a:p>
              </c:txPr>
            </c:trendlineLbl>
          </c:trendline>
          <c:xVal>
            <c:numRef>
              <c:f>'Titration Details'!$G$15:$G$20</c:f>
              <c:numCache>
                <c:formatCode>General</c:formatCode>
                <c:ptCount val="6"/>
                <c:pt idx="0">
                  <c:v>0.21877470355731296</c:v>
                </c:pt>
                <c:pt idx="1">
                  <c:v>0.45978260869565324</c:v>
                </c:pt>
                <c:pt idx="2">
                  <c:v>0.58300395256916993</c:v>
                </c:pt>
                <c:pt idx="3">
                  <c:v>0.11857707509881421</c:v>
                </c:pt>
                <c:pt idx="4">
                  <c:v>0.31235177865612646</c:v>
                </c:pt>
                <c:pt idx="5">
                  <c:v>0</c:v>
                </c:pt>
              </c:numCache>
            </c:numRef>
          </c:xVal>
          <c:yVal>
            <c:numRef>
              <c:f>'Titration Details'!$I$15:$I$20</c:f>
              <c:numCache>
                <c:formatCode>General</c:formatCode>
                <c:ptCount val="6"/>
                <c:pt idx="0">
                  <c:v>2.4519999999999977</c:v>
                </c:pt>
                <c:pt idx="1">
                  <c:v>5.0289999999999955</c:v>
                </c:pt>
                <c:pt idx="2">
                  <c:v>6.3639999999999946</c:v>
                </c:pt>
                <c:pt idx="3">
                  <c:v>1.514</c:v>
                </c:pt>
                <c:pt idx="4">
                  <c:v>3.4239999999999999</c:v>
                </c:pt>
                <c:pt idx="5">
                  <c:v>0</c:v>
                </c:pt>
              </c:numCache>
            </c:numRef>
          </c:yVal>
        </c:ser>
        <c:ser>
          <c:idx val="1"/>
          <c:order val="1"/>
          <c:tx>
            <c:v>W/ Polyacrylate</c:v>
          </c:tx>
          <c:spPr>
            <a:ln w="28575">
              <a:noFill/>
            </a:ln>
          </c:spPr>
          <c:marker>
            <c:symbol val="square"/>
            <c:size val="10"/>
          </c:marker>
          <c:xVal>
            <c:numRef>
              <c:f>'Titration Details'!$G$26:$G$31</c:f>
              <c:numCache>
                <c:formatCode>General</c:formatCode>
                <c:ptCount val="6"/>
                <c:pt idx="0">
                  <c:v>0.21986166007905139</c:v>
                </c:pt>
                <c:pt idx="1">
                  <c:v>0.40088932806324207</c:v>
                </c:pt>
                <c:pt idx="2">
                  <c:v>0.56017786561264749</c:v>
                </c:pt>
                <c:pt idx="3">
                  <c:v>0.16729249011857741</c:v>
                </c:pt>
                <c:pt idx="4">
                  <c:v>0.3069169960474325</c:v>
                </c:pt>
                <c:pt idx="5">
                  <c:v>0</c:v>
                </c:pt>
              </c:numCache>
            </c:numRef>
          </c:xVal>
          <c:yVal>
            <c:numRef>
              <c:f>'Titration Details'!$I$26:$I$31</c:f>
              <c:numCache>
                <c:formatCode>General</c:formatCode>
                <c:ptCount val="6"/>
                <c:pt idx="0">
                  <c:v>2.5789999999999997</c:v>
                </c:pt>
                <c:pt idx="1">
                  <c:v>4.4009999999999998</c:v>
                </c:pt>
                <c:pt idx="2">
                  <c:v>5.984</c:v>
                </c:pt>
                <c:pt idx="3">
                  <c:v>1.8620000000000001</c:v>
                </c:pt>
                <c:pt idx="4">
                  <c:v>3.4670000000000001</c:v>
                </c:pt>
                <c:pt idx="5">
                  <c:v>0</c:v>
                </c:pt>
              </c:numCache>
            </c:numRef>
          </c:yVal>
        </c:ser>
        <c:axId val="64486784"/>
        <c:axId val="64562688"/>
      </c:scatterChart>
      <c:valAx>
        <c:axId val="64486784"/>
        <c:scaling>
          <c:orientation val="minMax"/>
          <c:max val="0.60000000000000064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Sample Size (cc)</a:t>
                </a:r>
              </a:p>
            </c:rich>
          </c:tx>
          <c:layout/>
        </c:title>
        <c:numFmt formatCode="General" sourceLinked="1"/>
        <c:tickLblPos val="nextTo"/>
        <c:crossAx val="64562688"/>
        <c:crosses val="autoZero"/>
        <c:crossBetween val="midCat"/>
      </c:valAx>
      <c:valAx>
        <c:axId val="64562688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Volume of titrant used for EP (cc)</a:t>
                </a:r>
              </a:p>
            </c:rich>
          </c:tx>
          <c:layout>
            <c:manualLayout>
              <c:xMode val="edge"/>
              <c:yMode val="edge"/>
              <c:x val="1.4490599389362107E-2"/>
              <c:y val="0.11462974617816507"/>
            </c:manualLayout>
          </c:layout>
        </c:title>
        <c:numFmt formatCode="General" sourceLinked="1"/>
        <c:tickLblPos val="nextTo"/>
        <c:crossAx val="64486784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22259186351706073"/>
          <c:y val="6.1285829542026889E-2"/>
          <c:w val="0.2546045583587766"/>
          <c:h val="0.26250478805735888"/>
        </c:manualLayout>
      </c:layout>
      <c:txPr>
        <a:bodyPr/>
        <a:lstStyle/>
        <a:p>
          <a:pPr>
            <a:defRPr b="1"/>
          </a:pPr>
          <a:endParaRPr lang="en-US"/>
        </a:p>
      </c:txPr>
    </c:legend>
    <c:plotVisOnly val="1"/>
  </c:chart>
  <c:spPr>
    <a:ln>
      <a:solidFill>
        <a:schemeClr val="tx1"/>
      </a:solidFill>
    </a:ln>
  </c:spPr>
  <c:txPr>
    <a:bodyPr/>
    <a:lstStyle/>
    <a:p>
      <a:pPr>
        <a:defRPr sz="1400">
          <a:latin typeface="Arial" pitchFamily="34" charset="0"/>
          <a:cs typeface="Arial" pitchFamily="34" charset="0"/>
        </a:defRPr>
      </a:pPr>
      <a:endParaRPr lang="en-US"/>
    </a:p>
  </c:txPr>
  <c:externalData r:id="rId1"/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5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6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#7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#8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#9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#10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#1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1#1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787DFF7-BC85-4A4C-9050-75EFBC2F5A50}" type="doc">
      <dgm:prSet loTypeId="urn:microsoft.com/office/officeart/2005/8/layout/process4" loCatId="list" qsTypeId="urn:microsoft.com/office/officeart/2005/8/quickstyle/simple1" qsCatId="simple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F66FCAC0-A5BA-4026-BC21-7146CA77E3FC}">
      <dgm:prSet phldrT="[Text]" custT="1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Problem </a:t>
          </a:r>
          <a:r>
            <a:rPr lang="en-US" sz="24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Definition</a:t>
          </a:r>
          <a:endParaRPr lang="en-US" sz="24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BD21F458-D1F5-4DA9-8402-B806E6D2DCB5}" type="parTrans" cxnId="{51515B18-0A97-4A8A-AAEE-4543CE5C75D7}">
      <dgm:prSet/>
      <dgm:spPr/>
      <dgm:t>
        <a:bodyPr/>
        <a:lstStyle/>
        <a:p>
          <a:endParaRPr lang="en-US"/>
        </a:p>
      </dgm:t>
    </dgm:pt>
    <dgm:pt modelId="{6405B513-61A8-4D7A-9CCC-0916E3397523}" type="sibTrans" cxnId="{51515B18-0A97-4A8A-AAEE-4543CE5C75D7}">
      <dgm:prSet/>
      <dgm:spPr/>
      <dgm:t>
        <a:bodyPr/>
        <a:lstStyle/>
        <a:p>
          <a:endParaRPr lang="en-US"/>
        </a:p>
      </dgm:t>
    </dgm:pt>
    <dgm:pt modelId="{44A571CA-D193-4D85-AA05-C4B1B518B58B}">
      <dgm:prSet phldrT="[Text]" custT="1"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en-US" sz="2400" b="1" dirty="0" smtClean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Materials and Methods</a:t>
          </a:r>
          <a:endParaRPr lang="en-US" sz="2400" dirty="0">
            <a:solidFill>
              <a:schemeClr val="bg1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A7DF7F95-F1D5-4F32-B255-BA5E5052E62A}" type="parTrans" cxnId="{B010B9A3-4F66-4A5B-86C5-BCBA778C87F1}">
      <dgm:prSet/>
      <dgm:spPr/>
      <dgm:t>
        <a:bodyPr/>
        <a:lstStyle/>
        <a:p>
          <a:endParaRPr lang="en-US"/>
        </a:p>
      </dgm:t>
    </dgm:pt>
    <dgm:pt modelId="{A5BDC5DC-D40E-4D19-8BF3-B51539A43646}" type="sibTrans" cxnId="{B010B9A3-4F66-4A5B-86C5-BCBA778C87F1}">
      <dgm:prSet/>
      <dgm:spPr/>
      <dgm:t>
        <a:bodyPr/>
        <a:lstStyle/>
        <a:p>
          <a:endParaRPr lang="en-US"/>
        </a:p>
      </dgm:t>
    </dgm:pt>
    <dgm:pt modelId="{819F359F-FA92-40CC-BE3B-19E423EE7EB5}">
      <dgm:prSet phldrT="[Text]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en-US" sz="2400" b="1" dirty="0" smtClean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Results and Discussions</a:t>
          </a:r>
          <a:endParaRPr lang="en-US" sz="2400" b="1" dirty="0">
            <a:solidFill>
              <a:schemeClr val="bg1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47381505-CAB2-4110-B8C6-3A7A4247F521}" type="parTrans" cxnId="{4E9DC29A-FCBB-4962-8E64-B5DB4AA72CA6}">
      <dgm:prSet/>
      <dgm:spPr/>
      <dgm:t>
        <a:bodyPr/>
        <a:lstStyle/>
        <a:p>
          <a:endParaRPr lang="en-US"/>
        </a:p>
      </dgm:t>
    </dgm:pt>
    <dgm:pt modelId="{57F92BCC-5275-4F90-A54B-CA48F4016694}" type="sibTrans" cxnId="{4E9DC29A-FCBB-4962-8E64-B5DB4AA72CA6}">
      <dgm:prSet/>
      <dgm:spPr/>
      <dgm:t>
        <a:bodyPr/>
        <a:lstStyle/>
        <a:p>
          <a:endParaRPr lang="en-US"/>
        </a:p>
      </dgm:t>
    </dgm:pt>
    <dgm:pt modelId="{E212EAEE-0C11-4754-890C-7414CAACC397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US" sz="2400" b="1" dirty="0" smtClean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Conclusions</a:t>
          </a:r>
          <a:endParaRPr lang="en-US" sz="2400" b="1" dirty="0">
            <a:solidFill>
              <a:schemeClr val="bg1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2C285F5F-C7C1-4A9F-B917-713E93C96D73}" type="sibTrans" cxnId="{A992A05A-1C69-44BB-92E6-82AEDEA7E2C3}">
      <dgm:prSet/>
      <dgm:spPr/>
      <dgm:t>
        <a:bodyPr/>
        <a:lstStyle/>
        <a:p>
          <a:endParaRPr lang="en-US"/>
        </a:p>
      </dgm:t>
    </dgm:pt>
    <dgm:pt modelId="{CE9D5361-54E4-481E-82AB-F1476590D3C0}" type="parTrans" cxnId="{A992A05A-1C69-44BB-92E6-82AEDEA7E2C3}">
      <dgm:prSet/>
      <dgm:spPr/>
      <dgm:t>
        <a:bodyPr/>
        <a:lstStyle/>
        <a:p>
          <a:endParaRPr lang="en-US"/>
        </a:p>
      </dgm:t>
    </dgm:pt>
    <dgm:pt modelId="{C1D024DD-D98C-4052-A513-C0E2AAD97ECB}" type="pres">
      <dgm:prSet presAssocID="{D787DFF7-BC85-4A4C-9050-75EFBC2F5A5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29BCB4E-BF95-4EE3-8D8E-5CF0590CB907}" type="pres">
      <dgm:prSet presAssocID="{E212EAEE-0C11-4754-890C-7414CAACC397}" presName="boxAndChildren" presStyleCnt="0"/>
      <dgm:spPr/>
    </dgm:pt>
    <dgm:pt modelId="{D68A475C-11B3-4D64-973E-F150E53B2402}" type="pres">
      <dgm:prSet presAssocID="{E212EAEE-0C11-4754-890C-7414CAACC397}" presName="parentTextBox" presStyleLbl="node1" presStyleIdx="0" presStyleCnt="4" custScaleY="9572" custLinFactNeighborX="9615" custLinFactNeighborY="28060"/>
      <dgm:spPr/>
      <dgm:t>
        <a:bodyPr/>
        <a:lstStyle/>
        <a:p>
          <a:endParaRPr lang="en-US"/>
        </a:p>
      </dgm:t>
    </dgm:pt>
    <dgm:pt modelId="{B9149B7E-FB0C-43CA-9A22-A28920C476F4}" type="pres">
      <dgm:prSet presAssocID="{57F92BCC-5275-4F90-A54B-CA48F4016694}" presName="sp" presStyleCnt="0"/>
      <dgm:spPr/>
    </dgm:pt>
    <dgm:pt modelId="{E34A86E9-D5BA-41A4-A18C-652AF6B834D7}" type="pres">
      <dgm:prSet presAssocID="{819F359F-FA92-40CC-BE3B-19E423EE7EB5}" presName="arrowAndChildren" presStyleCnt="0"/>
      <dgm:spPr/>
    </dgm:pt>
    <dgm:pt modelId="{9E8EFE11-D61B-4976-9D43-554A87A090DE}" type="pres">
      <dgm:prSet presAssocID="{819F359F-FA92-40CC-BE3B-19E423EE7EB5}" presName="parentTextArrow" presStyleLbl="node1" presStyleIdx="1" presStyleCnt="4" custAng="0" custScaleY="8223" custLinFactNeighborY="-18190"/>
      <dgm:spPr/>
      <dgm:t>
        <a:bodyPr/>
        <a:lstStyle/>
        <a:p>
          <a:endParaRPr lang="en-US"/>
        </a:p>
      </dgm:t>
    </dgm:pt>
    <dgm:pt modelId="{4F1B17D2-E277-4193-962F-91A8DA809AFF}" type="pres">
      <dgm:prSet presAssocID="{A5BDC5DC-D40E-4D19-8BF3-B51539A43646}" presName="sp" presStyleCnt="0"/>
      <dgm:spPr/>
    </dgm:pt>
    <dgm:pt modelId="{0C1D584E-7070-4A21-BB73-E74B05BCCC33}" type="pres">
      <dgm:prSet presAssocID="{44A571CA-D193-4D85-AA05-C4B1B518B58B}" presName="arrowAndChildren" presStyleCnt="0"/>
      <dgm:spPr/>
    </dgm:pt>
    <dgm:pt modelId="{5AD23F42-9381-4003-BF59-71EAF73C49A1}" type="pres">
      <dgm:prSet presAssocID="{44A571CA-D193-4D85-AA05-C4B1B518B58B}" presName="parentTextArrow" presStyleLbl="node1" presStyleIdx="2" presStyleCnt="4" custScaleY="8337" custLinFactNeighborY="-18247"/>
      <dgm:spPr/>
      <dgm:t>
        <a:bodyPr/>
        <a:lstStyle/>
        <a:p>
          <a:endParaRPr lang="en-US"/>
        </a:p>
      </dgm:t>
    </dgm:pt>
    <dgm:pt modelId="{33334A38-974C-4DD1-921D-61449AEC6C0D}" type="pres">
      <dgm:prSet presAssocID="{6405B513-61A8-4D7A-9CCC-0916E3397523}" presName="sp" presStyleCnt="0"/>
      <dgm:spPr/>
    </dgm:pt>
    <dgm:pt modelId="{5F772BC7-08EB-4FD5-9953-4C75A27B583A}" type="pres">
      <dgm:prSet presAssocID="{F66FCAC0-A5BA-4026-BC21-7146CA77E3FC}" presName="arrowAndChildren" presStyleCnt="0"/>
      <dgm:spPr/>
    </dgm:pt>
    <dgm:pt modelId="{D3C5D7D4-B9DC-40E3-977F-7666F2683402}" type="pres">
      <dgm:prSet presAssocID="{F66FCAC0-A5BA-4026-BC21-7146CA77E3FC}" presName="parentTextArrow" presStyleLbl="node1" presStyleIdx="3" presStyleCnt="4" custScaleY="8484" custLinFactNeighborY="-19224"/>
      <dgm:spPr/>
      <dgm:t>
        <a:bodyPr/>
        <a:lstStyle/>
        <a:p>
          <a:endParaRPr lang="en-US"/>
        </a:p>
      </dgm:t>
    </dgm:pt>
  </dgm:ptLst>
  <dgm:cxnLst>
    <dgm:cxn modelId="{4E9DC29A-FCBB-4962-8E64-B5DB4AA72CA6}" srcId="{D787DFF7-BC85-4A4C-9050-75EFBC2F5A50}" destId="{819F359F-FA92-40CC-BE3B-19E423EE7EB5}" srcOrd="2" destOrd="0" parTransId="{47381505-CAB2-4110-B8C6-3A7A4247F521}" sibTransId="{57F92BCC-5275-4F90-A54B-CA48F4016694}"/>
    <dgm:cxn modelId="{B010B9A3-4F66-4A5B-86C5-BCBA778C87F1}" srcId="{D787DFF7-BC85-4A4C-9050-75EFBC2F5A50}" destId="{44A571CA-D193-4D85-AA05-C4B1B518B58B}" srcOrd="1" destOrd="0" parTransId="{A7DF7F95-F1D5-4F32-B255-BA5E5052E62A}" sibTransId="{A5BDC5DC-D40E-4D19-8BF3-B51539A43646}"/>
    <dgm:cxn modelId="{A992A05A-1C69-44BB-92E6-82AEDEA7E2C3}" srcId="{D787DFF7-BC85-4A4C-9050-75EFBC2F5A50}" destId="{E212EAEE-0C11-4754-890C-7414CAACC397}" srcOrd="3" destOrd="0" parTransId="{CE9D5361-54E4-481E-82AB-F1476590D3C0}" sibTransId="{2C285F5F-C7C1-4A9F-B917-713E93C96D73}"/>
    <dgm:cxn modelId="{4970EECD-36BA-4A2F-ACBE-6DAE6DAF6847}" type="presOf" srcId="{E212EAEE-0C11-4754-890C-7414CAACC397}" destId="{D68A475C-11B3-4D64-973E-F150E53B2402}" srcOrd="0" destOrd="0" presId="urn:microsoft.com/office/officeart/2005/8/layout/process4"/>
    <dgm:cxn modelId="{1AD5262A-62EF-4DF9-9AB1-75A9238447AE}" type="presOf" srcId="{D787DFF7-BC85-4A4C-9050-75EFBC2F5A50}" destId="{C1D024DD-D98C-4052-A513-C0E2AAD97ECB}" srcOrd="0" destOrd="0" presId="urn:microsoft.com/office/officeart/2005/8/layout/process4"/>
    <dgm:cxn modelId="{51515B18-0A97-4A8A-AAEE-4543CE5C75D7}" srcId="{D787DFF7-BC85-4A4C-9050-75EFBC2F5A50}" destId="{F66FCAC0-A5BA-4026-BC21-7146CA77E3FC}" srcOrd="0" destOrd="0" parTransId="{BD21F458-D1F5-4DA9-8402-B806E6D2DCB5}" sibTransId="{6405B513-61A8-4D7A-9CCC-0916E3397523}"/>
    <dgm:cxn modelId="{F2EA863B-2F1F-4235-8D2D-49DAA032D1DE}" type="presOf" srcId="{44A571CA-D193-4D85-AA05-C4B1B518B58B}" destId="{5AD23F42-9381-4003-BF59-71EAF73C49A1}" srcOrd="0" destOrd="0" presId="urn:microsoft.com/office/officeart/2005/8/layout/process4"/>
    <dgm:cxn modelId="{4E697263-5FCA-4E04-9F32-BF546B7B9621}" type="presOf" srcId="{819F359F-FA92-40CC-BE3B-19E423EE7EB5}" destId="{9E8EFE11-D61B-4976-9D43-554A87A090DE}" srcOrd="0" destOrd="0" presId="urn:microsoft.com/office/officeart/2005/8/layout/process4"/>
    <dgm:cxn modelId="{121E9274-3A18-4584-805F-DA3350EAE142}" type="presOf" srcId="{F66FCAC0-A5BA-4026-BC21-7146CA77E3FC}" destId="{D3C5D7D4-B9DC-40E3-977F-7666F2683402}" srcOrd="0" destOrd="0" presId="urn:microsoft.com/office/officeart/2005/8/layout/process4"/>
    <dgm:cxn modelId="{94B12010-D9A7-4A8B-99F3-C53D3AF4E574}" type="presParOf" srcId="{C1D024DD-D98C-4052-A513-C0E2AAD97ECB}" destId="{429BCB4E-BF95-4EE3-8D8E-5CF0590CB907}" srcOrd="0" destOrd="0" presId="urn:microsoft.com/office/officeart/2005/8/layout/process4"/>
    <dgm:cxn modelId="{FA0CB218-0B5E-43BB-83D7-4C98C2607E0F}" type="presParOf" srcId="{429BCB4E-BF95-4EE3-8D8E-5CF0590CB907}" destId="{D68A475C-11B3-4D64-973E-F150E53B2402}" srcOrd="0" destOrd="0" presId="urn:microsoft.com/office/officeart/2005/8/layout/process4"/>
    <dgm:cxn modelId="{030E8623-7A67-4379-A1C8-FAB1F93A32D8}" type="presParOf" srcId="{C1D024DD-D98C-4052-A513-C0E2AAD97ECB}" destId="{B9149B7E-FB0C-43CA-9A22-A28920C476F4}" srcOrd="1" destOrd="0" presId="urn:microsoft.com/office/officeart/2005/8/layout/process4"/>
    <dgm:cxn modelId="{48D75AA0-A0AF-47A9-B1A5-509069D2B730}" type="presParOf" srcId="{C1D024DD-D98C-4052-A513-C0E2AAD97ECB}" destId="{E34A86E9-D5BA-41A4-A18C-652AF6B834D7}" srcOrd="2" destOrd="0" presId="urn:microsoft.com/office/officeart/2005/8/layout/process4"/>
    <dgm:cxn modelId="{DE56C07C-B58E-4F04-B96C-215DB569C3D1}" type="presParOf" srcId="{E34A86E9-D5BA-41A4-A18C-652AF6B834D7}" destId="{9E8EFE11-D61B-4976-9D43-554A87A090DE}" srcOrd="0" destOrd="0" presId="urn:microsoft.com/office/officeart/2005/8/layout/process4"/>
    <dgm:cxn modelId="{7C92A7BC-D661-4906-88C2-4C87062AF1A5}" type="presParOf" srcId="{C1D024DD-D98C-4052-A513-C0E2AAD97ECB}" destId="{4F1B17D2-E277-4193-962F-91A8DA809AFF}" srcOrd="3" destOrd="0" presId="urn:microsoft.com/office/officeart/2005/8/layout/process4"/>
    <dgm:cxn modelId="{1FC8EB2B-354A-4548-92AB-32BA17AD4845}" type="presParOf" srcId="{C1D024DD-D98C-4052-A513-C0E2AAD97ECB}" destId="{0C1D584E-7070-4A21-BB73-E74B05BCCC33}" srcOrd="4" destOrd="0" presId="urn:microsoft.com/office/officeart/2005/8/layout/process4"/>
    <dgm:cxn modelId="{4095D68A-6DFA-4D81-BEA1-5FAC80BE2713}" type="presParOf" srcId="{0C1D584E-7070-4A21-BB73-E74B05BCCC33}" destId="{5AD23F42-9381-4003-BF59-71EAF73C49A1}" srcOrd="0" destOrd="0" presId="urn:microsoft.com/office/officeart/2005/8/layout/process4"/>
    <dgm:cxn modelId="{BB7F3070-02A3-4AC4-A146-A327884881CD}" type="presParOf" srcId="{C1D024DD-D98C-4052-A513-C0E2AAD97ECB}" destId="{33334A38-974C-4DD1-921D-61449AEC6C0D}" srcOrd="5" destOrd="0" presId="urn:microsoft.com/office/officeart/2005/8/layout/process4"/>
    <dgm:cxn modelId="{1C7C2897-93AE-489A-BC8D-5F8A31DCEE42}" type="presParOf" srcId="{C1D024DD-D98C-4052-A513-C0E2AAD97ECB}" destId="{5F772BC7-08EB-4FD5-9953-4C75A27B583A}" srcOrd="6" destOrd="0" presId="urn:microsoft.com/office/officeart/2005/8/layout/process4"/>
    <dgm:cxn modelId="{DB92B3B8-6D23-4584-A288-B629F8B81CEC}" type="presParOf" srcId="{5F772BC7-08EB-4FD5-9953-4C75A27B583A}" destId="{D3C5D7D4-B9DC-40E3-977F-7666F2683402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787DFF7-BC85-4A4C-9050-75EFBC2F5A50}" type="doc">
      <dgm:prSet loTypeId="urn:microsoft.com/office/officeart/2005/8/layout/process4" loCatId="list" qsTypeId="urn:microsoft.com/office/officeart/2005/8/quickstyle/simple1" qsCatId="simple" csTypeId="urn:microsoft.com/office/officeart/2005/8/colors/colorful1#3" csCatId="colorful" phldr="1"/>
      <dgm:spPr/>
      <dgm:t>
        <a:bodyPr/>
        <a:lstStyle/>
        <a:p>
          <a:endParaRPr lang="en-US"/>
        </a:p>
      </dgm:t>
    </dgm:pt>
    <dgm:pt modelId="{F66FCAC0-A5BA-4026-BC21-7146CA77E3FC}">
      <dgm:prSet phldrT="[Text]" custT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en-US" sz="2400" b="1" dirty="0" smtClean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Introduction and Problem Definition</a:t>
          </a:r>
          <a:endParaRPr lang="en-US" sz="2400" dirty="0">
            <a:solidFill>
              <a:schemeClr val="bg1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BD21F458-D1F5-4DA9-8402-B806E6D2DCB5}" type="parTrans" cxnId="{51515B18-0A97-4A8A-AAEE-4543CE5C75D7}">
      <dgm:prSet/>
      <dgm:spPr/>
      <dgm:t>
        <a:bodyPr/>
        <a:lstStyle/>
        <a:p>
          <a:endParaRPr lang="en-US"/>
        </a:p>
      </dgm:t>
    </dgm:pt>
    <dgm:pt modelId="{6405B513-61A8-4D7A-9CCC-0916E3397523}" type="sibTrans" cxnId="{51515B18-0A97-4A8A-AAEE-4543CE5C75D7}">
      <dgm:prSet/>
      <dgm:spPr/>
      <dgm:t>
        <a:bodyPr/>
        <a:lstStyle/>
        <a:p>
          <a:endParaRPr lang="en-US"/>
        </a:p>
      </dgm:t>
    </dgm:pt>
    <dgm:pt modelId="{44A571CA-D193-4D85-AA05-C4B1B518B58B}">
      <dgm:prSet phldrT="[Text]" custT="1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Materials and Methods</a:t>
          </a:r>
          <a:endParaRPr lang="en-US" sz="24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A7DF7F95-F1D5-4F32-B255-BA5E5052E62A}" type="parTrans" cxnId="{B010B9A3-4F66-4A5B-86C5-BCBA778C87F1}">
      <dgm:prSet/>
      <dgm:spPr/>
      <dgm:t>
        <a:bodyPr/>
        <a:lstStyle/>
        <a:p>
          <a:endParaRPr lang="en-US"/>
        </a:p>
      </dgm:t>
    </dgm:pt>
    <dgm:pt modelId="{A5BDC5DC-D40E-4D19-8BF3-B51539A43646}" type="sibTrans" cxnId="{B010B9A3-4F66-4A5B-86C5-BCBA778C87F1}">
      <dgm:prSet/>
      <dgm:spPr/>
      <dgm:t>
        <a:bodyPr/>
        <a:lstStyle/>
        <a:p>
          <a:endParaRPr lang="en-US"/>
        </a:p>
      </dgm:t>
    </dgm:pt>
    <dgm:pt modelId="{819F359F-FA92-40CC-BE3B-19E423EE7EB5}">
      <dgm:prSet phldrT="[Text]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en-US" sz="2400" b="1" dirty="0" smtClean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Results and Discussions</a:t>
          </a:r>
          <a:endParaRPr lang="en-US" sz="2400" b="1" dirty="0">
            <a:solidFill>
              <a:schemeClr val="bg1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47381505-CAB2-4110-B8C6-3A7A4247F521}" type="parTrans" cxnId="{4E9DC29A-FCBB-4962-8E64-B5DB4AA72CA6}">
      <dgm:prSet/>
      <dgm:spPr/>
      <dgm:t>
        <a:bodyPr/>
        <a:lstStyle/>
        <a:p>
          <a:endParaRPr lang="en-US"/>
        </a:p>
      </dgm:t>
    </dgm:pt>
    <dgm:pt modelId="{57F92BCC-5275-4F90-A54B-CA48F4016694}" type="sibTrans" cxnId="{4E9DC29A-FCBB-4962-8E64-B5DB4AA72CA6}">
      <dgm:prSet/>
      <dgm:spPr/>
      <dgm:t>
        <a:bodyPr/>
        <a:lstStyle/>
        <a:p>
          <a:endParaRPr lang="en-US"/>
        </a:p>
      </dgm:t>
    </dgm:pt>
    <dgm:pt modelId="{E212EAEE-0C11-4754-890C-7414CAACC397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US" sz="2400" b="1" dirty="0" smtClean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Conclusions</a:t>
          </a:r>
          <a:endParaRPr lang="en-US" sz="2400" b="1" dirty="0">
            <a:solidFill>
              <a:schemeClr val="bg1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2C285F5F-C7C1-4A9F-B917-713E93C96D73}" type="sibTrans" cxnId="{A992A05A-1C69-44BB-92E6-82AEDEA7E2C3}">
      <dgm:prSet/>
      <dgm:spPr/>
      <dgm:t>
        <a:bodyPr/>
        <a:lstStyle/>
        <a:p>
          <a:endParaRPr lang="en-US"/>
        </a:p>
      </dgm:t>
    </dgm:pt>
    <dgm:pt modelId="{CE9D5361-54E4-481E-82AB-F1476590D3C0}" type="parTrans" cxnId="{A992A05A-1C69-44BB-92E6-82AEDEA7E2C3}">
      <dgm:prSet/>
      <dgm:spPr/>
      <dgm:t>
        <a:bodyPr/>
        <a:lstStyle/>
        <a:p>
          <a:endParaRPr lang="en-US"/>
        </a:p>
      </dgm:t>
    </dgm:pt>
    <dgm:pt modelId="{C1D024DD-D98C-4052-A513-C0E2AAD97ECB}" type="pres">
      <dgm:prSet presAssocID="{D787DFF7-BC85-4A4C-9050-75EFBC2F5A5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29BCB4E-BF95-4EE3-8D8E-5CF0590CB907}" type="pres">
      <dgm:prSet presAssocID="{E212EAEE-0C11-4754-890C-7414CAACC397}" presName="boxAndChildren" presStyleCnt="0"/>
      <dgm:spPr/>
    </dgm:pt>
    <dgm:pt modelId="{D68A475C-11B3-4D64-973E-F150E53B2402}" type="pres">
      <dgm:prSet presAssocID="{E212EAEE-0C11-4754-890C-7414CAACC397}" presName="parentTextBox" presStyleLbl="node1" presStyleIdx="0" presStyleCnt="4" custScaleY="9572" custLinFactNeighborX="9615" custLinFactNeighborY="28060"/>
      <dgm:spPr/>
      <dgm:t>
        <a:bodyPr/>
        <a:lstStyle/>
        <a:p>
          <a:endParaRPr lang="en-US"/>
        </a:p>
      </dgm:t>
    </dgm:pt>
    <dgm:pt modelId="{B9149B7E-FB0C-43CA-9A22-A28920C476F4}" type="pres">
      <dgm:prSet presAssocID="{57F92BCC-5275-4F90-A54B-CA48F4016694}" presName="sp" presStyleCnt="0"/>
      <dgm:spPr/>
    </dgm:pt>
    <dgm:pt modelId="{E34A86E9-D5BA-41A4-A18C-652AF6B834D7}" type="pres">
      <dgm:prSet presAssocID="{819F359F-FA92-40CC-BE3B-19E423EE7EB5}" presName="arrowAndChildren" presStyleCnt="0"/>
      <dgm:spPr/>
    </dgm:pt>
    <dgm:pt modelId="{9E8EFE11-D61B-4976-9D43-554A87A090DE}" type="pres">
      <dgm:prSet presAssocID="{819F359F-FA92-40CC-BE3B-19E423EE7EB5}" presName="parentTextArrow" presStyleLbl="node1" presStyleIdx="1" presStyleCnt="4" custAng="0" custScaleY="8223" custLinFactNeighborY="-18190"/>
      <dgm:spPr/>
      <dgm:t>
        <a:bodyPr/>
        <a:lstStyle/>
        <a:p>
          <a:endParaRPr lang="en-US"/>
        </a:p>
      </dgm:t>
    </dgm:pt>
    <dgm:pt modelId="{4F1B17D2-E277-4193-962F-91A8DA809AFF}" type="pres">
      <dgm:prSet presAssocID="{A5BDC5DC-D40E-4D19-8BF3-B51539A43646}" presName="sp" presStyleCnt="0"/>
      <dgm:spPr/>
    </dgm:pt>
    <dgm:pt modelId="{0C1D584E-7070-4A21-BB73-E74B05BCCC33}" type="pres">
      <dgm:prSet presAssocID="{44A571CA-D193-4D85-AA05-C4B1B518B58B}" presName="arrowAndChildren" presStyleCnt="0"/>
      <dgm:spPr/>
    </dgm:pt>
    <dgm:pt modelId="{5AD23F42-9381-4003-BF59-71EAF73C49A1}" type="pres">
      <dgm:prSet presAssocID="{44A571CA-D193-4D85-AA05-C4B1B518B58B}" presName="parentTextArrow" presStyleLbl="node1" presStyleIdx="2" presStyleCnt="4" custScaleY="8337" custLinFactNeighborY="-18247"/>
      <dgm:spPr/>
      <dgm:t>
        <a:bodyPr/>
        <a:lstStyle/>
        <a:p>
          <a:endParaRPr lang="en-US"/>
        </a:p>
      </dgm:t>
    </dgm:pt>
    <dgm:pt modelId="{33334A38-974C-4DD1-921D-61449AEC6C0D}" type="pres">
      <dgm:prSet presAssocID="{6405B513-61A8-4D7A-9CCC-0916E3397523}" presName="sp" presStyleCnt="0"/>
      <dgm:spPr/>
    </dgm:pt>
    <dgm:pt modelId="{5F772BC7-08EB-4FD5-9953-4C75A27B583A}" type="pres">
      <dgm:prSet presAssocID="{F66FCAC0-A5BA-4026-BC21-7146CA77E3FC}" presName="arrowAndChildren" presStyleCnt="0"/>
      <dgm:spPr/>
    </dgm:pt>
    <dgm:pt modelId="{D3C5D7D4-B9DC-40E3-977F-7666F2683402}" type="pres">
      <dgm:prSet presAssocID="{F66FCAC0-A5BA-4026-BC21-7146CA77E3FC}" presName="parentTextArrow" presStyleLbl="node1" presStyleIdx="3" presStyleCnt="4" custScaleY="8484" custLinFactNeighborX="962" custLinFactNeighborY="-18371"/>
      <dgm:spPr/>
      <dgm:t>
        <a:bodyPr/>
        <a:lstStyle/>
        <a:p>
          <a:endParaRPr lang="en-US"/>
        </a:p>
      </dgm:t>
    </dgm:pt>
  </dgm:ptLst>
  <dgm:cxnLst>
    <dgm:cxn modelId="{F463F3BB-76EC-4836-973D-36B73AE77759}" type="presOf" srcId="{819F359F-FA92-40CC-BE3B-19E423EE7EB5}" destId="{9E8EFE11-D61B-4976-9D43-554A87A090DE}" srcOrd="0" destOrd="0" presId="urn:microsoft.com/office/officeart/2005/8/layout/process4"/>
    <dgm:cxn modelId="{4E9DC29A-FCBB-4962-8E64-B5DB4AA72CA6}" srcId="{D787DFF7-BC85-4A4C-9050-75EFBC2F5A50}" destId="{819F359F-FA92-40CC-BE3B-19E423EE7EB5}" srcOrd="2" destOrd="0" parTransId="{47381505-CAB2-4110-B8C6-3A7A4247F521}" sibTransId="{57F92BCC-5275-4F90-A54B-CA48F4016694}"/>
    <dgm:cxn modelId="{B010B9A3-4F66-4A5B-86C5-BCBA778C87F1}" srcId="{D787DFF7-BC85-4A4C-9050-75EFBC2F5A50}" destId="{44A571CA-D193-4D85-AA05-C4B1B518B58B}" srcOrd="1" destOrd="0" parTransId="{A7DF7F95-F1D5-4F32-B255-BA5E5052E62A}" sibTransId="{A5BDC5DC-D40E-4D19-8BF3-B51539A43646}"/>
    <dgm:cxn modelId="{5410A63B-6855-4E6F-8953-6D13442A0761}" type="presOf" srcId="{F66FCAC0-A5BA-4026-BC21-7146CA77E3FC}" destId="{D3C5D7D4-B9DC-40E3-977F-7666F2683402}" srcOrd="0" destOrd="0" presId="urn:microsoft.com/office/officeart/2005/8/layout/process4"/>
    <dgm:cxn modelId="{A992A05A-1C69-44BB-92E6-82AEDEA7E2C3}" srcId="{D787DFF7-BC85-4A4C-9050-75EFBC2F5A50}" destId="{E212EAEE-0C11-4754-890C-7414CAACC397}" srcOrd="3" destOrd="0" parTransId="{CE9D5361-54E4-481E-82AB-F1476590D3C0}" sibTransId="{2C285F5F-C7C1-4A9F-B917-713E93C96D73}"/>
    <dgm:cxn modelId="{1C7CA696-382C-488A-BA81-4DD366AC8971}" type="presOf" srcId="{D787DFF7-BC85-4A4C-9050-75EFBC2F5A50}" destId="{C1D024DD-D98C-4052-A513-C0E2AAD97ECB}" srcOrd="0" destOrd="0" presId="urn:microsoft.com/office/officeart/2005/8/layout/process4"/>
    <dgm:cxn modelId="{7EFA4CB7-5B54-40AB-8077-20FA88CB1967}" type="presOf" srcId="{44A571CA-D193-4D85-AA05-C4B1B518B58B}" destId="{5AD23F42-9381-4003-BF59-71EAF73C49A1}" srcOrd="0" destOrd="0" presId="urn:microsoft.com/office/officeart/2005/8/layout/process4"/>
    <dgm:cxn modelId="{51515B18-0A97-4A8A-AAEE-4543CE5C75D7}" srcId="{D787DFF7-BC85-4A4C-9050-75EFBC2F5A50}" destId="{F66FCAC0-A5BA-4026-BC21-7146CA77E3FC}" srcOrd="0" destOrd="0" parTransId="{BD21F458-D1F5-4DA9-8402-B806E6D2DCB5}" sibTransId="{6405B513-61A8-4D7A-9CCC-0916E3397523}"/>
    <dgm:cxn modelId="{5D458211-A62B-4029-B8E6-C3664F0215E1}" type="presOf" srcId="{E212EAEE-0C11-4754-890C-7414CAACC397}" destId="{D68A475C-11B3-4D64-973E-F150E53B2402}" srcOrd="0" destOrd="0" presId="urn:microsoft.com/office/officeart/2005/8/layout/process4"/>
    <dgm:cxn modelId="{CB339DEB-EB86-4AB2-B413-AB372EFD24F5}" type="presParOf" srcId="{C1D024DD-D98C-4052-A513-C0E2AAD97ECB}" destId="{429BCB4E-BF95-4EE3-8D8E-5CF0590CB907}" srcOrd="0" destOrd="0" presId="urn:microsoft.com/office/officeart/2005/8/layout/process4"/>
    <dgm:cxn modelId="{B9C7565B-6D27-4B6C-923A-1D833FF1C660}" type="presParOf" srcId="{429BCB4E-BF95-4EE3-8D8E-5CF0590CB907}" destId="{D68A475C-11B3-4D64-973E-F150E53B2402}" srcOrd="0" destOrd="0" presId="urn:microsoft.com/office/officeart/2005/8/layout/process4"/>
    <dgm:cxn modelId="{E33782D0-000F-483E-B698-156CF4E4D9B1}" type="presParOf" srcId="{C1D024DD-D98C-4052-A513-C0E2AAD97ECB}" destId="{B9149B7E-FB0C-43CA-9A22-A28920C476F4}" srcOrd="1" destOrd="0" presId="urn:microsoft.com/office/officeart/2005/8/layout/process4"/>
    <dgm:cxn modelId="{DF173AEC-6980-4F4B-B31B-4C229C97015D}" type="presParOf" srcId="{C1D024DD-D98C-4052-A513-C0E2AAD97ECB}" destId="{E34A86E9-D5BA-41A4-A18C-652AF6B834D7}" srcOrd="2" destOrd="0" presId="urn:microsoft.com/office/officeart/2005/8/layout/process4"/>
    <dgm:cxn modelId="{10BDABD3-F66D-4699-9569-5A0A520919DE}" type="presParOf" srcId="{E34A86E9-D5BA-41A4-A18C-652AF6B834D7}" destId="{9E8EFE11-D61B-4976-9D43-554A87A090DE}" srcOrd="0" destOrd="0" presId="urn:microsoft.com/office/officeart/2005/8/layout/process4"/>
    <dgm:cxn modelId="{408D9B88-32F3-4011-BD35-644B0E9E0217}" type="presParOf" srcId="{C1D024DD-D98C-4052-A513-C0E2AAD97ECB}" destId="{4F1B17D2-E277-4193-962F-91A8DA809AFF}" srcOrd="3" destOrd="0" presId="urn:microsoft.com/office/officeart/2005/8/layout/process4"/>
    <dgm:cxn modelId="{E3E97765-6059-415D-8A43-0C26F8513192}" type="presParOf" srcId="{C1D024DD-D98C-4052-A513-C0E2AAD97ECB}" destId="{0C1D584E-7070-4A21-BB73-E74B05BCCC33}" srcOrd="4" destOrd="0" presId="urn:microsoft.com/office/officeart/2005/8/layout/process4"/>
    <dgm:cxn modelId="{47D3508E-5C65-42F4-8E37-5B72F5806CCE}" type="presParOf" srcId="{0C1D584E-7070-4A21-BB73-E74B05BCCC33}" destId="{5AD23F42-9381-4003-BF59-71EAF73C49A1}" srcOrd="0" destOrd="0" presId="urn:microsoft.com/office/officeart/2005/8/layout/process4"/>
    <dgm:cxn modelId="{F4D60FD5-C32D-4746-A76C-F07D8AF68D55}" type="presParOf" srcId="{C1D024DD-D98C-4052-A513-C0E2AAD97ECB}" destId="{33334A38-974C-4DD1-921D-61449AEC6C0D}" srcOrd="5" destOrd="0" presId="urn:microsoft.com/office/officeart/2005/8/layout/process4"/>
    <dgm:cxn modelId="{8ED085FE-B6D6-4EBB-BF29-42A192F4B75D}" type="presParOf" srcId="{C1D024DD-D98C-4052-A513-C0E2AAD97ECB}" destId="{5F772BC7-08EB-4FD5-9953-4C75A27B583A}" srcOrd="6" destOrd="0" presId="urn:microsoft.com/office/officeart/2005/8/layout/process4"/>
    <dgm:cxn modelId="{AAA0CD1C-CB61-40F5-9583-7C630D94EB69}" type="presParOf" srcId="{5F772BC7-08EB-4FD5-9953-4C75A27B583A}" destId="{D3C5D7D4-B9DC-40E3-977F-7666F2683402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787DFF7-BC85-4A4C-9050-75EFBC2F5A50}" type="doc">
      <dgm:prSet loTypeId="urn:microsoft.com/office/officeart/2005/8/layout/process4" loCatId="list" qsTypeId="urn:microsoft.com/office/officeart/2005/8/quickstyle/simple1" qsCatId="simple" csTypeId="urn:microsoft.com/office/officeart/2005/8/colors/colorful1#4" csCatId="colorful" phldr="1"/>
      <dgm:spPr/>
      <dgm:t>
        <a:bodyPr/>
        <a:lstStyle/>
        <a:p>
          <a:endParaRPr lang="en-US"/>
        </a:p>
      </dgm:t>
    </dgm:pt>
    <dgm:pt modelId="{F66FCAC0-A5BA-4026-BC21-7146CA77E3FC}">
      <dgm:prSet phldrT="[Text]" custT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en-US" sz="2400" b="1" dirty="0" smtClean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Introduction and Problem Definition</a:t>
          </a:r>
          <a:endParaRPr lang="en-US" sz="2400" dirty="0">
            <a:solidFill>
              <a:schemeClr val="bg1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BD21F458-D1F5-4DA9-8402-B806E6D2DCB5}" type="parTrans" cxnId="{51515B18-0A97-4A8A-AAEE-4543CE5C75D7}">
      <dgm:prSet/>
      <dgm:spPr/>
      <dgm:t>
        <a:bodyPr/>
        <a:lstStyle/>
        <a:p>
          <a:endParaRPr lang="en-US"/>
        </a:p>
      </dgm:t>
    </dgm:pt>
    <dgm:pt modelId="{6405B513-61A8-4D7A-9CCC-0916E3397523}" type="sibTrans" cxnId="{51515B18-0A97-4A8A-AAEE-4543CE5C75D7}">
      <dgm:prSet/>
      <dgm:spPr/>
      <dgm:t>
        <a:bodyPr/>
        <a:lstStyle/>
        <a:p>
          <a:endParaRPr lang="en-US"/>
        </a:p>
      </dgm:t>
    </dgm:pt>
    <dgm:pt modelId="{44A571CA-D193-4D85-AA05-C4B1B518B58B}">
      <dgm:prSet phldrT="[Text]" custT="1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n-US" sz="2400" b="1" dirty="0" smtClean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Materials and Methods</a:t>
          </a:r>
          <a:endParaRPr lang="en-US" sz="2400" dirty="0">
            <a:solidFill>
              <a:schemeClr val="bg1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A7DF7F95-F1D5-4F32-B255-BA5E5052E62A}" type="parTrans" cxnId="{B010B9A3-4F66-4A5B-86C5-BCBA778C87F1}">
      <dgm:prSet/>
      <dgm:spPr/>
      <dgm:t>
        <a:bodyPr/>
        <a:lstStyle/>
        <a:p>
          <a:endParaRPr lang="en-US"/>
        </a:p>
      </dgm:t>
    </dgm:pt>
    <dgm:pt modelId="{A5BDC5DC-D40E-4D19-8BF3-B51539A43646}" type="sibTrans" cxnId="{B010B9A3-4F66-4A5B-86C5-BCBA778C87F1}">
      <dgm:prSet/>
      <dgm:spPr/>
      <dgm:t>
        <a:bodyPr/>
        <a:lstStyle/>
        <a:p>
          <a:endParaRPr lang="en-US"/>
        </a:p>
      </dgm:t>
    </dgm:pt>
    <dgm:pt modelId="{819F359F-FA92-40CC-BE3B-19E423EE7EB5}">
      <dgm:prSet phldrT="[Text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Results and Discussions</a:t>
          </a:r>
          <a:endParaRPr lang="en-US" sz="2400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47381505-CAB2-4110-B8C6-3A7A4247F521}" type="parTrans" cxnId="{4E9DC29A-FCBB-4962-8E64-B5DB4AA72CA6}">
      <dgm:prSet/>
      <dgm:spPr/>
      <dgm:t>
        <a:bodyPr/>
        <a:lstStyle/>
        <a:p>
          <a:endParaRPr lang="en-US"/>
        </a:p>
      </dgm:t>
    </dgm:pt>
    <dgm:pt modelId="{57F92BCC-5275-4F90-A54B-CA48F4016694}" type="sibTrans" cxnId="{4E9DC29A-FCBB-4962-8E64-B5DB4AA72CA6}">
      <dgm:prSet/>
      <dgm:spPr/>
      <dgm:t>
        <a:bodyPr/>
        <a:lstStyle/>
        <a:p>
          <a:endParaRPr lang="en-US"/>
        </a:p>
      </dgm:t>
    </dgm:pt>
    <dgm:pt modelId="{E212EAEE-0C11-4754-890C-7414CAACC397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US" sz="2400" b="1" dirty="0" smtClean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Conclusions</a:t>
          </a:r>
          <a:endParaRPr lang="en-US" sz="2400" b="1" dirty="0">
            <a:solidFill>
              <a:schemeClr val="bg1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2C285F5F-C7C1-4A9F-B917-713E93C96D73}" type="sibTrans" cxnId="{A992A05A-1C69-44BB-92E6-82AEDEA7E2C3}">
      <dgm:prSet/>
      <dgm:spPr/>
      <dgm:t>
        <a:bodyPr/>
        <a:lstStyle/>
        <a:p>
          <a:endParaRPr lang="en-US"/>
        </a:p>
      </dgm:t>
    </dgm:pt>
    <dgm:pt modelId="{CE9D5361-54E4-481E-82AB-F1476590D3C0}" type="parTrans" cxnId="{A992A05A-1C69-44BB-92E6-82AEDEA7E2C3}">
      <dgm:prSet/>
      <dgm:spPr/>
      <dgm:t>
        <a:bodyPr/>
        <a:lstStyle/>
        <a:p>
          <a:endParaRPr lang="en-US"/>
        </a:p>
      </dgm:t>
    </dgm:pt>
    <dgm:pt modelId="{C1D024DD-D98C-4052-A513-C0E2AAD97ECB}" type="pres">
      <dgm:prSet presAssocID="{D787DFF7-BC85-4A4C-9050-75EFBC2F5A5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29BCB4E-BF95-4EE3-8D8E-5CF0590CB907}" type="pres">
      <dgm:prSet presAssocID="{E212EAEE-0C11-4754-890C-7414CAACC397}" presName="boxAndChildren" presStyleCnt="0"/>
      <dgm:spPr/>
    </dgm:pt>
    <dgm:pt modelId="{D68A475C-11B3-4D64-973E-F150E53B2402}" type="pres">
      <dgm:prSet presAssocID="{E212EAEE-0C11-4754-890C-7414CAACC397}" presName="parentTextBox" presStyleLbl="node1" presStyleIdx="0" presStyleCnt="4" custScaleY="9572" custLinFactNeighborX="9615" custLinFactNeighborY="28060"/>
      <dgm:spPr/>
      <dgm:t>
        <a:bodyPr/>
        <a:lstStyle/>
        <a:p>
          <a:endParaRPr lang="en-US"/>
        </a:p>
      </dgm:t>
    </dgm:pt>
    <dgm:pt modelId="{B9149B7E-FB0C-43CA-9A22-A28920C476F4}" type="pres">
      <dgm:prSet presAssocID="{57F92BCC-5275-4F90-A54B-CA48F4016694}" presName="sp" presStyleCnt="0"/>
      <dgm:spPr/>
    </dgm:pt>
    <dgm:pt modelId="{E34A86E9-D5BA-41A4-A18C-652AF6B834D7}" type="pres">
      <dgm:prSet presAssocID="{819F359F-FA92-40CC-BE3B-19E423EE7EB5}" presName="arrowAndChildren" presStyleCnt="0"/>
      <dgm:spPr/>
    </dgm:pt>
    <dgm:pt modelId="{9E8EFE11-D61B-4976-9D43-554A87A090DE}" type="pres">
      <dgm:prSet presAssocID="{819F359F-FA92-40CC-BE3B-19E423EE7EB5}" presName="parentTextArrow" presStyleLbl="node1" presStyleIdx="1" presStyleCnt="4" custAng="0" custScaleY="8223" custLinFactNeighborY="-18190"/>
      <dgm:spPr/>
      <dgm:t>
        <a:bodyPr/>
        <a:lstStyle/>
        <a:p>
          <a:endParaRPr lang="en-US"/>
        </a:p>
      </dgm:t>
    </dgm:pt>
    <dgm:pt modelId="{4F1B17D2-E277-4193-962F-91A8DA809AFF}" type="pres">
      <dgm:prSet presAssocID="{A5BDC5DC-D40E-4D19-8BF3-B51539A43646}" presName="sp" presStyleCnt="0"/>
      <dgm:spPr/>
    </dgm:pt>
    <dgm:pt modelId="{0C1D584E-7070-4A21-BB73-E74B05BCCC33}" type="pres">
      <dgm:prSet presAssocID="{44A571CA-D193-4D85-AA05-C4B1B518B58B}" presName="arrowAndChildren" presStyleCnt="0"/>
      <dgm:spPr/>
    </dgm:pt>
    <dgm:pt modelId="{5AD23F42-9381-4003-BF59-71EAF73C49A1}" type="pres">
      <dgm:prSet presAssocID="{44A571CA-D193-4D85-AA05-C4B1B518B58B}" presName="parentTextArrow" presStyleLbl="node1" presStyleIdx="2" presStyleCnt="4" custScaleY="8337" custLinFactNeighborY="-18247"/>
      <dgm:spPr/>
      <dgm:t>
        <a:bodyPr/>
        <a:lstStyle/>
        <a:p>
          <a:endParaRPr lang="en-US"/>
        </a:p>
      </dgm:t>
    </dgm:pt>
    <dgm:pt modelId="{33334A38-974C-4DD1-921D-61449AEC6C0D}" type="pres">
      <dgm:prSet presAssocID="{6405B513-61A8-4D7A-9CCC-0916E3397523}" presName="sp" presStyleCnt="0"/>
      <dgm:spPr/>
    </dgm:pt>
    <dgm:pt modelId="{5F772BC7-08EB-4FD5-9953-4C75A27B583A}" type="pres">
      <dgm:prSet presAssocID="{F66FCAC0-A5BA-4026-BC21-7146CA77E3FC}" presName="arrowAndChildren" presStyleCnt="0"/>
      <dgm:spPr/>
    </dgm:pt>
    <dgm:pt modelId="{D3C5D7D4-B9DC-40E3-977F-7666F2683402}" type="pres">
      <dgm:prSet presAssocID="{F66FCAC0-A5BA-4026-BC21-7146CA77E3FC}" presName="parentTextArrow" presStyleLbl="node1" presStyleIdx="3" presStyleCnt="4" custScaleY="8484" custLinFactNeighborX="962" custLinFactNeighborY="-18371"/>
      <dgm:spPr/>
      <dgm:t>
        <a:bodyPr/>
        <a:lstStyle/>
        <a:p>
          <a:endParaRPr lang="en-US"/>
        </a:p>
      </dgm:t>
    </dgm:pt>
  </dgm:ptLst>
  <dgm:cxnLst>
    <dgm:cxn modelId="{4E9DC29A-FCBB-4962-8E64-B5DB4AA72CA6}" srcId="{D787DFF7-BC85-4A4C-9050-75EFBC2F5A50}" destId="{819F359F-FA92-40CC-BE3B-19E423EE7EB5}" srcOrd="2" destOrd="0" parTransId="{47381505-CAB2-4110-B8C6-3A7A4247F521}" sibTransId="{57F92BCC-5275-4F90-A54B-CA48F4016694}"/>
    <dgm:cxn modelId="{4EBB9BD2-54A7-4664-86D1-AFF2A1873ABA}" type="presOf" srcId="{D787DFF7-BC85-4A4C-9050-75EFBC2F5A50}" destId="{C1D024DD-D98C-4052-A513-C0E2AAD97ECB}" srcOrd="0" destOrd="0" presId="urn:microsoft.com/office/officeart/2005/8/layout/process4"/>
    <dgm:cxn modelId="{B010B9A3-4F66-4A5B-86C5-BCBA778C87F1}" srcId="{D787DFF7-BC85-4A4C-9050-75EFBC2F5A50}" destId="{44A571CA-D193-4D85-AA05-C4B1B518B58B}" srcOrd="1" destOrd="0" parTransId="{A7DF7F95-F1D5-4F32-B255-BA5E5052E62A}" sibTransId="{A5BDC5DC-D40E-4D19-8BF3-B51539A43646}"/>
    <dgm:cxn modelId="{A992A05A-1C69-44BB-92E6-82AEDEA7E2C3}" srcId="{D787DFF7-BC85-4A4C-9050-75EFBC2F5A50}" destId="{E212EAEE-0C11-4754-890C-7414CAACC397}" srcOrd="3" destOrd="0" parTransId="{CE9D5361-54E4-481E-82AB-F1476590D3C0}" sibTransId="{2C285F5F-C7C1-4A9F-B917-713E93C96D73}"/>
    <dgm:cxn modelId="{6FA79A53-BDCD-4135-8544-DF47AE7ABFF4}" type="presOf" srcId="{44A571CA-D193-4D85-AA05-C4B1B518B58B}" destId="{5AD23F42-9381-4003-BF59-71EAF73C49A1}" srcOrd="0" destOrd="0" presId="urn:microsoft.com/office/officeart/2005/8/layout/process4"/>
    <dgm:cxn modelId="{AFCC7729-3947-4D2F-B8D5-ECB0580415E1}" type="presOf" srcId="{819F359F-FA92-40CC-BE3B-19E423EE7EB5}" destId="{9E8EFE11-D61B-4976-9D43-554A87A090DE}" srcOrd="0" destOrd="0" presId="urn:microsoft.com/office/officeart/2005/8/layout/process4"/>
    <dgm:cxn modelId="{F6CF7EEE-FAA9-42C2-9D6D-22B2C5112E50}" type="presOf" srcId="{F66FCAC0-A5BA-4026-BC21-7146CA77E3FC}" destId="{D3C5D7D4-B9DC-40E3-977F-7666F2683402}" srcOrd="0" destOrd="0" presId="urn:microsoft.com/office/officeart/2005/8/layout/process4"/>
    <dgm:cxn modelId="{51515B18-0A97-4A8A-AAEE-4543CE5C75D7}" srcId="{D787DFF7-BC85-4A4C-9050-75EFBC2F5A50}" destId="{F66FCAC0-A5BA-4026-BC21-7146CA77E3FC}" srcOrd="0" destOrd="0" parTransId="{BD21F458-D1F5-4DA9-8402-B806E6D2DCB5}" sibTransId="{6405B513-61A8-4D7A-9CCC-0916E3397523}"/>
    <dgm:cxn modelId="{638B1C3C-3AD5-487C-A683-8A8A9954D47C}" type="presOf" srcId="{E212EAEE-0C11-4754-890C-7414CAACC397}" destId="{D68A475C-11B3-4D64-973E-F150E53B2402}" srcOrd="0" destOrd="0" presId="urn:microsoft.com/office/officeart/2005/8/layout/process4"/>
    <dgm:cxn modelId="{876327BB-1E3D-4740-B4B4-75FD4430B204}" type="presParOf" srcId="{C1D024DD-D98C-4052-A513-C0E2AAD97ECB}" destId="{429BCB4E-BF95-4EE3-8D8E-5CF0590CB907}" srcOrd="0" destOrd="0" presId="urn:microsoft.com/office/officeart/2005/8/layout/process4"/>
    <dgm:cxn modelId="{7E63A881-461F-48DE-8E91-47A060E9369A}" type="presParOf" srcId="{429BCB4E-BF95-4EE3-8D8E-5CF0590CB907}" destId="{D68A475C-11B3-4D64-973E-F150E53B2402}" srcOrd="0" destOrd="0" presId="urn:microsoft.com/office/officeart/2005/8/layout/process4"/>
    <dgm:cxn modelId="{C45FABF5-09C4-448B-A72D-2FCE8A5FAD3F}" type="presParOf" srcId="{C1D024DD-D98C-4052-A513-C0E2AAD97ECB}" destId="{B9149B7E-FB0C-43CA-9A22-A28920C476F4}" srcOrd="1" destOrd="0" presId="urn:microsoft.com/office/officeart/2005/8/layout/process4"/>
    <dgm:cxn modelId="{AF55E4DD-95AD-4185-9664-9CEB3FD5061D}" type="presParOf" srcId="{C1D024DD-D98C-4052-A513-C0E2AAD97ECB}" destId="{E34A86E9-D5BA-41A4-A18C-652AF6B834D7}" srcOrd="2" destOrd="0" presId="urn:microsoft.com/office/officeart/2005/8/layout/process4"/>
    <dgm:cxn modelId="{75C38C93-FB7D-47DF-A301-83D2FAA12034}" type="presParOf" srcId="{E34A86E9-D5BA-41A4-A18C-652AF6B834D7}" destId="{9E8EFE11-D61B-4976-9D43-554A87A090DE}" srcOrd="0" destOrd="0" presId="urn:microsoft.com/office/officeart/2005/8/layout/process4"/>
    <dgm:cxn modelId="{DF83EFB2-9EFF-4FAD-83C4-D1BA6B69271D}" type="presParOf" srcId="{C1D024DD-D98C-4052-A513-C0E2AAD97ECB}" destId="{4F1B17D2-E277-4193-962F-91A8DA809AFF}" srcOrd="3" destOrd="0" presId="urn:microsoft.com/office/officeart/2005/8/layout/process4"/>
    <dgm:cxn modelId="{41D59C47-DD28-4D86-A61B-5E95F584D284}" type="presParOf" srcId="{C1D024DD-D98C-4052-A513-C0E2AAD97ECB}" destId="{0C1D584E-7070-4A21-BB73-E74B05BCCC33}" srcOrd="4" destOrd="0" presId="urn:microsoft.com/office/officeart/2005/8/layout/process4"/>
    <dgm:cxn modelId="{FD0C704F-8176-49AA-A7D5-6D9E4397FE26}" type="presParOf" srcId="{0C1D584E-7070-4A21-BB73-E74B05BCCC33}" destId="{5AD23F42-9381-4003-BF59-71EAF73C49A1}" srcOrd="0" destOrd="0" presId="urn:microsoft.com/office/officeart/2005/8/layout/process4"/>
    <dgm:cxn modelId="{89E9D8E4-A30D-477A-99D2-398ED14D7E0A}" type="presParOf" srcId="{C1D024DD-D98C-4052-A513-C0E2AAD97ECB}" destId="{33334A38-974C-4DD1-921D-61449AEC6C0D}" srcOrd="5" destOrd="0" presId="urn:microsoft.com/office/officeart/2005/8/layout/process4"/>
    <dgm:cxn modelId="{91EA3DCE-1355-4331-BF2C-842CCFDC0949}" type="presParOf" srcId="{C1D024DD-D98C-4052-A513-C0E2AAD97ECB}" destId="{5F772BC7-08EB-4FD5-9953-4C75A27B583A}" srcOrd="6" destOrd="0" presId="urn:microsoft.com/office/officeart/2005/8/layout/process4"/>
    <dgm:cxn modelId="{CCF10186-2CEB-4C01-B033-8C3A208037BB}" type="presParOf" srcId="{5F772BC7-08EB-4FD5-9953-4C75A27B583A}" destId="{D3C5D7D4-B9DC-40E3-977F-7666F2683402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787DFF7-BC85-4A4C-9050-75EFBC2F5A50}" type="doc">
      <dgm:prSet loTypeId="urn:microsoft.com/office/officeart/2005/8/layout/process4" loCatId="list" qsTypeId="urn:microsoft.com/office/officeart/2005/8/quickstyle/simple1" qsCatId="simple" csTypeId="urn:microsoft.com/office/officeart/2005/8/colors/colorful1#5" csCatId="colorful" phldr="1"/>
      <dgm:spPr/>
      <dgm:t>
        <a:bodyPr/>
        <a:lstStyle/>
        <a:p>
          <a:endParaRPr lang="en-US"/>
        </a:p>
      </dgm:t>
    </dgm:pt>
    <dgm:pt modelId="{F66FCAC0-A5BA-4026-BC21-7146CA77E3FC}">
      <dgm:prSet phldrT="[Text]" custT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en-US" sz="2400" b="1" dirty="0" smtClean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Introduction and Problem Definition</a:t>
          </a:r>
          <a:endParaRPr lang="en-US" sz="2400" dirty="0">
            <a:solidFill>
              <a:schemeClr val="bg1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BD21F458-D1F5-4DA9-8402-B806E6D2DCB5}" type="parTrans" cxnId="{51515B18-0A97-4A8A-AAEE-4543CE5C75D7}">
      <dgm:prSet/>
      <dgm:spPr/>
      <dgm:t>
        <a:bodyPr/>
        <a:lstStyle/>
        <a:p>
          <a:endParaRPr lang="en-US"/>
        </a:p>
      </dgm:t>
    </dgm:pt>
    <dgm:pt modelId="{6405B513-61A8-4D7A-9CCC-0916E3397523}" type="sibTrans" cxnId="{51515B18-0A97-4A8A-AAEE-4543CE5C75D7}">
      <dgm:prSet/>
      <dgm:spPr/>
      <dgm:t>
        <a:bodyPr/>
        <a:lstStyle/>
        <a:p>
          <a:endParaRPr lang="en-US"/>
        </a:p>
      </dgm:t>
    </dgm:pt>
    <dgm:pt modelId="{44A571CA-D193-4D85-AA05-C4B1B518B58B}">
      <dgm:prSet phldrT="[Text]" custT="1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n-US" sz="2400" b="1" dirty="0" smtClean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Materials and Methods</a:t>
          </a:r>
          <a:endParaRPr lang="en-US" sz="2400" dirty="0">
            <a:solidFill>
              <a:schemeClr val="bg1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A7DF7F95-F1D5-4F32-B255-BA5E5052E62A}" type="parTrans" cxnId="{B010B9A3-4F66-4A5B-86C5-BCBA778C87F1}">
      <dgm:prSet/>
      <dgm:spPr/>
      <dgm:t>
        <a:bodyPr/>
        <a:lstStyle/>
        <a:p>
          <a:endParaRPr lang="en-US"/>
        </a:p>
      </dgm:t>
    </dgm:pt>
    <dgm:pt modelId="{A5BDC5DC-D40E-4D19-8BF3-B51539A43646}" type="sibTrans" cxnId="{B010B9A3-4F66-4A5B-86C5-BCBA778C87F1}">
      <dgm:prSet/>
      <dgm:spPr/>
      <dgm:t>
        <a:bodyPr/>
        <a:lstStyle/>
        <a:p>
          <a:endParaRPr lang="en-US"/>
        </a:p>
      </dgm:t>
    </dgm:pt>
    <dgm:pt modelId="{819F359F-FA92-40CC-BE3B-19E423EE7EB5}">
      <dgm:prSet phldrT="[Text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Results and Discussions</a:t>
          </a:r>
          <a:endParaRPr lang="en-US" sz="2400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47381505-CAB2-4110-B8C6-3A7A4247F521}" type="parTrans" cxnId="{4E9DC29A-FCBB-4962-8E64-B5DB4AA72CA6}">
      <dgm:prSet/>
      <dgm:spPr/>
      <dgm:t>
        <a:bodyPr/>
        <a:lstStyle/>
        <a:p>
          <a:endParaRPr lang="en-US"/>
        </a:p>
      </dgm:t>
    </dgm:pt>
    <dgm:pt modelId="{57F92BCC-5275-4F90-A54B-CA48F4016694}" type="sibTrans" cxnId="{4E9DC29A-FCBB-4962-8E64-B5DB4AA72CA6}">
      <dgm:prSet/>
      <dgm:spPr/>
      <dgm:t>
        <a:bodyPr/>
        <a:lstStyle/>
        <a:p>
          <a:endParaRPr lang="en-US"/>
        </a:p>
      </dgm:t>
    </dgm:pt>
    <dgm:pt modelId="{E212EAEE-0C11-4754-890C-7414CAACC397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US" sz="2400" b="1" dirty="0" smtClean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Conclusions</a:t>
          </a:r>
          <a:endParaRPr lang="en-US" sz="2400" b="1" dirty="0">
            <a:solidFill>
              <a:schemeClr val="bg1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2C285F5F-C7C1-4A9F-B917-713E93C96D73}" type="sibTrans" cxnId="{A992A05A-1C69-44BB-92E6-82AEDEA7E2C3}">
      <dgm:prSet/>
      <dgm:spPr/>
      <dgm:t>
        <a:bodyPr/>
        <a:lstStyle/>
        <a:p>
          <a:endParaRPr lang="en-US"/>
        </a:p>
      </dgm:t>
    </dgm:pt>
    <dgm:pt modelId="{CE9D5361-54E4-481E-82AB-F1476590D3C0}" type="parTrans" cxnId="{A992A05A-1C69-44BB-92E6-82AEDEA7E2C3}">
      <dgm:prSet/>
      <dgm:spPr/>
      <dgm:t>
        <a:bodyPr/>
        <a:lstStyle/>
        <a:p>
          <a:endParaRPr lang="en-US"/>
        </a:p>
      </dgm:t>
    </dgm:pt>
    <dgm:pt modelId="{C1D024DD-D98C-4052-A513-C0E2AAD97ECB}" type="pres">
      <dgm:prSet presAssocID="{D787DFF7-BC85-4A4C-9050-75EFBC2F5A5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29BCB4E-BF95-4EE3-8D8E-5CF0590CB907}" type="pres">
      <dgm:prSet presAssocID="{E212EAEE-0C11-4754-890C-7414CAACC397}" presName="boxAndChildren" presStyleCnt="0"/>
      <dgm:spPr/>
    </dgm:pt>
    <dgm:pt modelId="{D68A475C-11B3-4D64-973E-F150E53B2402}" type="pres">
      <dgm:prSet presAssocID="{E212EAEE-0C11-4754-890C-7414CAACC397}" presName="parentTextBox" presStyleLbl="node1" presStyleIdx="0" presStyleCnt="4" custScaleY="9572" custLinFactNeighborX="9615" custLinFactNeighborY="28060"/>
      <dgm:spPr/>
      <dgm:t>
        <a:bodyPr/>
        <a:lstStyle/>
        <a:p>
          <a:endParaRPr lang="en-US"/>
        </a:p>
      </dgm:t>
    </dgm:pt>
    <dgm:pt modelId="{B9149B7E-FB0C-43CA-9A22-A28920C476F4}" type="pres">
      <dgm:prSet presAssocID="{57F92BCC-5275-4F90-A54B-CA48F4016694}" presName="sp" presStyleCnt="0"/>
      <dgm:spPr/>
    </dgm:pt>
    <dgm:pt modelId="{E34A86E9-D5BA-41A4-A18C-652AF6B834D7}" type="pres">
      <dgm:prSet presAssocID="{819F359F-FA92-40CC-BE3B-19E423EE7EB5}" presName="arrowAndChildren" presStyleCnt="0"/>
      <dgm:spPr/>
    </dgm:pt>
    <dgm:pt modelId="{9E8EFE11-D61B-4976-9D43-554A87A090DE}" type="pres">
      <dgm:prSet presAssocID="{819F359F-FA92-40CC-BE3B-19E423EE7EB5}" presName="parentTextArrow" presStyleLbl="node1" presStyleIdx="1" presStyleCnt="4" custAng="0" custScaleY="8223" custLinFactNeighborY="-18190"/>
      <dgm:spPr/>
      <dgm:t>
        <a:bodyPr/>
        <a:lstStyle/>
        <a:p>
          <a:endParaRPr lang="en-US"/>
        </a:p>
      </dgm:t>
    </dgm:pt>
    <dgm:pt modelId="{4F1B17D2-E277-4193-962F-91A8DA809AFF}" type="pres">
      <dgm:prSet presAssocID="{A5BDC5DC-D40E-4D19-8BF3-B51539A43646}" presName="sp" presStyleCnt="0"/>
      <dgm:spPr/>
    </dgm:pt>
    <dgm:pt modelId="{0C1D584E-7070-4A21-BB73-E74B05BCCC33}" type="pres">
      <dgm:prSet presAssocID="{44A571CA-D193-4D85-AA05-C4B1B518B58B}" presName="arrowAndChildren" presStyleCnt="0"/>
      <dgm:spPr/>
    </dgm:pt>
    <dgm:pt modelId="{5AD23F42-9381-4003-BF59-71EAF73C49A1}" type="pres">
      <dgm:prSet presAssocID="{44A571CA-D193-4D85-AA05-C4B1B518B58B}" presName="parentTextArrow" presStyleLbl="node1" presStyleIdx="2" presStyleCnt="4" custScaleY="8337" custLinFactNeighborY="-18247"/>
      <dgm:spPr/>
      <dgm:t>
        <a:bodyPr/>
        <a:lstStyle/>
        <a:p>
          <a:endParaRPr lang="en-US"/>
        </a:p>
      </dgm:t>
    </dgm:pt>
    <dgm:pt modelId="{33334A38-974C-4DD1-921D-61449AEC6C0D}" type="pres">
      <dgm:prSet presAssocID="{6405B513-61A8-4D7A-9CCC-0916E3397523}" presName="sp" presStyleCnt="0"/>
      <dgm:spPr/>
    </dgm:pt>
    <dgm:pt modelId="{5F772BC7-08EB-4FD5-9953-4C75A27B583A}" type="pres">
      <dgm:prSet presAssocID="{F66FCAC0-A5BA-4026-BC21-7146CA77E3FC}" presName="arrowAndChildren" presStyleCnt="0"/>
      <dgm:spPr/>
    </dgm:pt>
    <dgm:pt modelId="{D3C5D7D4-B9DC-40E3-977F-7666F2683402}" type="pres">
      <dgm:prSet presAssocID="{F66FCAC0-A5BA-4026-BC21-7146CA77E3FC}" presName="parentTextArrow" presStyleLbl="node1" presStyleIdx="3" presStyleCnt="4" custScaleY="8484" custLinFactNeighborX="962" custLinFactNeighborY="-18371"/>
      <dgm:spPr/>
      <dgm:t>
        <a:bodyPr/>
        <a:lstStyle/>
        <a:p>
          <a:endParaRPr lang="en-US"/>
        </a:p>
      </dgm:t>
    </dgm:pt>
  </dgm:ptLst>
  <dgm:cxnLst>
    <dgm:cxn modelId="{4E9DC29A-FCBB-4962-8E64-B5DB4AA72CA6}" srcId="{D787DFF7-BC85-4A4C-9050-75EFBC2F5A50}" destId="{819F359F-FA92-40CC-BE3B-19E423EE7EB5}" srcOrd="2" destOrd="0" parTransId="{47381505-CAB2-4110-B8C6-3A7A4247F521}" sibTransId="{57F92BCC-5275-4F90-A54B-CA48F4016694}"/>
    <dgm:cxn modelId="{B010B9A3-4F66-4A5B-86C5-BCBA778C87F1}" srcId="{D787DFF7-BC85-4A4C-9050-75EFBC2F5A50}" destId="{44A571CA-D193-4D85-AA05-C4B1B518B58B}" srcOrd="1" destOrd="0" parTransId="{A7DF7F95-F1D5-4F32-B255-BA5E5052E62A}" sibTransId="{A5BDC5DC-D40E-4D19-8BF3-B51539A43646}"/>
    <dgm:cxn modelId="{121F7DDE-CA3A-48BA-9F70-AE460EA3778B}" type="presOf" srcId="{44A571CA-D193-4D85-AA05-C4B1B518B58B}" destId="{5AD23F42-9381-4003-BF59-71EAF73C49A1}" srcOrd="0" destOrd="0" presId="urn:microsoft.com/office/officeart/2005/8/layout/process4"/>
    <dgm:cxn modelId="{C7D4D4FE-7EF2-4DBB-AF41-010F5ACABD52}" type="presOf" srcId="{F66FCAC0-A5BA-4026-BC21-7146CA77E3FC}" destId="{D3C5D7D4-B9DC-40E3-977F-7666F2683402}" srcOrd="0" destOrd="0" presId="urn:microsoft.com/office/officeart/2005/8/layout/process4"/>
    <dgm:cxn modelId="{A992A05A-1C69-44BB-92E6-82AEDEA7E2C3}" srcId="{D787DFF7-BC85-4A4C-9050-75EFBC2F5A50}" destId="{E212EAEE-0C11-4754-890C-7414CAACC397}" srcOrd="3" destOrd="0" parTransId="{CE9D5361-54E4-481E-82AB-F1476590D3C0}" sibTransId="{2C285F5F-C7C1-4A9F-B917-713E93C96D73}"/>
    <dgm:cxn modelId="{CDB13AF9-2606-4CDF-AF34-B3FAB16127D6}" type="presOf" srcId="{D787DFF7-BC85-4A4C-9050-75EFBC2F5A50}" destId="{C1D024DD-D98C-4052-A513-C0E2AAD97ECB}" srcOrd="0" destOrd="0" presId="urn:microsoft.com/office/officeart/2005/8/layout/process4"/>
    <dgm:cxn modelId="{8B24C0A6-B943-4B2E-99FA-370445DB2D58}" type="presOf" srcId="{819F359F-FA92-40CC-BE3B-19E423EE7EB5}" destId="{9E8EFE11-D61B-4976-9D43-554A87A090DE}" srcOrd="0" destOrd="0" presId="urn:microsoft.com/office/officeart/2005/8/layout/process4"/>
    <dgm:cxn modelId="{E2FE6277-E5D4-405B-971F-425A9760C8F6}" type="presOf" srcId="{E212EAEE-0C11-4754-890C-7414CAACC397}" destId="{D68A475C-11B3-4D64-973E-F150E53B2402}" srcOrd="0" destOrd="0" presId="urn:microsoft.com/office/officeart/2005/8/layout/process4"/>
    <dgm:cxn modelId="{51515B18-0A97-4A8A-AAEE-4543CE5C75D7}" srcId="{D787DFF7-BC85-4A4C-9050-75EFBC2F5A50}" destId="{F66FCAC0-A5BA-4026-BC21-7146CA77E3FC}" srcOrd="0" destOrd="0" parTransId="{BD21F458-D1F5-4DA9-8402-B806E6D2DCB5}" sibTransId="{6405B513-61A8-4D7A-9CCC-0916E3397523}"/>
    <dgm:cxn modelId="{BCAAE5E8-20C4-438D-AD28-0B16D7F2486B}" type="presParOf" srcId="{C1D024DD-D98C-4052-A513-C0E2AAD97ECB}" destId="{429BCB4E-BF95-4EE3-8D8E-5CF0590CB907}" srcOrd="0" destOrd="0" presId="urn:microsoft.com/office/officeart/2005/8/layout/process4"/>
    <dgm:cxn modelId="{A75625A8-D83A-4679-B29E-D405F64D0DF1}" type="presParOf" srcId="{429BCB4E-BF95-4EE3-8D8E-5CF0590CB907}" destId="{D68A475C-11B3-4D64-973E-F150E53B2402}" srcOrd="0" destOrd="0" presId="urn:microsoft.com/office/officeart/2005/8/layout/process4"/>
    <dgm:cxn modelId="{4AB8772D-3080-49A4-A97B-21C8F6EEFACA}" type="presParOf" srcId="{C1D024DD-D98C-4052-A513-C0E2AAD97ECB}" destId="{B9149B7E-FB0C-43CA-9A22-A28920C476F4}" srcOrd="1" destOrd="0" presId="urn:microsoft.com/office/officeart/2005/8/layout/process4"/>
    <dgm:cxn modelId="{3409A462-6D61-4A5D-8DFD-3A5EB3DF58CA}" type="presParOf" srcId="{C1D024DD-D98C-4052-A513-C0E2AAD97ECB}" destId="{E34A86E9-D5BA-41A4-A18C-652AF6B834D7}" srcOrd="2" destOrd="0" presId="urn:microsoft.com/office/officeart/2005/8/layout/process4"/>
    <dgm:cxn modelId="{3CDADE75-789F-4E45-86DD-FCF7BB8C2550}" type="presParOf" srcId="{E34A86E9-D5BA-41A4-A18C-652AF6B834D7}" destId="{9E8EFE11-D61B-4976-9D43-554A87A090DE}" srcOrd="0" destOrd="0" presId="urn:microsoft.com/office/officeart/2005/8/layout/process4"/>
    <dgm:cxn modelId="{4B6798C1-8D1B-4E8F-A918-53F344D6083E}" type="presParOf" srcId="{C1D024DD-D98C-4052-A513-C0E2AAD97ECB}" destId="{4F1B17D2-E277-4193-962F-91A8DA809AFF}" srcOrd="3" destOrd="0" presId="urn:microsoft.com/office/officeart/2005/8/layout/process4"/>
    <dgm:cxn modelId="{DF6CDC05-C005-4981-BCF8-99E851EF1E65}" type="presParOf" srcId="{C1D024DD-D98C-4052-A513-C0E2AAD97ECB}" destId="{0C1D584E-7070-4A21-BB73-E74B05BCCC33}" srcOrd="4" destOrd="0" presId="urn:microsoft.com/office/officeart/2005/8/layout/process4"/>
    <dgm:cxn modelId="{CA97AE4F-6EB8-4C89-81F0-56CAD68EA67D}" type="presParOf" srcId="{0C1D584E-7070-4A21-BB73-E74B05BCCC33}" destId="{5AD23F42-9381-4003-BF59-71EAF73C49A1}" srcOrd="0" destOrd="0" presId="urn:microsoft.com/office/officeart/2005/8/layout/process4"/>
    <dgm:cxn modelId="{B937F77D-B9AD-4269-8E7C-54EB5F1626BB}" type="presParOf" srcId="{C1D024DD-D98C-4052-A513-C0E2AAD97ECB}" destId="{33334A38-974C-4DD1-921D-61449AEC6C0D}" srcOrd="5" destOrd="0" presId="urn:microsoft.com/office/officeart/2005/8/layout/process4"/>
    <dgm:cxn modelId="{7BEAAA23-73C8-4905-9F6A-E80BDFA95FAB}" type="presParOf" srcId="{C1D024DD-D98C-4052-A513-C0E2AAD97ECB}" destId="{5F772BC7-08EB-4FD5-9953-4C75A27B583A}" srcOrd="6" destOrd="0" presId="urn:microsoft.com/office/officeart/2005/8/layout/process4"/>
    <dgm:cxn modelId="{576CCA79-287C-47A6-B616-157B5D20A56C}" type="presParOf" srcId="{5F772BC7-08EB-4FD5-9953-4C75A27B583A}" destId="{D3C5D7D4-B9DC-40E3-977F-7666F2683402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787DFF7-BC85-4A4C-9050-75EFBC2F5A50}" type="doc">
      <dgm:prSet loTypeId="urn:microsoft.com/office/officeart/2005/8/layout/process4" loCatId="list" qsTypeId="urn:microsoft.com/office/officeart/2005/8/quickstyle/simple1" qsCatId="simple" csTypeId="urn:microsoft.com/office/officeart/2005/8/colors/colorful1#6" csCatId="colorful" phldr="1"/>
      <dgm:spPr/>
      <dgm:t>
        <a:bodyPr/>
        <a:lstStyle/>
        <a:p>
          <a:endParaRPr lang="en-US"/>
        </a:p>
      </dgm:t>
    </dgm:pt>
    <dgm:pt modelId="{F66FCAC0-A5BA-4026-BC21-7146CA77E3FC}">
      <dgm:prSet phldrT="[Text]" custT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en-US" sz="2400" b="1" dirty="0" smtClean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Introduction and Problem Definition</a:t>
          </a:r>
          <a:endParaRPr lang="en-US" sz="2400" dirty="0">
            <a:solidFill>
              <a:schemeClr val="bg1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BD21F458-D1F5-4DA9-8402-B806E6D2DCB5}" type="parTrans" cxnId="{51515B18-0A97-4A8A-AAEE-4543CE5C75D7}">
      <dgm:prSet/>
      <dgm:spPr/>
      <dgm:t>
        <a:bodyPr/>
        <a:lstStyle/>
        <a:p>
          <a:endParaRPr lang="en-US"/>
        </a:p>
      </dgm:t>
    </dgm:pt>
    <dgm:pt modelId="{6405B513-61A8-4D7A-9CCC-0916E3397523}" type="sibTrans" cxnId="{51515B18-0A97-4A8A-AAEE-4543CE5C75D7}">
      <dgm:prSet/>
      <dgm:spPr/>
      <dgm:t>
        <a:bodyPr/>
        <a:lstStyle/>
        <a:p>
          <a:endParaRPr lang="en-US"/>
        </a:p>
      </dgm:t>
    </dgm:pt>
    <dgm:pt modelId="{44A571CA-D193-4D85-AA05-C4B1B518B58B}">
      <dgm:prSet phldrT="[Text]" custT="1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n-US" sz="2400" b="1" dirty="0" smtClean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Materials and Methods</a:t>
          </a:r>
          <a:endParaRPr lang="en-US" sz="2400" dirty="0">
            <a:solidFill>
              <a:schemeClr val="bg1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A7DF7F95-F1D5-4F32-B255-BA5E5052E62A}" type="parTrans" cxnId="{B010B9A3-4F66-4A5B-86C5-BCBA778C87F1}">
      <dgm:prSet/>
      <dgm:spPr/>
      <dgm:t>
        <a:bodyPr/>
        <a:lstStyle/>
        <a:p>
          <a:endParaRPr lang="en-US"/>
        </a:p>
      </dgm:t>
    </dgm:pt>
    <dgm:pt modelId="{A5BDC5DC-D40E-4D19-8BF3-B51539A43646}" type="sibTrans" cxnId="{B010B9A3-4F66-4A5B-86C5-BCBA778C87F1}">
      <dgm:prSet/>
      <dgm:spPr/>
      <dgm:t>
        <a:bodyPr/>
        <a:lstStyle/>
        <a:p>
          <a:endParaRPr lang="en-US"/>
        </a:p>
      </dgm:t>
    </dgm:pt>
    <dgm:pt modelId="{819F359F-FA92-40CC-BE3B-19E423EE7EB5}">
      <dgm:prSet phldrT="[Text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Results and Discussions</a:t>
          </a:r>
          <a:endParaRPr lang="en-US" sz="2400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47381505-CAB2-4110-B8C6-3A7A4247F521}" type="parTrans" cxnId="{4E9DC29A-FCBB-4962-8E64-B5DB4AA72CA6}">
      <dgm:prSet/>
      <dgm:spPr/>
      <dgm:t>
        <a:bodyPr/>
        <a:lstStyle/>
        <a:p>
          <a:endParaRPr lang="en-US"/>
        </a:p>
      </dgm:t>
    </dgm:pt>
    <dgm:pt modelId="{57F92BCC-5275-4F90-A54B-CA48F4016694}" type="sibTrans" cxnId="{4E9DC29A-FCBB-4962-8E64-B5DB4AA72CA6}">
      <dgm:prSet/>
      <dgm:spPr/>
      <dgm:t>
        <a:bodyPr/>
        <a:lstStyle/>
        <a:p>
          <a:endParaRPr lang="en-US"/>
        </a:p>
      </dgm:t>
    </dgm:pt>
    <dgm:pt modelId="{E212EAEE-0C11-4754-890C-7414CAACC397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US" sz="2400" b="1" dirty="0" smtClean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Conclusions</a:t>
          </a:r>
          <a:endParaRPr lang="en-US" sz="2400" b="1" dirty="0">
            <a:solidFill>
              <a:schemeClr val="bg1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2C285F5F-C7C1-4A9F-B917-713E93C96D73}" type="sibTrans" cxnId="{A992A05A-1C69-44BB-92E6-82AEDEA7E2C3}">
      <dgm:prSet/>
      <dgm:spPr/>
      <dgm:t>
        <a:bodyPr/>
        <a:lstStyle/>
        <a:p>
          <a:endParaRPr lang="en-US"/>
        </a:p>
      </dgm:t>
    </dgm:pt>
    <dgm:pt modelId="{CE9D5361-54E4-481E-82AB-F1476590D3C0}" type="parTrans" cxnId="{A992A05A-1C69-44BB-92E6-82AEDEA7E2C3}">
      <dgm:prSet/>
      <dgm:spPr/>
      <dgm:t>
        <a:bodyPr/>
        <a:lstStyle/>
        <a:p>
          <a:endParaRPr lang="en-US"/>
        </a:p>
      </dgm:t>
    </dgm:pt>
    <dgm:pt modelId="{C1D024DD-D98C-4052-A513-C0E2AAD97ECB}" type="pres">
      <dgm:prSet presAssocID="{D787DFF7-BC85-4A4C-9050-75EFBC2F5A5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29BCB4E-BF95-4EE3-8D8E-5CF0590CB907}" type="pres">
      <dgm:prSet presAssocID="{E212EAEE-0C11-4754-890C-7414CAACC397}" presName="boxAndChildren" presStyleCnt="0"/>
      <dgm:spPr/>
    </dgm:pt>
    <dgm:pt modelId="{D68A475C-11B3-4D64-973E-F150E53B2402}" type="pres">
      <dgm:prSet presAssocID="{E212EAEE-0C11-4754-890C-7414CAACC397}" presName="parentTextBox" presStyleLbl="node1" presStyleIdx="0" presStyleCnt="4" custScaleY="9572" custLinFactNeighborX="9615" custLinFactNeighborY="28060"/>
      <dgm:spPr/>
      <dgm:t>
        <a:bodyPr/>
        <a:lstStyle/>
        <a:p>
          <a:endParaRPr lang="en-US"/>
        </a:p>
      </dgm:t>
    </dgm:pt>
    <dgm:pt modelId="{B9149B7E-FB0C-43CA-9A22-A28920C476F4}" type="pres">
      <dgm:prSet presAssocID="{57F92BCC-5275-4F90-A54B-CA48F4016694}" presName="sp" presStyleCnt="0"/>
      <dgm:spPr/>
    </dgm:pt>
    <dgm:pt modelId="{E34A86E9-D5BA-41A4-A18C-652AF6B834D7}" type="pres">
      <dgm:prSet presAssocID="{819F359F-FA92-40CC-BE3B-19E423EE7EB5}" presName="arrowAndChildren" presStyleCnt="0"/>
      <dgm:spPr/>
    </dgm:pt>
    <dgm:pt modelId="{9E8EFE11-D61B-4976-9D43-554A87A090DE}" type="pres">
      <dgm:prSet presAssocID="{819F359F-FA92-40CC-BE3B-19E423EE7EB5}" presName="parentTextArrow" presStyleLbl="node1" presStyleIdx="1" presStyleCnt="4" custAng="0" custScaleY="8223" custLinFactNeighborX="7692" custLinFactNeighborY="-18161"/>
      <dgm:spPr/>
      <dgm:t>
        <a:bodyPr/>
        <a:lstStyle/>
        <a:p>
          <a:endParaRPr lang="en-US"/>
        </a:p>
      </dgm:t>
    </dgm:pt>
    <dgm:pt modelId="{4F1B17D2-E277-4193-962F-91A8DA809AFF}" type="pres">
      <dgm:prSet presAssocID="{A5BDC5DC-D40E-4D19-8BF3-B51539A43646}" presName="sp" presStyleCnt="0"/>
      <dgm:spPr/>
    </dgm:pt>
    <dgm:pt modelId="{0C1D584E-7070-4A21-BB73-E74B05BCCC33}" type="pres">
      <dgm:prSet presAssocID="{44A571CA-D193-4D85-AA05-C4B1B518B58B}" presName="arrowAndChildren" presStyleCnt="0"/>
      <dgm:spPr/>
    </dgm:pt>
    <dgm:pt modelId="{5AD23F42-9381-4003-BF59-71EAF73C49A1}" type="pres">
      <dgm:prSet presAssocID="{44A571CA-D193-4D85-AA05-C4B1B518B58B}" presName="parentTextArrow" presStyleLbl="node1" presStyleIdx="2" presStyleCnt="4" custScaleY="8337" custLinFactNeighborY="-18247"/>
      <dgm:spPr/>
      <dgm:t>
        <a:bodyPr/>
        <a:lstStyle/>
        <a:p>
          <a:endParaRPr lang="en-US"/>
        </a:p>
      </dgm:t>
    </dgm:pt>
    <dgm:pt modelId="{33334A38-974C-4DD1-921D-61449AEC6C0D}" type="pres">
      <dgm:prSet presAssocID="{6405B513-61A8-4D7A-9CCC-0916E3397523}" presName="sp" presStyleCnt="0"/>
      <dgm:spPr/>
    </dgm:pt>
    <dgm:pt modelId="{5F772BC7-08EB-4FD5-9953-4C75A27B583A}" type="pres">
      <dgm:prSet presAssocID="{F66FCAC0-A5BA-4026-BC21-7146CA77E3FC}" presName="arrowAndChildren" presStyleCnt="0"/>
      <dgm:spPr/>
    </dgm:pt>
    <dgm:pt modelId="{D3C5D7D4-B9DC-40E3-977F-7666F2683402}" type="pres">
      <dgm:prSet presAssocID="{F66FCAC0-A5BA-4026-BC21-7146CA77E3FC}" presName="parentTextArrow" presStyleLbl="node1" presStyleIdx="3" presStyleCnt="4" custScaleY="8484" custLinFactNeighborX="962" custLinFactNeighborY="-18371"/>
      <dgm:spPr/>
      <dgm:t>
        <a:bodyPr/>
        <a:lstStyle/>
        <a:p>
          <a:endParaRPr lang="en-US"/>
        </a:p>
      </dgm:t>
    </dgm:pt>
  </dgm:ptLst>
  <dgm:cxnLst>
    <dgm:cxn modelId="{4E9DC29A-FCBB-4962-8E64-B5DB4AA72CA6}" srcId="{D787DFF7-BC85-4A4C-9050-75EFBC2F5A50}" destId="{819F359F-FA92-40CC-BE3B-19E423EE7EB5}" srcOrd="2" destOrd="0" parTransId="{47381505-CAB2-4110-B8C6-3A7A4247F521}" sibTransId="{57F92BCC-5275-4F90-A54B-CA48F4016694}"/>
    <dgm:cxn modelId="{B010B9A3-4F66-4A5B-86C5-BCBA778C87F1}" srcId="{D787DFF7-BC85-4A4C-9050-75EFBC2F5A50}" destId="{44A571CA-D193-4D85-AA05-C4B1B518B58B}" srcOrd="1" destOrd="0" parTransId="{A7DF7F95-F1D5-4F32-B255-BA5E5052E62A}" sibTransId="{A5BDC5DC-D40E-4D19-8BF3-B51539A43646}"/>
    <dgm:cxn modelId="{06489D94-1FA3-4356-BE9B-0E99D508881B}" type="presOf" srcId="{D787DFF7-BC85-4A4C-9050-75EFBC2F5A50}" destId="{C1D024DD-D98C-4052-A513-C0E2AAD97ECB}" srcOrd="0" destOrd="0" presId="urn:microsoft.com/office/officeart/2005/8/layout/process4"/>
    <dgm:cxn modelId="{A992A05A-1C69-44BB-92E6-82AEDEA7E2C3}" srcId="{D787DFF7-BC85-4A4C-9050-75EFBC2F5A50}" destId="{E212EAEE-0C11-4754-890C-7414CAACC397}" srcOrd="3" destOrd="0" parTransId="{CE9D5361-54E4-481E-82AB-F1476590D3C0}" sibTransId="{2C285F5F-C7C1-4A9F-B917-713E93C96D73}"/>
    <dgm:cxn modelId="{08F2A28D-B46C-4E4A-916C-BDAC62DDA484}" type="presOf" srcId="{E212EAEE-0C11-4754-890C-7414CAACC397}" destId="{D68A475C-11B3-4D64-973E-F150E53B2402}" srcOrd="0" destOrd="0" presId="urn:microsoft.com/office/officeart/2005/8/layout/process4"/>
    <dgm:cxn modelId="{583328D2-E866-4857-B184-3F9B5E41E8DB}" type="presOf" srcId="{819F359F-FA92-40CC-BE3B-19E423EE7EB5}" destId="{9E8EFE11-D61B-4976-9D43-554A87A090DE}" srcOrd="0" destOrd="0" presId="urn:microsoft.com/office/officeart/2005/8/layout/process4"/>
    <dgm:cxn modelId="{C3087C66-59F3-4FCD-BD35-12161BF9F4B8}" type="presOf" srcId="{44A571CA-D193-4D85-AA05-C4B1B518B58B}" destId="{5AD23F42-9381-4003-BF59-71EAF73C49A1}" srcOrd="0" destOrd="0" presId="urn:microsoft.com/office/officeart/2005/8/layout/process4"/>
    <dgm:cxn modelId="{51515B18-0A97-4A8A-AAEE-4543CE5C75D7}" srcId="{D787DFF7-BC85-4A4C-9050-75EFBC2F5A50}" destId="{F66FCAC0-A5BA-4026-BC21-7146CA77E3FC}" srcOrd="0" destOrd="0" parTransId="{BD21F458-D1F5-4DA9-8402-B806E6D2DCB5}" sibTransId="{6405B513-61A8-4D7A-9CCC-0916E3397523}"/>
    <dgm:cxn modelId="{FCFB33A7-B588-4048-B007-9B9D367B70D3}" type="presOf" srcId="{F66FCAC0-A5BA-4026-BC21-7146CA77E3FC}" destId="{D3C5D7D4-B9DC-40E3-977F-7666F2683402}" srcOrd="0" destOrd="0" presId="urn:microsoft.com/office/officeart/2005/8/layout/process4"/>
    <dgm:cxn modelId="{3E185B8D-70ED-4AF0-BC45-E42D76829B8E}" type="presParOf" srcId="{C1D024DD-D98C-4052-A513-C0E2AAD97ECB}" destId="{429BCB4E-BF95-4EE3-8D8E-5CF0590CB907}" srcOrd="0" destOrd="0" presId="urn:microsoft.com/office/officeart/2005/8/layout/process4"/>
    <dgm:cxn modelId="{3D64D5DB-7670-498D-9FE5-4A63F926AEE6}" type="presParOf" srcId="{429BCB4E-BF95-4EE3-8D8E-5CF0590CB907}" destId="{D68A475C-11B3-4D64-973E-F150E53B2402}" srcOrd="0" destOrd="0" presId="urn:microsoft.com/office/officeart/2005/8/layout/process4"/>
    <dgm:cxn modelId="{342BD523-F82A-401E-AD10-0CD85B8BE9E2}" type="presParOf" srcId="{C1D024DD-D98C-4052-A513-C0E2AAD97ECB}" destId="{B9149B7E-FB0C-43CA-9A22-A28920C476F4}" srcOrd="1" destOrd="0" presId="urn:microsoft.com/office/officeart/2005/8/layout/process4"/>
    <dgm:cxn modelId="{9E75B499-49F4-4DD4-9306-296AB094EF09}" type="presParOf" srcId="{C1D024DD-D98C-4052-A513-C0E2AAD97ECB}" destId="{E34A86E9-D5BA-41A4-A18C-652AF6B834D7}" srcOrd="2" destOrd="0" presId="urn:microsoft.com/office/officeart/2005/8/layout/process4"/>
    <dgm:cxn modelId="{66F69B9E-680B-4502-8481-56B6E951CEFD}" type="presParOf" srcId="{E34A86E9-D5BA-41A4-A18C-652AF6B834D7}" destId="{9E8EFE11-D61B-4976-9D43-554A87A090DE}" srcOrd="0" destOrd="0" presId="urn:microsoft.com/office/officeart/2005/8/layout/process4"/>
    <dgm:cxn modelId="{EEBB3220-19F9-48A4-84CC-D19A2F8772CC}" type="presParOf" srcId="{C1D024DD-D98C-4052-A513-C0E2AAD97ECB}" destId="{4F1B17D2-E277-4193-962F-91A8DA809AFF}" srcOrd="3" destOrd="0" presId="urn:microsoft.com/office/officeart/2005/8/layout/process4"/>
    <dgm:cxn modelId="{EA8635BD-5B50-4082-B288-C78C658710BF}" type="presParOf" srcId="{C1D024DD-D98C-4052-A513-C0E2AAD97ECB}" destId="{0C1D584E-7070-4A21-BB73-E74B05BCCC33}" srcOrd="4" destOrd="0" presId="urn:microsoft.com/office/officeart/2005/8/layout/process4"/>
    <dgm:cxn modelId="{ED970EBB-0502-4B2E-9B66-8D596AC9A527}" type="presParOf" srcId="{0C1D584E-7070-4A21-BB73-E74B05BCCC33}" destId="{5AD23F42-9381-4003-BF59-71EAF73C49A1}" srcOrd="0" destOrd="0" presId="urn:microsoft.com/office/officeart/2005/8/layout/process4"/>
    <dgm:cxn modelId="{619D819A-7452-4FC1-9530-0EC406CE5042}" type="presParOf" srcId="{C1D024DD-D98C-4052-A513-C0E2AAD97ECB}" destId="{33334A38-974C-4DD1-921D-61449AEC6C0D}" srcOrd="5" destOrd="0" presId="urn:microsoft.com/office/officeart/2005/8/layout/process4"/>
    <dgm:cxn modelId="{134F3E6D-720A-486E-9F2F-4C4B9073354D}" type="presParOf" srcId="{C1D024DD-D98C-4052-A513-C0E2AAD97ECB}" destId="{5F772BC7-08EB-4FD5-9953-4C75A27B583A}" srcOrd="6" destOrd="0" presId="urn:microsoft.com/office/officeart/2005/8/layout/process4"/>
    <dgm:cxn modelId="{ABD26CE9-232B-44B2-93BF-122C2A1BF36D}" type="presParOf" srcId="{5F772BC7-08EB-4FD5-9953-4C75A27B583A}" destId="{D3C5D7D4-B9DC-40E3-977F-7666F2683402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787DFF7-BC85-4A4C-9050-75EFBC2F5A50}" type="doc">
      <dgm:prSet loTypeId="urn:microsoft.com/office/officeart/2005/8/layout/process4" loCatId="list" qsTypeId="urn:microsoft.com/office/officeart/2005/8/quickstyle/simple1" qsCatId="simple" csTypeId="urn:microsoft.com/office/officeart/2005/8/colors/colorful1#7" csCatId="colorful" phldr="1"/>
      <dgm:spPr/>
      <dgm:t>
        <a:bodyPr/>
        <a:lstStyle/>
        <a:p>
          <a:endParaRPr lang="en-US"/>
        </a:p>
      </dgm:t>
    </dgm:pt>
    <dgm:pt modelId="{F66FCAC0-A5BA-4026-BC21-7146CA77E3FC}">
      <dgm:prSet phldrT="[Text]" custT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en-US" sz="2400" b="1" dirty="0" smtClean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Introduction and Problem Definition</a:t>
          </a:r>
          <a:endParaRPr lang="en-US" sz="2400" dirty="0">
            <a:solidFill>
              <a:schemeClr val="bg1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BD21F458-D1F5-4DA9-8402-B806E6D2DCB5}" type="parTrans" cxnId="{51515B18-0A97-4A8A-AAEE-4543CE5C75D7}">
      <dgm:prSet/>
      <dgm:spPr/>
      <dgm:t>
        <a:bodyPr/>
        <a:lstStyle/>
        <a:p>
          <a:endParaRPr lang="en-US"/>
        </a:p>
      </dgm:t>
    </dgm:pt>
    <dgm:pt modelId="{6405B513-61A8-4D7A-9CCC-0916E3397523}" type="sibTrans" cxnId="{51515B18-0A97-4A8A-AAEE-4543CE5C75D7}">
      <dgm:prSet/>
      <dgm:spPr/>
      <dgm:t>
        <a:bodyPr/>
        <a:lstStyle/>
        <a:p>
          <a:endParaRPr lang="en-US"/>
        </a:p>
      </dgm:t>
    </dgm:pt>
    <dgm:pt modelId="{44A571CA-D193-4D85-AA05-C4B1B518B58B}">
      <dgm:prSet phldrT="[Text]" custT="1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n-US" sz="2400" b="1" dirty="0" smtClean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Materials and Methods</a:t>
          </a:r>
          <a:endParaRPr lang="en-US" sz="2400" dirty="0">
            <a:solidFill>
              <a:schemeClr val="bg1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A7DF7F95-F1D5-4F32-B255-BA5E5052E62A}" type="parTrans" cxnId="{B010B9A3-4F66-4A5B-86C5-BCBA778C87F1}">
      <dgm:prSet/>
      <dgm:spPr/>
      <dgm:t>
        <a:bodyPr/>
        <a:lstStyle/>
        <a:p>
          <a:endParaRPr lang="en-US"/>
        </a:p>
      </dgm:t>
    </dgm:pt>
    <dgm:pt modelId="{A5BDC5DC-D40E-4D19-8BF3-B51539A43646}" type="sibTrans" cxnId="{B010B9A3-4F66-4A5B-86C5-BCBA778C87F1}">
      <dgm:prSet/>
      <dgm:spPr/>
      <dgm:t>
        <a:bodyPr/>
        <a:lstStyle/>
        <a:p>
          <a:endParaRPr lang="en-US"/>
        </a:p>
      </dgm:t>
    </dgm:pt>
    <dgm:pt modelId="{819F359F-FA92-40CC-BE3B-19E423EE7EB5}">
      <dgm:prSet phldrT="[Text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Results and Discussions</a:t>
          </a:r>
          <a:endParaRPr lang="en-US" sz="2400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47381505-CAB2-4110-B8C6-3A7A4247F521}" type="parTrans" cxnId="{4E9DC29A-FCBB-4962-8E64-B5DB4AA72CA6}">
      <dgm:prSet/>
      <dgm:spPr/>
      <dgm:t>
        <a:bodyPr/>
        <a:lstStyle/>
        <a:p>
          <a:endParaRPr lang="en-US"/>
        </a:p>
      </dgm:t>
    </dgm:pt>
    <dgm:pt modelId="{57F92BCC-5275-4F90-A54B-CA48F4016694}" type="sibTrans" cxnId="{4E9DC29A-FCBB-4962-8E64-B5DB4AA72CA6}">
      <dgm:prSet/>
      <dgm:spPr/>
      <dgm:t>
        <a:bodyPr/>
        <a:lstStyle/>
        <a:p>
          <a:endParaRPr lang="en-US"/>
        </a:p>
      </dgm:t>
    </dgm:pt>
    <dgm:pt modelId="{E212EAEE-0C11-4754-890C-7414CAACC397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US" sz="2400" b="1" dirty="0" smtClean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Conclusions</a:t>
          </a:r>
          <a:endParaRPr lang="en-US" sz="2400" b="1" dirty="0">
            <a:solidFill>
              <a:schemeClr val="bg1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2C285F5F-C7C1-4A9F-B917-713E93C96D73}" type="sibTrans" cxnId="{A992A05A-1C69-44BB-92E6-82AEDEA7E2C3}">
      <dgm:prSet/>
      <dgm:spPr/>
      <dgm:t>
        <a:bodyPr/>
        <a:lstStyle/>
        <a:p>
          <a:endParaRPr lang="en-US"/>
        </a:p>
      </dgm:t>
    </dgm:pt>
    <dgm:pt modelId="{CE9D5361-54E4-481E-82AB-F1476590D3C0}" type="parTrans" cxnId="{A992A05A-1C69-44BB-92E6-82AEDEA7E2C3}">
      <dgm:prSet/>
      <dgm:spPr/>
      <dgm:t>
        <a:bodyPr/>
        <a:lstStyle/>
        <a:p>
          <a:endParaRPr lang="en-US"/>
        </a:p>
      </dgm:t>
    </dgm:pt>
    <dgm:pt modelId="{C1D024DD-D98C-4052-A513-C0E2AAD97ECB}" type="pres">
      <dgm:prSet presAssocID="{D787DFF7-BC85-4A4C-9050-75EFBC2F5A5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29BCB4E-BF95-4EE3-8D8E-5CF0590CB907}" type="pres">
      <dgm:prSet presAssocID="{E212EAEE-0C11-4754-890C-7414CAACC397}" presName="boxAndChildren" presStyleCnt="0"/>
      <dgm:spPr/>
    </dgm:pt>
    <dgm:pt modelId="{D68A475C-11B3-4D64-973E-F150E53B2402}" type="pres">
      <dgm:prSet presAssocID="{E212EAEE-0C11-4754-890C-7414CAACC397}" presName="parentTextBox" presStyleLbl="node1" presStyleIdx="0" presStyleCnt="4" custScaleY="9572" custLinFactNeighborX="9615" custLinFactNeighborY="28060"/>
      <dgm:spPr/>
      <dgm:t>
        <a:bodyPr/>
        <a:lstStyle/>
        <a:p>
          <a:endParaRPr lang="en-US"/>
        </a:p>
      </dgm:t>
    </dgm:pt>
    <dgm:pt modelId="{B9149B7E-FB0C-43CA-9A22-A28920C476F4}" type="pres">
      <dgm:prSet presAssocID="{57F92BCC-5275-4F90-A54B-CA48F4016694}" presName="sp" presStyleCnt="0"/>
      <dgm:spPr/>
    </dgm:pt>
    <dgm:pt modelId="{E34A86E9-D5BA-41A4-A18C-652AF6B834D7}" type="pres">
      <dgm:prSet presAssocID="{819F359F-FA92-40CC-BE3B-19E423EE7EB5}" presName="arrowAndChildren" presStyleCnt="0"/>
      <dgm:spPr/>
    </dgm:pt>
    <dgm:pt modelId="{9E8EFE11-D61B-4976-9D43-554A87A090DE}" type="pres">
      <dgm:prSet presAssocID="{819F359F-FA92-40CC-BE3B-19E423EE7EB5}" presName="parentTextArrow" presStyleLbl="node1" presStyleIdx="1" presStyleCnt="4" custAng="0" custScaleY="8223" custLinFactNeighborY="-18190"/>
      <dgm:spPr/>
      <dgm:t>
        <a:bodyPr/>
        <a:lstStyle/>
        <a:p>
          <a:endParaRPr lang="en-US"/>
        </a:p>
      </dgm:t>
    </dgm:pt>
    <dgm:pt modelId="{4F1B17D2-E277-4193-962F-91A8DA809AFF}" type="pres">
      <dgm:prSet presAssocID="{A5BDC5DC-D40E-4D19-8BF3-B51539A43646}" presName="sp" presStyleCnt="0"/>
      <dgm:spPr/>
    </dgm:pt>
    <dgm:pt modelId="{0C1D584E-7070-4A21-BB73-E74B05BCCC33}" type="pres">
      <dgm:prSet presAssocID="{44A571CA-D193-4D85-AA05-C4B1B518B58B}" presName="arrowAndChildren" presStyleCnt="0"/>
      <dgm:spPr/>
    </dgm:pt>
    <dgm:pt modelId="{5AD23F42-9381-4003-BF59-71EAF73C49A1}" type="pres">
      <dgm:prSet presAssocID="{44A571CA-D193-4D85-AA05-C4B1B518B58B}" presName="parentTextArrow" presStyleLbl="node1" presStyleIdx="2" presStyleCnt="4" custScaleY="8337" custLinFactNeighborY="-18247"/>
      <dgm:spPr/>
      <dgm:t>
        <a:bodyPr/>
        <a:lstStyle/>
        <a:p>
          <a:endParaRPr lang="en-US"/>
        </a:p>
      </dgm:t>
    </dgm:pt>
    <dgm:pt modelId="{33334A38-974C-4DD1-921D-61449AEC6C0D}" type="pres">
      <dgm:prSet presAssocID="{6405B513-61A8-4D7A-9CCC-0916E3397523}" presName="sp" presStyleCnt="0"/>
      <dgm:spPr/>
    </dgm:pt>
    <dgm:pt modelId="{5F772BC7-08EB-4FD5-9953-4C75A27B583A}" type="pres">
      <dgm:prSet presAssocID="{F66FCAC0-A5BA-4026-BC21-7146CA77E3FC}" presName="arrowAndChildren" presStyleCnt="0"/>
      <dgm:spPr/>
    </dgm:pt>
    <dgm:pt modelId="{D3C5D7D4-B9DC-40E3-977F-7666F2683402}" type="pres">
      <dgm:prSet presAssocID="{F66FCAC0-A5BA-4026-BC21-7146CA77E3FC}" presName="parentTextArrow" presStyleLbl="node1" presStyleIdx="3" presStyleCnt="4" custScaleY="8484" custLinFactNeighborX="962" custLinFactNeighborY="-18371"/>
      <dgm:spPr/>
      <dgm:t>
        <a:bodyPr/>
        <a:lstStyle/>
        <a:p>
          <a:endParaRPr lang="en-US"/>
        </a:p>
      </dgm:t>
    </dgm:pt>
  </dgm:ptLst>
  <dgm:cxnLst>
    <dgm:cxn modelId="{4E9DC29A-FCBB-4962-8E64-B5DB4AA72CA6}" srcId="{D787DFF7-BC85-4A4C-9050-75EFBC2F5A50}" destId="{819F359F-FA92-40CC-BE3B-19E423EE7EB5}" srcOrd="2" destOrd="0" parTransId="{47381505-CAB2-4110-B8C6-3A7A4247F521}" sibTransId="{57F92BCC-5275-4F90-A54B-CA48F4016694}"/>
    <dgm:cxn modelId="{57601736-9D87-47C6-AE52-05422EF4EAAF}" type="presOf" srcId="{E212EAEE-0C11-4754-890C-7414CAACC397}" destId="{D68A475C-11B3-4D64-973E-F150E53B2402}" srcOrd="0" destOrd="0" presId="urn:microsoft.com/office/officeart/2005/8/layout/process4"/>
    <dgm:cxn modelId="{CFCB6BB1-F58C-4419-A7AA-0642004D7FAF}" type="presOf" srcId="{D787DFF7-BC85-4A4C-9050-75EFBC2F5A50}" destId="{C1D024DD-D98C-4052-A513-C0E2AAD97ECB}" srcOrd="0" destOrd="0" presId="urn:microsoft.com/office/officeart/2005/8/layout/process4"/>
    <dgm:cxn modelId="{B010B9A3-4F66-4A5B-86C5-BCBA778C87F1}" srcId="{D787DFF7-BC85-4A4C-9050-75EFBC2F5A50}" destId="{44A571CA-D193-4D85-AA05-C4B1B518B58B}" srcOrd="1" destOrd="0" parTransId="{A7DF7F95-F1D5-4F32-B255-BA5E5052E62A}" sibTransId="{A5BDC5DC-D40E-4D19-8BF3-B51539A43646}"/>
    <dgm:cxn modelId="{E6C7554A-AB26-4481-B6C9-2175283A2D17}" type="presOf" srcId="{44A571CA-D193-4D85-AA05-C4B1B518B58B}" destId="{5AD23F42-9381-4003-BF59-71EAF73C49A1}" srcOrd="0" destOrd="0" presId="urn:microsoft.com/office/officeart/2005/8/layout/process4"/>
    <dgm:cxn modelId="{DB6EC33D-E640-40BC-B4B5-CC7037A1D0B1}" type="presOf" srcId="{F66FCAC0-A5BA-4026-BC21-7146CA77E3FC}" destId="{D3C5D7D4-B9DC-40E3-977F-7666F2683402}" srcOrd="0" destOrd="0" presId="urn:microsoft.com/office/officeart/2005/8/layout/process4"/>
    <dgm:cxn modelId="{A992A05A-1C69-44BB-92E6-82AEDEA7E2C3}" srcId="{D787DFF7-BC85-4A4C-9050-75EFBC2F5A50}" destId="{E212EAEE-0C11-4754-890C-7414CAACC397}" srcOrd="3" destOrd="0" parTransId="{CE9D5361-54E4-481E-82AB-F1476590D3C0}" sibTransId="{2C285F5F-C7C1-4A9F-B917-713E93C96D73}"/>
    <dgm:cxn modelId="{4829396C-C0F8-4B76-AC8A-F0BA6B4EE583}" type="presOf" srcId="{819F359F-FA92-40CC-BE3B-19E423EE7EB5}" destId="{9E8EFE11-D61B-4976-9D43-554A87A090DE}" srcOrd="0" destOrd="0" presId="urn:microsoft.com/office/officeart/2005/8/layout/process4"/>
    <dgm:cxn modelId="{51515B18-0A97-4A8A-AAEE-4543CE5C75D7}" srcId="{D787DFF7-BC85-4A4C-9050-75EFBC2F5A50}" destId="{F66FCAC0-A5BA-4026-BC21-7146CA77E3FC}" srcOrd="0" destOrd="0" parTransId="{BD21F458-D1F5-4DA9-8402-B806E6D2DCB5}" sibTransId="{6405B513-61A8-4D7A-9CCC-0916E3397523}"/>
    <dgm:cxn modelId="{24954819-EA48-4F39-9C4A-E36EB0EC4CCC}" type="presParOf" srcId="{C1D024DD-D98C-4052-A513-C0E2AAD97ECB}" destId="{429BCB4E-BF95-4EE3-8D8E-5CF0590CB907}" srcOrd="0" destOrd="0" presId="urn:microsoft.com/office/officeart/2005/8/layout/process4"/>
    <dgm:cxn modelId="{A17780F9-4CF5-4EE6-B1AA-40406D58A893}" type="presParOf" srcId="{429BCB4E-BF95-4EE3-8D8E-5CF0590CB907}" destId="{D68A475C-11B3-4D64-973E-F150E53B2402}" srcOrd="0" destOrd="0" presId="urn:microsoft.com/office/officeart/2005/8/layout/process4"/>
    <dgm:cxn modelId="{DF5131AF-065E-47F3-8D4F-925972266B19}" type="presParOf" srcId="{C1D024DD-D98C-4052-A513-C0E2AAD97ECB}" destId="{B9149B7E-FB0C-43CA-9A22-A28920C476F4}" srcOrd="1" destOrd="0" presId="urn:microsoft.com/office/officeart/2005/8/layout/process4"/>
    <dgm:cxn modelId="{27F76175-A243-4A50-AB55-C76FABC196A9}" type="presParOf" srcId="{C1D024DD-D98C-4052-A513-C0E2AAD97ECB}" destId="{E34A86E9-D5BA-41A4-A18C-652AF6B834D7}" srcOrd="2" destOrd="0" presId="urn:microsoft.com/office/officeart/2005/8/layout/process4"/>
    <dgm:cxn modelId="{F83F6FE9-A81D-4D3F-B638-0008F31C1E27}" type="presParOf" srcId="{E34A86E9-D5BA-41A4-A18C-652AF6B834D7}" destId="{9E8EFE11-D61B-4976-9D43-554A87A090DE}" srcOrd="0" destOrd="0" presId="urn:microsoft.com/office/officeart/2005/8/layout/process4"/>
    <dgm:cxn modelId="{DBA61337-6ACB-4D45-AE53-E882E8DAE131}" type="presParOf" srcId="{C1D024DD-D98C-4052-A513-C0E2AAD97ECB}" destId="{4F1B17D2-E277-4193-962F-91A8DA809AFF}" srcOrd="3" destOrd="0" presId="urn:microsoft.com/office/officeart/2005/8/layout/process4"/>
    <dgm:cxn modelId="{67B7BE12-ED64-4962-B1B4-F9C8A125F840}" type="presParOf" srcId="{C1D024DD-D98C-4052-A513-C0E2AAD97ECB}" destId="{0C1D584E-7070-4A21-BB73-E74B05BCCC33}" srcOrd="4" destOrd="0" presId="urn:microsoft.com/office/officeart/2005/8/layout/process4"/>
    <dgm:cxn modelId="{368BBAD7-8803-44D3-BA85-8FCF6443C70C}" type="presParOf" srcId="{0C1D584E-7070-4A21-BB73-E74B05BCCC33}" destId="{5AD23F42-9381-4003-BF59-71EAF73C49A1}" srcOrd="0" destOrd="0" presId="urn:microsoft.com/office/officeart/2005/8/layout/process4"/>
    <dgm:cxn modelId="{CCD42389-47AB-4DB4-80DA-E2703FF08D58}" type="presParOf" srcId="{C1D024DD-D98C-4052-A513-C0E2AAD97ECB}" destId="{33334A38-974C-4DD1-921D-61449AEC6C0D}" srcOrd="5" destOrd="0" presId="urn:microsoft.com/office/officeart/2005/8/layout/process4"/>
    <dgm:cxn modelId="{9EB4257D-17A4-47F0-966D-3286B77AE690}" type="presParOf" srcId="{C1D024DD-D98C-4052-A513-C0E2AAD97ECB}" destId="{5F772BC7-08EB-4FD5-9953-4C75A27B583A}" srcOrd="6" destOrd="0" presId="urn:microsoft.com/office/officeart/2005/8/layout/process4"/>
    <dgm:cxn modelId="{EF84BF88-6466-471C-BDD9-08C053E31275}" type="presParOf" srcId="{5F772BC7-08EB-4FD5-9953-4C75A27B583A}" destId="{D3C5D7D4-B9DC-40E3-977F-7666F2683402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787DFF7-BC85-4A4C-9050-75EFBC2F5A50}" type="doc">
      <dgm:prSet loTypeId="urn:microsoft.com/office/officeart/2005/8/layout/process4" loCatId="list" qsTypeId="urn:microsoft.com/office/officeart/2005/8/quickstyle/simple1" qsCatId="simple" csTypeId="urn:microsoft.com/office/officeart/2005/8/colors/colorful1#8" csCatId="colorful" phldr="1"/>
      <dgm:spPr/>
      <dgm:t>
        <a:bodyPr/>
        <a:lstStyle/>
        <a:p>
          <a:endParaRPr lang="en-US"/>
        </a:p>
      </dgm:t>
    </dgm:pt>
    <dgm:pt modelId="{F66FCAC0-A5BA-4026-BC21-7146CA77E3FC}">
      <dgm:prSet phldrT="[Text]" custT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en-US" sz="2400" b="1" dirty="0" smtClean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Introduction and Problem Definition</a:t>
          </a:r>
          <a:endParaRPr lang="en-US" sz="2400" dirty="0">
            <a:solidFill>
              <a:schemeClr val="bg1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BD21F458-D1F5-4DA9-8402-B806E6D2DCB5}" type="parTrans" cxnId="{51515B18-0A97-4A8A-AAEE-4543CE5C75D7}">
      <dgm:prSet/>
      <dgm:spPr/>
      <dgm:t>
        <a:bodyPr/>
        <a:lstStyle/>
        <a:p>
          <a:endParaRPr lang="en-US"/>
        </a:p>
      </dgm:t>
    </dgm:pt>
    <dgm:pt modelId="{6405B513-61A8-4D7A-9CCC-0916E3397523}" type="sibTrans" cxnId="{51515B18-0A97-4A8A-AAEE-4543CE5C75D7}">
      <dgm:prSet/>
      <dgm:spPr/>
      <dgm:t>
        <a:bodyPr/>
        <a:lstStyle/>
        <a:p>
          <a:endParaRPr lang="en-US"/>
        </a:p>
      </dgm:t>
    </dgm:pt>
    <dgm:pt modelId="{44A571CA-D193-4D85-AA05-C4B1B518B58B}">
      <dgm:prSet phldrT="[Text]" custT="1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n-US" sz="2400" b="1" dirty="0" smtClean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Materials and Methods</a:t>
          </a:r>
          <a:endParaRPr lang="en-US" sz="2400" dirty="0">
            <a:solidFill>
              <a:schemeClr val="bg1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A7DF7F95-F1D5-4F32-B255-BA5E5052E62A}" type="parTrans" cxnId="{B010B9A3-4F66-4A5B-86C5-BCBA778C87F1}">
      <dgm:prSet/>
      <dgm:spPr/>
      <dgm:t>
        <a:bodyPr/>
        <a:lstStyle/>
        <a:p>
          <a:endParaRPr lang="en-US"/>
        </a:p>
      </dgm:t>
    </dgm:pt>
    <dgm:pt modelId="{A5BDC5DC-D40E-4D19-8BF3-B51539A43646}" type="sibTrans" cxnId="{B010B9A3-4F66-4A5B-86C5-BCBA778C87F1}">
      <dgm:prSet/>
      <dgm:spPr/>
      <dgm:t>
        <a:bodyPr/>
        <a:lstStyle/>
        <a:p>
          <a:endParaRPr lang="en-US"/>
        </a:p>
      </dgm:t>
    </dgm:pt>
    <dgm:pt modelId="{819F359F-FA92-40CC-BE3B-19E423EE7EB5}">
      <dgm:prSet phldrT="[Text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Results and Discussions</a:t>
          </a:r>
          <a:endParaRPr lang="en-US" sz="2400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47381505-CAB2-4110-B8C6-3A7A4247F521}" type="parTrans" cxnId="{4E9DC29A-FCBB-4962-8E64-B5DB4AA72CA6}">
      <dgm:prSet/>
      <dgm:spPr/>
      <dgm:t>
        <a:bodyPr/>
        <a:lstStyle/>
        <a:p>
          <a:endParaRPr lang="en-US"/>
        </a:p>
      </dgm:t>
    </dgm:pt>
    <dgm:pt modelId="{57F92BCC-5275-4F90-A54B-CA48F4016694}" type="sibTrans" cxnId="{4E9DC29A-FCBB-4962-8E64-B5DB4AA72CA6}">
      <dgm:prSet/>
      <dgm:spPr/>
      <dgm:t>
        <a:bodyPr/>
        <a:lstStyle/>
        <a:p>
          <a:endParaRPr lang="en-US"/>
        </a:p>
      </dgm:t>
    </dgm:pt>
    <dgm:pt modelId="{E212EAEE-0C11-4754-890C-7414CAACC397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US" sz="2400" b="1" dirty="0" smtClean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Conclusions</a:t>
          </a:r>
          <a:endParaRPr lang="en-US" sz="2400" b="1" dirty="0">
            <a:solidFill>
              <a:schemeClr val="bg1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2C285F5F-C7C1-4A9F-B917-713E93C96D73}" type="sibTrans" cxnId="{A992A05A-1C69-44BB-92E6-82AEDEA7E2C3}">
      <dgm:prSet/>
      <dgm:spPr/>
      <dgm:t>
        <a:bodyPr/>
        <a:lstStyle/>
        <a:p>
          <a:endParaRPr lang="en-US"/>
        </a:p>
      </dgm:t>
    </dgm:pt>
    <dgm:pt modelId="{CE9D5361-54E4-481E-82AB-F1476590D3C0}" type="parTrans" cxnId="{A992A05A-1C69-44BB-92E6-82AEDEA7E2C3}">
      <dgm:prSet/>
      <dgm:spPr/>
      <dgm:t>
        <a:bodyPr/>
        <a:lstStyle/>
        <a:p>
          <a:endParaRPr lang="en-US"/>
        </a:p>
      </dgm:t>
    </dgm:pt>
    <dgm:pt modelId="{C1D024DD-D98C-4052-A513-C0E2AAD97ECB}" type="pres">
      <dgm:prSet presAssocID="{D787DFF7-BC85-4A4C-9050-75EFBC2F5A5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29BCB4E-BF95-4EE3-8D8E-5CF0590CB907}" type="pres">
      <dgm:prSet presAssocID="{E212EAEE-0C11-4754-890C-7414CAACC397}" presName="boxAndChildren" presStyleCnt="0"/>
      <dgm:spPr/>
    </dgm:pt>
    <dgm:pt modelId="{D68A475C-11B3-4D64-973E-F150E53B2402}" type="pres">
      <dgm:prSet presAssocID="{E212EAEE-0C11-4754-890C-7414CAACC397}" presName="parentTextBox" presStyleLbl="node1" presStyleIdx="0" presStyleCnt="4" custScaleY="9572" custLinFactNeighborX="9615" custLinFactNeighborY="28060"/>
      <dgm:spPr/>
      <dgm:t>
        <a:bodyPr/>
        <a:lstStyle/>
        <a:p>
          <a:endParaRPr lang="en-US"/>
        </a:p>
      </dgm:t>
    </dgm:pt>
    <dgm:pt modelId="{B9149B7E-FB0C-43CA-9A22-A28920C476F4}" type="pres">
      <dgm:prSet presAssocID="{57F92BCC-5275-4F90-A54B-CA48F4016694}" presName="sp" presStyleCnt="0"/>
      <dgm:spPr/>
    </dgm:pt>
    <dgm:pt modelId="{E34A86E9-D5BA-41A4-A18C-652AF6B834D7}" type="pres">
      <dgm:prSet presAssocID="{819F359F-FA92-40CC-BE3B-19E423EE7EB5}" presName="arrowAndChildren" presStyleCnt="0"/>
      <dgm:spPr/>
    </dgm:pt>
    <dgm:pt modelId="{9E8EFE11-D61B-4976-9D43-554A87A090DE}" type="pres">
      <dgm:prSet presAssocID="{819F359F-FA92-40CC-BE3B-19E423EE7EB5}" presName="parentTextArrow" presStyleLbl="node1" presStyleIdx="1" presStyleCnt="4" custAng="0" custScaleY="8223" custLinFactNeighborY="-18190"/>
      <dgm:spPr/>
      <dgm:t>
        <a:bodyPr/>
        <a:lstStyle/>
        <a:p>
          <a:endParaRPr lang="en-US"/>
        </a:p>
      </dgm:t>
    </dgm:pt>
    <dgm:pt modelId="{4F1B17D2-E277-4193-962F-91A8DA809AFF}" type="pres">
      <dgm:prSet presAssocID="{A5BDC5DC-D40E-4D19-8BF3-B51539A43646}" presName="sp" presStyleCnt="0"/>
      <dgm:spPr/>
    </dgm:pt>
    <dgm:pt modelId="{0C1D584E-7070-4A21-BB73-E74B05BCCC33}" type="pres">
      <dgm:prSet presAssocID="{44A571CA-D193-4D85-AA05-C4B1B518B58B}" presName="arrowAndChildren" presStyleCnt="0"/>
      <dgm:spPr/>
    </dgm:pt>
    <dgm:pt modelId="{5AD23F42-9381-4003-BF59-71EAF73C49A1}" type="pres">
      <dgm:prSet presAssocID="{44A571CA-D193-4D85-AA05-C4B1B518B58B}" presName="parentTextArrow" presStyleLbl="node1" presStyleIdx="2" presStyleCnt="4" custScaleY="8337" custLinFactNeighborY="-18247"/>
      <dgm:spPr/>
      <dgm:t>
        <a:bodyPr/>
        <a:lstStyle/>
        <a:p>
          <a:endParaRPr lang="en-US"/>
        </a:p>
      </dgm:t>
    </dgm:pt>
    <dgm:pt modelId="{33334A38-974C-4DD1-921D-61449AEC6C0D}" type="pres">
      <dgm:prSet presAssocID="{6405B513-61A8-4D7A-9CCC-0916E3397523}" presName="sp" presStyleCnt="0"/>
      <dgm:spPr/>
    </dgm:pt>
    <dgm:pt modelId="{5F772BC7-08EB-4FD5-9953-4C75A27B583A}" type="pres">
      <dgm:prSet presAssocID="{F66FCAC0-A5BA-4026-BC21-7146CA77E3FC}" presName="arrowAndChildren" presStyleCnt="0"/>
      <dgm:spPr/>
    </dgm:pt>
    <dgm:pt modelId="{D3C5D7D4-B9DC-40E3-977F-7666F2683402}" type="pres">
      <dgm:prSet presAssocID="{F66FCAC0-A5BA-4026-BC21-7146CA77E3FC}" presName="parentTextArrow" presStyleLbl="node1" presStyleIdx="3" presStyleCnt="4" custScaleY="8484" custLinFactNeighborX="962" custLinFactNeighborY="-18371"/>
      <dgm:spPr/>
      <dgm:t>
        <a:bodyPr/>
        <a:lstStyle/>
        <a:p>
          <a:endParaRPr lang="en-US"/>
        </a:p>
      </dgm:t>
    </dgm:pt>
  </dgm:ptLst>
  <dgm:cxnLst>
    <dgm:cxn modelId="{4E9DC29A-FCBB-4962-8E64-B5DB4AA72CA6}" srcId="{D787DFF7-BC85-4A4C-9050-75EFBC2F5A50}" destId="{819F359F-FA92-40CC-BE3B-19E423EE7EB5}" srcOrd="2" destOrd="0" parTransId="{47381505-CAB2-4110-B8C6-3A7A4247F521}" sibTransId="{57F92BCC-5275-4F90-A54B-CA48F4016694}"/>
    <dgm:cxn modelId="{B010B9A3-4F66-4A5B-86C5-BCBA778C87F1}" srcId="{D787DFF7-BC85-4A4C-9050-75EFBC2F5A50}" destId="{44A571CA-D193-4D85-AA05-C4B1B518B58B}" srcOrd="1" destOrd="0" parTransId="{A7DF7F95-F1D5-4F32-B255-BA5E5052E62A}" sibTransId="{A5BDC5DC-D40E-4D19-8BF3-B51539A43646}"/>
    <dgm:cxn modelId="{0FD0E4F0-9916-4598-96EA-DD3C5B38382A}" type="presOf" srcId="{D787DFF7-BC85-4A4C-9050-75EFBC2F5A50}" destId="{C1D024DD-D98C-4052-A513-C0E2AAD97ECB}" srcOrd="0" destOrd="0" presId="urn:microsoft.com/office/officeart/2005/8/layout/process4"/>
    <dgm:cxn modelId="{BC5BD393-4DF1-409D-BE0A-36070F8989E5}" type="presOf" srcId="{819F359F-FA92-40CC-BE3B-19E423EE7EB5}" destId="{9E8EFE11-D61B-4976-9D43-554A87A090DE}" srcOrd="0" destOrd="0" presId="urn:microsoft.com/office/officeart/2005/8/layout/process4"/>
    <dgm:cxn modelId="{A992A05A-1C69-44BB-92E6-82AEDEA7E2C3}" srcId="{D787DFF7-BC85-4A4C-9050-75EFBC2F5A50}" destId="{E212EAEE-0C11-4754-890C-7414CAACC397}" srcOrd="3" destOrd="0" parTransId="{CE9D5361-54E4-481E-82AB-F1476590D3C0}" sibTransId="{2C285F5F-C7C1-4A9F-B917-713E93C96D73}"/>
    <dgm:cxn modelId="{CED53777-B461-4229-A97E-09EB8E3A3D37}" type="presOf" srcId="{F66FCAC0-A5BA-4026-BC21-7146CA77E3FC}" destId="{D3C5D7D4-B9DC-40E3-977F-7666F2683402}" srcOrd="0" destOrd="0" presId="urn:microsoft.com/office/officeart/2005/8/layout/process4"/>
    <dgm:cxn modelId="{BBEC4095-E92A-4268-A021-3934A353C827}" type="presOf" srcId="{E212EAEE-0C11-4754-890C-7414CAACC397}" destId="{D68A475C-11B3-4D64-973E-F150E53B2402}" srcOrd="0" destOrd="0" presId="urn:microsoft.com/office/officeart/2005/8/layout/process4"/>
    <dgm:cxn modelId="{51515B18-0A97-4A8A-AAEE-4543CE5C75D7}" srcId="{D787DFF7-BC85-4A4C-9050-75EFBC2F5A50}" destId="{F66FCAC0-A5BA-4026-BC21-7146CA77E3FC}" srcOrd="0" destOrd="0" parTransId="{BD21F458-D1F5-4DA9-8402-B806E6D2DCB5}" sibTransId="{6405B513-61A8-4D7A-9CCC-0916E3397523}"/>
    <dgm:cxn modelId="{7C7F1373-F007-4BBC-ADC8-5A7982FEE688}" type="presOf" srcId="{44A571CA-D193-4D85-AA05-C4B1B518B58B}" destId="{5AD23F42-9381-4003-BF59-71EAF73C49A1}" srcOrd="0" destOrd="0" presId="urn:microsoft.com/office/officeart/2005/8/layout/process4"/>
    <dgm:cxn modelId="{696492E1-E383-40E1-92B2-E8A35F57AF6E}" type="presParOf" srcId="{C1D024DD-D98C-4052-A513-C0E2AAD97ECB}" destId="{429BCB4E-BF95-4EE3-8D8E-5CF0590CB907}" srcOrd="0" destOrd="0" presId="urn:microsoft.com/office/officeart/2005/8/layout/process4"/>
    <dgm:cxn modelId="{9C818BD6-5986-46AF-A9AE-409F018BA6D4}" type="presParOf" srcId="{429BCB4E-BF95-4EE3-8D8E-5CF0590CB907}" destId="{D68A475C-11B3-4D64-973E-F150E53B2402}" srcOrd="0" destOrd="0" presId="urn:microsoft.com/office/officeart/2005/8/layout/process4"/>
    <dgm:cxn modelId="{D1F763F4-FB50-404A-BB30-2418CB202AA2}" type="presParOf" srcId="{C1D024DD-D98C-4052-A513-C0E2AAD97ECB}" destId="{B9149B7E-FB0C-43CA-9A22-A28920C476F4}" srcOrd="1" destOrd="0" presId="urn:microsoft.com/office/officeart/2005/8/layout/process4"/>
    <dgm:cxn modelId="{E369E182-DC12-48CE-9033-7DDC3A6F03C3}" type="presParOf" srcId="{C1D024DD-D98C-4052-A513-C0E2AAD97ECB}" destId="{E34A86E9-D5BA-41A4-A18C-652AF6B834D7}" srcOrd="2" destOrd="0" presId="urn:microsoft.com/office/officeart/2005/8/layout/process4"/>
    <dgm:cxn modelId="{5D31A6FD-A92F-4546-9BC7-4FD249403AAD}" type="presParOf" srcId="{E34A86E9-D5BA-41A4-A18C-652AF6B834D7}" destId="{9E8EFE11-D61B-4976-9D43-554A87A090DE}" srcOrd="0" destOrd="0" presId="urn:microsoft.com/office/officeart/2005/8/layout/process4"/>
    <dgm:cxn modelId="{2B3EABC3-C1FB-4929-9412-72EACD9B27AF}" type="presParOf" srcId="{C1D024DD-D98C-4052-A513-C0E2AAD97ECB}" destId="{4F1B17D2-E277-4193-962F-91A8DA809AFF}" srcOrd="3" destOrd="0" presId="urn:microsoft.com/office/officeart/2005/8/layout/process4"/>
    <dgm:cxn modelId="{7F625657-C414-4654-80DC-950D67861454}" type="presParOf" srcId="{C1D024DD-D98C-4052-A513-C0E2AAD97ECB}" destId="{0C1D584E-7070-4A21-BB73-E74B05BCCC33}" srcOrd="4" destOrd="0" presId="urn:microsoft.com/office/officeart/2005/8/layout/process4"/>
    <dgm:cxn modelId="{D6BCA896-BA68-4765-A119-C6737CF9A9DB}" type="presParOf" srcId="{0C1D584E-7070-4A21-BB73-E74B05BCCC33}" destId="{5AD23F42-9381-4003-BF59-71EAF73C49A1}" srcOrd="0" destOrd="0" presId="urn:microsoft.com/office/officeart/2005/8/layout/process4"/>
    <dgm:cxn modelId="{B8D3FA9B-C9AF-4EE1-8099-F5013096A2D8}" type="presParOf" srcId="{C1D024DD-D98C-4052-A513-C0E2AAD97ECB}" destId="{33334A38-974C-4DD1-921D-61449AEC6C0D}" srcOrd="5" destOrd="0" presId="urn:microsoft.com/office/officeart/2005/8/layout/process4"/>
    <dgm:cxn modelId="{AABE5E98-C118-42D6-B147-CCA7C0FF7EC2}" type="presParOf" srcId="{C1D024DD-D98C-4052-A513-C0E2AAD97ECB}" destId="{5F772BC7-08EB-4FD5-9953-4C75A27B583A}" srcOrd="6" destOrd="0" presId="urn:microsoft.com/office/officeart/2005/8/layout/process4"/>
    <dgm:cxn modelId="{BBF2AD7A-29F0-42E8-B27C-C72DDFF3353F}" type="presParOf" srcId="{5F772BC7-08EB-4FD5-9953-4C75A27B583A}" destId="{D3C5D7D4-B9DC-40E3-977F-7666F2683402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787DFF7-BC85-4A4C-9050-75EFBC2F5A50}" type="doc">
      <dgm:prSet loTypeId="urn:microsoft.com/office/officeart/2005/8/layout/process4" loCatId="list" qsTypeId="urn:microsoft.com/office/officeart/2005/8/quickstyle/simple1" qsCatId="simple" csTypeId="urn:microsoft.com/office/officeart/2005/8/colors/colorful1#9" csCatId="colorful" phldr="1"/>
      <dgm:spPr/>
      <dgm:t>
        <a:bodyPr/>
        <a:lstStyle/>
        <a:p>
          <a:endParaRPr lang="en-US"/>
        </a:p>
      </dgm:t>
    </dgm:pt>
    <dgm:pt modelId="{F66FCAC0-A5BA-4026-BC21-7146CA77E3FC}">
      <dgm:prSet phldrT="[Text]" custT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en-US" sz="2400" b="1" dirty="0" smtClean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Introduction and Problem Definition</a:t>
          </a:r>
          <a:endParaRPr lang="en-US" sz="2400" dirty="0">
            <a:solidFill>
              <a:schemeClr val="bg1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BD21F458-D1F5-4DA9-8402-B806E6D2DCB5}" type="parTrans" cxnId="{51515B18-0A97-4A8A-AAEE-4543CE5C75D7}">
      <dgm:prSet/>
      <dgm:spPr/>
      <dgm:t>
        <a:bodyPr/>
        <a:lstStyle/>
        <a:p>
          <a:endParaRPr lang="en-US"/>
        </a:p>
      </dgm:t>
    </dgm:pt>
    <dgm:pt modelId="{6405B513-61A8-4D7A-9CCC-0916E3397523}" type="sibTrans" cxnId="{51515B18-0A97-4A8A-AAEE-4543CE5C75D7}">
      <dgm:prSet/>
      <dgm:spPr/>
      <dgm:t>
        <a:bodyPr/>
        <a:lstStyle/>
        <a:p>
          <a:endParaRPr lang="en-US"/>
        </a:p>
      </dgm:t>
    </dgm:pt>
    <dgm:pt modelId="{44A571CA-D193-4D85-AA05-C4B1B518B58B}">
      <dgm:prSet phldrT="[Text]" custT="1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n-US" sz="2400" b="1" dirty="0" smtClean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Materials and Methods</a:t>
          </a:r>
          <a:endParaRPr lang="en-US" sz="2400" dirty="0">
            <a:solidFill>
              <a:schemeClr val="bg1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A7DF7F95-F1D5-4F32-B255-BA5E5052E62A}" type="parTrans" cxnId="{B010B9A3-4F66-4A5B-86C5-BCBA778C87F1}">
      <dgm:prSet/>
      <dgm:spPr/>
      <dgm:t>
        <a:bodyPr/>
        <a:lstStyle/>
        <a:p>
          <a:endParaRPr lang="en-US"/>
        </a:p>
      </dgm:t>
    </dgm:pt>
    <dgm:pt modelId="{A5BDC5DC-D40E-4D19-8BF3-B51539A43646}" type="sibTrans" cxnId="{B010B9A3-4F66-4A5B-86C5-BCBA778C87F1}">
      <dgm:prSet/>
      <dgm:spPr/>
      <dgm:t>
        <a:bodyPr/>
        <a:lstStyle/>
        <a:p>
          <a:endParaRPr lang="en-US"/>
        </a:p>
      </dgm:t>
    </dgm:pt>
    <dgm:pt modelId="{819F359F-FA92-40CC-BE3B-19E423EE7EB5}">
      <dgm:prSet phldrT="[Text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Results and Discussions</a:t>
          </a:r>
          <a:endParaRPr lang="en-US" sz="2400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47381505-CAB2-4110-B8C6-3A7A4247F521}" type="parTrans" cxnId="{4E9DC29A-FCBB-4962-8E64-B5DB4AA72CA6}">
      <dgm:prSet/>
      <dgm:spPr/>
      <dgm:t>
        <a:bodyPr/>
        <a:lstStyle/>
        <a:p>
          <a:endParaRPr lang="en-US"/>
        </a:p>
      </dgm:t>
    </dgm:pt>
    <dgm:pt modelId="{57F92BCC-5275-4F90-A54B-CA48F4016694}" type="sibTrans" cxnId="{4E9DC29A-FCBB-4962-8E64-B5DB4AA72CA6}">
      <dgm:prSet/>
      <dgm:spPr/>
      <dgm:t>
        <a:bodyPr/>
        <a:lstStyle/>
        <a:p>
          <a:endParaRPr lang="en-US"/>
        </a:p>
      </dgm:t>
    </dgm:pt>
    <dgm:pt modelId="{E212EAEE-0C11-4754-890C-7414CAACC397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US" sz="2400" b="1" dirty="0" smtClean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Conclusions</a:t>
          </a:r>
          <a:endParaRPr lang="en-US" sz="2400" b="1" dirty="0">
            <a:solidFill>
              <a:schemeClr val="bg1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2C285F5F-C7C1-4A9F-B917-713E93C96D73}" type="sibTrans" cxnId="{A992A05A-1C69-44BB-92E6-82AEDEA7E2C3}">
      <dgm:prSet/>
      <dgm:spPr/>
      <dgm:t>
        <a:bodyPr/>
        <a:lstStyle/>
        <a:p>
          <a:endParaRPr lang="en-US"/>
        </a:p>
      </dgm:t>
    </dgm:pt>
    <dgm:pt modelId="{CE9D5361-54E4-481E-82AB-F1476590D3C0}" type="parTrans" cxnId="{A992A05A-1C69-44BB-92E6-82AEDEA7E2C3}">
      <dgm:prSet/>
      <dgm:spPr/>
      <dgm:t>
        <a:bodyPr/>
        <a:lstStyle/>
        <a:p>
          <a:endParaRPr lang="en-US"/>
        </a:p>
      </dgm:t>
    </dgm:pt>
    <dgm:pt modelId="{C1D024DD-D98C-4052-A513-C0E2AAD97ECB}" type="pres">
      <dgm:prSet presAssocID="{D787DFF7-BC85-4A4C-9050-75EFBC2F5A5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29BCB4E-BF95-4EE3-8D8E-5CF0590CB907}" type="pres">
      <dgm:prSet presAssocID="{E212EAEE-0C11-4754-890C-7414CAACC397}" presName="boxAndChildren" presStyleCnt="0"/>
      <dgm:spPr/>
    </dgm:pt>
    <dgm:pt modelId="{D68A475C-11B3-4D64-973E-F150E53B2402}" type="pres">
      <dgm:prSet presAssocID="{E212EAEE-0C11-4754-890C-7414CAACC397}" presName="parentTextBox" presStyleLbl="node1" presStyleIdx="0" presStyleCnt="4" custScaleY="9572" custLinFactNeighborX="9615" custLinFactNeighborY="28060"/>
      <dgm:spPr/>
      <dgm:t>
        <a:bodyPr/>
        <a:lstStyle/>
        <a:p>
          <a:endParaRPr lang="en-US"/>
        </a:p>
      </dgm:t>
    </dgm:pt>
    <dgm:pt modelId="{B9149B7E-FB0C-43CA-9A22-A28920C476F4}" type="pres">
      <dgm:prSet presAssocID="{57F92BCC-5275-4F90-A54B-CA48F4016694}" presName="sp" presStyleCnt="0"/>
      <dgm:spPr/>
    </dgm:pt>
    <dgm:pt modelId="{E34A86E9-D5BA-41A4-A18C-652AF6B834D7}" type="pres">
      <dgm:prSet presAssocID="{819F359F-FA92-40CC-BE3B-19E423EE7EB5}" presName="arrowAndChildren" presStyleCnt="0"/>
      <dgm:spPr/>
    </dgm:pt>
    <dgm:pt modelId="{9E8EFE11-D61B-4976-9D43-554A87A090DE}" type="pres">
      <dgm:prSet presAssocID="{819F359F-FA92-40CC-BE3B-19E423EE7EB5}" presName="parentTextArrow" presStyleLbl="node1" presStyleIdx="1" presStyleCnt="4" custAng="0" custScaleY="8223" custLinFactNeighborY="-18190"/>
      <dgm:spPr/>
      <dgm:t>
        <a:bodyPr/>
        <a:lstStyle/>
        <a:p>
          <a:endParaRPr lang="en-US"/>
        </a:p>
      </dgm:t>
    </dgm:pt>
    <dgm:pt modelId="{4F1B17D2-E277-4193-962F-91A8DA809AFF}" type="pres">
      <dgm:prSet presAssocID="{A5BDC5DC-D40E-4D19-8BF3-B51539A43646}" presName="sp" presStyleCnt="0"/>
      <dgm:spPr/>
    </dgm:pt>
    <dgm:pt modelId="{0C1D584E-7070-4A21-BB73-E74B05BCCC33}" type="pres">
      <dgm:prSet presAssocID="{44A571CA-D193-4D85-AA05-C4B1B518B58B}" presName="arrowAndChildren" presStyleCnt="0"/>
      <dgm:spPr/>
    </dgm:pt>
    <dgm:pt modelId="{5AD23F42-9381-4003-BF59-71EAF73C49A1}" type="pres">
      <dgm:prSet presAssocID="{44A571CA-D193-4D85-AA05-C4B1B518B58B}" presName="parentTextArrow" presStyleLbl="node1" presStyleIdx="2" presStyleCnt="4" custScaleY="8337" custLinFactNeighborY="-18247"/>
      <dgm:spPr/>
      <dgm:t>
        <a:bodyPr/>
        <a:lstStyle/>
        <a:p>
          <a:endParaRPr lang="en-US"/>
        </a:p>
      </dgm:t>
    </dgm:pt>
    <dgm:pt modelId="{33334A38-974C-4DD1-921D-61449AEC6C0D}" type="pres">
      <dgm:prSet presAssocID="{6405B513-61A8-4D7A-9CCC-0916E3397523}" presName="sp" presStyleCnt="0"/>
      <dgm:spPr/>
    </dgm:pt>
    <dgm:pt modelId="{5F772BC7-08EB-4FD5-9953-4C75A27B583A}" type="pres">
      <dgm:prSet presAssocID="{F66FCAC0-A5BA-4026-BC21-7146CA77E3FC}" presName="arrowAndChildren" presStyleCnt="0"/>
      <dgm:spPr/>
    </dgm:pt>
    <dgm:pt modelId="{D3C5D7D4-B9DC-40E3-977F-7666F2683402}" type="pres">
      <dgm:prSet presAssocID="{F66FCAC0-A5BA-4026-BC21-7146CA77E3FC}" presName="parentTextArrow" presStyleLbl="node1" presStyleIdx="3" presStyleCnt="4" custScaleY="8484" custLinFactNeighborX="962" custLinFactNeighborY="-18371"/>
      <dgm:spPr/>
      <dgm:t>
        <a:bodyPr/>
        <a:lstStyle/>
        <a:p>
          <a:endParaRPr lang="en-US"/>
        </a:p>
      </dgm:t>
    </dgm:pt>
  </dgm:ptLst>
  <dgm:cxnLst>
    <dgm:cxn modelId="{4E9DC29A-FCBB-4962-8E64-B5DB4AA72CA6}" srcId="{D787DFF7-BC85-4A4C-9050-75EFBC2F5A50}" destId="{819F359F-FA92-40CC-BE3B-19E423EE7EB5}" srcOrd="2" destOrd="0" parTransId="{47381505-CAB2-4110-B8C6-3A7A4247F521}" sibTransId="{57F92BCC-5275-4F90-A54B-CA48F4016694}"/>
    <dgm:cxn modelId="{B010B9A3-4F66-4A5B-86C5-BCBA778C87F1}" srcId="{D787DFF7-BC85-4A4C-9050-75EFBC2F5A50}" destId="{44A571CA-D193-4D85-AA05-C4B1B518B58B}" srcOrd="1" destOrd="0" parTransId="{A7DF7F95-F1D5-4F32-B255-BA5E5052E62A}" sibTransId="{A5BDC5DC-D40E-4D19-8BF3-B51539A43646}"/>
    <dgm:cxn modelId="{A992A05A-1C69-44BB-92E6-82AEDEA7E2C3}" srcId="{D787DFF7-BC85-4A4C-9050-75EFBC2F5A50}" destId="{E212EAEE-0C11-4754-890C-7414CAACC397}" srcOrd="3" destOrd="0" parTransId="{CE9D5361-54E4-481E-82AB-F1476590D3C0}" sibTransId="{2C285F5F-C7C1-4A9F-B917-713E93C96D73}"/>
    <dgm:cxn modelId="{C3524A42-606D-406B-B2DE-061F31D65BFC}" type="presOf" srcId="{F66FCAC0-A5BA-4026-BC21-7146CA77E3FC}" destId="{D3C5D7D4-B9DC-40E3-977F-7666F2683402}" srcOrd="0" destOrd="0" presId="urn:microsoft.com/office/officeart/2005/8/layout/process4"/>
    <dgm:cxn modelId="{51515B18-0A97-4A8A-AAEE-4543CE5C75D7}" srcId="{D787DFF7-BC85-4A4C-9050-75EFBC2F5A50}" destId="{F66FCAC0-A5BA-4026-BC21-7146CA77E3FC}" srcOrd="0" destOrd="0" parTransId="{BD21F458-D1F5-4DA9-8402-B806E6D2DCB5}" sibTransId="{6405B513-61A8-4D7A-9CCC-0916E3397523}"/>
    <dgm:cxn modelId="{57256D14-8DE6-4E72-B61F-5A76EF0D0276}" type="presOf" srcId="{819F359F-FA92-40CC-BE3B-19E423EE7EB5}" destId="{9E8EFE11-D61B-4976-9D43-554A87A090DE}" srcOrd="0" destOrd="0" presId="urn:microsoft.com/office/officeart/2005/8/layout/process4"/>
    <dgm:cxn modelId="{A6F0559F-5A13-4F20-9025-97D99E1F72AD}" type="presOf" srcId="{D787DFF7-BC85-4A4C-9050-75EFBC2F5A50}" destId="{C1D024DD-D98C-4052-A513-C0E2AAD97ECB}" srcOrd="0" destOrd="0" presId="urn:microsoft.com/office/officeart/2005/8/layout/process4"/>
    <dgm:cxn modelId="{4FC49686-8C65-4352-B71A-149582D2A293}" type="presOf" srcId="{E212EAEE-0C11-4754-890C-7414CAACC397}" destId="{D68A475C-11B3-4D64-973E-F150E53B2402}" srcOrd="0" destOrd="0" presId="urn:microsoft.com/office/officeart/2005/8/layout/process4"/>
    <dgm:cxn modelId="{8A9F3375-5E37-4714-8058-53330F1C7E39}" type="presOf" srcId="{44A571CA-D193-4D85-AA05-C4B1B518B58B}" destId="{5AD23F42-9381-4003-BF59-71EAF73C49A1}" srcOrd="0" destOrd="0" presId="urn:microsoft.com/office/officeart/2005/8/layout/process4"/>
    <dgm:cxn modelId="{E6C3E491-4E0C-4176-81AC-CBCD2DBEB00F}" type="presParOf" srcId="{C1D024DD-D98C-4052-A513-C0E2AAD97ECB}" destId="{429BCB4E-BF95-4EE3-8D8E-5CF0590CB907}" srcOrd="0" destOrd="0" presId="urn:microsoft.com/office/officeart/2005/8/layout/process4"/>
    <dgm:cxn modelId="{5BBCD556-8D9C-4730-9253-25B3B364EACE}" type="presParOf" srcId="{429BCB4E-BF95-4EE3-8D8E-5CF0590CB907}" destId="{D68A475C-11B3-4D64-973E-F150E53B2402}" srcOrd="0" destOrd="0" presId="urn:microsoft.com/office/officeart/2005/8/layout/process4"/>
    <dgm:cxn modelId="{CC6DE1B6-437F-463A-8A1E-CA3A418EC55E}" type="presParOf" srcId="{C1D024DD-D98C-4052-A513-C0E2AAD97ECB}" destId="{B9149B7E-FB0C-43CA-9A22-A28920C476F4}" srcOrd="1" destOrd="0" presId="urn:microsoft.com/office/officeart/2005/8/layout/process4"/>
    <dgm:cxn modelId="{2F0ACD65-4D3E-490D-8587-832442CAD96D}" type="presParOf" srcId="{C1D024DD-D98C-4052-A513-C0E2AAD97ECB}" destId="{E34A86E9-D5BA-41A4-A18C-652AF6B834D7}" srcOrd="2" destOrd="0" presId="urn:microsoft.com/office/officeart/2005/8/layout/process4"/>
    <dgm:cxn modelId="{FC6CC538-04A4-4B51-9403-8B58DFDAAE01}" type="presParOf" srcId="{E34A86E9-D5BA-41A4-A18C-652AF6B834D7}" destId="{9E8EFE11-D61B-4976-9D43-554A87A090DE}" srcOrd="0" destOrd="0" presId="urn:microsoft.com/office/officeart/2005/8/layout/process4"/>
    <dgm:cxn modelId="{C295DF8F-7FC1-41BE-B152-49DBA1D805D9}" type="presParOf" srcId="{C1D024DD-D98C-4052-A513-C0E2AAD97ECB}" destId="{4F1B17D2-E277-4193-962F-91A8DA809AFF}" srcOrd="3" destOrd="0" presId="urn:microsoft.com/office/officeart/2005/8/layout/process4"/>
    <dgm:cxn modelId="{3E53AE42-54D5-489A-8CCC-3EA2F1AD2738}" type="presParOf" srcId="{C1D024DD-D98C-4052-A513-C0E2AAD97ECB}" destId="{0C1D584E-7070-4A21-BB73-E74B05BCCC33}" srcOrd="4" destOrd="0" presId="urn:microsoft.com/office/officeart/2005/8/layout/process4"/>
    <dgm:cxn modelId="{35127A3E-749B-40E9-898D-1EA3CEEFB709}" type="presParOf" srcId="{0C1D584E-7070-4A21-BB73-E74B05BCCC33}" destId="{5AD23F42-9381-4003-BF59-71EAF73C49A1}" srcOrd="0" destOrd="0" presId="urn:microsoft.com/office/officeart/2005/8/layout/process4"/>
    <dgm:cxn modelId="{24D4CA3D-3CC1-4E4E-8846-F2A06F28D52E}" type="presParOf" srcId="{C1D024DD-D98C-4052-A513-C0E2AAD97ECB}" destId="{33334A38-974C-4DD1-921D-61449AEC6C0D}" srcOrd="5" destOrd="0" presId="urn:microsoft.com/office/officeart/2005/8/layout/process4"/>
    <dgm:cxn modelId="{7CD229E7-077E-45CF-9603-17606FFAFF7A}" type="presParOf" srcId="{C1D024DD-D98C-4052-A513-C0E2AAD97ECB}" destId="{5F772BC7-08EB-4FD5-9953-4C75A27B583A}" srcOrd="6" destOrd="0" presId="urn:microsoft.com/office/officeart/2005/8/layout/process4"/>
    <dgm:cxn modelId="{C97BF7EC-70D9-4A8B-9B39-586596C86C44}" type="presParOf" srcId="{5F772BC7-08EB-4FD5-9953-4C75A27B583A}" destId="{D3C5D7D4-B9DC-40E3-977F-7666F2683402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787DFF7-BC85-4A4C-9050-75EFBC2F5A50}" type="doc">
      <dgm:prSet loTypeId="urn:microsoft.com/office/officeart/2005/8/layout/process4" loCatId="list" qsTypeId="urn:microsoft.com/office/officeart/2005/8/quickstyle/simple1" qsCatId="simple" csTypeId="urn:microsoft.com/office/officeart/2005/8/colors/colorful1#10" csCatId="colorful" phldr="1"/>
      <dgm:spPr/>
      <dgm:t>
        <a:bodyPr/>
        <a:lstStyle/>
        <a:p>
          <a:endParaRPr lang="en-US"/>
        </a:p>
      </dgm:t>
    </dgm:pt>
    <dgm:pt modelId="{F66FCAC0-A5BA-4026-BC21-7146CA77E3FC}">
      <dgm:prSet phldrT="[Text]" custT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en-US" sz="2400" b="1" dirty="0" smtClean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Introduction and Problem Definition</a:t>
          </a:r>
          <a:endParaRPr lang="en-US" sz="2400" dirty="0">
            <a:solidFill>
              <a:schemeClr val="bg1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BD21F458-D1F5-4DA9-8402-B806E6D2DCB5}" type="parTrans" cxnId="{51515B18-0A97-4A8A-AAEE-4543CE5C75D7}">
      <dgm:prSet/>
      <dgm:spPr/>
      <dgm:t>
        <a:bodyPr/>
        <a:lstStyle/>
        <a:p>
          <a:endParaRPr lang="en-US"/>
        </a:p>
      </dgm:t>
    </dgm:pt>
    <dgm:pt modelId="{6405B513-61A8-4D7A-9CCC-0916E3397523}" type="sibTrans" cxnId="{51515B18-0A97-4A8A-AAEE-4543CE5C75D7}">
      <dgm:prSet/>
      <dgm:spPr/>
      <dgm:t>
        <a:bodyPr/>
        <a:lstStyle/>
        <a:p>
          <a:endParaRPr lang="en-US"/>
        </a:p>
      </dgm:t>
    </dgm:pt>
    <dgm:pt modelId="{44A571CA-D193-4D85-AA05-C4B1B518B58B}">
      <dgm:prSet phldrT="[Text]" custT="1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n-US" sz="2400" b="1" dirty="0" smtClean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Materials and Methods</a:t>
          </a:r>
          <a:endParaRPr lang="en-US" sz="2400" dirty="0">
            <a:solidFill>
              <a:schemeClr val="bg1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A7DF7F95-F1D5-4F32-B255-BA5E5052E62A}" type="parTrans" cxnId="{B010B9A3-4F66-4A5B-86C5-BCBA778C87F1}">
      <dgm:prSet/>
      <dgm:spPr/>
      <dgm:t>
        <a:bodyPr/>
        <a:lstStyle/>
        <a:p>
          <a:endParaRPr lang="en-US"/>
        </a:p>
      </dgm:t>
    </dgm:pt>
    <dgm:pt modelId="{A5BDC5DC-D40E-4D19-8BF3-B51539A43646}" type="sibTrans" cxnId="{B010B9A3-4F66-4A5B-86C5-BCBA778C87F1}">
      <dgm:prSet/>
      <dgm:spPr/>
      <dgm:t>
        <a:bodyPr/>
        <a:lstStyle/>
        <a:p>
          <a:endParaRPr lang="en-US"/>
        </a:p>
      </dgm:t>
    </dgm:pt>
    <dgm:pt modelId="{819F359F-FA92-40CC-BE3B-19E423EE7EB5}">
      <dgm:prSet phldrT="[Text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Results and Discussions</a:t>
          </a:r>
          <a:endParaRPr lang="en-US" sz="2400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47381505-CAB2-4110-B8C6-3A7A4247F521}" type="parTrans" cxnId="{4E9DC29A-FCBB-4962-8E64-B5DB4AA72CA6}">
      <dgm:prSet/>
      <dgm:spPr/>
      <dgm:t>
        <a:bodyPr/>
        <a:lstStyle/>
        <a:p>
          <a:endParaRPr lang="en-US"/>
        </a:p>
      </dgm:t>
    </dgm:pt>
    <dgm:pt modelId="{57F92BCC-5275-4F90-A54B-CA48F4016694}" type="sibTrans" cxnId="{4E9DC29A-FCBB-4962-8E64-B5DB4AA72CA6}">
      <dgm:prSet/>
      <dgm:spPr/>
      <dgm:t>
        <a:bodyPr/>
        <a:lstStyle/>
        <a:p>
          <a:endParaRPr lang="en-US"/>
        </a:p>
      </dgm:t>
    </dgm:pt>
    <dgm:pt modelId="{E212EAEE-0C11-4754-890C-7414CAACC397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US" sz="2400" b="1" dirty="0" smtClean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Conclusions</a:t>
          </a:r>
          <a:endParaRPr lang="en-US" sz="2400" b="1" dirty="0">
            <a:solidFill>
              <a:schemeClr val="bg1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2C285F5F-C7C1-4A9F-B917-713E93C96D73}" type="sibTrans" cxnId="{A992A05A-1C69-44BB-92E6-82AEDEA7E2C3}">
      <dgm:prSet/>
      <dgm:spPr/>
      <dgm:t>
        <a:bodyPr/>
        <a:lstStyle/>
        <a:p>
          <a:endParaRPr lang="en-US"/>
        </a:p>
      </dgm:t>
    </dgm:pt>
    <dgm:pt modelId="{CE9D5361-54E4-481E-82AB-F1476590D3C0}" type="parTrans" cxnId="{A992A05A-1C69-44BB-92E6-82AEDEA7E2C3}">
      <dgm:prSet/>
      <dgm:spPr/>
      <dgm:t>
        <a:bodyPr/>
        <a:lstStyle/>
        <a:p>
          <a:endParaRPr lang="en-US"/>
        </a:p>
      </dgm:t>
    </dgm:pt>
    <dgm:pt modelId="{C1D024DD-D98C-4052-A513-C0E2AAD97ECB}" type="pres">
      <dgm:prSet presAssocID="{D787DFF7-BC85-4A4C-9050-75EFBC2F5A5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29BCB4E-BF95-4EE3-8D8E-5CF0590CB907}" type="pres">
      <dgm:prSet presAssocID="{E212EAEE-0C11-4754-890C-7414CAACC397}" presName="boxAndChildren" presStyleCnt="0"/>
      <dgm:spPr/>
    </dgm:pt>
    <dgm:pt modelId="{D68A475C-11B3-4D64-973E-F150E53B2402}" type="pres">
      <dgm:prSet presAssocID="{E212EAEE-0C11-4754-890C-7414CAACC397}" presName="parentTextBox" presStyleLbl="node1" presStyleIdx="0" presStyleCnt="4" custScaleY="9572" custLinFactNeighborX="9615" custLinFactNeighborY="28060"/>
      <dgm:spPr/>
      <dgm:t>
        <a:bodyPr/>
        <a:lstStyle/>
        <a:p>
          <a:endParaRPr lang="en-US"/>
        </a:p>
      </dgm:t>
    </dgm:pt>
    <dgm:pt modelId="{B9149B7E-FB0C-43CA-9A22-A28920C476F4}" type="pres">
      <dgm:prSet presAssocID="{57F92BCC-5275-4F90-A54B-CA48F4016694}" presName="sp" presStyleCnt="0"/>
      <dgm:spPr/>
    </dgm:pt>
    <dgm:pt modelId="{E34A86E9-D5BA-41A4-A18C-652AF6B834D7}" type="pres">
      <dgm:prSet presAssocID="{819F359F-FA92-40CC-BE3B-19E423EE7EB5}" presName="arrowAndChildren" presStyleCnt="0"/>
      <dgm:spPr/>
    </dgm:pt>
    <dgm:pt modelId="{9E8EFE11-D61B-4976-9D43-554A87A090DE}" type="pres">
      <dgm:prSet presAssocID="{819F359F-FA92-40CC-BE3B-19E423EE7EB5}" presName="parentTextArrow" presStyleLbl="node1" presStyleIdx="1" presStyleCnt="4" custAng="0" custScaleY="8223" custLinFactNeighborY="-18190"/>
      <dgm:spPr/>
      <dgm:t>
        <a:bodyPr/>
        <a:lstStyle/>
        <a:p>
          <a:endParaRPr lang="en-US"/>
        </a:p>
      </dgm:t>
    </dgm:pt>
    <dgm:pt modelId="{4F1B17D2-E277-4193-962F-91A8DA809AFF}" type="pres">
      <dgm:prSet presAssocID="{A5BDC5DC-D40E-4D19-8BF3-B51539A43646}" presName="sp" presStyleCnt="0"/>
      <dgm:spPr/>
    </dgm:pt>
    <dgm:pt modelId="{0C1D584E-7070-4A21-BB73-E74B05BCCC33}" type="pres">
      <dgm:prSet presAssocID="{44A571CA-D193-4D85-AA05-C4B1B518B58B}" presName="arrowAndChildren" presStyleCnt="0"/>
      <dgm:spPr/>
    </dgm:pt>
    <dgm:pt modelId="{5AD23F42-9381-4003-BF59-71EAF73C49A1}" type="pres">
      <dgm:prSet presAssocID="{44A571CA-D193-4D85-AA05-C4B1B518B58B}" presName="parentTextArrow" presStyleLbl="node1" presStyleIdx="2" presStyleCnt="4" custScaleY="8337" custLinFactNeighborY="-18247"/>
      <dgm:spPr/>
      <dgm:t>
        <a:bodyPr/>
        <a:lstStyle/>
        <a:p>
          <a:endParaRPr lang="en-US"/>
        </a:p>
      </dgm:t>
    </dgm:pt>
    <dgm:pt modelId="{33334A38-974C-4DD1-921D-61449AEC6C0D}" type="pres">
      <dgm:prSet presAssocID="{6405B513-61A8-4D7A-9CCC-0916E3397523}" presName="sp" presStyleCnt="0"/>
      <dgm:spPr/>
    </dgm:pt>
    <dgm:pt modelId="{5F772BC7-08EB-4FD5-9953-4C75A27B583A}" type="pres">
      <dgm:prSet presAssocID="{F66FCAC0-A5BA-4026-BC21-7146CA77E3FC}" presName="arrowAndChildren" presStyleCnt="0"/>
      <dgm:spPr/>
    </dgm:pt>
    <dgm:pt modelId="{D3C5D7D4-B9DC-40E3-977F-7666F2683402}" type="pres">
      <dgm:prSet presAssocID="{F66FCAC0-A5BA-4026-BC21-7146CA77E3FC}" presName="parentTextArrow" presStyleLbl="node1" presStyleIdx="3" presStyleCnt="4" custScaleY="8484" custLinFactNeighborX="962" custLinFactNeighborY="-18371"/>
      <dgm:spPr/>
      <dgm:t>
        <a:bodyPr/>
        <a:lstStyle/>
        <a:p>
          <a:endParaRPr lang="en-US"/>
        </a:p>
      </dgm:t>
    </dgm:pt>
  </dgm:ptLst>
  <dgm:cxnLst>
    <dgm:cxn modelId="{4E9DC29A-FCBB-4962-8E64-B5DB4AA72CA6}" srcId="{D787DFF7-BC85-4A4C-9050-75EFBC2F5A50}" destId="{819F359F-FA92-40CC-BE3B-19E423EE7EB5}" srcOrd="2" destOrd="0" parTransId="{47381505-CAB2-4110-B8C6-3A7A4247F521}" sibTransId="{57F92BCC-5275-4F90-A54B-CA48F4016694}"/>
    <dgm:cxn modelId="{82C2D979-AAA0-48D0-B6AA-F01900ABAE49}" type="presOf" srcId="{F66FCAC0-A5BA-4026-BC21-7146CA77E3FC}" destId="{D3C5D7D4-B9DC-40E3-977F-7666F2683402}" srcOrd="0" destOrd="0" presId="urn:microsoft.com/office/officeart/2005/8/layout/process4"/>
    <dgm:cxn modelId="{B010B9A3-4F66-4A5B-86C5-BCBA778C87F1}" srcId="{D787DFF7-BC85-4A4C-9050-75EFBC2F5A50}" destId="{44A571CA-D193-4D85-AA05-C4B1B518B58B}" srcOrd="1" destOrd="0" parTransId="{A7DF7F95-F1D5-4F32-B255-BA5E5052E62A}" sibTransId="{A5BDC5DC-D40E-4D19-8BF3-B51539A43646}"/>
    <dgm:cxn modelId="{E315E007-EB0F-4BD5-BF04-53BDCEDA83C4}" type="presOf" srcId="{819F359F-FA92-40CC-BE3B-19E423EE7EB5}" destId="{9E8EFE11-D61B-4976-9D43-554A87A090DE}" srcOrd="0" destOrd="0" presId="urn:microsoft.com/office/officeart/2005/8/layout/process4"/>
    <dgm:cxn modelId="{A992A05A-1C69-44BB-92E6-82AEDEA7E2C3}" srcId="{D787DFF7-BC85-4A4C-9050-75EFBC2F5A50}" destId="{E212EAEE-0C11-4754-890C-7414CAACC397}" srcOrd="3" destOrd="0" parTransId="{CE9D5361-54E4-481E-82AB-F1476590D3C0}" sibTransId="{2C285F5F-C7C1-4A9F-B917-713E93C96D73}"/>
    <dgm:cxn modelId="{FF2CE432-1018-4746-A37C-BA3EA57EC040}" type="presOf" srcId="{D787DFF7-BC85-4A4C-9050-75EFBC2F5A50}" destId="{C1D024DD-D98C-4052-A513-C0E2AAD97ECB}" srcOrd="0" destOrd="0" presId="urn:microsoft.com/office/officeart/2005/8/layout/process4"/>
    <dgm:cxn modelId="{F9C85822-70B5-40B8-8A09-E1D26CA28800}" type="presOf" srcId="{44A571CA-D193-4D85-AA05-C4B1B518B58B}" destId="{5AD23F42-9381-4003-BF59-71EAF73C49A1}" srcOrd="0" destOrd="0" presId="urn:microsoft.com/office/officeart/2005/8/layout/process4"/>
    <dgm:cxn modelId="{51515B18-0A97-4A8A-AAEE-4543CE5C75D7}" srcId="{D787DFF7-BC85-4A4C-9050-75EFBC2F5A50}" destId="{F66FCAC0-A5BA-4026-BC21-7146CA77E3FC}" srcOrd="0" destOrd="0" parTransId="{BD21F458-D1F5-4DA9-8402-B806E6D2DCB5}" sibTransId="{6405B513-61A8-4D7A-9CCC-0916E3397523}"/>
    <dgm:cxn modelId="{B5A2D028-28C6-4180-A0C7-8496D5AE85E9}" type="presOf" srcId="{E212EAEE-0C11-4754-890C-7414CAACC397}" destId="{D68A475C-11B3-4D64-973E-F150E53B2402}" srcOrd="0" destOrd="0" presId="urn:microsoft.com/office/officeart/2005/8/layout/process4"/>
    <dgm:cxn modelId="{5B2ACEA9-18BA-4C08-8CE1-4E4EE8D4528B}" type="presParOf" srcId="{C1D024DD-D98C-4052-A513-C0E2AAD97ECB}" destId="{429BCB4E-BF95-4EE3-8D8E-5CF0590CB907}" srcOrd="0" destOrd="0" presId="urn:microsoft.com/office/officeart/2005/8/layout/process4"/>
    <dgm:cxn modelId="{2C0FA859-4118-440A-BAF6-FE741416FE1D}" type="presParOf" srcId="{429BCB4E-BF95-4EE3-8D8E-5CF0590CB907}" destId="{D68A475C-11B3-4D64-973E-F150E53B2402}" srcOrd="0" destOrd="0" presId="urn:microsoft.com/office/officeart/2005/8/layout/process4"/>
    <dgm:cxn modelId="{4B4BCAA6-DED4-491B-98CD-D097D3700C6A}" type="presParOf" srcId="{C1D024DD-D98C-4052-A513-C0E2AAD97ECB}" destId="{B9149B7E-FB0C-43CA-9A22-A28920C476F4}" srcOrd="1" destOrd="0" presId="urn:microsoft.com/office/officeart/2005/8/layout/process4"/>
    <dgm:cxn modelId="{7B87AE34-5C7C-4871-8BF5-3C4E9E6148E1}" type="presParOf" srcId="{C1D024DD-D98C-4052-A513-C0E2AAD97ECB}" destId="{E34A86E9-D5BA-41A4-A18C-652AF6B834D7}" srcOrd="2" destOrd="0" presId="urn:microsoft.com/office/officeart/2005/8/layout/process4"/>
    <dgm:cxn modelId="{174E6311-E607-4842-A591-AA7A1CB9EDB4}" type="presParOf" srcId="{E34A86E9-D5BA-41A4-A18C-652AF6B834D7}" destId="{9E8EFE11-D61B-4976-9D43-554A87A090DE}" srcOrd="0" destOrd="0" presId="urn:microsoft.com/office/officeart/2005/8/layout/process4"/>
    <dgm:cxn modelId="{0E7AA188-8190-43E6-B34A-AC752C56CD76}" type="presParOf" srcId="{C1D024DD-D98C-4052-A513-C0E2AAD97ECB}" destId="{4F1B17D2-E277-4193-962F-91A8DA809AFF}" srcOrd="3" destOrd="0" presId="urn:microsoft.com/office/officeart/2005/8/layout/process4"/>
    <dgm:cxn modelId="{6EF4C25F-23FE-47E1-965B-C46B1AA522CE}" type="presParOf" srcId="{C1D024DD-D98C-4052-A513-C0E2AAD97ECB}" destId="{0C1D584E-7070-4A21-BB73-E74B05BCCC33}" srcOrd="4" destOrd="0" presId="urn:microsoft.com/office/officeart/2005/8/layout/process4"/>
    <dgm:cxn modelId="{E08C3681-C7E2-464E-9749-1E3FCD1CD2BA}" type="presParOf" srcId="{0C1D584E-7070-4A21-BB73-E74B05BCCC33}" destId="{5AD23F42-9381-4003-BF59-71EAF73C49A1}" srcOrd="0" destOrd="0" presId="urn:microsoft.com/office/officeart/2005/8/layout/process4"/>
    <dgm:cxn modelId="{700A7D08-C0E9-46C5-9E4B-50BB8E3EE123}" type="presParOf" srcId="{C1D024DD-D98C-4052-A513-C0E2AAD97ECB}" destId="{33334A38-974C-4DD1-921D-61449AEC6C0D}" srcOrd="5" destOrd="0" presId="urn:microsoft.com/office/officeart/2005/8/layout/process4"/>
    <dgm:cxn modelId="{B29DCEF0-874C-42AC-B915-53F245C6CD8E}" type="presParOf" srcId="{C1D024DD-D98C-4052-A513-C0E2AAD97ECB}" destId="{5F772BC7-08EB-4FD5-9953-4C75A27B583A}" srcOrd="6" destOrd="0" presId="urn:microsoft.com/office/officeart/2005/8/layout/process4"/>
    <dgm:cxn modelId="{207B9CF7-5638-4E77-A591-BD9D490D6966}" type="presParOf" srcId="{5F772BC7-08EB-4FD5-9953-4C75A27B583A}" destId="{D3C5D7D4-B9DC-40E3-977F-7666F2683402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787DFF7-BC85-4A4C-9050-75EFBC2F5A50}" type="doc">
      <dgm:prSet loTypeId="urn:microsoft.com/office/officeart/2005/8/layout/process4" loCatId="list" qsTypeId="urn:microsoft.com/office/officeart/2005/8/quickstyle/simple1" qsCatId="simple" csTypeId="urn:microsoft.com/office/officeart/2005/8/colors/colorful1#11" csCatId="colorful" phldr="1"/>
      <dgm:spPr/>
      <dgm:t>
        <a:bodyPr/>
        <a:lstStyle/>
        <a:p>
          <a:endParaRPr lang="en-US"/>
        </a:p>
      </dgm:t>
    </dgm:pt>
    <dgm:pt modelId="{F66FCAC0-A5BA-4026-BC21-7146CA77E3FC}">
      <dgm:prSet phldrT="[Text]" custT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en-US" sz="2400" b="1" dirty="0" smtClean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Introduction and Problem Definition</a:t>
          </a:r>
          <a:endParaRPr lang="en-US" sz="2400" dirty="0">
            <a:solidFill>
              <a:schemeClr val="bg1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BD21F458-D1F5-4DA9-8402-B806E6D2DCB5}" type="parTrans" cxnId="{51515B18-0A97-4A8A-AAEE-4543CE5C75D7}">
      <dgm:prSet/>
      <dgm:spPr/>
      <dgm:t>
        <a:bodyPr/>
        <a:lstStyle/>
        <a:p>
          <a:endParaRPr lang="en-US"/>
        </a:p>
      </dgm:t>
    </dgm:pt>
    <dgm:pt modelId="{6405B513-61A8-4D7A-9CCC-0916E3397523}" type="sibTrans" cxnId="{51515B18-0A97-4A8A-AAEE-4543CE5C75D7}">
      <dgm:prSet/>
      <dgm:spPr/>
      <dgm:t>
        <a:bodyPr/>
        <a:lstStyle/>
        <a:p>
          <a:endParaRPr lang="en-US"/>
        </a:p>
      </dgm:t>
    </dgm:pt>
    <dgm:pt modelId="{44A571CA-D193-4D85-AA05-C4B1B518B58B}">
      <dgm:prSet phldrT="[Text]" custT="1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n-US" sz="2400" b="1" dirty="0" smtClean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Materials and Methods</a:t>
          </a:r>
          <a:endParaRPr lang="en-US" sz="2400" dirty="0">
            <a:solidFill>
              <a:schemeClr val="bg1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A7DF7F95-F1D5-4F32-B255-BA5E5052E62A}" type="parTrans" cxnId="{B010B9A3-4F66-4A5B-86C5-BCBA778C87F1}">
      <dgm:prSet/>
      <dgm:spPr/>
      <dgm:t>
        <a:bodyPr/>
        <a:lstStyle/>
        <a:p>
          <a:endParaRPr lang="en-US"/>
        </a:p>
      </dgm:t>
    </dgm:pt>
    <dgm:pt modelId="{A5BDC5DC-D40E-4D19-8BF3-B51539A43646}" type="sibTrans" cxnId="{B010B9A3-4F66-4A5B-86C5-BCBA778C87F1}">
      <dgm:prSet/>
      <dgm:spPr/>
      <dgm:t>
        <a:bodyPr/>
        <a:lstStyle/>
        <a:p>
          <a:endParaRPr lang="en-US"/>
        </a:p>
      </dgm:t>
    </dgm:pt>
    <dgm:pt modelId="{819F359F-FA92-40CC-BE3B-19E423EE7EB5}">
      <dgm:prSet phldrT="[Text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Results and Discussions</a:t>
          </a:r>
          <a:endParaRPr lang="en-US" sz="2400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47381505-CAB2-4110-B8C6-3A7A4247F521}" type="parTrans" cxnId="{4E9DC29A-FCBB-4962-8E64-B5DB4AA72CA6}">
      <dgm:prSet/>
      <dgm:spPr/>
      <dgm:t>
        <a:bodyPr/>
        <a:lstStyle/>
        <a:p>
          <a:endParaRPr lang="en-US"/>
        </a:p>
      </dgm:t>
    </dgm:pt>
    <dgm:pt modelId="{57F92BCC-5275-4F90-A54B-CA48F4016694}" type="sibTrans" cxnId="{4E9DC29A-FCBB-4962-8E64-B5DB4AA72CA6}">
      <dgm:prSet/>
      <dgm:spPr/>
      <dgm:t>
        <a:bodyPr/>
        <a:lstStyle/>
        <a:p>
          <a:endParaRPr lang="en-US"/>
        </a:p>
      </dgm:t>
    </dgm:pt>
    <dgm:pt modelId="{E212EAEE-0C11-4754-890C-7414CAACC397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US" sz="2400" b="1" dirty="0" smtClean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Conclusions</a:t>
          </a:r>
          <a:endParaRPr lang="en-US" sz="2400" b="1" dirty="0">
            <a:solidFill>
              <a:schemeClr val="bg1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2C285F5F-C7C1-4A9F-B917-713E93C96D73}" type="sibTrans" cxnId="{A992A05A-1C69-44BB-92E6-82AEDEA7E2C3}">
      <dgm:prSet/>
      <dgm:spPr/>
      <dgm:t>
        <a:bodyPr/>
        <a:lstStyle/>
        <a:p>
          <a:endParaRPr lang="en-US"/>
        </a:p>
      </dgm:t>
    </dgm:pt>
    <dgm:pt modelId="{CE9D5361-54E4-481E-82AB-F1476590D3C0}" type="parTrans" cxnId="{A992A05A-1C69-44BB-92E6-82AEDEA7E2C3}">
      <dgm:prSet/>
      <dgm:spPr/>
      <dgm:t>
        <a:bodyPr/>
        <a:lstStyle/>
        <a:p>
          <a:endParaRPr lang="en-US"/>
        </a:p>
      </dgm:t>
    </dgm:pt>
    <dgm:pt modelId="{C1D024DD-D98C-4052-A513-C0E2AAD97ECB}" type="pres">
      <dgm:prSet presAssocID="{D787DFF7-BC85-4A4C-9050-75EFBC2F5A5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29BCB4E-BF95-4EE3-8D8E-5CF0590CB907}" type="pres">
      <dgm:prSet presAssocID="{E212EAEE-0C11-4754-890C-7414CAACC397}" presName="boxAndChildren" presStyleCnt="0"/>
      <dgm:spPr/>
    </dgm:pt>
    <dgm:pt modelId="{D68A475C-11B3-4D64-973E-F150E53B2402}" type="pres">
      <dgm:prSet presAssocID="{E212EAEE-0C11-4754-890C-7414CAACC397}" presName="parentTextBox" presStyleLbl="node1" presStyleIdx="0" presStyleCnt="4" custScaleY="9572" custLinFactNeighborX="9615" custLinFactNeighborY="28060"/>
      <dgm:spPr/>
      <dgm:t>
        <a:bodyPr/>
        <a:lstStyle/>
        <a:p>
          <a:endParaRPr lang="en-US"/>
        </a:p>
      </dgm:t>
    </dgm:pt>
    <dgm:pt modelId="{B9149B7E-FB0C-43CA-9A22-A28920C476F4}" type="pres">
      <dgm:prSet presAssocID="{57F92BCC-5275-4F90-A54B-CA48F4016694}" presName="sp" presStyleCnt="0"/>
      <dgm:spPr/>
    </dgm:pt>
    <dgm:pt modelId="{E34A86E9-D5BA-41A4-A18C-652AF6B834D7}" type="pres">
      <dgm:prSet presAssocID="{819F359F-FA92-40CC-BE3B-19E423EE7EB5}" presName="arrowAndChildren" presStyleCnt="0"/>
      <dgm:spPr/>
    </dgm:pt>
    <dgm:pt modelId="{9E8EFE11-D61B-4976-9D43-554A87A090DE}" type="pres">
      <dgm:prSet presAssocID="{819F359F-FA92-40CC-BE3B-19E423EE7EB5}" presName="parentTextArrow" presStyleLbl="node1" presStyleIdx="1" presStyleCnt="4" custAng="0" custScaleY="8223" custLinFactNeighborY="-18190"/>
      <dgm:spPr/>
      <dgm:t>
        <a:bodyPr/>
        <a:lstStyle/>
        <a:p>
          <a:endParaRPr lang="en-US"/>
        </a:p>
      </dgm:t>
    </dgm:pt>
    <dgm:pt modelId="{4F1B17D2-E277-4193-962F-91A8DA809AFF}" type="pres">
      <dgm:prSet presAssocID="{A5BDC5DC-D40E-4D19-8BF3-B51539A43646}" presName="sp" presStyleCnt="0"/>
      <dgm:spPr/>
    </dgm:pt>
    <dgm:pt modelId="{0C1D584E-7070-4A21-BB73-E74B05BCCC33}" type="pres">
      <dgm:prSet presAssocID="{44A571CA-D193-4D85-AA05-C4B1B518B58B}" presName="arrowAndChildren" presStyleCnt="0"/>
      <dgm:spPr/>
    </dgm:pt>
    <dgm:pt modelId="{5AD23F42-9381-4003-BF59-71EAF73C49A1}" type="pres">
      <dgm:prSet presAssocID="{44A571CA-D193-4D85-AA05-C4B1B518B58B}" presName="parentTextArrow" presStyleLbl="node1" presStyleIdx="2" presStyleCnt="4" custScaleY="8337" custLinFactNeighborY="-18247"/>
      <dgm:spPr/>
      <dgm:t>
        <a:bodyPr/>
        <a:lstStyle/>
        <a:p>
          <a:endParaRPr lang="en-US"/>
        </a:p>
      </dgm:t>
    </dgm:pt>
    <dgm:pt modelId="{33334A38-974C-4DD1-921D-61449AEC6C0D}" type="pres">
      <dgm:prSet presAssocID="{6405B513-61A8-4D7A-9CCC-0916E3397523}" presName="sp" presStyleCnt="0"/>
      <dgm:spPr/>
    </dgm:pt>
    <dgm:pt modelId="{5F772BC7-08EB-4FD5-9953-4C75A27B583A}" type="pres">
      <dgm:prSet presAssocID="{F66FCAC0-A5BA-4026-BC21-7146CA77E3FC}" presName="arrowAndChildren" presStyleCnt="0"/>
      <dgm:spPr/>
    </dgm:pt>
    <dgm:pt modelId="{D3C5D7D4-B9DC-40E3-977F-7666F2683402}" type="pres">
      <dgm:prSet presAssocID="{F66FCAC0-A5BA-4026-BC21-7146CA77E3FC}" presName="parentTextArrow" presStyleLbl="node1" presStyleIdx="3" presStyleCnt="4" custScaleY="8484" custLinFactNeighborX="962" custLinFactNeighborY="-18371"/>
      <dgm:spPr/>
      <dgm:t>
        <a:bodyPr/>
        <a:lstStyle/>
        <a:p>
          <a:endParaRPr lang="en-US"/>
        </a:p>
      </dgm:t>
    </dgm:pt>
  </dgm:ptLst>
  <dgm:cxnLst>
    <dgm:cxn modelId="{4E9DC29A-FCBB-4962-8E64-B5DB4AA72CA6}" srcId="{D787DFF7-BC85-4A4C-9050-75EFBC2F5A50}" destId="{819F359F-FA92-40CC-BE3B-19E423EE7EB5}" srcOrd="2" destOrd="0" parTransId="{47381505-CAB2-4110-B8C6-3A7A4247F521}" sibTransId="{57F92BCC-5275-4F90-A54B-CA48F4016694}"/>
    <dgm:cxn modelId="{CB19A33F-B4B1-4FB9-A2D6-52BC5351C932}" type="presOf" srcId="{819F359F-FA92-40CC-BE3B-19E423EE7EB5}" destId="{9E8EFE11-D61B-4976-9D43-554A87A090DE}" srcOrd="0" destOrd="0" presId="urn:microsoft.com/office/officeart/2005/8/layout/process4"/>
    <dgm:cxn modelId="{B010B9A3-4F66-4A5B-86C5-BCBA778C87F1}" srcId="{D787DFF7-BC85-4A4C-9050-75EFBC2F5A50}" destId="{44A571CA-D193-4D85-AA05-C4B1B518B58B}" srcOrd="1" destOrd="0" parTransId="{A7DF7F95-F1D5-4F32-B255-BA5E5052E62A}" sibTransId="{A5BDC5DC-D40E-4D19-8BF3-B51539A43646}"/>
    <dgm:cxn modelId="{A992A05A-1C69-44BB-92E6-82AEDEA7E2C3}" srcId="{D787DFF7-BC85-4A4C-9050-75EFBC2F5A50}" destId="{E212EAEE-0C11-4754-890C-7414CAACC397}" srcOrd="3" destOrd="0" parTransId="{CE9D5361-54E4-481E-82AB-F1476590D3C0}" sibTransId="{2C285F5F-C7C1-4A9F-B917-713E93C96D73}"/>
    <dgm:cxn modelId="{AED7347B-12ED-458B-8D55-1FA1EA6FDA88}" type="presOf" srcId="{F66FCAC0-A5BA-4026-BC21-7146CA77E3FC}" destId="{D3C5D7D4-B9DC-40E3-977F-7666F2683402}" srcOrd="0" destOrd="0" presId="urn:microsoft.com/office/officeart/2005/8/layout/process4"/>
    <dgm:cxn modelId="{5EF8C3C9-DAF6-4299-9863-F9DB2232C692}" type="presOf" srcId="{E212EAEE-0C11-4754-890C-7414CAACC397}" destId="{D68A475C-11B3-4D64-973E-F150E53B2402}" srcOrd="0" destOrd="0" presId="urn:microsoft.com/office/officeart/2005/8/layout/process4"/>
    <dgm:cxn modelId="{5343BCDA-A1CB-42D8-9ECE-FC7D962D88BD}" type="presOf" srcId="{44A571CA-D193-4D85-AA05-C4B1B518B58B}" destId="{5AD23F42-9381-4003-BF59-71EAF73C49A1}" srcOrd="0" destOrd="0" presId="urn:microsoft.com/office/officeart/2005/8/layout/process4"/>
    <dgm:cxn modelId="{51515B18-0A97-4A8A-AAEE-4543CE5C75D7}" srcId="{D787DFF7-BC85-4A4C-9050-75EFBC2F5A50}" destId="{F66FCAC0-A5BA-4026-BC21-7146CA77E3FC}" srcOrd="0" destOrd="0" parTransId="{BD21F458-D1F5-4DA9-8402-B806E6D2DCB5}" sibTransId="{6405B513-61A8-4D7A-9CCC-0916E3397523}"/>
    <dgm:cxn modelId="{919BFF12-624E-4918-844E-65362E8AC517}" type="presOf" srcId="{D787DFF7-BC85-4A4C-9050-75EFBC2F5A50}" destId="{C1D024DD-D98C-4052-A513-C0E2AAD97ECB}" srcOrd="0" destOrd="0" presId="urn:microsoft.com/office/officeart/2005/8/layout/process4"/>
    <dgm:cxn modelId="{50D72A66-2590-420B-B9C4-438B14367EBD}" type="presParOf" srcId="{C1D024DD-D98C-4052-A513-C0E2AAD97ECB}" destId="{429BCB4E-BF95-4EE3-8D8E-5CF0590CB907}" srcOrd="0" destOrd="0" presId="urn:microsoft.com/office/officeart/2005/8/layout/process4"/>
    <dgm:cxn modelId="{5E4052E2-D53E-495F-B049-5649AAEA1E30}" type="presParOf" srcId="{429BCB4E-BF95-4EE3-8D8E-5CF0590CB907}" destId="{D68A475C-11B3-4D64-973E-F150E53B2402}" srcOrd="0" destOrd="0" presId="urn:microsoft.com/office/officeart/2005/8/layout/process4"/>
    <dgm:cxn modelId="{EB7EF3CB-C536-4681-9A6F-1A81BADE5CB9}" type="presParOf" srcId="{C1D024DD-D98C-4052-A513-C0E2AAD97ECB}" destId="{B9149B7E-FB0C-43CA-9A22-A28920C476F4}" srcOrd="1" destOrd="0" presId="urn:microsoft.com/office/officeart/2005/8/layout/process4"/>
    <dgm:cxn modelId="{B87F1D75-5FA1-4BC7-B346-0E43CC15DCA4}" type="presParOf" srcId="{C1D024DD-D98C-4052-A513-C0E2AAD97ECB}" destId="{E34A86E9-D5BA-41A4-A18C-652AF6B834D7}" srcOrd="2" destOrd="0" presId="urn:microsoft.com/office/officeart/2005/8/layout/process4"/>
    <dgm:cxn modelId="{D2FBA04A-4A90-4C8F-9284-766038E67A7A}" type="presParOf" srcId="{E34A86E9-D5BA-41A4-A18C-652AF6B834D7}" destId="{9E8EFE11-D61B-4976-9D43-554A87A090DE}" srcOrd="0" destOrd="0" presId="urn:microsoft.com/office/officeart/2005/8/layout/process4"/>
    <dgm:cxn modelId="{39BA8983-1890-4104-B7BA-AEAE068AA226}" type="presParOf" srcId="{C1D024DD-D98C-4052-A513-C0E2AAD97ECB}" destId="{4F1B17D2-E277-4193-962F-91A8DA809AFF}" srcOrd="3" destOrd="0" presId="urn:microsoft.com/office/officeart/2005/8/layout/process4"/>
    <dgm:cxn modelId="{562F5086-8BC1-4C8E-AD96-17B7683EF4DE}" type="presParOf" srcId="{C1D024DD-D98C-4052-A513-C0E2AAD97ECB}" destId="{0C1D584E-7070-4A21-BB73-E74B05BCCC33}" srcOrd="4" destOrd="0" presId="urn:microsoft.com/office/officeart/2005/8/layout/process4"/>
    <dgm:cxn modelId="{81CD569C-8866-4303-970E-39C55C7CB418}" type="presParOf" srcId="{0C1D584E-7070-4A21-BB73-E74B05BCCC33}" destId="{5AD23F42-9381-4003-BF59-71EAF73C49A1}" srcOrd="0" destOrd="0" presId="urn:microsoft.com/office/officeart/2005/8/layout/process4"/>
    <dgm:cxn modelId="{F56BA50A-B2E5-4203-BCDE-82D5FD0AD2F7}" type="presParOf" srcId="{C1D024DD-D98C-4052-A513-C0E2AAD97ECB}" destId="{33334A38-974C-4DD1-921D-61449AEC6C0D}" srcOrd="5" destOrd="0" presId="urn:microsoft.com/office/officeart/2005/8/layout/process4"/>
    <dgm:cxn modelId="{CF38F9FA-5490-4FFD-9BF3-BE42E2F95F85}" type="presParOf" srcId="{C1D024DD-D98C-4052-A513-C0E2AAD97ECB}" destId="{5F772BC7-08EB-4FD5-9953-4C75A27B583A}" srcOrd="6" destOrd="0" presId="urn:microsoft.com/office/officeart/2005/8/layout/process4"/>
    <dgm:cxn modelId="{5EC8ECE5-A59B-4F88-8A55-B0501ACBA97A}" type="presParOf" srcId="{5F772BC7-08EB-4FD5-9953-4C75A27B583A}" destId="{D3C5D7D4-B9DC-40E3-977F-7666F2683402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D787DFF7-BC85-4A4C-9050-75EFBC2F5A50}" type="doc">
      <dgm:prSet loTypeId="urn:microsoft.com/office/officeart/2005/8/layout/process4" loCatId="list" qsTypeId="urn:microsoft.com/office/officeart/2005/8/quickstyle/simple1" qsCatId="simple" csTypeId="urn:microsoft.com/office/officeart/2005/8/colors/colorful1#12" csCatId="colorful" phldr="1"/>
      <dgm:spPr/>
      <dgm:t>
        <a:bodyPr/>
        <a:lstStyle/>
        <a:p>
          <a:endParaRPr lang="en-US"/>
        </a:p>
      </dgm:t>
    </dgm:pt>
    <dgm:pt modelId="{F66FCAC0-A5BA-4026-BC21-7146CA77E3FC}">
      <dgm:prSet phldrT="[Text]" custT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en-US" sz="2400" b="1" dirty="0" smtClean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Introduction and Problem Definition</a:t>
          </a:r>
          <a:endParaRPr lang="en-US" sz="2400" dirty="0">
            <a:solidFill>
              <a:schemeClr val="bg1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BD21F458-D1F5-4DA9-8402-B806E6D2DCB5}" type="parTrans" cxnId="{51515B18-0A97-4A8A-AAEE-4543CE5C75D7}">
      <dgm:prSet/>
      <dgm:spPr/>
      <dgm:t>
        <a:bodyPr/>
        <a:lstStyle/>
        <a:p>
          <a:endParaRPr lang="en-US"/>
        </a:p>
      </dgm:t>
    </dgm:pt>
    <dgm:pt modelId="{6405B513-61A8-4D7A-9CCC-0916E3397523}" type="sibTrans" cxnId="{51515B18-0A97-4A8A-AAEE-4543CE5C75D7}">
      <dgm:prSet/>
      <dgm:spPr/>
      <dgm:t>
        <a:bodyPr/>
        <a:lstStyle/>
        <a:p>
          <a:endParaRPr lang="en-US"/>
        </a:p>
      </dgm:t>
    </dgm:pt>
    <dgm:pt modelId="{44A571CA-D193-4D85-AA05-C4B1B518B58B}">
      <dgm:prSet phldrT="[Text]" custT="1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n-US" sz="2400" b="1" dirty="0" smtClean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Materials and Methods</a:t>
          </a:r>
          <a:endParaRPr lang="en-US" sz="2400" dirty="0">
            <a:solidFill>
              <a:schemeClr val="bg1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A7DF7F95-F1D5-4F32-B255-BA5E5052E62A}" type="parTrans" cxnId="{B010B9A3-4F66-4A5B-86C5-BCBA778C87F1}">
      <dgm:prSet/>
      <dgm:spPr/>
      <dgm:t>
        <a:bodyPr/>
        <a:lstStyle/>
        <a:p>
          <a:endParaRPr lang="en-US"/>
        </a:p>
      </dgm:t>
    </dgm:pt>
    <dgm:pt modelId="{A5BDC5DC-D40E-4D19-8BF3-B51539A43646}" type="sibTrans" cxnId="{B010B9A3-4F66-4A5B-86C5-BCBA778C87F1}">
      <dgm:prSet/>
      <dgm:spPr/>
      <dgm:t>
        <a:bodyPr/>
        <a:lstStyle/>
        <a:p>
          <a:endParaRPr lang="en-US"/>
        </a:p>
      </dgm:t>
    </dgm:pt>
    <dgm:pt modelId="{819F359F-FA92-40CC-BE3B-19E423EE7EB5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en-US" sz="2400" b="1" dirty="0" smtClean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Results and Discussions</a:t>
          </a:r>
          <a:endParaRPr lang="en-US" sz="2400" b="1" dirty="0">
            <a:solidFill>
              <a:schemeClr val="bg1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gm:t>
    </dgm:pt>
    <dgm:pt modelId="{47381505-CAB2-4110-B8C6-3A7A4247F521}" type="parTrans" cxnId="{4E9DC29A-FCBB-4962-8E64-B5DB4AA72CA6}">
      <dgm:prSet/>
      <dgm:spPr/>
      <dgm:t>
        <a:bodyPr/>
        <a:lstStyle/>
        <a:p>
          <a:endParaRPr lang="en-US"/>
        </a:p>
      </dgm:t>
    </dgm:pt>
    <dgm:pt modelId="{57F92BCC-5275-4F90-A54B-CA48F4016694}" type="sibTrans" cxnId="{4E9DC29A-FCBB-4962-8E64-B5DB4AA72CA6}">
      <dgm:prSet/>
      <dgm:spPr/>
      <dgm:t>
        <a:bodyPr/>
        <a:lstStyle/>
        <a:p>
          <a:endParaRPr lang="en-US"/>
        </a:p>
      </dgm:t>
    </dgm:pt>
    <dgm:pt modelId="{E212EAEE-0C11-4754-890C-7414CAACC397}">
      <dgm:prSet custT="1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4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Conclusions</a:t>
          </a:r>
          <a:endParaRPr lang="en-US" sz="2400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2C285F5F-C7C1-4A9F-B917-713E93C96D73}" type="sibTrans" cxnId="{A992A05A-1C69-44BB-92E6-82AEDEA7E2C3}">
      <dgm:prSet/>
      <dgm:spPr/>
      <dgm:t>
        <a:bodyPr/>
        <a:lstStyle/>
        <a:p>
          <a:endParaRPr lang="en-US"/>
        </a:p>
      </dgm:t>
    </dgm:pt>
    <dgm:pt modelId="{CE9D5361-54E4-481E-82AB-F1476590D3C0}" type="parTrans" cxnId="{A992A05A-1C69-44BB-92E6-82AEDEA7E2C3}">
      <dgm:prSet/>
      <dgm:spPr/>
      <dgm:t>
        <a:bodyPr/>
        <a:lstStyle/>
        <a:p>
          <a:endParaRPr lang="en-US"/>
        </a:p>
      </dgm:t>
    </dgm:pt>
    <dgm:pt modelId="{C1D024DD-D98C-4052-A513-C0E2AAD97ECB}" type="pres">
      <dgm:prSet presAssocID="{D787DFF7-BC85-4A4C-9050-75EFBC2F5A5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29BCB4E-BF95-4EE3-8D8E-5CF0590CB907}" type="pres">
      <dgm:prSet presAssocID="{E212EAEE-0C11-4754-890C-7414CAACC397}" presName="boxAndChildren" presStyleCnt="0"/>
      <dgm:spPr/>
    </dgm:pt>
    <dgm:pt modelId="{D68A475C-11B3-4D64-973E-F150E53B2402}" type="pres">
      <dgm:prSet presAssocID="{E212EAEE-0C11-4754-890C-7414CAACC397}" presName="parentTextBox" presStyleLbl="node1" presStyleIdx="0" presStyleCnt="4" custScaleY="9572" custLinFactNeighborX="9615" custLinFactNeighborY="28060"/>
      <dgm:spPr/>
      <dgm:t>
        <a:bodyPr/>
        <a:lstStyle/>
        <a:p>
          <a:endParaRPr lang="en-US"/>
        </a:p>
      </dgm:t>
    </dgm:pt>
    <dgm:pt modelId="{B9149B7E-FB0C-43CA-9A22-A28920C476F4}" type="pres">
      <dgm:prSet presAssocID="{57F92BCC-5275-4F90-A54B-CA48F4016694}" presName="sp" presStyleCnt="0"/>
      <dgm:spPr/>
    </dgm:pt>
    <dgm:pt modelId="{E34A86E9-D5BA-41A4-A18C-652AF6B834D7}" type="pres">
      <dgm:prSet presAssocID="{819F359F-FA92-40CC-BE3B-19E423EE7EB5}" presName="arrowAndChildren" presStyleCnt="0"/>
      <dgm:spPr/>
    </dgm:pt>
    <dgm:pt modelId="{9E8EFE11-D61B-4976-9D43-554A87A090DE}" type="pres">
      <dgm:prSet presAssocID="{819F359F-FA92-40CC-BE3B-19E423EE7EB5}" presName="parentTextArrow" presStyleLbl="node1" presStyleIdx="1" presStyleCnt="4" custAng="0" custScaleY="8223" custLinFactNeighborY="-18190"/>
      <dgm:spPr/>
      <dgm:t>
        <a:bodyPr/>
        <a:lstStyle/>
        <a:p>
          <a:endParaRPr lang="en-US"/>
        </a:p>
      </dgm:t>
    </dgm:pt>
    <dgm:pt modelId="{4F1B17D2-E277-4193-962F-91A8DA809AFF}" type="pres">
      <dgm:prSet presAssocID="{A5BDC5DC-D40E-4D19-8BF3-B51539A43646}" presName="sp" presStyleCnt="0"/>
      <dgm:spPr/>
    </dgm:pt>
    <dgm:pt modelId="{0C1D584E-7070-4A21-BB73-E74B05BCCC33}" type="pres">
      <dgm:prSet presAssocID="{44A571CA-D193-4D85-AA05-C4B1B518B58B}" presName="arrowAndChildren" presStyleCnt="0"/>
      <dgm:spPr/>
    </dgm:pt>
    <dgm:pt modelId="{5AD23F42-9381-4003-BF59-71EAF73C49A1}" type="pres">
      <dgm:prSet presAssocID="{44A571CA-D193-4D85-AA05-C4B1B518B58B}" presName="parentTextArrow" presStyleLbl="node1" presStyleIdx="2" presStyleCnt="4" custScaleY="8337" custLinFactNeighborY="-18247"/>
      <dgm:spPr/>
      <dgm:t>
        <a:bodyPr/>
        <a:lstStyle/>
        <a:p>
          <a:endParaRPr lang="en-US"/>
        </a:p>
      </dgm:t>
    </dgm:pt>
    <dgm:pt modelId="{33334A38-974C-4DD1-921D-61449AEC6C0D}" type="pres">
      <dgm:prSet presAssocID="{6405B513-61A8-4D7A-9CCC-0916E3397523}" presName="sp" presStyleCnt="0"/>
      <dgm:spPr/>
    </dgm:pt>
    <dgm:pt modelId="{5F772BC7-08EB-4FD5-9953-4C75A27B583A}" type="pres">
      <dgm:prSet presAssocID="{F66FCAC0-A5BA-4026-BC21-7146CA77E3FC}" presName="arrowAndChildren" presStyleCnt="0"/>
      <dgm:spPr/>
    </dgm:pt>
    <dgm:pt modelId="{D3C5D7D4-B9DC-40E3-977F-7666F2683402}" type="pres">
      <dgm:prSet presAssocID="{F66FCAC0-A5BA-4026-BC21-7146CA77E3FC}" presName="parentTextArrow" presStyleLbl="node1" presStyleIdx="3" presStyleCnt="4" custScaleY="8484" custLinFactNeighborX="962" custLinFactNeighborY="-18371"/>
      <dgm:spPr/>
      <dgm:t>
        <a:bodyPr/>
        <a:lstStyle/>
        <a:p>
          <a:endParaRPr lang="en-US"/>
        </a:p>
      </dgm:t>
    </dgm:pt>
  </dgm:ptLst>
  <dgm:cxnLst>
    <dgm:cxn modelId="{4E9DC29A-FCBB-4962-8E64-B5DB4AA72CA6}" srcId="{D787DFF7-BC85-4A4C-9050-75EFBC2F5A50}" destId="{819F359F-FA92-40CC-BE3B-19E423EE7EB5}" srcOrd="2" destOrd="0" parTransId="{47381505-CAB2-4110-B8C6-3A7A4247F521}" sibTransId="{57F92BCC-5275-4F90-A54B-CA48F4016694}"/>
    <dgm:cxn modelId="{FF674DD7-6EF8-40F8-AA9F-EFF8CEA2379D}" type="presOf" srcId="{44A571CA-D193-4D85-AA05-C4B1B518B58B}" destId="{5AD23F42-9381-4003-BF59-71EAF73C49A1}" srcOrd="0" destOrd="0" presId="urn:microsoft.com/office/officeart/2005/8/layout/process4"/>
    <dgm:cxn modelId="{B010B9A3-4F66-4A5B-86C5-BCBA778C87F1}" srcId="{D787DFF7-BC85-4A4C-9050-75EFBC2F5A50}" destId="{44A571CA-D193-4D85-AA05-C4B1B518B58B}" srcOrd="1" destOrd="0" parTransId="{A7DF7F95-F1D5-4F32-B255-BA5E5052E62A}" sibTransId="{A5BDC5DC-D40E-4D19-8BF3-B51539A43646}"/>
    <dgm:cxn modelId="{A992A05A-1C69-44BB-92E6-82AEDEA7E2C3}" srcId="{D787DFF7-BC85-4A4C-9050-75EFBC2F5A50}" destId="{E212EAEE-0C11-4754-890C-7414CAACC397}" srcOrd="3" destOrd="0" parTransId="{CE9D5361-54E4-481E-82AB-F1476590D3C0}" sibTransId="{2C285F5F-C7C1-4A9F-B917-713E93C96D73}"/>
    <dgm:cxn modelId="{51515B18-0A97-4A8A-AAEE-4543CE5C75D7}" srcId="{D787DFF7-BC85-4A4C-9050-75EFBC2F5A50}" destId="{F66FCAC0-A5BA-4026-BC21-7146CA77E3FC}" srcOrd="0" destOrd="0" parTransId="{BD21F458-D1F5-4DA9-8402-B806E6D2DCB5}" sibTransId="{6405B513-61A8-4D7A-9CCC-0916E3397523}"/>
    <dgm:cxn modelId="{E8D59721-073C-41B2-935C-26AC72303745}" type="presOf" srcId="{F66FCAC0-A5BA-4026-BC21-7146CA77E3FC}" destId="{D3C5D7D4-B9DC-40E3-977F-7666F2683402}" srcOrd="0" destOrd="0" presId="urn:microsoft.com/office/officeart/2005/8/layout/process4"/>
    <dgm:cxn modelId="{85ACFE90-37C0-4C7E-B0CD-014D51662779}" type="presOf" srcId="{D787DFF7-BC85-4A4C-9050-75EFBC2F5A50}" destId="{C1D024DD-D98C-4052-A513-C0E2AAD97ECB}" srcOrd="0" destOrd="0" presId="urn:microsoft.com/office/officeart/2005/8/layout/process4"/>
    <dgm:cxn modelId="{F6B4EF0B-09C9-4D73-A50E-473DC4E51086}" type="presOf" srcId="{E212EAEE-0C11-4754-890C-7414CAACC397}" destId="{D68A475C-11B3-4D64-973E-F150E53B2402}" srcOrd="0" destOrd="0" presId="urn:microsoft.com/office/officeart/2005/8/layout/process4"/>
    <dgm:cxn modelId="{8837AC1F-7D3D-4922-A90F-8C38959DBD73}" type="presOf" srcId="{819F359F-FA92-40CC-BE3B-19E423EE7EB5}" destId="{9E8EFE11-D61B-4976-9D43-554A87A090DE}" srcOrd="0" destOrd="0" presId="urn:microsoft.com/office/officeart/2005/8/layout/process4"/>
    <dgm:cxn modelId="{14F80F75-959E-41DC-81EA-AEBF344F7B68}" type="presParOf" srcId="{C1D024DD-D98C-4052-A513-C0E2AAD97ECB}" destId="{429BCB4E-BF95-4EE3-8D8E-5CF0590CB907}" srcOrd="0" destOrd="0" presId="urn:microsoft.com/office/officeart/2005/8/layout/process4"/>
    <dgm:cxn modelId="{C905985A-AD6F-433F-999D-09879BA8ED5B}" type="presParOf" srcId="{429BCB4E-BF95-4EE3-8D8E-5CF0590CB907}" destId="{D68A475C-11B3-4D64-973E-F150E53B2402}" srcOrd="0" destOrd="0" presId="urn:microsoft.com/office/officeart/2005/8/layout/process4"/>
    <dgm:cxn modelId="{6780E081-6BAE-4CAF-957C-0F4484A0B0F9}" type="presParOf" srcId="{C1D024DD-D98C-4052-A513-C0E2AAD97ECB}" destId="{B9149B7E-FB0C-43CA-9A22-A28920C476F4}" srcOrd="1" destOrd="0" presId="urn:microsoft.com/office/officeart/2005/8/layout/process4"/>
    <dgm:cxn modelId="{C81BF913-68E5-41B7-A6F6-3AF200152D25}" type="presParOf" srcId="{C1D024DD-D98C-4052-A513-C0E2AAD97ECB}" destId="{E34A86E9-D5BA-41A4-A18C-652AF6B834D7}" srcOrd="2" destOrd="0" presId="urn:microsoft.com/office/officeart/2005/8/layout/process4"/>
    <dgm:cxn modelId="{14243AAB-B49E-4B17-9CD8-85746B35CDEA}" type="presParOf" srcId="{E34A86E9-D5BA-41A4-A18C-652AF6B834D7}" destId="{9E8EFE11-D61B-4976-9D43-554A87A090DE}" srcOrd="0" destOrd="0" presId="urn:microsoft.com/office/officeart/2005/8/layout/process4"/>
    <dgm:cxn modelId="{654DE490-7C43-4657-AFAE-2E8869E05B06}" type="presParOf" srcId="{C1D024DD-D98C-4052-A513-C0E2AAD97ECB}" destId="{4F1B17D2-E277-4193-962F-91A8DA809AFF}" srcOrd="3" destOrd="0" presId="urn:microsoft.com/office/officeart/2005/8/layout/process4"/>
    <dgm:cxn modelId="{747A9B8A-BC48-41A0-BAE2-AF1A7E2C1AE3}" type="presParOf" srcId="{C1D024DD-D98C-4052-A513-C0E2AAD97ECB}" destId="{0C1D584E-7070-4A21-BB73-E74B05BCCC33}" srcOrd="4" destOrd="0" presId="urn:microsoft.com/office/officeart/2005/8/layout/process4"/>
    <dgm:cxn modelId="{BE350532-C3E8-40CE-93F4-4A0D2BED2073}" type="presParOf" srcId="{0C1D584E-7070-4A21-BB73-E74B05BCCC33}" destId="{5AD23F42-9381-4003-BF59-71EAF73C49A1}" srcOrd="0" destOrd="0" presId="urn:microsoft.com/office/officeart/2005/8/layout/process4"/>
    <dgm:cxn modelId="{82630EC3-7771-4BFA-AD72-5364168ADF35}" type="presParOf" srcId="{C1D024DD-D98C-4052-A513-C0E2AAD97ECB}" destId="{33334A38-974C-4DD1-921D-61449AEC6C0D}" srcOrd="5" destOrd="0" presId="urn:microsoft.com/office/officeart/2005/8/layout/process4"/>
    <dgm:cxn modelId="{A36781EC-A255-44EC-9DB4-E0733EEE5E73}" type="presParOf" srcId="{C1D024DD-D98C-4052-A513-C0E2AAD97ECB}" destId="{5F772BC7-08EB-4FD5-9953-4C75A27B583A}" srcOrd="6" destOrd="0" presId="urn:microsoft.com/office/officeart/2005/8/layout/process4"/>
    <dgm:cxn modelId="{D7130276-7CD3-4D59-A90D-0D82CD0F59E6}" type="presParOf" srcId="{5F772BC7-08EB-4FD5-9953-4C75A27B583A}" destId="{D3C5D7D4-B9DC-40E3-977F-7666F2683402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68A475C-11B3-4D64-973E-F150E53B2402}">
      <dsp:nvSpPr>
        <dsp:cNvPr id="0" name=""/>
        <dsp:cNvSpPr/>
      </dsp:nvSpPr>
      <dsp:spPr>
        <a:xfrm>
          <a:off x="0" y="5638774"/>
          <a:ext cx="7924799" cy="597512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Conclusions</a:t>
          </a:r>
          <a:endParaRPr lang="en-US" sz="2400" b="1" kern="1200" dirty="0">
            <a:solidFill>
              <a:schemeClr val="bg1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sp:txBody>
      <dsp:txXfrm>
        <a:off x="0" y="5638774"/>
        <a:ext cx="7924799" cy="597512"/>
      </dsp:txXfrm>
    </dsp:sp>
    <dsp:sp modelId="{9E8EFE11-D61B-4976-9D43-554A87A090DE}">
      <dsp:nvSpPr>
        <dsp:cNvPr id="0" name=""/>
        <dsp:cNvSpPr/>
      </dsp:nvSpPr>
      <dsp:spPr>
        <a:xfrm rot="10800000">
          <a:off x="0" y="1444999"/>
          <a:ext cx="7924799" cy="789461"/>
        </a:xfrm>
        <a:prstGeom prst="upArrowCallout">
          <a:avLst/>
        </a:prstGeom>
        <a:solidFill>
          <a:schemeClr val="accent3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Results and Discussions</a:t>
          </a:r>
          <a:endParaRPr lang="en-US" sz="2400" b="1" kern="1200" dirty="0">
            <a:solidFill>
              <a:schemeClr val="bg1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sp:txBody>
      <dsp:txXfrm rot="10800000">
        <a:off x="0" y="1444999"/>
        <a:ext cx="7924799" cy="789461"/>
      </dsp:txXfrm>
    </dsp:sp>
    <dsp:sp modelId="{5AD23F42-9381-4003-BF59-71EAF73C49A1}">
      <dsp:nvSpPr>
        <dsp:cNvPr id="0" name=""/>
        <dsp:cNvSpPr/>
      </dsp:nvSpPr>
      <dsp:spPr>
        <a:xfrm rot="10800000">
          <a:off x="0" y="732755"/>
          <a:ext cx="7924799" cy="800406"/>
        </a:xfrm>
        <a:prstGeom prst="upArrowCallout">
          <a:avLst/>
        </a:prstGeom>
        <a:solidFill>
          <a:schemeClr val="accent4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Materials and Methods</a:t>
          </a:r>
          <a:endParaRPr lang="en-US" sz="2400" kern="1200" dirty="0">
            <a:solidFill>
              <a:schemeClr val="bg1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sp:txBody>
      <dsp:txXfrm rot="10800000">
        <a:off x="0" y="732755"/>
        <a:ext cx="7924799" cy="800406"/>
      </dsp:txXfrm>
    </dsp:sp>
    <dsp:sp modelId="{D3C5D7D4-B9DC-40E3-977F-7666F2683402}">
      <dsp:nvSpPr>
        <dsp:cNvPr id="0" name=""/>
        <dsp:cNvSpPr/>
      </dsp:nvSpPr>
      <dsp:spPr>
        <a:xfrm rot="10800000">
          <a:off x="0" y="0"/>
          <a:ext cx="7924799" cy="814519"/>
        </a:xfrm>
        <a:prstGeom prst="upArrowCallout">
          <a:avLst/>
        </a:prstGeom>
        <a:gradFill rotWithShape="1">
          <a:gsLst>
            <a:gs pos="0">
              <a:schemeClr val="accent5">
                <a:shade val="51000"/>
                <a:satMod val="130000"/>
              </a:schemeClr>
            </a:gs>
            <a:gs pos="80000">
              <a:schemeClr val="accent5">
                <a:shade val="93000"/>
                <a:satMod val="130000"/>
              </a:schemeClr>
            </a:gs>
            <a:gs pos="100000">
              <a:schemeClr val="accent5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Problem </a:t>
          </a:r>
          <a:r>
            <a:rPr lang="en-US" sz="24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Definition</a:t>
          </a:r>
          <a:endParaRPr lang="en-US" sz="240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 rot="10800000">
        <a:off x="0" y="0"/>
        <a:ext cx="7924799" cy="81451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68A475C-11B3-4D64-973E-F150E53B2402}">
      <dsp:nvSpPr>
        <dsp:cNvPr id="0" name=""/>
        <dsp:cNvSpPr/>
      </dsp:nvSpPr>
      <dsp:spPr>
        <a:xfrm>
          <a:off x="0" y="5638774"/>
          <a:ext cx="7924800" cy="597512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Conclusions</a:t>
          </a:r>
          <a:endParaRPr lang="en-US" sz="2400" b="1" kern="1200" dirty="0">
            <a:solidFill>
              <a:schemeClr val="bg1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sp:txBody>
      <dsp:txXfrm>
        <a:off x="0" y="5638774"/>
        <a:ext cx="7924800" cy="597512"/>
      </dsp:txXfrm>
    </dsp:sp>
    <dsp:sp modelId="{9E8EFE11-D61B-4976-9D43-554A87A090DE}">
      <dsp:nvSpPr>
        <dsp:cNvPr id="0" name=""/>
        <dsp:cNvSpPr/>
      </dsp:nvSpPr>
      <dsp:spPr>
        <a:xfrm rot="10800000">
          <a:off x="0" y="1444999"/>
          <a:ext cx="7924800" cy="789461"/>
        </a:xfrm>
        <a:prstGeom prst="upArrowCallout">
          <a:avLst/>
        </a:prstGeom>
        <a:solidFill>
          <a:schemeClr val="accent3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Results and Discussions</a:t>
          </a:r>
          <a:endParaRPr lang="en-US" sz="2400" b="1" kern="1200" dirty="0">
            <a:solidFill>
              <a:schemeClr val="bg1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sp:txBody>
      <dsp:txXfrm rot="10800000">
        <a:off x="0" y="1444999"/>
        <a:ext cx="7924800" cy="789461"/>
      </dsp:txXfrm>
    </dsp:sp>
    <dsp:sp modelId="{5AD23F42-9381-4003-BF59-71EAF73C49A1}">
      <dsp:nvSpPr>
        <dsp:cNvPr id="0" name=""/>
        <dsp:cNvSpPr/>
      </dsp:nvSpPr>
      <dsp:spPr>
        <a:xfrm rot="10800000">
          <a:off x="0" y="732755"/>
          <a:ext cx="7924800" cy="800406"/>
        </a:xfrm>
        <a:prstGeom prst="upArrowCallout">
          <a:avLst/>
        </a:prstGeom>
        <a:gradFill rotWithShape="1">
          <a:gsLst>
            <a:gs pos="0">
              <a:schemeClr val="accent4">
                <a:shade val="51000"/>
                <a:satMod val="130000"/>
              </a:schemeClr>
            </a:gs>
            <a:gs pos="80000">
              <a:schemeClr val="accent4">
                <a:shade val="93000"/>
                <a:satMod val="130000"/>
              </a:schemeClr>
            </a:gs>
            <a:gs pos="100000">
              <a:schemeClr val="accent4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Materials and Methods</a:t>
          </a:r>
          <a:endParaRPr lang="en-US" sz="240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 rot="10800000">
        <a:off x="0" y="732755"/>
        <a:ext cx="7924800" cy="800406"/>
      </dsp:txXfrm>
    </dsp:sp>
    <dsp:sp modelId="{D3C5D7D4-B9DC-40E3-977F-7666F2683402}">
      <dsp:nvSpPr>
        <dsp:cNvPr id="0" name=""/>
        <dsp:cNvSpPr/>
      </dsp:nvSpPr>
      <dsp:spPr>
        <a:xfrm rot="10800000">
          <a:off x="0" y="0"/>
          <a:ext cx="7924800" cy="814519"/>
        </a:xfrm>
        <a:prstGeom prst="upArrowCallout">
          <a:avLst/>
        </a:prstGeom>
        <a:solidFill>
          <a:schemeClr val="accent5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Introduction and Problem Definition</a:t>
          </a:r>
          <a:endParaRPr lang="en-US" sz="2400" kern="1200" dirty="0">
            <a:solidFill>
              <a:schemeClr val="bg1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sp:txBody>
      <dsp:txXfrm rot="10800000">
        <a:off x="0" y="0"/>
        <a:ext cx="7924800" cy="814519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68A475C-11B3-4D64-973E-F150E53B2402}">
      <dsp:nvSpPr>
        <dsp:cNvPr id="0" name=""/>
        <dsp:cNvSpPr/>
      </dsp:nvSpPr>
      <dsp:spPr>
        <a:xfrm>
          <a:off x="0" y="5638774"/>
          <a:ext cx="7924800" cy="597512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Conclusions</a:t>
          </a:r>
          <a:endParaRPr lang="en-US" sz="2400" b="1" kern="1200" dirty="0">
            <a:solidFill>
              <a:schemeClr val="bg1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sp:txBody>
      <dsp:txXfrm>
        <a:off x="0" y="5638774"/>
        <a:ext cx="7924800" cy="597512"/>
      </dsp:txXfrm>
    </dsp:sp>
    <dsp:sp modelId="{9E8EFE11-D61B-4976-9D43-554A87A090DE}">
      <dsp:nvSpPr>
        <dsp:cNvPr id="0" name=""/>
        <dsp:cNvSpPr/>
      </dsp:nvSpPr>
      <dsp:spPr>
        <a:xfrm rot="10800000">
          <a:off x="0" y="1444999"/>
          <a:ext cx="7924800" cy="789461"/>
        </a:xfrm>
        <a:prstGeom prst="upArrowCallout">
          <a:avLst/>
        </a:prstGeom>
        <a:gradFill rotWithShape="1">
          <a:gsLst>
            <a:gs pos="0">
              <a:schemeClr val="accent3">
                <a:shade val="51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Results and Discussions</a:t>
          </a:r>
          <a:endParaRPr lang="en-US" sz="2400" b="1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 rot="10800000">
        <a:off x="0" y="1444999"/>
        <a:ext cx="7924800" cy="789461"/>
      </dsp:txXfrm>
    </dsp:sp>
    <dsp:sp modelId="{5AD23F42-9381-4003-BF59-71EAF73C49A1}">
      <dsp:nvSpPr>
        <dsp:cNvPr id="0" name=""/>
        <dsp:cNvSpPr/>
      </dsp:nvSpPr>
      <dsp:spPr>
        <a:xfrm rot="10800000">
          <a:off x="0" y="732755"/>
          <a:ext cx="7924800" cy="800406"/>
        </a:xfrm>
        <a:prstGeom prst="upArrowCallout">
          <a:avLst/>
        </a:prstGeom>
        <a:solidFill>
          <a:schemeClr val="accent4">
            <a:lumMod val="40000"/>
            <a:lumOff val="60000"/>
          </a:schemeClr>
        </a:soli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4"/>
        </a:lnRef>
        <a:fillRef idx="3">
          <a:schemeClr val="accent4"/>
        </a:fillRef>
        <a:effectRef idx="2">
          <a:schemeClr val="accent4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Materials and Methods</a:t>
          </a:r>
          <a:endParaRPr lang="en-US" sz="2400" kern="1200" dirty="0">
            <a:solidFill>
              <a:schemeClr val="bg1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sp:txBody>
      <dsp:txXfrm rot="10800000">
        <a:off x="0" y="732755"/>
        <a:ext cx="7924800" cy="800406"/>
      </dsp:txXfrm>
    </dsp:sp>
    <dsp:sp modelId="{D3C5D7D4-B9DC-40E3-977F-7666F2683402}">
      <dsp:nvSpPr>
        <dsp:cNvPr id="0" name=""/>
        <dsp:cNvSpPr/>
      </dsp:nvSpPr>
      <dsp:spPr>
        <a:xfrm rot="10800000">
          <a:off x="0" y="0"/>
          <a:ext cx="7924800" cy="814519"/>
        </a:xfrm>
        <a:prstGeom prst="upArrowCallout">
          <a:avLst/>
        </a:prstGeom>
        <a:solidFill>
          <a:schemeClr val="accent5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Introduction and Problem Definition</a:t>
          </a:r>
          <a:endParaRPr lang="en-US" sz="2400" kern="1200" dirty="0">
            <a:solidFill>
              <a:schemeClr val="bg1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sp:txBody>
      <dsp:txXfrm rot="10800000">
        <a:off x="0" y="0"/>
        <a:ext cx="7924800" cy="814519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68A475C-11B3-4D64-973E-F150E53B2402}">
      <dsp:nvSpPr>
        <dsp:cNvPr id="0" name=""/>
        <dsp:cNvSpPr/>
      </dsp:nvSpPr>
      <dsp:spPr>
        <a:xfrm>
          <a:off x="0" y="5638774"/>
          <a:ext cx="7924799" cy="597512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Conclusions</a:t>
          </a:r>
          <a:endParaRPr lang="en-US" sz="2400" b="1" kern="1200" dirty="0">
            <a:solidFill>
              <a:schemeClr val="bg1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sp:txBody>
      <dsp:txXfrm>
        <a:off x="0" y="5638774"/>
        <a:ext cx="7924799" cy="597512"/>
      </dsp:txXfrm>
    </dsp:sp>
    <dsp:sp modelId="{9E8EFE11-D61B-4976-9D43-554A87A090DE}">
      <dsp:nvSpPr>
        <dsp:cNvPr id="0" name=""/>
        <dsp:cNvSpPr/>
      </dsp:nvSpPr>
      <dsp:spPr>
        <a:xfrm rot="10800000">
          <a:off x="0" y="1444999"/>
          <a:ext cx="7924799" cy="789461"/>
        </a:xfrm>
        <a:prstGeom prst="upArrowCallout">
          <a:avLst/>
        </a:prstGeom>
        <a:gradFill rotWithShape="1">
          <a:gsLst>
            <a:gs pos="0">
              <a:schemeClr val="accent3">
                <a:shade val="51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Results and Discussions</a:t>
          </a:r>
          <a:endParaRPr lang="en-US" sz="2400" b="1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 rot="10800000">
        <a:off x="0" y="1444999"/>
        <a:ext cx="7924799" cy="789461"/>
      </dsp:txXfrm>
    </dsp:sp>
    <dsp:sp modelId="{5AD23F42-9381-4003-BF59-71EAF73C49A1}">
      <dsp:nvSpPr>
        <dsp:cNvPr id="0" name=""/>
        <dsp:cNvSpPr/>
      </dsp:nvSpPr>
      <dsp:spPr>
        <a:xfrm rot="10800000">
          <a:off x="0" y="732755"/>
          <a:ext cx="7924799" cy="800406"/>
        </a:xfrm>
        <a:prstGeom prst="upArrowCallout">
          <a:avLst/>
        </a:prstGeom>
        <a:solidFill>
          <a:schemeClr val="accent4">
            <a:lumMod val="40000"/>
            <a:lumOff val="60000"/>
          </a:schemeClr>
        </a:soli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4"/>
        </a:lnRef>
        <a:fillRef idx="3">
          <a:schemeClr val="accent4"/>
        </a:fillRef>
        <a:effectRef idx="2">
          <a:schemeClr val="accent4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Materials and Methods</a:t>
          </a:r>
          <a:endParaRPr lang="en-US" sz="2400" kern="1200" dirty="0">
            <a:solidFill>
              <a:schemeClr val="bg1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sp:txBody>
      <dsp:txXfrm rot="10800000">
        <a:off x="0" y="732755"/>
        <a:ext cx="7924799" cy="800406"/>
      </dsp:txXfrm>
    </dsp:sp>
    <dsp:sp modelId="{D3C5D7D4-B9DC-40E3-977F-7666F2683402}">
      <dsp:nvSpPr>
        <dsp:cNvPr id="0" name=""/>
        <dsp:cNvSpPr/>
      </dsp:nvSpPr>
      <dsp:spPr>
        <a:xfrm rot="10800000">
          <a:off x="0" y="0"/>
          <a:ext cx="7924799" cy="814519"/>
        </a:xfrm>
        <a:prstGeom prst="upArrowCallout">
          <a:avLst/>
        </a:prstGeom>
        <a:solidFill>
          <a:schemeClr val="accent5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Introduction and Problem Definition</a:t>
          </a:r>
          <a:endParaRPr lang="en-US" sz="2400" kern="1200" dirty="0">
            <a:solidFill>
              <a:schemeClr val="bg1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sp:txBody>
      <dsp:txXfrm rot="10800000">
        <a:off x="0" y="0"/>
        <a:ext cx="7924799" cy="814519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68A475C-11B3-4D64-973E-F150E53B2402}">
      <dsp:nvSpPr>
        <dsp:cNvPr id="0" name=""/>
        <dsp:cNvSpPr/>
      </dsp:nvSpPr>
      <dsp:spPr>
        <a:xfrm>
          <a:off x="0" y="5638774"/>
          <a:ext cx="7924799" cy="597512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Conclusions</a:t>
          </a:r>
          <a:endParaRPr lang="en-US" sz="2400" b="1" kern="1200" dirty="0">
            <a:solidFill>
              <a:schemeClr val="bg1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sp:txBody>
      <dsp:txXfrm>
        <a:off x="0" y="5638774"/>
        <a:ext cx="7924799" cy="597512"/>
      </dsp:txXfrm>
    </dsp:sp>
    <dsp:sp modelId="{9E8EFE11-D61B-4976-9D43-554A87A090DE}">
      <dsp:nvSpPr>
        <dsp:cNvPr id="0" name=""/>
        <dsp:cNvSpPr/>
      </dsp:nvSpPr>
      <dsp:spPr>
        <a:xfrm rot="10800000">
          <a:off x="0" y="1447783"/>
          <a:ext cx="7924799" cy="789461"/>
        </a:xfrm>
        <a:prstGeom prst="upArrowCallout">
          <a:avLst/>
        </a:prstGeom>
        <a:gradFill rotWithShape="1">
          <a:gsLst>
            <a:gs pos="0">
              <a:schemeClr val="accent3">
                <a:shade val="51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Results and Discussions</a:t>
          </a:r>
          <a:endParaRPr lang="en-US" sz="2400" b="1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 rot="10800000">
        <a:off x="0" y="1447783"/>
        <a:ext cx="7924799" cy="789461"/>
      </dsp:txXfrm>
    </dsp:sp>
    <dsp:sp modelId="{5AD23F42-9381-4003-BF59-71EAF73C49A1}">
      <dsp:nvSpPr>
        <dsp:cNvPr id="0" name=""/>
        <dsp:cNvSpPr/>
      </dsp:nvSpPr>
      <dsp:spPr>
        <a:xfrm rot="10800000">
          <a:off x="0" y="732755"/>
          <a:ext cx="7924799" cy="800406"/>
        </a:xfrm>
        <a:prstGeom prst="upArrowCallout">
          <a:avLst/>
        </a:prstGeom>
        <a:solidFill>
          <a:schemeClr val="accent4">
            <a:lumMod val="40000"/>
            <a:lumOff val="60000"/>
          </a:schemeClr>
        </a:soli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4"/>
        </a:lnRef>
        <a:fillRef idx="3">
          <a:schemeClr val="accent4"/>
        </a:fillRef>
        <a:effectRef idx="2">
          <a:schemeClr val="accent4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Materials and Methods</a:t>
          </a:r>
          <a:endParaRPr lang="en-US" sz="2400" kern="1200" dirty="0">
            <a:solidFill>
              <a:schemeClr val="bg1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sp:txBody>
      <dsp:txXfrm rot="10800000">
        <a:off x="0" y="732755"/>
        <a:ext cx="7924799" cy="800406"/>
      </dsp:txXfrm>
    </dsp:sp>
    <dsp:sp modelId="{D3C5D7D4-B9DC-40E3-977F-7666F2683402}">
      <dsp:nvSpPr>
        <dsp:cNvPr id="0" name=""/>
        <dsp:cNvSpPr/>
      </dsp:nvSpPr>
      <dsp:spPr>
        <a:xfrm rot="10800000">
          <a:off x="0" y="0"/>
          <a:ext cx="7924799" cy="814519"/>
        </a:xfrm>
        <a:prstGeom prst="upArrowCallout">
          <a:avLst/>
        </a:prstGeom>
        <a:solidFill>
          <a:schemeClr val="accent5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Introduction and Problem Definition</a:t>
          </a:r>
          <a:endParaRPr lang="en-US" sz="2400" kern="1200" dirty="0">
            <a:solidFill>
              <a:schemeClr val="bg1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sp:txBody>
      <dsp:txXfrm rot="10800000">
        <a:off x="0" y="0"/>
        <a:ext cx="7924799" cy="814519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68A475C-11B3-4D64-973E-F150E53B2402}">
      <dsp:nvSpPr>
        <dsp:cNvPr id="0" name=""/>
        <dsp:cNvSpPr/>
      </dsp:nvSpPr>
      <dsp:spPr>
        <a:xfrm>
          <a:off x="0" y="5638774"/>
          <a:ext cx="7924799" cy="597512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Conclusions</a:t>
          </a:r>
          <a:endParaRPr lang="en-US" sz="2400" b="1" kern="1200" dirty="0">
            <a:solidFill>
              <a:schemeClr val="bg1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sp:txBody>
      <dsp:txXfrm>
        <a:off x="0" y="5638774"/>
        <a:ext cx="7924799" cy="597512"/>
      </dsp:txXfrm>
    </dsp:sp>
    <dsp:sp modelId="{9E8EFE11-D61B-4976-9D43-554A87A090DE}">
      <dsp:nvSpPr>
        <dsp:cNvPr id="0" name=""/>
        <dsp:cNvSpPr/>
      </dsp:nvSpPr>
      <dsp:spPr>
        <a:xfrm rot="10800000">
          <a:off x="0" y="1444999"/>
          <a:ext cx="7924799" cy="789461"/>
        </a:xfrm>
        <a:prstGeom prst="upArrowCallout">
          <a:avLst/>
        </a:prstGeom>
        <a:gradFill rotWithShape="1">
          <a:gsLst>
            <a:gs pos="0">
              <a:schemeClr val="accent3">
                <a:shade val="51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Results and Discussions</a:t>
          </a:r>
          <a:endParaRPr lang="en-US" sz="2400" b="1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 rot="10800000">
        <a:off x="0" y="1444999"/>
        <a:ext cx="7924799" cy="789461"/>
      </dsp:txXfrm>
    </dsp:sp>
    <dsp:sp modelId="{5AD23F42-9381-4003-BF59-71EAF73C49A1}">
      <dsp:nvSpPr>
        <dsp:cNvPr id="0" name=""/>
        <dsp:cNvSpPr/>
      </dsp:nvSpPr>
      <dsp:spPr>
        <a:xfrm rot="10800000">
          <a:off x="0" y="732755"/>
          <a:ext cx="7924799" cy="800406"/>
        </a:xfrm>
        <a:prstGeom prst="upArrowCallout">
          <a:avLst/>
        </a:prstGeom>
        <a:solidFill>
          <a:schemeClr val="accent4">
            <a:lumMod val="40000"/>
            <a:lumOff val="60000"/>
          </a:schemeClr>
        </a:soli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4"/>
        </a:lnRef>
        <a:fillRef idx="3">
          <a:schemeClr val="accent4"/>
        </a:fillRef>
        <a:effectRef idx="2">
          <a:schemeClr val="accent4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Materials and Methods</a:t>
          </a:r>
          <a:endParaRPr lang="en-US" sz="2400" kern="1200" dirty="0">
            <a:solidFill>
              <a:schemeClr val="bg1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sp:txBody>
      <dsp:txXfrm rot="10800000">
        <a:off x="0" y="732755"/>
        <a:ext cx="7924799" cy="800406"/>
      </dsp:txXfrm>
    </dsp:sp>
    <dsp:sp modelId="{D3C5D7D4-B9DC-40E3-977F-7666F2683402}">
      <dsp:nvSpPr>
        <dsp:cNvPr id="0" name=""/>
        <dsp:cNvSpPr/>
      </dsp:nvSpPr>
      <dsp:spPr>
        <a:xfrm rot="10800000">
          <a:off x="0" y="0"/>
          <a:ext cx="7924799" cy="814519"/>
        </a:xfrm>
        <a:prstGeom prst="upArrowCallout">
          <a:avLst/>
        </a:prstGeom>
        <a:solidFill>
          <a:schemeClr val="accent5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Introduction and Problem Definition</a:t>
          </a:r>
          <a:endParaRPr lang="en-US" sz="2400" kern="1200" dirty="0">
            <a:solidFill>
              <a:schemeClr val="bg1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sp:txBody>
      <dsp:txXfrm rot="10800000">
        <a:off x="0" y="0"/>
        <a:ext cx="7924799" cy="814519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68A475C-11B3-4D64-973E-F150E53B2402}">
      <dsp:nvSpPr>
        <dsp:cNvPr id="0" name=""/>
        <dsp:cNvSpPr/>
      </dsp:nvSpPr>
      <dsp:spPr>
        <a:xfrm>
          <a:off x="0" y="5638774"/>
          <a:ext cx="7924799" cy="597512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Conclusions</a:t>
          </a:r>
          <a:endParaRPr lang="en-US" sz="2400" b="1" kern="1200" dirty="0">
            <a:solidFill>
              <a:schemeClr val="bg1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sp:txBody>
      <dsp:txXfrm>
        <a:off x="0" y="5638774"/>
        <a:ext cx="7924799" cy="597512"/>
      </dsp:txXfrm>
    </dsp:sp>
    <dsp:sp modelId="{9E8EFE11-D61B-4976-9D43-554A87A090DE}">
      <dsp:nvSpPr>
        <dsp:cNvPr id="0" name=""/>
        <dsp:cNvSpPr/>
      </dsp:nvSpPr>
      <dsp:spPr>
        <a:xfrm rot="10800000">
          <a:off x="0" y="1444999"/>
          <a:ext cx="7924799" cy="789461"/>
        </a:xfrm>
        <a:prstGeom prst="upArrowCallout">
          <a:avLst/>
        </a:prstGeom>
        <a:gradFill rotWithShape="1">
          <a:gsLst>
            <a:gs pos="0">
              <a:schemeClr val="accent3">
                <a:shade val="51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Results and Discussions</a:t>
          </a:r>
          <a:endParaRPr lang="en-US" sz="2400" b="1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 rot="10800000">
        <a:off x="0" y="1444999"/>
        <a:ext cx="7924799" cy="789461"/>
      </dsp:txXfrm>
    </dsp:sp>
    <dsp:sp modelId="{5AD23F42-9381-4003-BF59-71EAF73C49A1}">
      <dsp:nvSpPr>
        <dsp:cNvPr id="0" name=""/>
        <dsp:cNvSpPr/>
      </dsp:nvSpPr>
      <dsp:spPr>
        <a:xfrm rot="10800000">
          <a:off x="0" y="732755"/>
          <a:ext cx="7924799" cy="800406"/>
        </a:xfrm>
        <a:prstGeom prst="upArrowCallout">
          <a:avLst/>
        </a:prstGeom>
        <a:solidFill>
          <a:schemeClr val="accent4">
            <a:lumMod val="40000"/>
            <a:lumOff val="60000"/>
          </a:schemeClr>
        </a:soli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4"/>
        </a:lnRef>
        <a:fillRef idx="3">
          <a:schemeClr val="accent4"/>
        </a:fillRef>
        <a:effectRef idx="2">
          <a:schemeClr val="accent4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Materials and Methods</a:t>
          </a:r>
          <a:endParaRPr lang="en-US" sz="2400" kern="1200" dirty="0">
            <a:solidFill>
              <a:schemeClr val="bg1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sp:txBody>
      <dsp:txXfrm rot="10800000">
        <a:off x="0" y="732755"/>
        <a:ext cx="7924799" cy="800406"/>
      </dsp:txXfrm>
    </dsp:sp>
    <dsp:sp modelId="{D3C5D7D4-B9DC-40E3-977F-7666F2683402}">
      <dsp:nvSpPr>
        <dsp:cNvPr id="0" name=""/>
        <dsp:cNvSpPr/>
      </dsp:nvSpPr>
      <dsp:spPr>
        <a:xfrm rot="10800000">
          <a:off x="0" y="0"/>
          <a:ext cx="7924799" cy="814519"/>
        </a:xfrm>
        <a:prstGeom prst="upArrowCallout">
          <a:avLst/>
        </a:prstGeom>
        <a:solidFill>
          <a:schemeClr val="accent5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Introduction and Problem Definition</a:t>
          </a:r>
          <a:endParaRPr lang="en-US" sz="2400" kern="1200" dirty="0">
            <a:solidFill>
              <a:schemeClr val="bg1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sp:txBody>
      <dsp:txXfrm rot="10800000">
        <a:off x="0" y="0"/>
        <a:ext cx="7924799" cy="814519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68A475C-11B3-4D64-973E-F150E53B2402}">
      <dsp:nvSpPr>
        <dsp:cNvPr id="0" name=""/>
        <dsp:cNvSpPr/>
      </dsp:nvSpPr>
      <dsp:spPr>
        <a:xfrm>
          <a:off x="0" y="5638774"/>
          <a:ext cx="7924799" cy="597512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Conclusions</a:t>
          </a:r>
          <a:endParaRPr lang="en-US" sz="2400" b="1" kern="1200" dirty="0">
            <a:solidFill>
              <a:schemeClr val="bg1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sp:txBody>
      <dsp:txXfrm>
        <a:off x="0" y="5638774"/>
        <a:ext cx="7924799" cy="597512"/>
      </dsp:txXfrm>
    </dsp:sp>
    <dsp:sp modelId="{9E8EFE11-D61B-4976-9D43-554A87A090DE}">
      <dsp:nvSpPr>
        <dsp:cNvPr id="0" name=""/>
        <dsp:cNvSpPr/>
      </dsp:nvSpPr>
      <dsp:spPr>
        <a:xfrm rot="10800000">
          <a:off x="0" y="1444999"/>
          <a:ext cx="7924799" cy="789461"/>
        </a:xfrm>
        <a:prstGeom prst="upArrowCallout">
          <a:avLst/>
        </a:prstGeom>
        <a:gradFill rotWithShape="1">
          <a:gsLst>
            <a:gs pos="0">
              <a:schemeClr val="accent3">
                <a:shade val="51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Results and Discussions</a:t>
          </a:r>
          <a:endParaRPr lang="en-US" sz="2400" b="1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 rot="10800000">
        <a:off x="0" y="1444999"/>
        <a:ext cx="7924799" cy="789461"/>
      </dsp:txXfrm>
    </dsp:sp>
    <dsp:sp modelId="{5AD23F42-9381-4003-BF59-71EAF73C49A1}">
      <dsp:nvSpPr>
        <dsp:cNvPr id="0" name=""/>
        <dsp:cNvSpPr/>
      </dsp:nvSpPr>
      <dsp:spPr>
        <a:xfrm rot="10800000">
          <a:off x="0" y="732755"/>
          <a:ext cx="7924799" cy="800406"/>
        </a:xfrm>
        <a:prstGeom prst="upArrowCallout">
          <a:avLst/>
        </a:prstGeom>
        <a:solidFill>
          <a:schemeClr val="accent4">
            <a:lumMod val="40000"/>
            <a:lumOff val="60000"/>
          </a:schemeClr>
        </a:soli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4"/>
        </a:lnRef>
        <a:fillRef idx="3">
          <a:schemeClr val="accent4"/>
        </a:fillRef>
        <a:effectRef idx="2">
          <a:schemeClr val="accent4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Materials and Methods</a:t>
          </a:r>
          <a:endParaRPr lang="en-US" sz="2400" kern="1200" dirty="0">
            <a:solidFill>
              <a:schemeClr val="bg1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sp:txBody>
      <dsp:txXfrm rot="10800000">
        <a:off x="0" y="732755"/>
        <a:ext cx="7924799" cy="800406"/>
      </dsp:txXfrm>
    </dsp:sp>
    <dsp:sp modelId="{D3C5D7D4-B9DC-40E3-977F-7666F2683402}">
      <dsp:nvSpPr>
        <dsp:cNvPr id="0" name=""/>
        <dsp:cNvSpPr/>
      </dsp:nvSpPr>
      <dsp:spPr>
        <a:xfrm rot="10800000">
          <a:off x="0" y="0"/>
          <a:ext cx="7924799" cy="814519"/>
        </a:xfrm>
        <a:prstGeom prst="upArrowCallout">
          <a:avLst/>
        </a:prstGeom>
        <a:solidFill>
          <a:schemeClr val="accent5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Introduction and Problem Definition</a:t>
          </a:r>
          <a:endParaRPr lang="en-US" sz="2400" kern="1200" dirty="0">
            <a:solidFill>
              <a:schemeClr val="bg1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sp:txBody>
      <dsp:txXfrm rot="10800000">
        <a:off x="0" y="0"/>
        <a:ext cx="7924799" cy="814519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68A475C-11B3-4D64-973E-F150E53B2402}">
      <dsp:nvSpPr>
        <dsp:cNvPr id="0" name=""/>
        <dsp:cNvSpPr/>
      </dsp:nvSpPr>
      <dsp:spPr>
        <a:xfrm>
          <a:off x="0" y="5638774"/>
          <a:ext cx="7924799" cy="597512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Conclusions</a:t>
          </a:r>
          <a:endParaRPr lang="en-US" sz="2400" b="1" kern="1200" dirty="0">
            <a:solidFill>
              <a:schemeClr val="bg1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sp:txBody>
      <dsp:txXfrm>
        <a:off x="0" y="5638774"/>
        <a:ext cx="7924799" cy="597512"/>
      </dsp:txXfrm>
    </dsp:sp>
    <dsp:sp modelId="{9E8EFE11-D61B-4976-9D43-554A87A090DE}">
      <dsp:nvSpPr>
        <dsp:cNvPr id="0" name=""/>
        <dsp:cNvSpPr/>
      </dsp:nvSpPr>
      <dsp:spPr>
        <a:xfrm rot="10800000">
          <a:off x="0" y="1444999"/>
          <a:ext cx="7924799" cy="789461"/>
        </a:xfrm>
        <a:prstGeom prst="upArrowCallout">
          <a:avLst/>
        </a:prstGeom>
        <a:gradFill rotWithShape="1">
          <a:gsLst>
            <a:gs pos="0">
              <a:schemeClr val="accent3">
                <a:shade val="51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Results and Discussions</a:t>
          </a:r>
          <a:endParaRPr lang="en-US" sz="2400" b="1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 rot="10800000">
        <a:off x="0" y="1444999"/>
        <a:ext cx="7924799" cy="789461"/>
      </dsp:txXfrm>
    </dsp:sp>
    <dsp:sp modelId="{5AD23F42-9381-4003-BF59-71EAF73C49A1}">
      <dsp:nvSpPr>
        <dsp:cNvPr id="0" name=""/>
        <dsp:cNvSpPr/>
      </dsp:nvSpPr>
      <dsp:spPr>
        <a:xfrm rot="10800000">
          <a:off x="0" y="732755"/>
          <a:ext cx="7924799" cy="800406"/>
        </a:xfrm>
        <a:prstGeom prst="upArrowCallout">
          <a:avLst/>
        </a:prstGeom>
        <a:solidFill>
          <a:schemeClr val="accent4">
            <a:lumMod val="40000"/>
            <a:lumOff val="60000"/>
          </a:schemeClr>
        </a:soli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4"/>
        </a:lnRef>
        <a:fillRef idx="3">
          <a:schemeClr val="accent4"/>
        </a:fillRef>
        <a:effectRef idx="2">
          <a:schemeClr val="accent4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Materials and Methods</a:t>
          </a:r>
          <a:endParaRPr lang="en-US" sz="2400" kern="1200" dirty="0">
            <a:solidFill>
              <a:schemeClr val="bg1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sp:txBody>
      <dsp:txXfrm rot="10800000">
        <a:off x="0" y="732755"/>
        <a:ext cx="7924799" cy="800406"/>
      </dsp:txXfrm>
    </dsp:sp>
    <dsp:sp modelId="{D3C5D7D4-B9DC-40E3-977F-7666F2683402}">
      <dsp:nvSpPr>
        <dsp:cNvPr id="0" name=""/>
        <dsp:cNvSpPr/>
      </dsp:nvSpPr>
      <dsp:spPr>
        <a:xfrm rot="10800000">
          <a:off x="0" y="0"/>
          <a:ext cx="7924799" cy="814519"/>
        </a:xfrm>
        <a:prstGeom prst="upArrowCallout">
          <a:avLst/>
        </a:prstGeom>
        <a:solidFill>
          <a:schemeClr val="accent5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Introduction and Problem Definition</a:t>
          </a:r>
          <a:endParaRPr lang="en-US" sz="2400" kern="1200" dirty="0">
            <a:solidFill>
              <a:schemeClr val="bg1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sp:txBody>
      <dsp:txXfrm rot="10800000">
        <a:off x="0" y="0"/>
        <a:ext cx="7924799" cy="814519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68A475C-11B3-4D64-973E-F150E53B2402}">
      <dsp:nvSpPr>
        <dsp:cNvPr id="0" name=""/>
        <dsp:cNvSpPr/>
      </dsp:nvSpPr>
      <dsp:spPr>
        <a:xfrm>
          <a:off x="0" y="5638774"/>
          <a:ext cx="7924799" cy="597512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Conclusions</a:t>
          </a:r>
          <a:endParaRPr lang="en-US" sz="2400" b="1" kern="1200" dirty="0">
            <a:solidFill>
              <a:schemeClr val="bg1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sp:txBody>
      <dsp:txXfrm>
        <a:off x="0" y="5638774"/>
        <a:ext cx="7924799" cy="597512"/>
      </dsp:txXfrm>
    </dsp:sp>
    <dsp:sp modelId="{9E8EFE11-D61B-4976-9D43-554A87A090DE}">
      <dsp:nvSpPr>
        <dsp:cNvPr id="0" name=""/>
        <dsp:cNvSpPr/>
      </dsp:nvSpPr>
      <dsp:spPr>
        <a:xfrm rot="10800000">
          <a:off x="0" y="1444999"/>
          <a:ext cx="7924799" cy="789461"/>
        </a:xfrm>
        <a:prstGeom prst="upArrowCallout">
          <a:avLst/>
        </a:prstGeom>
        <a:gradFill rotWithShape="1">
          <a:gsLst>
            <a:gs pos="0">
              <a:schemeClr val="accent3">
                <a:shade val="51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Results and Discussions</a:t>
          </a:r>
          <a:endParaRPr lang="en-US" sz="2400" b="1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 rot="10800000">
        <a:off x="0" y="1444999"/>
        <a:ext cx="7924799" cy="789461"/>
      </dsp:txXfrm>
    </dsp:sp>
    <dsp:sp modelId="{5AD23F42-9381-4003-BF59-71EAF73C49A1}">
      <dsp:nvSpPr>
        <dsp:cNvPr id="0" name=""/>
        <dsp:cNvSpPr/>
      </dsp:nvSpPr>
      <dsp:spPr>
        <a:xfrm rot="10800000">
          <a:off x="0" y="732755"/>
          <a:ext cx="7924799" cy="800406"/>
        </a:xfrm>
        <a:prstGeom prst="upArrowCallout">
          <a:avLst/>
        </a:prstGeom>
        <a:solidFill>
          <a:schemeClr val="accent4">
            <a:lumMod val="40000"/>
            <a:lumOff val="60000"/>
          </a:schemeClr>
        </a:soli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4"/>
        </a:lnRef>
        <a:fillRef idx="3">
          <a:schemeClr val="accent4"/>
        </a:fillRef>
        <a:effectRef idx="2">
          <a:schemeClr val="accent4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Materials and Methods</a:t>
          </a:r>
          <a:endParaRPr lang="en-US" sz="2400" kern="1200" dirty="0">
            <a:solidFill>
              <a:schemeClr val="bg1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sp:txBody>
      <dsp:txXfrm rot="10800000">
        <a:off x="0" y="732755"/>
        <a:ext cx="7924799" cy="800406"/>
      </dsp:txXfrm>
    </dsp:sp>
    <dsp:sp modelId="{D3C5D7D4-B9DC-40E3-977F-7666F2683402}">
      <dsp:nvSpPr>
        <dsp:cNvPr id="0" name=""/>
        <dsp:cNvSpPr/>
      </dsp:nvSpPr>
      <dsp:spPr>
        <a:xfrm rot="10800000">
          <a:off x="0" y="0"/>
          <a:ext cx="7924799" cy="814519"/>
        </a:xfrm>
        <a:prstGeom prst="upArrowCallout">
          <a:avLst/>
        </a:prstGeom>
        <a:solidFill>
          <a:schemeClr val="accent5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Introduction and Problem Definition</a:t>
          </a:r>
          <a:endParaRPr lang="en-US" sz="2400" kern="1200" dirty="0">
            <a:solidFill>
              <a:schemeClr val="bg1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sp:txBody>
      <dsp:txXfrm rot="10800000">
        <a:off x="0" y="0"/>
        <a:ext cx="7924799" cy="814519"/>
      </dsp:txXfrm>
    </dsp:sp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68A475C-11B3-4D64-973E-F150E53B2402}">
      <dsp:nvSpPr>
        <dsp:cNvPr id="0" name=""/>
        <dsp:cNvSpPr/>
      </dsp:nvSpPr>
      <dsp:spPr>
        <a:xfrm>
          <a:off x="0" y="5638774"/>
          <a:ext cx="7924799" cy="597512"/>
        </a:xfrm>
        <a:prstGeom prst="rect">
          <a:avLst/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Conclusions</a:t>
          </a:r>
          <a:endParaRPr lang="en-US" sz="2400" b="1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0" y="5638774"/>
        <a:ext cx="7924799" cy="597512"/>
      </dsp:txXfrm>
    </dsp:sp>
    <dsp:sp modelId="{9E8EFE11-D61B-4976-9D43-554A87A090DE}">
      <dsp:nvSpPr>
        <dsp:cNvPr id="0" name=""/>
        <dsp:cNvSpPr/>
      </dsp:nvSpPr>
      <dsp:spPr>
        <a:xfrm rot="10800000">
          <a:off x="0" y="1444999"/>
          <a:ext cx="7924799" cy="789461"/>
        </a:xfrm>
        <a:prstGeom prst="upArrowCallout">
          <a:avLst/>
        </a:prstGeom>
        <a:solidFill>
          <a:schemeClr val="accent3">
            <a:lumMod val="40000"/>
            <a:lumOff val="60000"/>
          </a:schemeClr>
        </a:soli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Results and Discussions</a:t>
          </a:r>
          <a:endParaRPr lang="en-US" sz="2400" b="1" kern="1200" dirty="0">
            <a:solidFill>
              <a:schemeClr val="bg1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sp:txBody>
      <dsp:txXfrm rot="10800000">
        <a:off x="0" y="1444999"/>
        <a:ext cx="7924799" cy="789461"/>
      </dsp:txXfrm>
    </dsp:sp>
    <dsp:sp modelId="{5AD23F42-9381-4003-BF59-71EAF73C49A1}">
      <dsp:nvSpPr>
        <dsp:cNvPr id="0" name=""/>
        <dsp:cNvSpPr/>
      </dsp:nvSpPr>
      <dsp:spPr>
        <a:xfrm rot="10800000">
          <a:off x="0" y="732755"/>
          <a:ext cx="7924799" cy="800406"/>
        </a:xfrm>
        <a:prstGeom prst="upArrowCallout">
          <a:avLst/>
        </a:prstGeom>
        <a:solidFill>
          <a:schemeClr val="accent4">
            <a:lumMod val="40000"/>
            <a:lumOff val="60000"/>
          </a:schemeClr>
        </a:soli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4"/>
        </a:lnRef>
        <a:fillRef idx="3">
          <a:schemeClr val="accent4"/>
        </a:fillRef>
        <a:effectRef idx="2">
          <a:schemeClr val="accent4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Materials and Methods</a:t>
          </a:r>
          <a:endParaRPr lang="en-US" sz="2400" kern="1200" dirty="0">
            <a:solidFill>
              <a:schemeClr val="bg1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sp:txBody>
      <dsp:txXfrm rot="10800000">
        <a:off x="0" y="732755"/>
        <a:ext cx="7924799" cy="800406"/>
      </dsp:txXfrm>
    </dsp:sp>
    <dsp:sp modelId="{D3C5D7D4-B9DC-40E3-977F-7666F2683402}">
      <dsp:nvSpPr>
        <dsp:cNvPr id="0" name=""/>
        <dsp:cNvSpPr/>
      </dsp:nvSpPr>
      <dsp:spPr>
        <a:xfrm rot="10800000">
          <a:off x="0" y="0"/>
          <a:ext cx="7924799" cy="814519"/>
        </a:xfrm>
        <a:prstGeom prst="upArrowCallout">
          <a:avLst/>
        </a:prstGeom>
        <a:solidFill>
          <a:schemeClr val="accent5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Introduction and Problem Definition</a:t>
          </a:r>
          <a:endParaRPr lang="en-US" sz="2400" kern="1200" dirty="0">
            <a:solidFill>
              <a:schemeClr val="bg1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dsp:txBody>
      <dsp:txXfrm rot="10800000">
        <a:off x="0" y="0"/>
        <a:ext cx="7924799" cy="8145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</cdr:x>
      <cdr:y>0</cdr:y>
    </cdr:to>
    <cdr:sp macro="" textlink="">
      <cdr:nvSpPr>
        <cdr:cNvPr id="3" name="Straight Connector 2"/>
        <cdr:cNvSpPr/>
      </cdr:nvSpPr>
      <cdr:spPr>
        <a:xfrm xmlns:a="http://schemas.openxmlformats.org/drawingml/2006/main">
          <a:off x="0" y="0"/>
          <a:ext cx="0" cy="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2">
              <a:lumMod val="75000"/>
            </a:schemeClr>
          </a:solidFill>
          <a:prstDash val="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0.89455</cdr:x>
      <cdr:y>0.30287</cdr:y>
    </cdr:from>
    <cdr:to>
      <cdr:x>1</cdr:x>
      <cdr:y>0.44825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8400065" y="19050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0.4053</cdr:x>
      <cdr:y>0.31984</cdr:y>
    </cdr:from>
    <cdr:to>
      <cdr:x>0.93845</cdr:x>
      <cdr:y>0.67624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3514397" y="2011746"/>
          <a:ext cx="4622909" cy="22416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0.63636</cdr:x>
      <cdr:y>0.79875</cdr:y>
    </cdr:from>
    <cdr:to>
      <cdr:x>1</cdr:x>
      <cdr:y>1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5334000" y="4267200"/>
          <a:ext cx="3047962" cy="10468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marL="0" algn="ctr">
            <a:spcAft>
              <a:spcPts val="600"/>
            </a:spcAft>
          </a:pPr>
          <a:r>
            <a:rPr lang="en-US" sz="1400" dirty="0">
              <a:latin typeface="Arial" pitchFamily="34" charset="0"/>
              <a:cs typeface="Arial" pitchFamily="34" charset="0"/>
            </a:rPr>
            <a:t>Adsorption of</a:t>
          </a:r>
          <a:r>
            <a:rPr lang="en-US" sz="1400" baseline="0" dirty="0">
              <a:latin typeface="Arial" pitchFamily="34" charset="0"/>
              <a:cs typeface="Arial" pitchFamily="34" charset="0"/>
            </a:rPr>
            <a:t> NI-Blend, Initial Concentration of NI-Blend = 0.5 %</a:t>
          </a:r>
        </a:p>
        <a:p xmlns:a="http://schemas.openxmlformats.org/drawingml/2006/main">
          <a:pPr marL="0" algn="ctr">
            <a:spcAft>
              <a:spcPts val="600"/>
            </a:spcAft>
          </a:pPr>
          <a:r>
            <a:rPr lang="en-US" sz="1400" baseline="0" dirty="0">
              <a:latin typeface="Arial" pitchFamily="34" charset="0"/>
              <a:cs typeface="Arial" pitchFamily="34" charset="0"/>
            </a:rPr>
            <a:t>3.5 % NaCl Salinity, Room </a:t>
          </a:r>
          <a:r>
            <a:rPr lang="en-US" sz="1400" baseline="0" dirty="0" smtClean="0">
              <a:latin typeface="Arial" pitchFamily="34" charset="0"/>
              <a:cs typeface="Arial" pitchFamily="34" charset="0"/>
            </a:rPr>
            <a:t>Temperature, </a:t>
          </a:r>
          <a:r>
            <a:rPr lang="en-US" sz="1400" baseline="0" dirty="0">
              <a:latin typeface="Arial" pitchFamily="34" charset="0"/>
              <a:cs typeface="Arial" pitchFamily="34" charset="0"/>
            </a:rPr>
            <a:t>24 h Equilibrium Time</a:t>
          </a:r>
          <a:endParaRPr lang="en-US" sz="1400" dirty="0"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0.57273</cdr:x>
      <cdr:y>0.61527</cdr:y>
    </cdr:from>
    <cdr:to>
      <cdr:x>0.65455</cdr:x>
      <cdr:y>0.67708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4800600" y="3200400"/>
          <a:ext cx="685800" cy="3215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400" b="1" dirty="0" smtClean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rPr>
            <a:t>2.6</a:t>
          </a:r>
          <a:endParaRPr lang="en-US" sz="1400" b="1" dirty="0">
            <a:solidFill>
              <a:schemeClr val="accent3">
                <a:lumMod val="50000"/>
              </a:schemeClr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0.51818</cdr:x>
      <cdr:y>0.51273</cdr:y>
    </cdr:from>
    <cdr:to>
      <cdr:x>0.6</cdr:x>
      <cdr:y>0.56925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4343400" y="2667000"/>
          <a:ext cx="685800" cy="2939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400" b="1" dirty="0" smtClean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rPr>
            <a:t>1.3</a:t>
          </a:r>
          <a:endParaRPr lang="en-US" sz="1400" b="1" dirty="0">
            <a:solidFill>
              <a:schemeClr val="accent3">
                <a:lumMod val="50000"/>
              </a:schemeClr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0.45455</cdr:x>
      <cdr:y>0.43948</cdr:y>
    </cdr:from>
    <cdr:to>
      <cdr:x>0.53636</cdr:x>
      <cdr:y>0.49578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3810000" y="2286000"/>
          <a:ext cx="685800" cy="2928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400" b="1" dirty="0" smtClean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rPr>
            <a:t>0.9</a:t>
          </a:r>
          <a:endParaRPr lang="en-US" sz="1400" b="1" dirty="0">
            <a:solidFill>
              <a:schemeClr val="accent3">
                <a:lumMod val="50000"/>
              </a:schemeClr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0.32727</cdr:x>
      <cdr:y>0.38088</cdr:y>
    </cdr:from>
    <cdr:to>
      <cdr:x>0.47002</cdr:x>
      <cdr:y>0.43596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2743200" y="1981200"/>
          <a:ext cx="1196508" cy="2865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400" b="1" dirty="0" smtClean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rPr>
            <a:t>SAR=0.6</a:t>
          </a:r>
          <a:endParaRPr lang="en-US" sz="1400" b="1" dirty="0">
            <a:solidFill>
              <a:schemeClr val="accent3">
                <a:lumMod val="50000"/>
              </a:schemeClr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0.27273</cdr:x>
      <cdr:y>0.43948</cdr:y>
    </cdr:from>
    <cdr:to>
      <cdr:x>0.4091</cdr:x>
      <cdr:y>0.49588</cdr:y>
    </cdr:to>
    <cdr:sp macro="" textlink="">
      <cdr:nvSpPr>
        <cdr:cNvPr id="16" name="TextBox 1"/>
        <cdr:cNvSpPr txBox="1"/>
      </cdr:nvSpPr>
      <cdr:spPr>
        <a:xfrm xmlns:a="http://schemas.openxmlformats.org/drawingml/2006/main">
          <a:off x="2286000" y="2286000"/>
          <a:ext cx="1143053" cy="2933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400" b="1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rPr>
            <a:t>SAR=0.7</a:t>
          </a:r>
          <a:endParaRPr lang="en-US" sz="1400" b="1" dirty="0">
            <a:solidFill>
              <a:srgbClr val="7030A0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0.37273</cdr:x>
      <cdr:y>0.49808</cdr:y>
    </cdr:from>
    <cdr:to>
      <cdr:x>0.45455</cdr:x>
      <cdr:y>0.55969</cdr:y>
    </cdr:to>
    <cdr:sp macro="" textlink="">
      <cdr:nvSpPr>
        <cdr:cNvPr id="18" name="TextBox 1"/>
        <cdr:cNvSpPr txBox="1"/>
      </cdr:nvSpPr>
      <cdr:spPr>
        <a:xfrm xmlns:a="http://schemas.openxmlformats.org/drawingml/2006/main">
          <a:off x="3124200" y="2590800"/>
          <a:ext cx="685800" cy="3204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rPr>
            <a:t>0.8</a:t>
          </a:r>
          <a:endParaRPr lang="en-US" sz="1400" b="1" dirty="0">
            <a:solidFill>
              <a:srgbClr val="7030A0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0.42727</cdr:x>
      <cdr:y>0.55667</cdr:y>
    </cdr:from>
    <cdr:to>
      <cdr:x>0.51818</cdr:x>
      <cdr:y>0.63243</cdr:y>
    </cdr:to>
    <cdr:sp macro="" textlink="">
      <cdr:nvSpPr>
        <cdr:cNvPr id="19" name="TextBox 1"/>
        <cdr:cNvSpPr txBox="1"/>
      </cdr:nvSpPr>
      <cdr:spPr>
        <a:xfrm xmlns:a="http://schemas.openxmlformats.org/drawingml/2006/main">
          <a:off x="3581400" y="2895600"/>
          <a:ext cx="762000" cy="3940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rPr>
            <a:t>1.2</a:t>
          </a:r>
          <a:endParaRPr lang="en-US" sz="1400" b="1" dirty="0">
            <a:solidFill>
              <a:srgbClr val="7030A0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0.47273</cdr:x>
      <cdr:y>0.61527</cdr:y>
    </cdr:from>
    <cdr:to>
      <cdr:x>0.55455</cdr:x>
      <cdr:y>0.67692</cdr:y>
    </cdr:to>
    <cdr:sp macro="" textlink="">
      <cdr:nvSpPr>
        <cdr:cNvPr id="20" name="TextBox 1"/>
        <cdr:cNvSpPr txBox="1"/>
      </cdr:nvSpPr>
      <cdr:spPr>
        <a:xfrm xmlns:a="http://schemas.openxmlformats.org/drawingml/2006/main">
          <a:off x="3962400" y="3200400"/>
          <a:ext cx="685800" cy="3206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400" b="1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rPr>
            <a:t>2.5</a:t>
          </a:r>
          <a:endParaRPr lang="en-US" sz="1400" b="1" dirty="0">
            <a:solidFill>
              <a:srgbClr val="7030A0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0.65455</cdr:x>
      <cdr:y>0.64457</cdr:y>
    </cdr:from>
    <cdr:to>
      <cdr:x>1</cdr:x>
      <cdr:y>0.77642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5486400" y="3352800"/>
          <a:ext cx="2895562" cy="685831"/>
        </a:xfrm>
        <a:prstGeom xmlns:a="http://schemas.openxmlformats.org/drawingml/2006/main" prst="rect">
          <a:avLst/>
        </a:prstGeom>
        <a:ln xmlns:a="http://schemas.openxmlformats.org/drawingml/2006/main" w="19050">
          <a:solidFill>
            <a:srgbClr val="FF0000"/>
          </a:solidFill>
        </a:ln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400" b="1" dirty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1% Sodium Carbonate + Pure </a:t>
          </a:r>
          <a:r>
            <a:rPr lang="en-US" sz="14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Calcite (SAR</a:t>
          </a:r>
          <a:r>
            <a:rPr lang="en-US" sz="1400" b="1" dirty="0">
              <a:solidFill>
                <a:srgbClr val="C00000"/>
              </a:solidFill>
              <a:latin typeface="Arial" pitchFamily="34" charset="0"/>
              <a:cs typeface="Arial" pitchFamily="34" charset="0"/>
            </a:rPr>
            <a:t>=∞)</a:t>
          </a:r>
        </a:p>
      </cdr:txBody>
    </cdr:sp>
  </cdr:relSizeAnchor>
  <cdr:relSizeAnchor xmlns:cdr="http://schemas.openxmlformats.org/drawingml/2006/chartDrawing">
    <cdr:from>
      <cdr:x>0.65455</cdr:x>
      <cdr:y>0.43948</cdr:y>
    </cdr:from>
    <cdr:to>
      <cdr:x>1</cdr:x>
      <cdr:y>0.50605</cdr:y>
    </cdr:to>
    <cdr:sp macro="" textlink="">
      <cdr:nvSpPr>
        <cdr:cNvPr id="22" name="TextBox 21"/>
        <cdr:cNvSpPr txBox="1"/>
      </cdr:nvSpPr>
      <cdr:spPr>
        <a:xfrm xmlns:a="http://schemas.openxmlformats.org/drawingml/2006/main">
          <a:off x="5486400" y="2286000"/>
          <a:ext cx="2895562" cy="346271"/>
        </a:xfrm>
        <a:prstGeom xmlns:a="http://schemas.openxmlformats.org/drawingml/2006/main" prst="rect">
          <a:avLst/>
        </a:prstGeom>
        <a:ln xmlns:a="http://schemas.openxmlformats.org/drawingml/2006/main" w="19050">
          <a:solidFill>
            <a:schemeClr val="accent3">
              <a:lumMod val="50000"/>
            </a:schemeClr>
          </a:solidFill>
        </a:ln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400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rPr>
            <a:t>Variable SAR (24 h Eq. time)</a:t>
          </a:r>
        </a:p>
      </cdr:txBody>
    </cdr:sp>
  </cdr:relSizeAnchor>
  <cdr:relSizeAnchor xmlns:cdr="http://schemas.openxmlformats.org/drawingml/2006/chartDrawing">
    <cdr:from>
      <cdr:x>0.65455</cdr:x>
      <cdr:y>0.52738</cdr:y>
    </cdr:from>
    <cdr:to>
      <cdr:x>1</cdr:x>
      <cdr:y>0.60642</cdr:y>
    </cdr:to>
    <cdr:sp macro="" textlink="">
      <cdr:nvSpPr>
        <cdr:cNvPr id="23" name="TextBox 1"/>
        <cdr:cNvSpPr txBox="1"/>
      </cdr:nvSpPr>
      <cdr:spPr>
        <a:xfrm xmlns:a="http://schemas.openxmlformats.org/drawingml/2006/main">
          <a:off x="5486400" y="2743200"/>
          <a:ext cx="2895562" cy="411134"/>
        </a:xfrm>
        <a:prstGeom xmlns:a="http://schemas.openxmlformats.org/drawingml/2006/main" prst="rect">
          <a:avLst/>
        </a:prstGeom>
        <a:ln xmlns:a="http://schemas.openxmlformats.org/drawingml/2006/main" w="19050">
          <a:solidFill>
            <a:schemeClr val="accent4">
              <a:lumMod val="75000"/>
            </a:schemeClr>
          </a:solidFill>
        </a:ln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400" b="1" dirty="0">
              <a:solidFill>
                <a:schemeClr val="accent4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Variable</a:t>
          </a:r>
          <a:r>
            <a:rPr lang="en-US" sz="1400" b="1" baseline="0" dirty="0">
              <a:solidFill>
                <a:schemeClr val="accent4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 SAR </a:t>
          </a:r>
          <a:r>
            <a:rPr lang="en-US" sz="1400" b="1" dirty="0">
              <a:solidFill>
                <a:schemeClr val="accent4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(72 h Eq. time)</a:t>
          </a:r>
        </a:p>
      </cdr:txBody>
    </cdr:sp>
  </cdr:relSizeAnchor>
  <cdr:relSizeAnchor xmlns:cdr="http://schemas.openxmlformats.org/drawingml/2006/chartDrawing">
    <cdr:from>
      <cdr:x>0.65455</cdr:x>
      <cdr:y>0.21974</cdr:y>
    </cdr:from>
    <cdr:to>
      <cdr:x>1</cdr:x>
      <cdr:y>0.39553</cdr:y>
    </cdr:to>
    <cdr:sp macro="" textlink="">
      <cdr:nvSpPr>
        <cdr:cNvPr id="24" name="TextBox 23"/>
        <cdr:cNvSpPr txBox="1"/>
      </cdr:nvSpPr>
      <cdr:spPr>
        <a:xfrm xmlns:a="http://schemas.openxmlformats.org/drawingml/2006/main">
          <a:off x="5486400" y="1143000"/>
          <a:ext cx="2895562" cy="914390"/>
        </a:xfrm>
        <a:prstGeom xmlns:a="http://schemas.openxmlformats.org/drawingml/2006/main" prst="rect">
          <a:avLst/>
        </a:prstGeom>
        <a:ln xmlns:a="http://schemas.openxmlformats.org/drawingml/2006/main" w="19050">
          <a:solidFill>
            <a:schemeClr val="tx2">
              <a:lumMod val="60000"/>
              <a:lumOff val="40000"/>
            </a:schemeClr>
          </a:solidFill>
        </a:ln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4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Pure Calcite + 5 % Anhydrite</a:t>
          </a:r>
        </a:p>
        <a:p xmlns:a="http://schemas.openxmlformats.org/drawingml/2006/main">
          <a:pPr algn="ctr"/>
          <a:r>
            <a:rPr lang="en-US" sz="14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No Sacrificial Agent</a:t>
          </a:r>
        </a:p>
        <a:p xmlns:a="http://schemas.openxmlformats.org/drawingml/2006/main">
          <a:pPr algn="ctr"/>
          <a:r>
            <a:rPr lang="en-US" sz="14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(SAR=0)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0.76104</cdr:x>
      <cdr:y>0</cdr:y>
    </cdr:from>
    <cdr:to>
      <cdr:x>1</cdr:x>
      <cdr:y>0.21333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400800" y="0"/>
          <a:ext cx="2009851" cy="12192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400" baseline="0" dirty="0" smtClean="0">
              <a:latin typeface="Arial" pitchFamily="34" charset="0"/>
              <a:cs typeface="Arial" pitchFamily="34" charset="0"/>
            </a:rPr>
            <a:t>Room Temperature, 24 h </a:t>
          </a:r>
          <a:r>
            <a:rPr lang="en-US" sz="1400" baseline="0" dirty="0">
              <a:latin typeface="Arial" pitchFamily="34" charset="0"/>
              <a:cs typeface="Arial" pitchFamily="34" charset="0"/>
            </a:rPr>
            <a:t>Equilibrium time</a:t>
          </a:r>
        </a:p>
        <a:p xmlns:a="http://schemas.openxmlformats.org/drawingml/2006/main">
          <a:pPr algn="ctr"/>
          <a:r>
            <a:rPr lang="en-US" sz="1400" baseline="0" dirty="0">
              <a:latin typeface="Arial" pitchFamily="34" charset="0"/>
              <a:cs typeface="Arial" pitchFamily="34" charset="0"/>
            </a:rPr>
            <a:t>Initial Concentration of NI-Blend = 0.5 wt%</a:t>
          </a:r>
        </a:p>
        <a:p xmlns:a="http://schemas.openxmlformats.org/drawingml/2006/main">
          <a:pPr algn="ctr"/>
          <a:r>
            <a:rPr lang="en-US" sz="1400" baseline="0" dirty="0">
              <a:latin typeface="Arial" pitchFamily="34" charset="0"/>
              <a:cs typeface="Arial" pitchFamily="34" charset="0"/>
            </a:rPr>
            <a:t>Rotary Mixer (4-5 rpm)</a:t>
          </a:r>
          <a:endParaRPr lang="en-US" sz="1400" dirty="0"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0.46238</cdr:x>
      <cdr:y>0.02526</cdr:y>
    </cdr:from>
    <cdr:to>
      <cdr:x>0.46238</cdr:x>
      <cdr:y>0.2703</cdr:y>
    </cdr:to>
    <cdr:sp macro="" textlink="">
      <cdr:nvSpPr>
        <cdr:cNvPr id="4" name="Straight Arrow Connector 3"/>
        <cdr:cNvSpPr/>
      </cdr:nvSpPr>
      <cdr:spPr>
        <a:xfrm xmlns:a="http://schemas.openxmlformats.org/drawingml/2006/main" flipV="1">
          <a:off x="2492852" y="87782"/>
          <a:ext cx="0" cy="851446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3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0.41927</cdr:x>
      <cdr:y>0.04512</cdr:y>
    </cdr:from>
    <cdr:to>
      <cdr:x>0.45966</cdr:x>
      <cdr:y>0.22819</cdr:y>
    </cdr:to>
    <cdr:sp macro="" textlink="">
      <cdr:nvSpPr>
        <cdr:cNvPr id="5" name="TextBox 4"/>
        <cdr:cNvSpPr txBox="1"/>
      </cdr:nvSpPr>
      <cdr:spPr>
        <a:xfrm xmlns:a="http://schemas.openxmlformats.org/drawingml/2006/main" rot="16200000">
          <a:off x="2051237" y="365960"/>
          <a:ext cx="636117" cy="2177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4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up to 18</a:t>
          </a:r>
        </a:p>
      </cdr:txBody>
    </cdr:sp>
  </cdr:relSizeAnchor>
  <cdr:relSizeAnchor xmlns:cdr="http://schemas.openxmlformats.org/drawingml/2006/chartDrawing">
    <cdr:from>
      <cdr:x>0.12684</cdr:x>
      <cdr:y>0.53333</cdr:y>
    </cdr:from>
    <cdr:to>
      <cdr:x>0.45417</cdr:x>
      <cdr:y>0.69965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066800" y="3048000"/>
          <a:ext cx="2753057" cy="9505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600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rPr>
            <a:t>Almost Zero Adsorption after </a:t>
          </a:r>
          <a:r>
            <a:rPr lang="en-US" sz="1600" b="1" dirty="0" smtClean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rPr>
            <a:t>addition of </a:t>
          </a:r>
          <a:r>
            <a:rPr lang="en-US" sz="1600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rPr>
            <a:t>2500 </a:t>
          </a:r>
          <a:r>
            <a:rPr lang="en-US" sz="1600" b="1" dirty="0" err="1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rPr>
            <a:t>ppm</a:t>
          </a:r>
          <a:r>
            <a:rPr lang="en-US" sz="1600" b="1" dirty="0">
              <a:solidFill>
                <a:schemeClr val="accent3">
                  <a:lumMod val="50000"/>
                </a:schemeClr>
              </a:solidFill>
              <a:latin typeface="Arial" pitchFamily="34" charset="0"/>
              <a:cs typeface="Arial" pitchFamily="34" charset="0"/>
            </a:rPr>
            <a:t> Na-Polyacrylate</a:t>
          </a:r>
        </a:p>
      </cdr:txBody>
    </cdr:sp>
  </cdr:relSizeAnchor>
  <cdr:relSizeAnchor xmlns:cdr="http://schemas.openxmlformats.org/drawingml/2006/chartDrawing">
    <cdr:from>
      <cdr:x>0.21744</cdr:x>
      <cdr:y>0.69333</cdr:y>
    </cdr:from>
    <cdr:to>
      <cdr:x>0.23556</cdr:x>
      <cdr:y>0.83599</cdr:y>
    </cdr:to>
    <cdr:sp macro="" textlink="">
      <cdr:nvSpPr>
        <cdr:cNvPr id="8" name="Straight Arrow Connector 7"/>
        <cdr:cNvSpPr/>
      </cdr:nvSpPr>
      <cdr:spPr>
        <a:xfrm xmlns:a="http://schemas.openxmlformats.org/drawingml/2006/main" flipH="1">
          <a:off x="1828800" y="3962400"/>
          <a:ext cx="152400" cy="815264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3">
          <a:schemeClr val="accent3"/>
        </a:lnRef>
        <a:fillRef xmlns:a="http://schemas.openxmlformats.org/drawingml/2006/main" idx="0">
          <a:schemeClr val="accent3"/>
        </a:fillRef>
        <a:effectRef xmlns:a="http://schemas.openxmlformats.org/drawingml/2006/main" idx="2">
          <a:schemeClr val="accent3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0.38958</cdr:x>
      <cdr:y>0.69333</cdr:y>
    </cdr:from>
    <cdr:to>
      <cdr:x>0.40445</cdr:x>
      <cdr:y>0.84086</cdr:y>
    </cdr:to>
    <cdr:sp macro="" textlink="">
      <cdr:nvSpPr>
        <cdr:cNvPr id="10" name="Straight Arrow Connector 9"/>
        <cdr:cNvSpPr/>
      </cdr:nvSpPr>
      <cdr:spPr>
        <a:xfrm xmlns:a="http://schemas.openxmlformats.org/drawingml/2006/main">
          <a:off x="3276600" y="3962400"/>
          <a:ext cx="125067" cy="843096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3">
          <a:schemeClr val="accent3"/>
        </a:lnRef>
        <a:fillRef xmlns:a="http://schemas.openxmlformats.org/drawingml/2006/main" idx="0">
          <a:schemeClr val="accent3"/>
        </a:fillRef>
        <a:effectRef xmlns:a="http://schemas.openxmlformats.org/drawingml/2006/main" idx="2">
          <a:schemeClr val="accent3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0.4865</cdr:x>
      <cdr:y>0.04191</cdr:y>
    </cdr:from>
    <cdr:to>
      <cdr:x>0.96815</cdr:x>
      <cdr:y>0.10494</cdr:y>
    </cdr:to>
    <cdr:sp macro="" textlink="">
      <cdr:nvSpPr>
        <cdr:cNvPr id="2" name="Left Brace 1"/>
        <cdr:cNvSpPr/>
      </cdr:nvSpPr>
      <cdr:spPr>
        <a:xfrm xmlns:a="http://schemas.openxmlformats.org/drawingml/2006/main" rot="5400000">
          <a:off x="5961181" y="-1593043"/>
          <a:ext cx="381000" cy="4073762"/>
        </a:xfrm>
        <a:prstGeom xmlns:a="http://schemas.openxmlformats.org/drawingml/2006/main" prst="leftBrace">
          <a:avLst>
            <a:gd name="adj1" fmla="val 0"/>
            <a:gd name="adj2" fmla="val 50000"/>
          </a:avLst>
        </a:prstGeom>
      </cdr:spPr>
      <cdr:style>
        <a:lnRef xmlns:a="http://schemas.openxmlformats.org/drawingml/2006/main" idx="3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2">
          <a:schemeClr val="accent2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en-US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0.57765</cdr:x>
      <cdr:y>0.10574</cdr:y>
    </cdr:from>
    <cdr:to>
      <cdr:x>0.93087</cdr:x>
      <cdr:y>0.3329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008836" y="665108"/>
          <a:ext cx="3062780" cy="14287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200"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0.27465</cdr:x>
      <cdr:y>0.1286</cdr:y>
    </cdr:from>
    <cdr:to>
      <cdr:x>0.54525</cdr:x>
      <cdr:y>0.71456</cdr:y>
    </cdr:to>
    <cdr:sp macro="" textlink="">
      <cdr:nvSpPr>
        <cdr:cNvPr id="3" name="Straight Arrow Connector 2"/>
        <cdr:cNvSpPr/>
      </cdr:nvSpPr>
      <cdr:spPr>
        <a:xfrm xmlns:a="http://schemas.openxmlformats.org/drawingml/2006/main" flipH="1">
          <a:off x="2341356" y="762000"/>
          <a:ext cx="2306843" cy="3471859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1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>
            <a:ln>
              <a:solidFill>
                <a:schemeClr val="tx1"/>
              </a:solidFill>
            </a:ln>
          </a:endParaRPr>
        </a:p>
      </cdr:txBody>
    </cdr:sp>
  </cdr:relSizeAnchor>
  <cdr:relSizeAnchor xmlns:cdr="http://schemas.openxmlformats.org/drawingml/2006/chartDrawing">
    <cdr:from>
      <cdr:x>0.44157</cdr:x>
      <cdr:y>0.14689</cdr:y>
    </cdr:from>
    <cdr:to>
      <cdr:x>0.48767</cdr:x>
      <cdr:y>0.66769</cdr:y>
    </cdr:to>
    <cdr:sp macro="" textlink="">
      <cdr:nvSpPr>
        <cdr:cNvPr id="4" name="TextBox 3"/>
        <cdr:cNvSpPr txBox="1"/>
      </cdr:nvSpPr>
      <cdr:spPr>
        <a:xfrm xmlns:a="http://schemas.openxmlformats.org/drawingml/2006/main" rot="18201485">
          <a:off x="2417960" y="2216728"/>
          <a:ext cx="3085768" cy="393035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2">
          <a:schemeClr val="accent2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600" b="1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Increase</a:t>
          </a:r>
          <a:r>
            <a:rPr lang="en-US" sz="1600" b="1" baseline="0" dirty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in </a:t>
          </a:r>
          <a:r>
            <a:rPr lang="en-US" sz="1600" b="1" baseline="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Molecular Weight</a:t>
          </a:r>
          <a:endParaRPr lang="en-US" sz="1600" b="1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0.11321</cdr:x>
      <cdr:y>0.02284</cdr:y>
    </cdr:from>
    <cdr:to>
      <cdr:x>0.60748</cdr:x>
      <cdr:y>0.19542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923047" y="133591"/>
          <a:ext cx="4029954" cy="10094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400" baseline="0" dirty="0" smtClean="0">
              <a:latin typeface="Arial" pitchFamily="34" charset="0"/>
              <a:cs typeface="Arial" pitchFamily="34" charset="0"/>
            </a:rPr>
            <a:t>Initial </a:t>
          </a:r>
          <a:r>
            <a:rPr lang="en-US" sz="1400" baseline="0" dirty="0">
              <a:latin typeface="Arial" pitchFamily="34" charset="0"/>
              <a:cs typeface="Arial" pitchFamily="34" charset="0"/>
            </a:rPr>
            <a:t>Concentration of Polymer = 0.5 %wt</a:t>
          </a:r>
        </a:p>
        <a:p xmlns:a="http://schemas.openxmlformats.org/drawingml/2006/main">
          <a:r>
            <a:rPr lang="en-US" sz="1400" baseline="0" dirty="0">
              <a:latin typeface="Arial" pitchFamily="34" charset="0"/>
              <a:cs typeface="Arial" pitchFamily="34" charset="0"/>
            </a:rPr>
            <a:t>Initial Concentration of Surfactant Varies</a:t>
          </a:r>
        </a:p>
        <a:p xmlns:a="http://schemas.openxmlformats.org/drawingml/2006/main">
          <a:r>
            <a:rPr lang="en-US" sz="1400" baseline="0" dirty="0" smtClean="0">
              <a:latin typeface="Arial" pitchFamily="34" charset="0"/>
              <a:cs typeface="Arial" pitchFamily="34" charset="0"/>
            </a:rPr>
            <a:t>All </a:t>
          </a:r>
          <a:r>
            <a:rPr lang="en-US" sz="1400" baseline="0" dirty="0">
              <a:latin typeface="Arial" pitchFamily="34" charset="0"/>
              <a:cs typeface="Arial" pitchFamily="34" charset="0"/>
            </a:rPr>
            <a:t>solution @ 3.5 % </a:t>
          </a:r>
          <a:r>
            <a:rPr lang="en-US" sz="1400" baseline="0" dirty="0" smtClean="0">
              <a:latin typeface="Arial" pitchFamily="34" charset="0"/>
              <a:cs typeface="Arial" pitchFamily="34" charset="0"/>
            </a:rPr>
            <a:t>NaCl, </a:t>
          </a:r>
          <a:r>
            <a:rPr lang="en-US" sz="1400" dirty="0" smtClean="0">
              <a:latin typeface="Arial" pitchFamily="34" charset="0"/>
              <a:cs typeface="Arial" pitchFamily="34" charset="0"/>
            </a:rPr>
            <a:t>Room Temperature</a:t>
          </a:r>
          <a:endParaRPr lang="en-US" sz="1400" baseline="0" dirty="0">
            <a:latin typeface="Arial" pitchFamily="34" charset="0"/>
            <a:cs typeface="Arial" pitchFamily="34" charset="0"/>
          </a:endParaRPr>
        </a:p>
        <a:p xmlns:a="http://schemas.openxmlformats.org/drawingml/2006/main">
          <a:r>
            <a:rPr lang="en-US" sz="1400" baseline="0" dirty="0">
              <a:latin typeface="Arial" pitchFamily="34" charset="0"/>
              <a:cs typeface="Arial" pitchFamily="34" charset="0"/>
            </a:rPr>
            <a:t>Dolomite (from Carlpool) 20% Ca, 10% </a:t>
          </a:r>
          <a:r>
            <a:rPr lang="en-US" sz="1400" baseline="0" dirty="0" smtClean="0">
              <a:latin typeface="Arial" pitchFamily="34" charset="0"/>
              <a:cs typeface="Arial" pitchFamily="34" charset="0"/>
            </a:rPr>
            <a:t>Mg</a:t>
          </a:r>
          <a:endParaRPr lang="en-US" sz="1400" baseline="0" dirty="0"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0.76415</cdr:x>
      <cdr:y>0.17343</cdr:y>
    </cdr:from>
    <cdr:to>
      <cdr:x>0.76976</cdr:x>
      <cdr:y>0.71654</cdr:y>
    </cdr:to>
    <cdr:sp macro="" textlink="">
      <cdr:nvSpPr>
        <cdr:cNvPr id="4" name="Straight Arrow Connector 3"/>
        <cdr:cNvSpPr/>
      </cdr:nvSpPr>
      <cdr:spPr>
        <a:xfrm xmlns:a="http://schemas.openxmlformats.org/drawingml/2006/main">
          <a:off x="6230421" y="1014380"/>
          <a:ext cx="45719" cy="3176620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FF0000"/>
          </a:solidFill>
          <a:headEnd type="arrow"/>
          <a:tailEnd type="arrow"/>
        </a:ln>
      </cdr:spPr>
      <cdr:style>
        <a:lnRef xmlns:a="http://schemas.openxmlformats.org/drawingml/2006/main" idx="3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2">
          <a:schemeClr val="accent2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0.34545</cdr:x>
      <cdr:y>0.32432</cdr:y>
    </cdr:from>
    <cdr:to>
      <cdr:x>0.76718</cdr:x>
      <cdr:y>0.53946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895600" y="1828800"/>
          <a:ext cx="3534941" cy="12131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600" b="1" dirty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Compare Adsorption</a:t>
          </a:r>
          <a:r>
            <a:rPr lang="en-US" sz="1600" b="1" baseline="0" dirty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 of NI-Blend and that of Sodium Polyacrylate (Mw=4500Da) on the same Adsorbent (Carlpool Dolomite)</a:t>
          </a:r>
          <a:endParaRPr lang="en-US" sz="1600" b="1" dirty="0">
            <a:solidFill>
              <a:srgbClr val="FF0000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0.28947</cdr:x>
      <cdr:y>0.575</cdr:y>
    </cdr:from>
    <cdr:to>
      <cdr:x>0.63853</cdr:x>
      <cdr:y>0.64685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2514600" y="3505200"/>
          <a:ext cx="3032215" cy="43799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600" b="1" dirty="0" smtClean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rPr>
            <a:t>Polyacrylate Adsorption</a:t>
          </a:r>
          <a:endParaRPr lang="en-US" sz="1600" b="1" dirty="0">
            <a:solidFill>
              <a:schemeClr val="accent1">
                <a:lumMod val="75000"/>
              </a:schemeClr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0.15789</cdr:x>
      <cdr:y>0.625</cdr:y>
    </cdr:from>
    <cdr:to>
      <cdr:x>0.6906</cdr:x>
      <cdr:y>0.69167</cdr:y>
    </cdr:to>
    <cdr:sp macro="" textlink="">
      <cdr:nvSpPr>
        <cdr:cNvPr id="3" name="Left Brace 2"/>
        <cdr:cNvSpPr/>
      </cdr:nvSpPr>
      <cdr:spPr>
        <a:xfrm xmlns:a="http://schemas.openxmlformats.org/drawingml/2006/main" rot="5400000">
          <a:off x="3482162" y="1699438"/>
          <a:ext cx="406421" cy="4627545"/>
        </a:xfrm>
        <a:prstGeom xmlns:a="http://schemas.openxmlformats.org/drawingml/2006/main" prst="leftBrace">
          <a:avLst/>
        </a:prstGeom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0.73684</cdr:x>
      <cdr:y>0.0375</cdr:y>
    </cdr:from>
    <cdr:to>
      <cdr:x>0.99123</cdr:x>
      <cdr:y>0.10935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6400800" y="228600"/>
          <a:ext cx="2209800" cy="43799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600" b="1" dirty="0" smtClean="0">
              <a:solidFill>
                <a:srgbClr val="00B050"/>
              </a:solidFill>
              <a:latin typeface="Arial" pitchFamily="34" charset="0"/>
              <a:cs typeface="Arial" pitchFamily="34" charset="0"/>
            </a:rPr>
            <a:t>NI-Blend Adsorption</a:t>
          </a:r>
          <a:endParaRPr lang="en-US" sz="1600" b="1" dirty="0">
            <a:solidFill>
              <a:srgbClr val="00B050"/>
            </a:solidFill>
            <a:latin typeface="Arial" pitchFamily="34" charset="0"/>
            <a:cs typeface="Arial" pitchFamily="34" charset="0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0.91025</cdr:x>
      <cdr:y>0.0104</cdr:y>
    </cdr:from>
    <cdr:to>
      <cdr:x>0.91079</cdr:x>
      <cdr:y>0.84974</cdr:y>
    </cdr:to>
    <cdr:sp macro="" textlink="">
      <cdr:nvSpPr>
        <cdr:cNvPr id="7" name="Straight Connector 6"/>
        <cdr:cNvSpPr/>
      </cdr:nvSpPr>
      <cdr:spPr>
        <a:xfrm xmlns:a="http://schemas.openxmlformats.org/drawingml/2006/main" flipH="1">
          <a:off x="2811439" y="27393"/>
          <a:ext cx="1681" cy="2210839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rgbClr val="FF0000"/>
          </a:solidFill>
          <a:prstDash val="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0.93601</cdr:x>
      <cdr:y>0.12953</cdr:y>
    </cdr:from>
    <cdr:to>
      <cdr:x>1</cdr:x>
      <cdr:y>0.7318</cdr:y>
    </cdr:to>
    <cdr:sp macro="" textlink="">
      <cdr:nvSpPr>
        <cdr:cNvPr id="10" name="TextBox 1"/>
        <cdr:cNvSpPr txBox="1"/>
      </cdr:nvSpPr>
      <cdr:spPr>
        <a:xfrm xmlns:a="http://schemas.openxmlformats.org/drawingml/2006/main" rot="16200000">
          <a:off x="2198397" y="1035567"/>
          <a:ext cx="1586390" cy="197643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200" b="1" dirty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Initial</a:t>
          </a:r>
          <a:r>
            <a:rPr lang="en-US" sz="1200" b="1" baseline="0" dirty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  Solution Becomes  Hazy</a:t>
          </a:r>
          <a:endParaRPr lang="en-US" sz="1200" b="1" dirty="0">
            <a:solidFill>
              <a:srgbClr val="FF0000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0.92044</cdr:x>
      <cdr:y>0.77339</cdr:y>
    </cdr:from>
    <cdr:to>
      <cdr:x>1</cdr:x>
      <cdr:y>0.77339</cdr:y>
    </cdr:to>
    <cdr:sp macro="" textlink="">
      <cdr:nvSpPr>
        <cdr:cNvPr id="13" name="Straight Arrow Connector 12"/>
        <cdr:cNvSpPr/>
      </cdr:nvSpPr>
      <cdr:spPr>
        <a:xfrm xmlns:a="http://schemas.openxmlformats.org/drawingml/2006/main" flipH="1" flipV="1">
          <a:off x="2844675" y="2037136"/>
          <a:ext cx="245738" cy="0"/>
        </a:xfrm>
        <a:prstGeom xmlns:a="http://schemas.openxmlformats.org/drawingml/2006/main" prst="straightConnector1">
          <a:avLst/>
        </a:prstGeom>
        <a:noFill xmlns:a="http://schemas.openxmlformats.org/drawingml/2006/main"/>
        <a:ln xmlns:a="http://schemas.openxmlformats.org/drawingml/2006/main" w="19050" cap="flat" cmpd="sng" algn="ctr">
          <a:solidFill>
            <a:srgbClr val="FF0000"/>
          </a:solidFill>
          <a:prstDash val="sysDot"/>
          <a:headEnd type="arrow"/>
          <a:tailEnd type="arrow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en-US"/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0.91379</cdr:x>
      <cdr:y>0.03571</cdr:y>
    </cdr:from>
    <cdr:to>
      <cdr:x>0.91797</cdr:x>
      <cdr:y>0.86841</cdr:y>
    </cdr:to>
    <cdr:sp macro="" textlink="">
      <cdr:nvSpPr>
        <cdr:cNvPr id="3" name="Straight Connector 2"/>
        <cdr:cNvSpPr/>
      </cdr:nvSpPr>
      <cdr:spPr>
        <a:xfrm xmlns:a="http://schemas.openxmlformats.org/drawingml/2006/main">
          <a:off x="4038600" y="152400"/>
          <a:ext cx="18474" cy="3553298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25400" cap="flat" cmpd="sng" algn="ctr">
          <a:solidFill>
            <a:srgbClr val="FF0000"/>
          </a:solidFill>
          <a:prstDash val="dash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en-US" sz="1400"/>
        </a:p>
      </cdr:txBody>
    </cdr:sp>
  </cdr:relSizeAnchor>
  <cdr:relSizeAnchor xmlns:cdr="http://schemas.openxmlformats.org/drawingml/2006/chartDrawing">
    <cdr:from>
      <cdr:x>0.94387</cdr:x>
      <cdr:y>0.13098</cdr:y>
    </cdr:from>
    <cdr:to>
      <cdr:x>0.98921</cdr:x>
      <cdr:y>0.73048</cdr:y>
    </cdr:to>
    <cdr:sp macro="" textlink="">
      <cdr:nvSpPr>
        <cdr:cNvPr id="8" name="TextBox 1"/>
        <cdr:cNvSpPr txBox="1"/>
      </cdr:nvSpPr>
      <cdr:spPr>
        <a:xfrm xmlns:a="http://schemas.openxmlformats.org/drawingml/2006/main" rot="16200000">
          <a:off x="2243069" y="1095232"/>
          <a:ext cx="1624082" cy="143300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200" b="1" dirty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Initial  Solution becomes  Hazy</a:t>
          </a:r>
          <a:r>
            <a:rPr lang="en-US" sz="1200" b="1" baseline="0" dirty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 </a:t>
          </a:r>
        </a:p>
      </cdr:txBody>
    </cdr:sp>
  </cdr:relSizeAnchor>
  <cdr:relSizeAnchor xmlns:cdr="http://schemas.openxmlformats.org/drawingml/2006/chartDrawing">
    <cdr:from>
      <cdr:x>0.91772</cdr:x>
      <cdr:y>0.77704</cdr:y>
    </cdr:from>
    <cdr:to>
      <cdr:x>1</cdr:x>
      <cdr:y>0.77704</cdr:y>
    </cdr:to>
    <cdr:sp macro="" textlink="">
      <cdr:nvSpPr>
        <cdr:cNvPr id="11" name="Straight Arrow Connector 10"/>
        <cdr:cNvSpPr/>
      </cdr:nvSpPr>
      <cdr:spPr>
        <a:xfrm xmlns:a="http://schemas.openxmlformats.org/drawingml/2006/main">
          <a:off x="2900955" y="2105064"/>
          <a:ext cx="260075" cy="0"/>
        </a:xfrm>
        <a:prstGeom xmlns:a="http://schemas.openxmlformats.org/drawingml/2006/main" prst="straightConnector1">
          <a:avLst/>
        </a:prstGeom>
        <a:ln xmlns:a="http://schemas.openxmlformats.org/drawingml/2006/main" w="19050">
          <a:solidFill>
            <a:srgbClr val="FF0000"/>
          </a:solidFill>
          <a:prstDash val="sysDot"/>
          <a:headEnd type="arrow"/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0.90856</cdr:x>
      <cdr:y>0</cdr:y>
    </cdr:from>
    <cdr:to>
      <cdr:x>0.91283</cdr:x>
      <cdr:y>0.84692</cdr:y>
    </cdr:to>
    <cdr:sp macro="" textlink="">
      <cdr:nvSpPr>
        <cdr:cNvPr id="7" name="Straight Connector 6"/>
        <cdr:cNvSpPr/>
      </cdr:nvSpPr>
      <cdr:spPr>
        <a:xfrm xmlns:a="http://schemas.openxmlformats.org/drawingml/2006/main" flipH="1">
          <a:off x="2819672" y="0"/>
          <a:ext cx="13249" cy="2121008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25400" cap="flat" cmpd="sng" algn="ctr">
          <a:solidFill>
            <a:srgbClr val="FF0000"/>
          </a:solidFill>
          <a:prstDash val="dash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en-US" sz="1400"/>
        </a:p>
      </cdr:txBody>
    </cdr:sp>
  </cdr:relSizeAnchor>
  <cdr:relSizeAnchor xmlns:cdr="http://schemas.openxmlformats.org/drawingml/2006/chartDrawing">
    <cdr:from>
      <cdr:x>0.92789</cdr:x>
      <cdr:y>0</cdr:y>
    </cdr:from>
    <cdr:to>
      <cdr:x>0.98595</cdr:x>
      <cdr:y>0.82699</cdr:y>
    </cdr:to>
    <cdr:sp macro="" textlink="">
      <cdr:nvSpPr>
        <cdr:cNvPr id="10" name="TextBox 1"/>
        <cdr:cNvSpPr txBox="1"/>
      </cdr:nvSpPr>
      <cdr:spPr>
        <a:xfrm xmlns:a="http://schemas.openxmlformats.org/drawingml/2006/main" rot="16200000">
          <a:off x="1972814" y="683097"/>
          <a:ext cx="1630906" cy="169175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200" b="1" dirty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Initial</a:t>
          </a:r>
          <a:r>
            <a:rPr lang="en-US" sz="1200" b="1" baseline="0" dirty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  Solution Becomes  Hazy</a:t>
          </a:r>
          <a:endParaRPr lang="en-US" sz="1200" b="1" dirty="0">
            <a:solidFill>
              <a:srgbClr val="FF0000"/>
            </a:solidFill>
            <a:latin typeface="Arial" pitchFamily="34" charset="0"/>
            <a:cs typeface="Arial" pitchFamily="34" charset="0"/>
          </a:endParaRPr>
        </a:p>
      </cdr:txBody>
    </cdr:sp>
  </cdr:relSizeAnchor>
  <cdr:relSizeAnchor xmlns:cdr="http://schemas.openxmlformats.org/drawingml/2006/chartDrawing">
    <cdr:from>
      <cdr:x>0.91429</cdr:x>
      <cdr:y>0.79286</cdr:y>
    </cdr:from>
    <cdr:to>
      <cdr:x>0.99939</cdr:x>
      <cdr:y>0.79286</cdr:y>
    </cdr:to>
    <cdr:sp macro="" textlink="">
      <cdr:nvSpPr>
        <cdr:cNvPr id="26" name="Straight Arrow Connector 25"/>
        <cdr:cNvSpPr/>
      </cdr:nvSpPr>
      <cdr:spPr>
        <a:xfrm xmlns:a="http://schemas.openxmlformats.org/drawingml/2006/main" flipH="1" flipV="1">
          <a:off x="2664043" y="1563601"/>
          <a:ext cx="247982" cy="0"/>
        </a:xfrm>
        <a:prstGeom xmlns:a="http://schemas.openxmlformats.org/drawingml/2006/main" prst="straightConnector1">
          <a:avLst/>
        </a:prstGeom>
        <a:noFill xmlns:a="http://schemas.openxmlformats.org/drawingml/2006/main"/>
        <a:ln xmlns:a="http://schemas.openxmlformats.org/drawingml/2006/main" w="19050" cap="flat" cmpd="sng" algn="ctr">
          <a:solidFill>
            <a:srgbClr val="FF0000"/>
          </a:solidFill>
          <a:prstDash val="sysDot"/>
          <a:headEnd type="arrow"/>
          <a:tailEnd type="arrow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en-US" sz="80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0.90096</cdr:x>
      <cdr:y>0.0097</cdr:y>
    </cdr:from>
    <cdr:to>
      <cdr:x>0.90235</cdr:x>
      <cdr:y>0.83024</cdr:y>
    </cdr:to>
    <cdr:sp macro="" textlink="">
      <cdr:nvSpPr>
        <cdr:cNvPr id="4" name="Straight Connector 3"/>
        <cdr:cNvSpPr/>
      </cdr:nvSpPr>
      <cdr:spPr>
        <a:xfrm xmlns:a="http://schemas.openxmlformats.org/drawingml/2006/main" flipH="1" flipV="1">
          <a:off x="2909304" y="24951"/>
          <a:ext cx="4493" cy="2110922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rgbClr val="FF0000"/>
          </a:solidFill>
          <a:prstDash val="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0.925</cdr:x>
      <cdr:y>0.07135</cdr:y>
    </cdr:from>
    <cdr:to>
      <cdr:x>0.98694</cdr:x>
      <cdr:y>0.79283</cdr:y>
    </cdr:to>
    <cdr:sp macro="" textlink="">
      <cdr:nvSpPr>
        <cdr:cNvPr id="6" name="TextBox 1"/>
        <cdr:cNvSpPr txBox="1"/>
      </cdr:nvSpPr>
      <cdr:spPr>
        <a:xfrm xmlns:a="http://schemas.openxmlformats.org/drawingml/2006/main" rot="16200000">
          <a:off x="2187401" y="975424"/>
          <a:ext cx="1795589" cy="199899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en-US" sz="1200" b="1" dirty="0">
              <a:solidFill>
                <a:srgbClr val="FF0000"/>
              </a:solidFill>
              <a:latin typeface="Arial" pitchFamily="34" charset="0"/>
              <a:cs typeface="Arial" pitchFamily="34" charset="0"/>
            </a:rPr>
            <a:t>Initial  Solution Becomes  Hazy</a:t>
          </a:r>
        </a:p>
      </cdr:txBody>
    </cdr:sp>
  </cdr:relSizeAnchor>
  <cdr:relSizeAnchor xmlns:cdr="http://schemas.openxmlformats.org/drawingml/2006/chartDrawing">
    <cdr:from>
      <cdr:x>0.90556</cdr:x>
      <cdr:y>0.79089</cdr:y>
    </cdr:from>
    <cdr:to>
      <cdr:x>0.98688</cdr:x>
      <cdr:y>0.79089</cdr:y>
    </cdr:to>
    <cdr:sp macro="" textlink="">
      <cdr:nvSpPr>
        <cdr:cNvPr id="8" name="Straight Arrow Connector 7"/>
        <cdr:cNvSpPr/>
      </cdr:nvSpPr>
      <cdr:spPr>
        <a:xfrm xmlns:a="http://schemas.openxmlformats.org/drawingml/2006/main" flipH="1">
          <a:off x="2924160" y="2034635"/>
          <a:ext cx="262592" cy="0"/>
        </a:xfrm>
        <a:prstGeom xmlns:a="http://schemas.openxmlformats.org/drawingml/2006/main" prst="straightConnector1">
          <a:avLst/>
        </a:prstGeom>
        <a:noFill xmlns:a="http://schemas.openxmlformats.org/drawingml/2006/main"/>
        <a:ln xmlns:a="http://schemas.openxmlformats.org/drawingml/2006/main" w="19050" cap="flat" cmpd="sng" algn="ctr">
          <a:solidFill>
            <a:srgbClr val="FF0000"/>
          </a:solidFill>
          <a:prstDash val="sysDot"/>
          <a:headEnd type="arrow"/>
          <a:tailEnd type="arrow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en-US"/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0.61224</cdr:x>
      <cdr:y>0</cdr:y>
    </cdr:from>
    <cdr:to>
      <cdr:x>1</cdr:x>
      <cdr:y>0.99414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572000" y="0"/>
          <a:ext cx="2895600" cy="3810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1200" b="1" dirty="0">
              <a:latin typeface="Arial" pitchFamily="34" charset="0"/>
              <a:cs typeface="Arial" pitchFamily="34" charset="0"/>
            </a:rPr>
            <a:t>The</a:t>
          </a:r>
          <a:r>
            <a:rPr lang="en-US" sz="1200" b="1" baseline="0" dirty="0">
              <a:latin typeface="Arial" pitchFamily="34" charset="0"/>
              <a:cs typeface="Arial" pitchFamily="34" charset="0"/>
            </a:rPr>
            <a:t> surfactant used is S13B.</a:t>
          </a:r>
          <a:endParaRPr lang="en-US" sz="1200" b="1" dirty="0">
            <a:latin typeface="Arial" pitchFamily="34" charset="0"/>
            <a:cs typeface="Arial" pitchFamily="34" charset="0"/>
          </a:endParaRPr>
        </a:p>
        <a:p xmlns:a="http://schemas.openxmlformats.org/drawingml/2006/main">
          <a:pPr algn="ctr"/>
          <a:r>
            <a:rPr lang="en-US" sz="1200" b="1" dirty="0">
              <a:latin typeface="Arial" pitchFamily="34" charset="0"/>
              <a:cs typeface="Arial" pitchFamily="34" charset="0"/>
            </a:rPr>
            <a:t>Concentration of Surfactant = 0.75 %</a:t>
          </a:r>
        </a:p>
        <a:p xmlns:a="http://schemas.openxmlformats.org/drawingml/2006/main">
          <a:pPr algn="ctr"/>
          <a:r>
            <a:rPr lang="en-US" sz="1200" b="1" dirty="0">
              <a:latin typeface="Arial" pitchFamily="34" charset="0"/>
              <a:cs typeface="Arial" pitchFamily="34" charset="0"/>
            </a:rPr>
            <a:t>Concentration of Polymer Added =  0.56 %</a:t>
          </a:r>
        </a:p>
        <a:p xmlns:a="http://schemas.openxmlformats.org/drawingml/2006/main">
          <a:pPr algn="ctr"/>
          <a:r>
            <a:rPr lang="en-US" sz="1200" b="1" dirty="0">
              <a:latin typeface="Arial" pitchFamily="34" charset="0"/>
              <a:cs typeface="Arial" pitchFamily="34" charset="0"/>
            </a:rPr>
            <a:t>pH 3 was provided in the titration</a:t>
          </a:r>
          <a:r>
            <a:rPr lang="en-US" sz="1200" b="1" baseline="0" dirty="0">
              <a:latin typeface="Arial" pitchFamily="34" charset="0"/>
              <a:cs typeface="Arial" pitchFamily="34" charset="0"/>
            </a:rPr>
            <a:t> </a:t>
          </a:r>
          <a:r>
            <a:rPr lang="en-US" sz="1200" b="1" dirty="0">
              <a:latin typeface="Arial" pitchFamily="34" charset="0"/>
              <a:cs typeface="Arial" pitchFamily="34" charset="0"/>
            </a:rPr>
            <a:t>experiment using HCl</a:t>
          </a:r>
          <a:r>
            <a:rPr lang="en-US" sz="1200" b="1" baseline="0" dirty="0">
              <a:latin typeface="Arial" pitchFamily="34" charset="0"/>
              <a:cs typeface="Arial" pitchFamily="34" charset="0"/>
            </a:rPr>
            <a:t> solution.</a:t>
          </a:r>
        </a:p>
        <a:p xmlns:a="http://schemas.openxmlformats.org/drawingml/2006/main">
          <a:pPr algn="ctr"/>
          <a:r>
            <a:rPr lang="en-US" sz="1200" b="1" baseline="0" dirty="0">
              <a:latin typeface="Arial" pitchFamily="34" charset="0"/>
              <a:cs typeface="Arial" pitchFamily="34" charset="0"/>
            </a:rPr>
            <a:t>The source of </a:t>
          </a:r>
          <a:r>
            <a:rPr lang="en-US" sz="1200" b="1" baseline="0" dirty="0" smtClean="0">
              <a:latin typeface="Arial" pitchFamily="34" charset="0"/>
              <a:cs typeface="Arial" pitchFamily="34" charset="0"/>
            </a:rPr>
            <a:t>Polyacrylate </a:t>
          </a:r>
          <a:r>
            <a:rPr lang="en-US" sz="1200" b="1" baseline="0" dirty="0">
              <a:latin typeface="Arial" pitchFamily="34" charset="0"/>
              <a:cs typeface="Arial" pitchFamily="34" charset="0"/>
            </a:rPr>
            <a:t>is Acumer 1100.</a:t>
          </a:r>
        </a:p>
        <a:p xmlns:a="http://schemas.openxmlformats.org/drawingml/2006/main">
          <a:pPr algn="ctr"/>
          <a:r>
            <a:rPr lang="en-US" sz="1200" b="1" dirty="0">
              <a:latin typeface="Arial" pitchFamily="34" charset="0"/>
              <a:cs typeface="Arial" pitchFamily="34" charset="0"/>
            </a:rPr>
            <a:t>two solution</a:t>
          </a:r>
          <a:r>
            <a:rPr lang="en-US" sz="1200" b="1" baseline="0" dirty="0">
              <a:latin typeface="Arial" pitchFamily="34" charset="0"/>
              <a:cs typeface="Arial" pitchFamily="34" charset="0"/>
            </a:rPr>
            <a:t>s were made. The first one has ~0.75% of surfactant at 3.5 % NaCl. The second one has ~0.75% of surfactant, ~0.56% of polymer at 3.5 % NaCl.</a:t>
          </a:r>
        </a:p>
        <a:p xmlns:a="http://schemas.openxmlformats.org/drawingml/2006/main">
          <a:pPr algn="ctr"/>
          <a:r>
            <a:rPr lang="en-US" sz="1200" b="1" baseline="0" dirty="0">
              <a:latin typeface="Arial" pitchFamily="34" charset="0"/>
              <a:cs typeface="Arial" pitchFamily="34" charset="0"/>
            </a:rPr>
            <a:t>Different sample sizes were taken from these two solutions, diluted to about 30 (g) using DI-Water, and then HCl was added and pH was measured to be about 3. Then, titration was done by potentiometric titration.</a:t>
          </a:r>
          <a:endParaRPr lang="en-US" sz="1200" b="1" dirty="0">
            <a:latin typeface="Arial" pitchFamily="34" charset="0"/>
            <a:cs typeface="Arial" pitchFamily="34" charset="0"/>
          </a:endParaRPr>
        </a:p>
        <a:p xmlns:a="http://schemas.openxmlformats.org/drawingml/2006/main">
          <a:endParaRPr lang="en-US" sz="1200" dirty="0">
            <a:latin typeface="Arial" pitchFamily="34" charset="0"/>
            <a:cs typeface="Arial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52F669-DCC2-498E-A0A0-4ACE3180C287}" type="datetimeFigureOut">
              <a:rPr lang="en-US" smtClean="0"/>
              <a:pPr/>
              <a:t>4/28/2013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591735-34D6-4A64-BB25-5FC3C8DEDE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437142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591735-34D6-4A64-BB25-5FC3C8DEDE77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ea typeface="ＭＳ Ｐゴシック" pitchFamily="34" charset="-128"/>
            </a:endParaRPr>
          </a:p>
        </p:txBody>
      </p:sp>
      <p:sp>
        <p:nvSpPr>
          <p:cNvPr id="921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8A88C56-B27D-4A2C-89B3-2B26EDE679A2}" type="slidenum">
              <a:rPr lang="en-US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>
              <a:ea typeface="ＭＳ Ｐゴシック" pitchFamily="34" charset="-128"/>
            </a:endParaRPr>
          </a:p>
        </p:txBody>
      </p:sp>
      <p:sp>
        <p:nvSpPr>
          <p:cNvPr id="921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8A88C56-B27D-4A2C-89B3-2B26EDE679A2}" type="slidenum">
              <a:rPr lang="en-US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2BCAD-01BB-4001-9572-0C68E0F477BD}" type="datetimeFigureOut">
              <a:rPr lang="en-US" smtClean="0"/>
              <a:pPr/>
              <a:t>4/28/2013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9B20B-BAA2-40F9-B311-99A8325F98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2BCAD-01BB-4001-9572-0C68E0F477BD}" type="datetimeFigureOut">
              <a:rPr lang="en-US" smtClean="0"/>
              <a:pPr/>
              <a:t>4/28/2013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9B20B-BAA2-40F9-B311-99A8325F98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2BCAD-01BB-4001-9572-0C68E0F477BD}" type="datetimeFigureOut">
              <a:rPr lang="en-US" smtClean="0"/>
              <a:pPr/>
              <a:t>4/28/2013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9B20B-BAA2-40F9-B311-99A8325F98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2BCAD-01BB-4001-9572-0C68E0F477BD}" type="datetimeFigureOut">
              <a:rPr lang="en-US" smtClean="0"/>
              <a:pPr/>
              <a:t>4/28/2013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9B20B-BAA2-40F9-B311-99A8325F98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2BCAD-01BB-4001-9572-0C68E0F477BD}" type="datetimeFigureOut">
              <a:rPr lang="en-US" smtClean="0"/>
              <a:pPr/>
              <a:t>4/28/2013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9B20B-BAA2-40F9-B311-99A8325F98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2BCAD-01BB-4001-9572-0C68E0F477BD}" type="datetimeFigureOut">
              <a:rPr lang="en-US" smtClean="0"/>
              <a:pPr/>
              <a:t>4/28/2013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9B20B-BAA2-40F9-B311-99A8325F98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2BCAD-01BB-4001-9572-0C68E0F477BD}" type="datetimeFigureOut">
              <a:rPr lang="en-US" smtClean="0"/>
              <a:pPr/>
              <a:t>4/28/2013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9B20B-BAA2-40F9-B311-99A8325F98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2BCAD-01BB-4001-9572-0C68E0F477BD}" type="datetimeFigureOut">
              <a:rPr lang="en-US" smtClean="0"/>
              <a:pPr/>
              <a:t>4/28/2013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9B20B-BAA2-40F9-B311-99A8325F98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2BCAD-01BB-4001-9572-0C68E0F477BD}" type="datetimeFigureOut">
              <a:rPr lang="en-US" smtClean="0"/>
              <a:pPr/>
              <a:t>4/28/2013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9B20B-BAA2-40F9-B311-99A8325F98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2BCAD-01BB-4001-9572-0C68E0F477BD}" type="datetimeFigureOut">
              <a:rPr lang="en-US" smtClean="0"/>
              <a:pPr/>
              <a:t>4/28/2013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9B20B-BAA2-40F9-B311-99A8325F98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2BCAD-01BB-4001-9572-0C68E0F477BD}" type="datetimeFigureOut">
              <a:rPr lang="en-US" smtClean="0"/>
              <a:pPr/>
              <a:t>4/28/2013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F9B20B-BAA2-40F9-B311-99A8325F98F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utline/Ope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A2BCAD-01BB-4001-9572-0C68E0F477BD}" type="datetimeFigureOut">
              <a:rPr lang="en-US" smtClean="0"/>
              <a:pPr/>
              <a:t>4/28/2013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F9B20B-BAA2-40F9-B311-99A8325F98F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iff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38200" y="2239368"/>
            <a:ext cx="7543800" cy="1305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Sacrificial Agent for Reducing Adsorption of Anionic Surfactants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04800" y="3867076"/>
            <a:ext cx="84582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hangingPunct="0"/>
            <a:r>
              <a:rPr lang="en-US" sz="2000" dirty="0" smtClean="0">
                <a:latin typeface="Arial" pitchFamily="34" charset="0"/>
                <a:cs typeface="Arial" pitchFamily="34" charset="0"/>
              </a:rPr>
              <a:t>By: Hadi ShamsiJazeyi, George J. Hirasaki, Rafael Verduzco</a:t>
            </a:r>
          </a:p>
          <a:p>
            <a:pPr algn="ctr" hangingPunct="0"/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algn="ctr" hangingPunct="0"/>
            <a:r>
              <a:rPr lang="en-US" sz="2000" dirty="0" smtClean="0">
                <a:latin typeface="Arial" pitchFamily="34" charset="0"/>
                <a:cs typeface="Arial" pitchFamily="34" charset="0"/>
              </a:rPr>
              <a:t>Rice University</a:t>
            </a:r>
          </a:p>
          <a:p>
            <a:pPr algn="ctr" hangingPunct="0"/>
            <a:r>
              <a:rPr lang="en-US" sz="2000" dirty="0" smtClean="0">
                <a:latin typeface="Arial" pitchFamily="34" charset="0"/>
                <a:cs typeface="Arial" pitchFamily="34" charset="0"/>
              </a:rPr>
              <a:t>Chemical and Bio-molecular Engineering Department</a:t>
            </a:r>
          </a:p>
          <a:p>
            <a:pPr algn="ctr" hangingPunct="0"/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algn="ctr" hangingPunct="0"/>
            <a:r>
              <a:rPr lang="en-US" sz="2000" dirty="0" smtClean="0">
                <a:latin typeface="Arial" pitchFamily="34" charset="0"/>
                <a:cs typeface="Arial" pitchFamily="34" charset="0"/>
              </a:rPr>
              <a:t>17</a:t>
            </a:r>
            <a:r>
              <a:rPr lang="en-US" sz="2000" baseline="30000" dirty="0" smtClean="0">
                <a:latin typeface="Arial" pitchFamily="34" charset="0"/>
                <a:cs typeface="Arial" pitchFamily="34" charset="0"/>
              </a:rPr>
              <a:t>th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Annual Meeting of </a:t>
            </a:r>
          </a:p>
          <a:p>
            <a:pPr algn="ctr" hangingPunct="0"/>
            <a:r>
              <a:rPr lang="en-US" sz="2000" dirty="0" smtClean="0">
                <a:latin typeface="Arial" pitchFamily="34" charset="0"/>
                <a:cs typeface="Arial" pitchFamily="34" charset="0"/>
              </a:rPr>
              <a:t>Rice University Consortium for Process in Porous Media</a:t>
            </a:r>
          </a:p>
          <a:p>
            <a:pPr algn="ctr" hangingPunct="0"/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algn="ctr" hangingPunct="0"/>
            <a:r>
              <a:rPr lang="en-US" sz="2000" dirty="0" smtClean="0">
                <a:latin typeface="Arial" pitchFamily="34" charset="0"/>
                <a:cs typeface="Arial" pitchFamily="34" charset="0"/>
              </a:rPr>
              <a:t>April 29, 2013</a:t>
            </a:r>
          </a:p>
        </p:txBody>
      </p:sp>
      <p:pic>
        <p:nvPicPr>
          <p:cNvPr id="6" name="Picture 5" descr="Rice_University_sea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52800" y="0"/>
            <a:ext cx="2185116" cy="21362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609600" y="381000"/>
          <a:ext cx="7924800" cy="6248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38200" y="3657600"/>
            <a:ext cx="3657600" cy="33855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Why Sodium Polyacrylate?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8200" y="3657600"/>
            <a:ext cx="3657600" cy="33855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Any role for Mw of polyacrylate?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48200" y="2590800"/>
            <a:ext cx="3657600" cy="8309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Does polyacrylate reduce adsorption of different anionic surfactants on different rocks and minerals? 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43588" y="4191000"/>
            <a:ext cx="3657600" cy="8309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Effect of salinity and divalent ions on application of polyacrylate as sacrificial agent.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17416" y="4191000"/>
            <a:ext cx="3657600" cy="8309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What is the adsorption of polyacrylate in comparison with anionic surfactant?</a:t>
            </a:r>
          </a:p>
          <a:p>
            <a:pPr algn="ctr"/>
            <a:endParaRPr lang="en-US" sz="1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8200" y="2590800"/>
            <a:ext cx="3657600" cy="8309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Experimental Evidence for the effect of anhydrite on adsorption of anionic surfactants?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38200" y="5257800"/>
            <a:ext cx="3657600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How does application of polyacrylate affect the total material cost?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48200" y="5257800"/>
            <a:ext cx="3657600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How dynamic and static adsorption tests compares?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itle 8"/>
          <p:cNvSpPr txBox="1">
            <a:spLocks/>
          </p:cNvSpPr>
          <p:nvPr/>
        </p:nvSpPr>
        <p:spPr bwMode="auto">
          <a:xfrm>
            <a:off x="0" y="0"/>
            <a:ext cx="8839200" cy="645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defTabSz="457200"/>
            <a:r>
              <a:rPr lang="en-US" sz="2400" b="1" dirty="0" smtClean="0">
                <a:latin typeface="Arial" charset="0"/>
                <a:cs typeface="Arial" charset="0"/>
              </a:rPr>
              <a:t>Anhydrite reacts with Sodium Carbonate! </a:t>
            </a:r>
          </a:p>
          <a:p>
            <a:pPr algn="ctr" defTabSz="457200"/>
            <a:r>
              <a:rPr lang="en-US" sz="2400" b="1" dirty="0" smtClean="0">
                <a:latin typeface="Arial" charset="0"/>
                <a:cs typeface="Arial" charset="0"/>
              </a:rPr>
              <a:t>Can Polyacrylate be used?</a:t>
            </a:r>
            <a:endParaRPr lang="en-US" sz="2400" b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8744528" y="6458528"/>
            <a:ext cx="381000" cy="3810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8772236" y="6451724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2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6" descr="graphical absract1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0598" y="785084"/>
            <a:ext cx="8612402" cy="574801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04800" y="3810000"/>
            <a:ext cx="3962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Adsorption of anionic surfactant on a positively-charged surface of rock/mineral</a:t>
            </a:r>
          </a:p>
          <a:p>
            <a:pPr algn="ctr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First-layer adsorption is governed by electrostatics</a:t>
            </a:r>
          </a:p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Second-Layer adsorption can happen at high concentrations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itle 8"/>
          <p:cNvSpPr txBox="1">
            <a:spLocks/>
          </p:cNvSpPr>
          <p:nvPr/>
        </p:nvSpPr>
        <p:spPr bwMode="auto">
          <a:xfrm>
            <a:off x="-48128" y="33180"/>
            <a:ext cx="8839200" cy="645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defTabSz="457200"/>
            <a:r>
              <a:rPr lang="en-US" sz="2400" b="1" dirty="0" smtClean="0">
                <a:latin typeface="Arial" charset="0"/>
                <a:cs typeface="Arial" charset="0"/>
              </a:rPr>
              <a:t>Anhydrite reacts with Sodium Carbonate! </a:t>
            </a:r>
          </a:p>
          <a:p>
            <a:pPr algn="ctr" defTabSz="457200"/>
            <a:r>
              <a:rPr lang="en-US" sz="2400" b="1" dirty="0" smtClean="0">
                <a:latin typeface="Arial" charset="0"/>
                <a:cs typeface="Arial" charset="0"/>
              </a:rPr>
              <a:t>Can Polyacrylate be used?</a:t>
            </a:r>
            <a:endParaRPr lang="en-US" sz="2400" b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8744528" y="6458528"/>
            <a:ext cx="381000" cy="3810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8772236" y="6451724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2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7" descr="graphical absract2.t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778568"/>
            <a:ext cx="8610600" cy="574680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029200" y="3810000"/>
            <a:ext cx="396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Adsorption of anionic surfactant can be decreased by turning the surface charge negative when an alkali is used to raise the pH above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pH</a:t>
            </a:r>
            <a:r>
              <a:rPr lang="en-US" baseline="-25000" dirty="0" err="1" smtClean="0">
                <a:latin typeface="Arial" pitchFamily="34" charset="0"/>
                <a:cs typeface="Arial" pitchFamily="34" charset="0"/>
              </a:rPr>
              <a:t>pzc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itle 8"/>
          <p:cNvSpPr txBox="1">
            <a:spLocks/>
          </p:cNvSpPr>
          <p:nvPr/>
        </p:nvSpPr>
        <p:spPr bwMode="auto">
          <a:xfrm>
            <a:off x="-48128" y="33180"/>
            <a:ext cx="8839200" cy="645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defTabSz="457200"/>
            <a:r>
              <a:rPr lang="en-US" sz="2400" b="1" dirty="0" smtClean="0">
                <a:latin typeface="Arial" charset="0"/>
                <a:cs typeface="Arial" charset="0"/>
              </a:rPr>
              <a:t>Anhydrite reacts with Sodium Carbonate! </a:t>
            </a:r>
          </a:p>
          <a:p>
            <a:pPr algn="ctr" defTabSz="457200"/>
            <a:r>
              <a:rPr lang="en-US" sz="2400" b="1" dirty="0" smtClean="0">
                <a:latin typeface="Arial" charset="0"/>
                <a:cs typeface="Arial" charset="0"/>
              </a:rPr>
              <a:t>Can Polyacrylate be used?</a:t>
            </a:r>
            <a:endParaRPr lang="en-US" sz="2400" b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8744528" y="6458528"/>
            <a:ext cx="381000" cy="3810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8772236" y="6451724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2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6" descr="graphical absract3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180" y="798944"/>
            <a:ext cx="8686800" cy="57976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Title 8"/>
          <p:cNvSpPr txBox="1">
            <a:spLocks/>
          </p:cNvSpPr>
          <p:nvPr/>
        </p:nvSpPr>
        <p:spPr bwMode="auto">
          <a:xfrm>
            <a:off x="-48128" y="33180"/>
            <a:ext cx="8839200" cy="645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defTabSz="457200"/>
            <a:r>
              <a:rPr lang="en-US" sz="2400" b="1" dirty="0" smtClean="0">
                <a:latin typeface="Arial" charset="0"/>
                <a:cs typeface="Arial" charset="0"/>
              </a:rPr>
              <a:t>Anhydrite reacts with Sodium Carbonate! </a:t>
            </a:r>
          </a:p>
          <a:p>
            <a:pPr algn="ctr" defTabSz="457200"/>
            <a:r>
              <a:rPr lang="en-US" sz="2400" b="1" dirty="0" smtClean="0">
                <a:latin typeface="Arial" charset="0"/>
                <a:cs typeface="Arial" charset="0"/>
              </a:rPr>
              <a:t>Can Polyacrylate be used?</a:t>
            </a:r>
            <a:endParaRPr lang="en-US" sz="2400" b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8744528" y="6458528"/>
            <a:ext cx="381000" cy="3810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8772236" y="6451724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2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7" descr="graphical absract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360" y="796632"/>
            <a:ext cx="8682213" cy="57946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609600" y="381000"/>
          <a:ext cx="7924800" cy="6248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31276" y="3648364"/>
            <a:ext cx="3657600" cy="33855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Why Sodium Polyacrylate?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8200" y="3657600"/>
            <a:ext cx="3657600" cy="33855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Any role for Mw of polyacrylate?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48200" y="2590800"/>
            <a:ext cx="3657600" cy="8309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Does polyacrylate reduce adsorption of different anionic surfactants on different rocks and minerals? 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48200" y="4191000"/>
            <a:ext cx="3657600" cy="8309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Effect of salinity and divalent ions on application of polyacrylate as sacrificial agent.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38200" y="4191000"/>
            <a:ext cx="3657600" cy="8309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What is the adsorption of polyacrylate in comparison with anionic surfactant?</a:t>
            </a:r>
          </a:p>
          <a:p>
            <a:pPr algn="ctr"/>
            <a:endParaRPr lang="en-US" sz="1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8200" y="2590800"/>
            <a:ext cx="3657600" cy="8309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Experimental Evidence for the effect of anhydrite on adsorption of anionic surfactants?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38200" y="5257800"/>
            <a:ext cx="3657600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How does application of polyacrylate affect the total material cost?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48200" y="5257800"/>
            <a:ext cx="3657600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How dynamic and static adsorption tests compares?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8"/>
          <p:cNvSpPr txBox="1">
            <a:spLocks/>
          </p:cNvSpPr>
          <p:nvPr/>
        </p:nvSpPr>
        <p:spPr bwMode="auto">
          <a:xfrm>
            <a:off x="457200" y="152400"/>
            <a:ext cx="8382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defTabSz="457200"/>
            <a:r>
              <a:rPr lang="en-US" sz="2400" b="1" dirty="0">
                <a:latin typeface="Arial" pitchFamily="34" charset="0"/>
                <a:cs typeface="Arial" pitchFamily="34" charset="0"/>
              </a:rPr>
              <a:t>List of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surfactants</a:t>
            </a:r>
            <a:endParaRPr lang="en-US" sz="24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09600" y="838200"/>
          <a:ext cx="7967004" cy="5214872"/>
        </p:xfrm>
        <a:graphic>
          <a:graphicData uri="http://schemas.openxmlformats.org/drawingml/2006/table">
            <a:tbl>
              <a:tblPr/>
              <a:tblGrid>
                <a:gridCol w="1413804"/>
                <a:gridCol w="3962400"/>
                <a:gridCol w="1115429"/>
                <a:gridCol w="1475371"/>
              </a:tblGrid>
              <a:tr h="97089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Trade or descriptive name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Chemical </a:t>
                      </a:r>
                      <a:r>
                        <a:rPr lang="en-US" sz="18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structure</a:t>
                      </a:r>
                      <a:endParaRPr lang="en-US" sz="18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Activity (%)</a:t>
                      </a:r>
                      <a:endParaRPr lang="en-US" sz="18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Supplier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726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Neodol-67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(N)</a:t>
                      </a:r>
                      <a:endParaRPr lang="en-US" sz="18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i="1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b</a:t>
                      </a:r>
                      <a:r>
                        <a:rPr lang="en-US" sz="18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C16-17(CH3-CH-CH2-O)7-SO4Na</a:t>
                      </a:r>
                      <a:endParaRPr lang="en-US" sz="18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22.88</a:t>
                      </a:r>
                      <a:endParaRPr lang="en-US" sz="18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STEPAN</a:t>
                      </a:r>
                      <a:endParaRPr lang="en-US" sz="18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493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IOS15-18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(I)</a:t>
                      </a:r>
                      <a:endParaRPr lang="en-US" sz="18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R-CH(OH)-CH2-CH(SO3)-R (~75%)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R-CH=CH-CH(SO3-)-R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(~25%)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where R+R’ = C12-15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21.29</a:t>
                      </a:r>
                      <a:endParaRPr lang="en-US" sz="18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STEPAN</a:t>
                      </a:r>
                      <a:endParaRPr lang="en-US" sz="18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089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NI-Blend</a:t>
                      </a:r>
                      <a:endParaRPr lang="en-US" sz="18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A Blend of Neodol-67-7PO-Sulfate and IOS15-18 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(N:I)=4:1</a:t>
                      </a:r>
                      <a:endParaRPr lang="en-US" sz="18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--</a:t>
                      </a:r>
                      <a:endParaRPr lang="en-US" sz="18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--</a:t>
                      </a:r>
                      <a:endParaRPr lang="en-US" sz="18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089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Petro-step S13B</a:t>
                      </a:r>
                      <a:endParaRPr lang="en-US" sz="18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i-C13-(PO)</a:t>
                      </a:r>
                      <a:r>
                        <a:rPr lang="en-US" sz="1800" b="0" baseline="-2500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7</a:t>
                      </a:r>
                      <a:r>
                        <a:rPr lang="en-US" sz="18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–SO4Na</a:t>
                      </a:r>
                      <a:endParaRPr lang="en-US" sz="18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85.50</a:t>
                      </a:r>
                      <a:endParaRPr lang="en-US" sz="18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TIORCO</a:t>
                      </a:r>
                      <a:endParaRPr lang="en-US" sz="18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Oval 4"/>
          <p:cNvSpPr/>
          <p:nvPr/>
        </p:nvSpPr>
        <p:spPr>
          <a:xfrm>
            <a:off x="8744528" y="6458528"/>
            <a:ext cx="381000" cy="3810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8772236" y="6451724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3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8"/>
          <p:cNvSpPr txBox="1">
            <a:spLocks/>
          </p:cNvSpPr>
          <p:nvPr/>
        </p:nvSpPr>
        <p:spPr bwMode="auto">
          <a:xfrm>
            <a:off x="457200" y="152400"/>
            <a:ext cx="8382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defTabSz="457200"/>
            <a:r>
              <a:rPr lang="en-US" sz="2400" b="1" dirty="0" smtClean="0">
                <a:latin typeface="Arial" charset="0"/>
                <a:cs typeface="Arial" charset="0"/>
              </a:rPr>
              <a:t>List of </a:t>
            </a:r>
            <a:r>
              <a:rPr lang="en-US" sz="2400" b="1" dirty="0" err="1" smtClean="0">
                <a:latin typeface="Arial" charset="0"/>
                <a:cs typeface="Arial" charset="0"/>
              </a:rPr>
              <a:t>polyacrylates</a:t>
            </a:r>
            <a:endParaRPr lang="en-US" sz="2400" b="1" dirty="0">
              <a:solidFill>
                <a:srgbClr val="000000"/>
              </a:solidFill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544608909"/>
              </p:ext>
            </p:extLst>
          </p:nvPr>
        </p:nvGraphicFramePr>
        <p:xfrm>
          <a:off x="457200" y="757376"/>
          <a:ext cx="8195603" cy="5482889"/>
        </p:xfrm>
        <a:graphic>
          <a:graphicData uri="http://schemas.openxmlformats.org/drawingml/2006/table">
            <a:tbl>
              <a:tblPr/>
              <a:tblGrid>
                <a:gridCol w="1618883"/>
                <a:gridCol w="3943717"/>
                <a:gridCol w="1115299"/>
                <a:gridCol w="1517704"/>
              </a:tblGrid>
              <a:tr h="88484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Trade or descriptive name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Chemical </a:t>
                      </a:r>
                      <a:r>
                        <a:rPr lang="en-US" sz="18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structure</a:t>
                      </a:r>
                      <a:endParaRPr lang="en-US" sz="18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Activity (%)</a:t>
                      </a:r>
                      <a:endParaRPr lang="en-US" sz="18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Supplier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259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FLOSPERSE 1000</a:t>
                      </a:r>
                      <a:endParaRPr lang="en-US" sz="18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Sodium Polyacrylate (Mw=2200 Da)</a:t>
                      </a:r>
                      <a:endParaRPr lang="en-US" sz="18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44</a:t>
                      </a:r>
                      <a:endParaRPr lang="en-US" sz="18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SNF </a:t>
                      </a:r>
                      <a:endParaRPr lang="en-US" sz="18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88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FLOSPERSE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3000</a:t>
                      </a:r>
                      <a:endParaRPr lang="en-US" sz="18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Sodium Polyacrylate (Mw=4500 Da)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44</a:t>
                      </a:r>
                      <a:endParaRPr lang="en-US" sz="18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SNF</a:t>
                      </a:r>
                      <a:endParaRPr lang="en-US" sz="18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88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FLOSPERSE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15000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Sodium Polyacrylate (Mw=150 </a:t>
                      </a:r>
                      <a:r>
                        <a:rPr lang="en-US" sz="1800" b="0" dirty="0" err="1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KDa</a:t>
                      </a:r>
                      <a:r>
                        <a:rPr lang="en-US" sz="18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30</a:t>
                      </a:r>
                      <a:endParaRPr lang="en-US" sz="18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SNF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88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FLOPAM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AN 995 BPM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Sodium Polyacrylate (Mw~3 MDa)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100</a:t>
                      </a:r>
                      <a:endParaRPr lang="en-US" sz="18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SNF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5888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ACUMER 1100</a:t>
                      </a:r>
                      <a:endParaRPr lang="en-US" sz="18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Sodium Polyacrylate (Mw=4500 Da)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47-49</a:t>
                      </a:r>
                      <a:endParaRPr lang="en-US" sz="18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DOW Chem.</a:t>
                      </a:r>
                      <a:endParaRPr lang="en-US" sz="18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989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Poly(acrylic sodium salt)</a:t>
                      </a:r>
                      <a:endParaRPr lang="en-US" sz="18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Sodiu</a:t>
                      </a:r>
                      <a:r>
                        <a:rPr lang="en-US" sz="1800" b="0" baseline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m Polyacrylate (Mw= 5100 Da)</a:t>
                      </a:r>
                      <a:endParaRPr lang="en-US" sz="18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100</a:t>
                      </a:r>
                      <a:endParaRPr lang="en-US" sz="18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Sigma-Aldrich</a:t>
                      </a:r>
                      <a:endParaRPr lang="en-US" sz="18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Oval 5"/>
          <p:cNvSpPr/>
          <p:nvPr/>
        </p:nvSpPr>
        <p:spPr>
          <a:xfrm>
            <a:off x="8744528" y="6458528"/>
            <a:ext cx="381000" cy="3810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772236" y="6451724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4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8"/>
          <p:cNvSpPr txBox="1">
            <a:spLocks/>
          </p:cNvSpPr>
          <p:nvPr/>
        </p:nvSpPr>
        <p:spPr bwMode="auto">
          <a:xfrm>
            <a:off x="0" y="0"/>
            <a:ext cx="9144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 b="1" dirty="0">
                <a:latin typeface="Arial" pitchFamily="34" charset="0"/>
                <a:cs typeface="Arial" pitchFamily="34" charset="0"/>
              </a:rPr>
              <a:t>Measurement of Adsorption </a:t>
            </a:r>
          </a:p>
        </p:txBody>
      </p:sp>
      <p:pic>
        <p:nvPicPr>
          <p:cNvPr id="22" name="Picture 21" descr="langmuir-adsorption-isother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457200"/>
            <a:ext cx="3581400" cy="313861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3" name="Oval 22"/>
          <p:cNvSpPr/>
          <p:nvPr/>
        </p:nvSpPr>
        <p:spPr>
          <a:xfrm>
            <a:off x="2286000" y="814364"/>
            <a:ext cx="1219200" cy="12192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 descr="langmuir isotherm for indiana limestone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43400" y="457200"/>
            <a:ext cx="4587068" cy="3148036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25" name="Straight Arrow Connector 24"/>
          <p:cNvCxnSpPr/>
          <p:nvPr/>
        </p:nvCxnSpPr>
        <p:spPr>
          <a:xfrm>
            <a:off x="3505200" y="1423964"/>
            <a:ext cx="20574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381000" y="4057048"/>
            <a:ext cx="85344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Plateau region of adsorption isotherms should be measured.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Both initial and equilibrium concentrations are measured.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Equilibrium concentration should be far enough from initial concentration, </a:t>
            </a:r>
          </a:p>
          <a:p>
            <a:pPr algn="just">
              <a:lnSpc>
                <a:spcPct val="150000"/>
              </a:lnSpc>
            </a:pPr>
            <a:r>
              <a:rPr lang="en-US" dirty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       so that the noise in measurement can be neglected.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Concentration of anionic surfactant is measured using potentiometric titration.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ü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 Concentration of sodium polyacrylate is measured using a colorimetric method.</a:t>
            </a:r>
          </a:p>
        </p:txBody>
      </p:sp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48400" y="3657600"/>
            <a:ext cx="2647950" cy="599118"/>
          </a:xfrm>
          <a:prstGeom prst="rect">
            <a:avLst/>
          </a:prstGeom>
          <a:noFill/>
        </p:spPr>
      </p:pic>
      <p:sp>
        <p:nvSpPr>
          <p:cNvPr id="13" name="Oval 12"/>
          <p:cNvSpPr/>
          <p:nvPr/>
        </p:nvSpPr>
        <p:spPr>
          <a:xfrm>
            <a:off x="8744528" y="6458528"/>
            <a:ext cx="381000" cy="3810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772236" y="6451724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5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609600" y="381000"/>
          <a:ext cx="7924800" cy="6248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35888" y="3657600"/>
            <a:ext cx="3657600" cy="33855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Why Sodium Polyacrylate?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8200" y="3657600"/>
            <a:ext cx="3657600" cy="33855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Any role for Mw of polyacrylate?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48200" y="2590800"/>
            <a:ext cx="3657600" cy="8309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Does polyacrylate reduce adsorption of different anionic surfactants on different rocks and minerals? 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55124" y="4191000"/>
            <a:ext cx="3657600" cy="8309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Effect of salinity and divalent ions on application of polyacrylate as sacrificial agent.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38200" y="4191000"/>
            <a:ext cx="3657600" cy="8309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What is the adsorption of polyacrylate in comparison with anionic surfactant?</a:t>
            </a:r>
          </a:p>
          <a:p>
            <a:pPr algn="ctr"/>
            <a:endParaRPr lang="en-US" sz="1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8200" y="2590800"/>
            <a:ext cx="3657600" cy="830997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Arial" pitchFamily="34" charset="0"/>
                <a:cs typeface="Arial" pitchFamily="34" charset="0"/>
              </a:rPr>
              <a:t>Experimental Evidence for the effect of anhydrite on adsorption of anionic surfactants?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38200" y="5257800"/>
            <a:ext cx="3657600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How does application of polyacrylate affect the total material cost?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48200" y="5257800"/>
            <a:ext cx="3657600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How dynamic and static adsorption tests compares?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8"/>
          <p:cNvSpPr txBox="1">
            <a:spLocks/>
          </p:cNvSpPr>
          <p:nvPr/>
        </p:nvSpPr>
        <p:spPr bwMode="auto">
          <a:xfrm>
            <a:off x="457200" y="-4612"/>
            <a:ext cx="8382000" cy="720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defTabSz="457200"/>
            <a:r>
              <a:rPr lang="en-US" sz="2400" b="1" dirty="0" smtClean="0">
                <a:latin typeface="Arial" charset="0"/>
                <a:cs typeface="Arial" charset="0"/>
              </a:rPr>
              <a:t>Anhydrite Can Affect Sodium Carbonate and Increase Adsorption of Anionic Surfactant</a:t>
            </a:r>
            <a:endParaRPr lang="en-US" sz="2400" b="1" dirty="0">
              <a:solidFill>
                <a:srgbClr val="000000"/>
              </a:solidFill>
              <a:cs typeface="Arial" pitchFamily="34" charset="0"/>
            </a:endParaRPr>
          </a:p>
        </p:txBody>
      </p:sp>
      <p:graphicFrame>
        <p:nvGraphicFramePr>
          <p:cNvPr id="8" name="Chart 7"/>
          <p:cNvGraphicFramePr/>
          <p:nvPr/>
        </p:nvGraphicFramePr>
        <p:xfrm>
          <a:off x="304800" y="1219200"/>
          <a:ext cx="8382000" cy="52016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Oval 4"/>
          <p:cNvSpPr/>
          <p:nvPr/>
        </p:nvSpPr>
        <p:spPr>
          <a:xfrm>
            <a:off x="8744528" y="6458528"/>
            <a:ext cx="381000" cy="3810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8767717" y="6457890"/>
            <a:ext cx="466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6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371600" y="990600"/>
            <a:ext cx="7086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SAR = (# of moles of sodium carbonate) / (# of moles of anhydrite)</a:t>
            </a:r>
            <a:endParaRPr lang="en-US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609600" y="381000"/>
          <a:ext cx="7924800" cy="6248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22040" y="3657600"/>
            <a:ext cx="3657600" cy="33855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Why Sodium Polyacrylate?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8200" y="3657600"/>
            <a:ext cx="3657600" cy="33855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Any role for Mw of polyacrylate?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48200" y="2590800"/>
            <a:ext cx="3657600" cy="830997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Arial" pitchFamily="34" charset="0"/>
                <a:cs typeface="Arial" pitchFamily="34" charset="0"/>
              </a:rPr>
              <a:t>Does polyacrylate reduce adsorption of different anionic surfactants on different rocks and minerals? 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48200" y="4188688"/>
            <a:ext cx="3657600" cy="8309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Effect of salinity and divalent ions on application of polyacrylate as sacrificial agent.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8964" y="4191000"/>
            <a:ext cx="3657600" cy="8309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What is the adsorption of polyacrylate in comparison with anionic surfactant?</a:t>
            </a:r>
          </a:p>
          <a:p>
            <a:pPr algn="ctr"/>
            <a:endParaRPr lang="en-US" sz="1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8200" y="2590800"/>
            <a:ext cx="3657600" cy="8309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Experimental Evidence for the effect of anhydrite on adsorption of anionic surfactants?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38200" y="5257800"/>
            <a:ext cx="3657600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How does application of polyacrylate affect the total material cost?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48200" y="5257800"/>
            <a:ext cx="3657600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How dynamic and static adsorption tests compares?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8"/>
          <p:cNvSpPr txBox="1">
            <a:spLocks/>
          </p:cNvSpPr>
          <p:nvPr/>
        </p:nvSpPr>
        <p:spPr bwMode="auto">
          <a:xfrm>
            <a:off x="-152399" y="-32531"/>
            <a:ext cx="9372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Characterization of the Rocks/Minerals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36559246"/>
              </p:ext>
            </p:extLst>
          </p:nvPr>
        </p:nvGraphicFramePr>
        <p:xfrm>
          <a:off x="126642" y="444891"/>
          <a:ext cx="8782629" cy="61991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71600"/>
                <a:gridCol w="1219200"/>
                <a:gridCol w="1219200"/>
                <a:gridCol w="1295400"/>
                <a:gridCol w="914400"/>
                <a:gridCol w="1143000"/>
                <a:gridCol w="1619829"/>
              </a:tblGrid>
              <a:tr h="1231754"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Adsorbent </a:t>
                      </a:r>
                    </a:p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(Powdered Rock/Mineral)</a:t>
                      </a:r>
                      <a:endParaRPr lang="en-US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Multi-point BET </a:t>
                      </a:r>
                    </a:p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Surface Area* (m</a:t>
                      </a:r>
                      <a:r>
                        <a:rPr lang="en-US" sz="1400" baseline="300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/g)</a:t>
                      </a:r>
                      <a:endParaRPr lang="en-US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itchFamily="34" charset="0"/>
                          <a:cs typeface="Arial" pitchFamily="34" charset="0"/>
                        </a:rPr>
                        <a:t>T-Method External         Surface Area (m</a:t>
                      </a:r>
                      <a:r>
                        <a:rPr lang="en-US" sz="1400" baseline="30000"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r>
                        <a:rPr lang="en-US" sz="1400">
                          <a:effectLst/>
                          <a:latin typeface="Arial" pitchFamily="34" charset="0"/>
                          <a:cs typeface="Arial" pitchFamily="34" charset="0"/>
                        </a:rPr>
                        <a:t>/g)</a:t>
                      </a:r>
                      <a:endParaRPr lang="en-US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T-Method Micro-Porous Pore Volume (cc/g)</a:t>
                      </a:r>
                      <a:endParaRPr lang="en-US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Average Pore Diameter </a:t>
                      </a:r>
                    </a:p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(nm)</a:t>
                      </a:r>
                      <a:endParaRPr lang="en-US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itchFamily="34" charset="0"/>
                          <a:cs typeface="Arial" pitchFamily="34" charset="0"/>
                        </a:rPr>
                        <a:t>Anhydrite Percentage</a:t>
                      </a:r>
                    </a:p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itchFamily="34" charset="0"/>
                          <a:cs typeface="Arial" pitchFamily="34" charset="0"/>
                        </a:rPr>
                        <a:t>(%)</a:t>
                      </a:r>
                      <a:endParaRPr lang="en-US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Other Notes</a:t>
                      </a:r>
                      <a:endParaRPr lang="en-US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821169"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itchFamily="34" charset="0"/>
                          <a:cs typeface="Arial" pitchFamily="34" charset="0"/>
                        </a:rPr>
                        <a:t>purified calcite</a:t>
                      </a:r>
                      <a:endParaRPr lang="en-US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itchFamily="34" charset="0"/>
                          <a:cs typeface="Arial" pitchFamily="34" charset="0"/>
                        </a:rPr>
                        <a:t>1.318</a:t>
                      </a:r>
                      <a:endParaRPr lang="en-US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1.222</a:t>
                      </a:r>
                      <a:endParaRPr lang="en-US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5.008E-5</a:t>
                      </a:r>
                      <a:endParaRPr lang="en-US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itchFamily="34" charset="0"/>
                          <a:cs typeface="Arial" pitchFamily="34" charset="0"/>
                        </a:rPr>
                        <a:t>1.820</a:t>
                      </a:r>
                      <a:endParaRPr lang="en-US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itchFamily="34" charset="0"/>
                          <a:cs typeface="Arial" pitchFamily="34" charset="0"/>
                        </a:rPr>
                        <a:t>0.07</a:t>
                      </a:r>
                      <a:endParaRPr lang="en-US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(99.5 </a:t>
                      </a:r>
                      <a:r>
                        <a:rPr lang="en-US" sz="14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wt</a:t>
                      </a: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% CaCO</a:t>
                      </a:r>
                      <a:r>
                        <a:rPr lang="en-US" sz="1400" baseline="-250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</a:p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Alfa </a:t>
                      </a:r>
                      <a:r>
                        <a:rPr lang="en-US" sz="14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Aesar</a:t>
                      </a:r>
                      <a:endParaRPr lang="en-US" sz="14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[Lot # C270009]</a:t>
                      </a:r>
                      <a:endParaRPr lang="en-US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1231754"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itchFamily="34" charset="0"/>
                          <a:cs typeface="Arial" pitchFamily="34" charset="0"/>
                        </a:rPr>
                        <a:t>industrial calcite</a:t>
                      </a:r>
                      <a:endParaRPr lang="en-US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itchFamily="34" charset="0"/>
                          <a:cs typeface="Arial" pitchFamily="34" charset="0"/>
                        </a:rPr>
                        <a:t>1.608</a:t>
                      </a:r>
                      <a:endParaRPr lang="en-US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itchFamily="34" charset="0"/>
                          <a:cs typeface="Arial" pitchFamily="34" charset="0"/>
                        </a:rPr>
                        <a:t>1.297</a:t>
                      </a:r>
                      <a:endParaRPr lang="en-US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itchFamily="34" charset="0"/>
                          <a:cs typeface="Arial" pitchFamily="34" charset="0"/>
                        </a:rPr>
                        <a:t>1.617E-5</a:t>
                      </a:r>
                      <a:endParaRPr lang="en-US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1.780</a:t>
                      </a:r>
                      <a:endParaRPr lang="en-US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0.11</a:t>
                      </a:r>
                      <a:endParaRPr lang="en-US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97.00 </a:t>
                      </a:r>
                      <a:r>
                        <a:rPr lang="en-US" sz="14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wt</a:t>
                      </a: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% CaCO</a:t>
                      </a:r>
                      <a:r>
                        <a:rPr lang="en-US" sz="1400" baseline="-250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b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(38.80 </a:t>
                      </a:r>
                      <a:r>
                        <a:rPr lang="en-US" sz="14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wt</a:t>
                      </a: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% </a:t>
                      </a:r>
                      <a:r>
                        <a:rPr lang="en-US" sz="14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Ca</a:t>
                      </a: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</a:p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Franklin Industrial Minerals</a:t>
                      </a:r>
                      <a:endParaRPr lang="en-US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1231754"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itchFamily="34" charset="0"/>
                          <a:cs typeface="Arial" pitchFamily="34" charset="0"/>
                        </a:rPr>
                        <a:t>Carlpool dolomite</a:t>
                      </a:r>
                      <a:endParaRPr lang="en-US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itchFamily="34" charset="0"/>
                          <a:cs typeface="Arial" pitchFamily="34" charset="0"/>
                        </a:rPr>
                        <a:t>0.7846</a:t>
                      </a:r>
                      <a:endParaRPr lang="en-US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itchFamily="34" charset="0"/>
                          <a:cs typeface="Arial" pitchFamily="34" charset="0"/>
                        </a:rPr>
                        <a:t>0.7426</a:t>
                      </a:r>
                      <a:endParaRPr lang="en-US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itchFamily="34" charset="0"/>
                          <a:cs typeface="Arial" pitchFamily="34" charset="0"/>
                        </a:rPr>
                        <a:t>1.726E-5</a:t>
                      </a:r>
                      <a:endParaRPr lang="en-US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itchFamily="34" charset="0"/>
                          <a:cs typeface="Arial" pitchFamily="34" charset="0"/>
                        </a:rPr>
                        <a:t>4.181</a:t>
                      </a:r>
                      <a:endParaRPr lang="en-US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itchFamily="34" charset="0"/>
                          <a:cs typeface="Arial" pitchFamily="34" charset="0"/>
                        </a:rPr>
                        <a:t>1.76</a:t>
                      </a:r>
                      <a:endParaRPr lang="en-US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(20.00 </a:t>
                      </a:r>
                      <a:r>
                        <a:rPr lang="en-US" sz="14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wt</a:t>
                      </a: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% </a:t>
                      </a:r>
                      <a:r>
                        <a:rPr lang="en-US" sz="14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Ca</a:t>
                      </a: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</a:p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(10.00 </a:t>
                      </a:r>
                      <a:r>
                        <a:rPr lang="en-US" sz="14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wt</a:t>
                      </a: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% Mg)</a:t>
                      </a:r>
                    </a:p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Earthsafe</a:t>
                      </a: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Organics</a:t>
                      </a:r>
                    </a:p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Carlpool</a:t>
                      </a: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Products</a:t>
                      </a:r>
                      <a:endParaRPr lang="en-US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410585"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itchFamily="34" charset="0"/>
                          <a:cs typeface="Arial" pitchFamily="34" charset="0"/>
                        </a:rPr>
                        <a:t>Indiana limestone</a:t>
                      </a:r>
                      <a:endParaRPr lang="en-US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itchFamily="34" charset="0"/>
                          <a:cs typeface="Arial" pitchFamily="34" charset="0"/>
                        </a:rPr>
                        <a:t>0.9851</a:t>
                      </a:r>
                      <a:endParaRPr lang="en-US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itchFamily="34" charset="0"/>
                          <a:cs typeface="Arial" pitchFamily="34" charset="0"/>
                        </a:rPr>
                        <a:t>0.9850</a:t>
                      </a:r>
                      <a:endParaRPr lang="en-US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itchFamily="34" charset="0"/>
                          <a:cs typeface="Arial" pitchFamily="34" charset="0"/>
                        </a:rPr>
                        <a:t>1.421E-7</a:t>
                      </a:r>
                      <a:endParaRPr lang="en-US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itchFamily="34" charset="0"/>
                          <a:cs typeface="Arial" pitchFamily="34" charset="0"/>
                        </a:rPr>
                        <a:t>4.363</a:t>
                      </a:r>
                      <a:endParaRPr lang="en-US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itchFamily="34" charset="0"/>
                          <a:cs typeface="Arial" pitchFamily="34" charset="0"/>
                        </a:rPr>
                        <a:t>0.82</a:t>
                      </a:r>
                      <a:endParaRPr lang="en-US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Kocurek</a:t>
                      </a: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Industries</a:t>
                      </a:r>
                      <a:endParaRPr lang="en-US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615877"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itchFamily="34" charset="0"/>
                          <a:cs typeface="Arial" pitchFamily="34" charset="0"/>
                        </a:rPr>
                        <a:t>purified kaolinite</a:t>
                      </a:r>
                      <a:endParaRPr lang="en-US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itchFamily="34" charset="0"/>
                          <a:cs typeface="Arial" pitchFamily="34" charset="0"/>
                        </a:rPr>
                        <a:t>20.8655</a:t>
                      </a:r>
                      <a:endParaRPr lang="en-US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itchFamily="34" charset="0"/>
                          <a:cs typeface="Arial" pitchFamily="34" charset="0"/>
                        </a:rPr>
                        <a:t>19.5626</a:t>
                      </a:r>
                      <a:endParaRPr lang="en-US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itchFamily="34" charset="0"/>
                          <a:cs typeface="Arial" pitchFamily="34" charset="0"/>
                        </a:rPr>
                        <a:t>5.832E-4</a:t>
                      </a:r>
                      <a:endParaRPr lang="en-US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itchFamily="34" charset="0"/>
                          <a:cs typeface="Arial" pitchFamily="34" charset="0"/>
                        </a:rPr>
                        <a:t>4.969</a:t>
                      </a:r>
                      <a:endParaRPr lang="en-US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itchFamily="34" charset="0"/>
                          <a:cs typeface="Arial" pitchFamily="34" charset="0"/>
                        </a:rPr>
                        <a:t>0.03</a:t>
                      </a:r>
                      <a:endParaRPr lang="en-US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Sigma-Aldrich</a:t>
                      </a:r>
                    </a:p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[Lot # 048K0046]</a:t>
                      </a:r>
                      <a:endParaRPr lang="en-US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512057"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itchFamily="34" charset="0"/>
                          <a:cs typeface="Arial" pitchFamily="34" charset="0"/>
                        </a:rPr>
                        <a:t>powdered Berea sandstone</a:t>
                      </a:r>
                      <a:endParaRPr lang="en-US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itchFamily="34" charset="0"/>
                          <a:cs typeface="Arial" pitchFamily="34" charset="0"/>
                        </a:rPr>
                        <a:t>2.6750</a:t>
                      </a:r>
                      <a:endParaRPr lang="en-US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itchFamily="34" charset="0"/>
                          <a:cs typeface="Arial" pitchFamily="34" charset="0"/>
                        </a:rPr>
                        <a:t>2.6730</a:t>
                      </a:r>
                      <a:endParaRPr lang="en-US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itchFamily="34" charset="0"/>
                          <a:cs typeface="Arial" pitchFamily="34" charset="0"/>
                        </a:rPr>
                        <a:t>3.341E-4</a:t>
                      </a:r>
                      <a:endParaRPr lang="en-US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itchFamily="34" charset="0"/>
                          <a:cs typeface="Arial" pitchFamily="34" charset="0"/>
                        </a:rPr>
                        <a:t>1.149</a:t>
                      </a:r>
                      <a:endParaRPr lang="en-US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Arial" pitchFamily="34" charset="0"/>
                          <a:cs typeface="Arial" pitchFamily="34" charset="0"/>
                        </a:rPr>
                        <a:t>NA</a:t>
                      </a:r>
                      <a:endParaRPr lang="en-US" sz="140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 hangingPunc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Kocurek</a:t>
                      </a:r>
                      <a:r>
                        <a:rPr lang="en-US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Industries</a:t>
                      </a:r>
                      <a:endParaRPr lang="en-US" sz="1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4" name="Oval 3"/>
          <p:cNvSpPr/>
          <p:nvPr/>
        </p:nvSpPr>
        <p:spPr>
          <a:xfrm>
            <a:off x="8744528" y="6458528"/>
            <a:ext cx="381000" cy="3810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8795408" y="6457890"/>
            <a:ext cx="5426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7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15980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8"/>
          <p:cNvSpPr txBox="1">
            <a:spLocks/>
          </p:cNvSpPr>
          <p:nvPr/>
        </p:nvSpPr>
        <p:spPr bwMode="auto">
          <a:xfrm>
            <a:off x="0" y="-50792"/>
            <a:ext cx="8915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defTabSz="457200"/>
            <a:r>
              <a:rPr lang="en-US" sz="2400" b="1" dirty="0" smtClean="0">
                <a:latin typeface="Arial" charset="0"/>
                <a:cs typeface="Arial" charset="0"/>
              </a:rPr>
              <a:t>Polyacrylate vs. Sodium Carbonate for Reducing </a:t>
            </a:r>
          </a:p>
          <a:p>
            <a:pPr algn="ctr" defTabSz="457200"/>
            <a:r>
              <a:rPr lang="en-US" sz="2400" b="1" dirty="0" smtClean="0">
                <a:latin typeface="Arial" charset="0"/>
                <a:cs typeface="Arial" charset="0"/>
              </a:rPr>
              <a:t>Adsorption of NI-Blend on Different Rocks/Minerals</a:t>
            </a:r>
            <a:endParaRPr lang="en-US" sz="2400" b="1" dirty="0">
              <a:solidFill>
                <a:srgbClr val="000000"/>
              </a:solidFill>
              <a:cs typeface="Arial" pitchFamily="34" charset="0"/>
            </a:endParaRPr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="" xmlns:p14="http://schemas.microsoft.com/office/powerpoint/2010/main" val="1313875951"/>
              </p:ext>
            </p:extLst>
          </p:nvPr>
        </p:nvGraphicFramePr>
        <p:xfrm>
          <a:off x="228600" y="838200"/>
          <a:ext cx="8410651" cy="571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Oval 4"/>
          <p:cNvSpPr/>
          <p:nvPr/>
        </p:nvSpPr>
        <p:spPr>
          <a:xfrm>
            <a:off x="8744528" y="6458528"/>
            <a:ext cx="381000" cy="3810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8769650" y="6457890"/>
            <a:ext cx="5426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8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8"/>
          <p:cNvSpPr txBox="1">
            <a:spLocks/>
          </p:cNvSpPr>
          <p:nvPr/>
        </p:nvSpPr>
        <p:spPr bwMode="auto">
          <a:xfrm>
            <a:off x="-457200" y="-58595"/>
            <a:ext cx="10210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Reducing Adsorption of Two Different Surfactants </a:t>
            </a:r>
          </a:p>
          <a:p>
            <a:pPr algn="ctr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using Polyacrylate on Carlpool Dolomite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Chart 8"/>
          <p:cNvGraphicFramePr>
            <a:graphicFrameLocks noGrp="1"/>
          </p:cNvGraphicFramePr>
          <p:nvPr/>
        </p:nvGraphicFramePr>
        <p:xfrm>
          <a:off x="457200" y="1219200"/>
          <a:ext cx="8064954" cy="5378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hart 9"/>
          <p:cNvGraphicFramePr/>
          <p:nvPr/>
        </p:nvGraphicFramePr>
        <p:xfrm>
          <a:off x="4419600" y="1295400"/>
          <a:ext cx="3838575" cy="3105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Oval 5"/>
          <p:cNvSpPr/>
          <p:nvPr/>
        </p:nvSpPr>
        <p:spPr>
          <a:xfrm>
            <a:off x="8744528" y="6458528"/>
            <a:ext cx="381000" cy="3810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776953" y="6451724"/>
            <a:ext cx="466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9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609600" y="381000"/>
          <a:ext cx="7924800" cy="6248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22040" y="3657600"/>
            <a:ext cx="3657600" cy="338554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Arial" pitchFamily="34" charset="0"/>
                <a:cs typeface="Arial" pitchFamily="34" charset="0"/>
              </a:rPr>
              <a:t>Why Sodium Polyacrylate?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8200" y="3657600"/>
            <a:ext cx="3657600" cy="33855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Any role for Mw of polyacrylate?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48200" y="2590800"/>
            <a:ext cx="3657600" cy="8309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Does polyacrylate reduce adsorption of different anionic surfactants on different rocks and minerals? 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48200" y="4191000"/>
            <a:ext cx="3657600" cy="86177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Effect of salinity and divalent ions on application of polyacrylate as sacrificial agent</a:t>
            </a:r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.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17416" y="4191000"/>
            <a:ext cx="3657600" cy="8309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What is the adsorption of polyacrylate in comparison with anionic surfactant?</a:t>
            </a:r>
          </a:p>
          <a:p>
            <a:pPr algn="ctr"/>
            <a:endParaRPr lang="en-US" sz="1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8200" y="2590800"/>
            <a:ext cx="3657600" cy="8309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Experimental Evidence for the effect of anhydrite on adsorption of anionic surfactants?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38200" y="5257800"/>
            <a:ext cx="3657600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How does application of polyacrylate affect the total material cost?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48200" y="5257800"/>
            <a:ext cx="3657600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How dynamic and static adsorption tests compares?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8"/>
          <p:cNvSpPr txBox="1">
            <a:spLocks/>
          </p:cNvSpPr>
          <p:nvPr/>
        </p:nvSpPr>
        <p:spPr bwMode="auto">
          <a:xfrm>
            <a:off x="60960" y="-86356"/>
            <a:ext cx="895643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defTabSz="457200"/>
            <a:r>
              <a:rPr lang="en-US" sz="2400" b="1" dirty="0" smtClean="0">
                <a:latin typeface="Arial" charset="0"/>
                <a:cs typeface="Arial" charset="0"/>
              </a:rPr>
              <a:t>Reducing Adsorption of NI-Blend on Carlpool Dolomite: </a:t>
            </a:r>
          </a:p>
          <a:p>
            <a:pPr algn="ctr" defTabSz="457200"/>
            <a:r>
              <a:rPr lang="en-US" sz="2400" b="1" dirty="0" smtClean="0">
                <a:latin typeface="Arial" charset="0"/>
                <a:cs typeface="Arial" charset="0"/>
              </a:rPr>
              <a:t>Polyacrylate vs. Different Chemicals </a:t>
            </a:r>
            <a:endParaRPr lang="en-US" sz="2400" b="1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8744528" y="6458528"/>
            <a:ext cx="381000" cy="3810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8686800" y="6451724"/>
            <a:ext cx="466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10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1" name="Chart 1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213022731"/>
              </p:ext>
            </p:extLst>
          </p:nvPr>
        </p:nvGraphicFramePr>
        <p:xfrm>
          <a:off x="304800" y="790604"/>
          <a:ext cx="8457916" cy="604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Left Brace 3"/>
          <p:cNvSpPr/>
          <p:nvPr/>
        </p:nvSpPr>
        <p:spPr>
          <a:xfrm rot="5400000">
            <a:off x="2781299" y="-56808"/>
            <a:ext cx="381001" cy="2590800"/>
          </a:xfrm>
          <a:prstGeom prst="leftBrace">
            <a:avLst>
              <a:gd name="adj1" fmla="val 0"/>
              <a:gd name="adj2" fmla="val 50000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600200" y="713508"/>
            <a:ext cx="29366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Monomer Sacrificial Agents</a:t>
            </a:r>
            <a:endParaRPr lang="en-US" sz="1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196840" y="706808"/>
            <a:ext cx="304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Polymeric Sacrificial Agents</a:t>
            </a:r>
            <a:endParaRPr lang="en-US" sz="1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Left Brace 13"/>
          <p:cNvSpPr/>
          <p:nvPr/>
        </p:nvSpPr>
        <p:spPr>
          <a:xfrm rot="5400000">
            <a:off x="7185661" y="1333501"/>
            <a:ext cx="381001" cy="2590800"/>
          </a:xfrm>
          <a:prstGeom prst="leftBrace">
            <a:avLst>
              <a:gd name="adj1" fmla="val 0"/>
              <a:gd name="adj2" fmla="val 50000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5989322" y="1652707"/>
            <a:ext cx="2743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Sodium </a:t>
            </a:r>
            <a:r>
              <a:rPr lang="en-US" sz="16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polyacrylates</a:t>
            </a:r>
            <a:r>
              <a:rPr lang="en-US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with different Mw from different vendors</a:t>
            </a:r>
            <a:endParaRPr lang="en-US" sz="1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8"/>
          <p:cNvSpPr txBox="1">
            <a:spLocks/>
          </p:cNvSpPr>
          <p:nvPr/>
        </p:nvSpPr>
        <p:spPr bwMode="auto">
          <a:xfrm>
            <a:off x="0" y="-85725"/>
            <a:ext cx="9372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Sodium Polyacrylate vs. Other Sacrificial Agents </a:t>
            </a:r>
          </a:p>
          <a:p>
            <a:pPr algn="ctr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in the Literature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8744528" y="6458528"/>
            <a:ext cx="381000" cy="3810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8703033" y="6451724"/>
            <a:ext cx="5426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11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="" xmlns:p14="http://schemas.microsoft.com/office/powerpoint/2010/main" val="3137631787"/>
              </p:ext>
            </p:extLst>
          </p:nvPr>
        </p:nvGraphicFramePr>
        <p:xfrm>
          <a:off x="228600" y="762000"/>
          <a:ext cx="8524875" cy="59251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3703774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609600" y="381000"/>
          <a:ext cx="7924800" cy="6248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22040" y="3657600"/>
            <a:ext cx="3657600" cy="33855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Why Sodium Polyacrylate?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8200" y="3657600"/>
            <a:ext cx="3657600" cy="338554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Arial" pitchFamily="34" charset="0"/>
                <a:cs typeface="Arial" pitchFamily="34" charset="0"/>
              </a:rPr>
              <a:t>What is role for Mw of polyacrylate?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48200" y="2590800"/>
            <a:ext cx="3657600" cy="8309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Does polyacrylate reduce adsorption of different anionic surfactants on different rocks and minerals? 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48200" y="4191000"/>
            <a:ext cx="3657600" cy="8309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Effect of salinity and divalent ions on application of polyacrylate as sacrificial agent.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38200" y="4191000"/>
            <a:ext cx="3657600" cy="8309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What is the adsorption of polyacrylate in comparison with anionic surfactant?</a:t>
            </a:r>
          </a:p>
          <a:p>
            <a:pPr algn="ctr"/>
            <a:endParaRPr lang="en-US" sz="1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8200" y="2590800"/>
            <a:ext cx="3657600" cy="8309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Experimental Evidence for the effect of anhydrite on adsorption of anionic surfactants?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38200" y="5257800"/>
            <a:ext cx="3657600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How does application of polyacrylate affect the total material cost?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48200" y="5257800"/>
            <a:ext cx="3657600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How dynamic and static adsorption tests compares?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8"/>
          <p:cNvSpPr txBox="1">
            <a:spLocks/>
          </p:cNvSpPr>
          <p:nvPr/>
        </p:nvSpPr>
        <p:spPr bwMode="auto">
          <a:xfrm>
            <a:off x="0" y="-47625"/>
            <a:ext cx="9372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 b="1" dirty="0">
                <a:latin typeface="Arial" pitchFamily="34" charset="0"/>
                <a:cs typeface="Arial" pitchFamily="34" charset="0"/>
              </a:rPr>
              <a:t>Effect of Molecular Weight of 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Polyacrylate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on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adsorption of anionic surfactant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8744528" y="6458528"/>
            <a:ext cx="381000" cy="3810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8677275" y="6451724"/>
            <a:ext cx="5426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12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="" xmlns:p14="http://schemas.microsoft.com/office/powerpoint/2010/main" val="3146407863"/>
              </p:ext>
            </p:extLst>
          </p:nvPr>
        </p:nvGraphicFramePr>
        <p:xfrm>
          <a:off x="152400" y="533400"/>
          <a:ext cx="8524875" cy="61156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609600" y="381000"/>
          <a:ext cx="7924800" cy="6248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22040" y="3657600"/>
            <a:ext cx="3657600" cy="33855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Why Sodium Polyacrylate?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8200" y="3657600"/>
            <a:ext cx="3657600" cy="33855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What is role for Mw of polyacrylate?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48200" y="2590800"/>
            <a:ext cx="3657600" cy="8309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Does polyacrylate reduce adsorption of different anionic surfactants on different rocks and minerals? 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50512" y="4191000"/>
            <a:ext cx="3657600" cy="8309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Effect of salinity and divalent ions on application of polyacrylate as sacrificial agent.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38200" y="4191000"/>
            <a:ext cx="3657600" cy="830997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Arial" pitchFamily="34" charset="0"/>
                <a:cs typeface="Arial" pitchFamily="34" charset="0"/>
              </a:rPr>
              <a:t>What is the adsorption of polyacrylate in comparison with anionic surfactant?</a:t>
            </a:r>
          </a:p>
          <a:p>
            <a:pPr algn="ctr"/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8200" y="2590800"/>
            <a:ext cx="3657600" cy="8309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Experimental Evidence for the effect of anhydrite on adsorption of anionic surfactants?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38200" y="5257800"/>
            <a:ext cx="3657600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How does application of polyacrylate affect the total material cost?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48200" y="5257800"/>
            <a:ext cx="3657600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How dynamic and static adsorption tests compares?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8"/>
          <p:cNvSpPr txBox="1">
            <a:spLocks/>
          </p:cNvSpPr>
          <p:nvPr/>
        </p:nvSpPr>
        <p:spPr bwMode="auto">
          <a:xfrm>
            <a:off x="-124692" y="0"/>
            <a:ext cx="9372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 b="1" dirty="0">
                <a:latin typeface="Arial" pitchFamily="34" charset="0"/>
                <a:cs typeface="Arial" pitchFamily="34" charset="0"/>
              </a:rPr>
              <a:t>Adsorption of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Polyacrylate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(Mw=4500Da) on Carlpool Dolomite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589820915"/>
              </p:ext>
            </p:extLst>
          </p:nvPr>
        </p:nvGraphicFramePr>
        <p:xfrm>
          <a:off x="228600" y="609600"/>
          <a:ext cx="8686800" cy="609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Oval 4"/>
          <p:cNvSpPr/>
          <p:nvPr/>
        </p:nvSpPr>
        <p:spPr>
          <a:xfrm>
            <a:off x="8744528" y="6458528"/>
            <a:ext cx="381000" cy="3810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686800" y="6451724"/>
            <a:ext cx="466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13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609600" y="381000"/>
          <a:ext cx="7924800" cy="6248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22040" y="3657600"/>
            <a:ext cx="3657600" cy="33855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Why Sodium Polyacrylate?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8200" y="3657600"/>
            <a:ext cx="3657600" cy="33855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What is role for Mw of polyacrylate?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48200" y="2590800"/>
            <a:ext cx="3657600" cy="8309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Does polyacrylate reduce adsorption of different anionic surfactants on different rocks and minerals? 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50512" y="4191000"/>
            <a:ext cx="3657600" cy="830997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Arial" pitchFamily="34" charset="0"/>
                <a:cs typeface="Arial" pitchFamily="34" charset="0"/>
              </a:rPr>
              <a:t>Effect of salinity and divalent ions on application of polyacrylate as sacrificial agent.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38200" y="4191000"/>
            <a:ext cx="3657600" cy="8309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What is the adsorption of polyacrylate in comparison with anionic surfactant?</a:t>
            </a:r>
          </a:p>
          <a:p>
            <a:pPr algn="ctr"/>
            <a:endParaRPr lang="en-US" sz="1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8200" y="2590800"/>
            <a:ext cx="3657600" cy="8309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Experimental Evidence for the effect of anhydrite on adsorption of anionic surfactants?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38200" y="5257800"/>
            <a:ext cx="3657600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How does application of polyacrylate affect the total material cost?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48200" y="5257800"/>
            <a:ext cx="3657600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How dynamic and static adsorption tests compares?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8"/>
          <p:cNvSpPr txBox="1">
            <a:spLocks/>
          </p:cNvSpPr>
          <p:nvPr/>
        </p:nvSpPr>
        <p:spPr bwMode="auto">
          <a:xfrm>
            <a:off x="-152399" y="-1237"/>
            <a:ext cx="9372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 b="1" dirty="0">
                <a:latin typeface="Arial" pitchFamily="34" charset="0"/>
                <a:cs typeface="Arial" pitchFamily="34" charset="0"/>
              </a:rPr>
              <a:t>Effect of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salinity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9600" y="685800"/>
            <a:ext cx="335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Arial" pitchFamily="34" charset="0"/>
                <a:cs typeface="Arial" pitchFamily="34" charset="0"/>
              </a:rPr>
              <a:t>NI-Blend Adsorption</a:t>
            </a:r>
          </a:p>
          <a:p>
            <a:pPr algn="ctr"/>
            <a:r>
              <a:rPr lang="en-US" sz="1600" b="1" dirty="0" smtClean="0">
                <a:latin typeface="Arial" pitchFamily="34" charset="0"/>
                <a:cs typeface="Arial" pitchFamily="34" charset="0"/>
              </a:rPr>
              <a:t>Powdered Berea Sandstone</a:t>
            </a:r>
            <a:endParaRPr lang="en-US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81600" y="685800"/>
            <a:ext cx="335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latin typeface="Arial" pitchFamily="34" charset="0"/>
                <a:cs typeface="Arial" pitchFamily="34" charset="0"/>
              </a:rPr>
              <a:t>NI-Blend Adsorption  </a:t>
            </a:r>
          </a:p>
          <a:p>
            <a:pPr algn="ctr"/>
            <a:r>
              <a:rPr lang="en-US" sz="1600" b="1" dirty="0" smtClean="0">
                <a:latin typeface="Arial" pitchFamily="34" charset="0"/>
                <a:cs typeface="Arial" pitchFamily="34" charset="0"/>
              </a:rPr>
              <a:t>Carlpool Dolomite</a:t>
            </a:r>
            <a:endParaRPr lang="en-US" sz="16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2" name="Chart 11"/>
          <p:cNvGraphicFramePr/>
          <p:nvPr/>
        </p:nvGraphicFramePr>
        <p:xfrm>
          <a:off x="4648200" y="1371600"/>
          <a:ext cx="4343400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Chart 12"/>
          <p:cNvGraphicFramePr/>
          <p:nvPr/>
        </p:nvGraphicFramePr>
        <p:xfrm>
          <a:off x="152400" y="1371600"/>
          <a:ext cx="4365009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Oval 7"/>
          <p:cNvSpPr/>
          <p:nvPr/>
        </p:nvSpPr>
        <p:spPr>
          <a:xfrm>
            <a:off x="8744528" y="6458528"/>
            <a:ext cx="381000" cy="3810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8688750" y="6451724"/>
            <a:ext cx="466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14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8"/>
          <p:cNvSpPr txBox="1">
            <a:spLocks/>
          </p:cNvSpPr>
          <p:nvPr/>
        </p:nvSpPr>
        <p:spPr bwMode="auto">
          <a:xfrm>
            <a:off x="-152399" y="-28945"/>
            <a:ext cx="9372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 b="1" dirty="0">
                <a:latin typeface="Arial" pitchFamily="34" charset="0"/>
                <a:cs typeface="Arial" pitchFamily="34" charset="0"/>
              </a:rPr>
              <a:t>Effect of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divalent ions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9600" y="685800"/>
            <a:ext cx="335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Arial" pitchFamily="34" charset="0"/>
                <a:cs typeface="Arial" pitchFamily="34" charset="0"/>
              </a:rPr>
              <a:t>NI-Blend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Adsorption</a:t>
            </a:r>
          </a:p>
          <a:p>
            <a:pPr algn="ctr"/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>
                <a:latin typeface="Arial" pitchFamily="34" charset="0"/>
                <a:cs typeface="Arial" pitchFamily="34" charset="0"/>
              </a:rPr>
              <a:t>Kaolinite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181600" y="685800"/>
            <a:ext cx="335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latin typeface="Arial" pitchFamily="34" charset="0"/>
                <a:cs typeface="Arial" pitchFamily="34" charset="0"/>
              </a:rPr>
              <a:t>NI-Blend Adsorption </a:t>
            </a: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1600" b="1" dirty="0" smtClean="0">
                <a:latin typeface="Arial" pitchFamily="34" charset="0"/>
                <a:cs typeface="Arial" pitchFamily="34" charset="0"/>
              </a:rPr>
              <a:t>Pure </a:t>
            </a:r>
            <a:r>
              <a:rPr lang="en-US" sz="1600" b="1" dirty="0">
                <a:latin typeface="Arial" pitchFamily="34" charset="0"/>
                <a:cs typeface="Arial" pitchFamily="34" charset="0"/>
              </a:rPr>
              <a:t>Calcite</a:t>
            </a:r>
          </a:p>
        </p:txBody>
      </p:sp>
      <p:graphicFrame>
        <p:nvGraphicFramePr>
          <p:cNvPr id="9" name="Chart 8"/>
          <p:cNvGraphicFramePr/>
          <p:nvPr/>
        </p:nvGraphicFramePr>
        <p:xfrm>
          <a:off x="4724400" y="1447800"/>
          <a:ext cx="4267200" cy="419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Oval 7"/>
          <p:cNvSpPr/>
          <p:nvPr/>
        </p:nvSpPr>
        <p:spPr>
          <a:xfrm>
            <a:off x="8744528" y="6458528"/>
            <a:ext cx="381000" cy="3810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79514" y="6451724"/>
            <a:ext cx="466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15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3" name="Chart 12"/>
          <p:cNvGraphicFramePr/>
          <p:nvPr/>
        </p:nvGraphicFramePr>
        <p:xfrm>
          <a:off x="152400" y="1447800"/>
          <a:ext cx="4419600" cy="419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8"/>
          <p:cNvSpPr txBox="1">
            <a:spLocks/>
          </p:cNvSpPr>
          <p:nvPr/>
        </p:nvSpPr>
        <p:spPr bwMode="auto">
          <a:xfrm>
            <a:off x="-152399" y="-19709"/>
            <a:ext cx="9372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 b="1" dirty="0">
                <a:latin typeface="Arial" pitchFamily="34" charset="0"/>
                <a:cs typeface="Arial" pitchFamily="34" charset="0"/>
              </a:rPr>
              <a:t>Effect of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divalent ions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9600" y="6858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cs typeface="Arial" pitchFamily="34" charset="0"/>
              </a:rPr>
              <a:t>NI-Blend Adsorption on Powdered Berea Sandstone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181600" y="685800"/>
            <a:ext cx="33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cs typeface="Arial" pitchFamily="34" charset="0"/>
              </a:rPr>
              <a:t>NI-Blend Adsorption on Carlpool Dolomite</a:t>
            </a:r>
          </a:p>
        </p:txBody>
      </p:sp>
      <p:graphicFrame>
        <p:nvGraphicFramePr>
          <p:cNvPr id="8" name="Chart 7"/>
          <p:cNvGraphicFramePr/>
          <p:nvPr/>
        </p:nvGraphicFramePr>
        <p:xfrm>
          <a:off x="228601" y="1447800"/>
          <a:ext cx="4261337" cy="419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/>
          <p:cNvGraphicFramePr/>
          <p:nvPr/>
        </p:nvGraphicFramePr>
        <p:xfrm>
          <a:off x="4724400" y="1447800"/>
          <a:ext cx="4217891" cy="419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Oval 11"/>
          <p:cNvSpPr/>
          <p:nvPr/>
        </p:nvSpPr>
        <p:spPr>
          <a:xfrm>
            <a:off x="8744528" y="6458528"/>
            <a:ext cx="381000" cy="3810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8677202" y="6442488"/>
            <a:ext cx="5426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16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609600" y="381000"/>
          <a:ext cx="7924800" cy="6248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22040" y="3657600"/>
            <a:ext cx="3657600" cy="33855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Why Sodium Polyacrylate?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8200" y="3657600"/>
            <a:ext cx="3657600" cy="33855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What is role for Mw of polyacrylate?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48200" y="2590800"/>
            <a:ext cx="3657600" cy="8309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Does polyacrylate reduce adsorption of different anionic surfactants on different rocks and minerals? 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50512" y="4191000"/>
            <a:ext cx="3657600" cy="8309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Effect of salinity and divalent ions on application of polyacrylate as sacrificial agent.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38200" y="4191000"/>
            <a:ext cx="3657600" cy="8309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What is the adsorption of polyacrylate in comparison with anionic surfactant?</a:t>
            </a:r>
          </a:p>
          <a:p>
            <a:pPr algn="ctr"/>
            <a:endParaRPr lang="en-US" sz="1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8200" y="2590800"/>
            <a:ext cx="3657600" cy="8309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Experimental Evidence for the effect of anhydrite on adsorption of anionic surfactants?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38200" y="5257800"/>
            <a:ext cx="3657600" cy="584775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Arial" pitchFamily="34" charset="0"/>
                <a:cs typeface="Arial" pitchFamily="34" charset="0"/>
              </a:rPr>
              <a:t>How does application of polyacrylate affect the total material cost?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48200" y="5257800"/>
            <a:ext cx="3657600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How dynamic and static adsorption tests compares?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8"/>
          <p:cNvSpPr txBox="1">
            <a:spLocks/>
          </p:cNvSpPr>
          <p:nvPr/>
        </p:nvSpPr>
        <p:spPr bwMode="auto">
          <a:xfrm>
            <a:off x="-123825" y="0"/>
            <a:ext cx="9372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Economical Study: </a:t>
            </a:r>
          </a:p>
          <a:p>
            <a:pPr algn="ctr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Effect of Reservoir/Injection (Alfa Dimensionless Number)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8744528" y="6458528"/>
            <a:ext cx="381000" cy="3810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8705272" y="6451724"/>
            <a:ext cx="466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17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608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609" name="Rectangle 9"/>
          <p:cNvSpPr>
            <a:spLocks noChangeArrowheads="1"/>
          </p:cNvSpPr>
          <p:nvPr/>
        </p:nvSpPr>
        <p:spPr bwMode="auto">
          <a:xfrm>
            <a:off x="0" y="1219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611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612" name="Rectangle 12"/>
          <p:cNvSpPr>
            <a:spLocks noChangeArrowheads="1"/>
          </p:cNvSpPr>
          <p:nvPr/>
        </p:nvSpPr>
        <p:spPr bwMode="auto">
          <a:xfrm>
            <a:off x="0" y="6096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614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5615" name="Rectangle 15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4" name="Picture 23" descr="sec_meth_alfa_effect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89708"/>
            <a:ext cx="7440705" cy="5138737"/>
          </a:xfrm>
          <a:prstGeom prst="rect">
            <a:avLst/>
          </a:prstGeom>
        </p:spPr>
      </p:pic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14400" y="5943600"/>
            <a:ext cx="3543300" cy="800100"/>
          </a:xfrm>
          <a:prstGeom prst="rect">
            <a:avLst/>
          </a:prstGeom>
          <a:noFill/>
        </p:spPr>
      </p:pic>
      <p:sp>
        <p:nvSpPr>
          <p:cNvPr id="25617" name="Rectangle 17"/>
          <p:cNvSpPr>
            <a:spLocks noChangeArrowheads="1"/>
          </p:cNvSpPr>
          <p:nvPr/>
        </p:nvSpPr>
        <p:spPr bwMode="auto">
          <a:xfrm>
            <a:off x="0" y="196334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5616" name="Picture 1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76800" y="6019800"/>
            <a:ext cx="3619500" cy="695325"/>
          </a:xfrm>
          <a:prstGeom prst="rect">
            <a:avLst/>
          </a:prstGeom>
          <a:noFill/>
        </p:spPr>
      </p:pic>
      <p:sp>
        <p:nvSpPr>
          <p:cNvPr id="25618" name="Rectangle 18"/>
          <p:cNvSpPr>
            <a:spLocks noChangeArrowheads="1"/>
          </p:cNvSpPr>
          <p:nvPr/>
        </p:nvSpPr>
        <p:spPr bwMode="auto">
          <a:xfrm>
            <a:off x="0" y="1152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181350" y="3958643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*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781425" y="3844343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*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438525" y="3911018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*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933700" y="4034843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*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724150" y="4111043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*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819275" y="4453943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*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524000" y="4615868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*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171575" y="4844468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*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124075" y="4320593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*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438400" y="4206293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*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8"/>
          <p:cNvSpPr txBox="1">
            <a:spLocks/>
          </p:cNvSpPr>
          <p:nvPr/>
        </p:nvSpPr>
        <p:spPr bwMode="auto">
          <a:xfrm>
            <a:off x="-228600" y="-47625"/>
            <a:ext cx="9372600" cy="69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Economical Study: </a:t>
            </a:r>
          </a:p>
          <a:p>
            <a:pPr algn="ctr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Effect of Cost of Polyacrylate to Cost of Surfactant</a:t>
            </a:r>
          </a:p>
          <a:p>
            <a:pPr algn="ctr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Cost Dimensionless Number 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8744528" y="6458528"/>
            <a:ext cx="381000" cy="3810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692393" y="6451724"/>
            <a:ext cx="466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18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1" name="Picture 10" descr="sec_method_cost_number_effect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9525" y="733425"/>
            <a:ext cx="7696200" cy="5315188"/>
          </a:xfrm>
          <a:prstGeom prst="rect">
            <a:avLst/>
          </a:prstGeom>
        </p:spPr>
      </p:pic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14400" y="5943600"/>
            <a:ext cx="3543300" cy="800100"/>
          </a:xfrm>
          <a:prstGeom prst="rect">
            <a:avLst/>
          </a:prstGeom>
          <a:noFill/>
        </p:spPr>
      </p:pic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4581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29200" y="5943600"/>
            <a:ext cx="3219450" cy="771525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2933700" y="4724400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*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04975" y="4114800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*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800225" y="4181475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*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943100" y="4248150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*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105025" y="4324350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*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238375" y="4400550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*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419350" y="4495800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*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638425" y="4591050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*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771900" y="5029200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*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333750" y="4848225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*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609600" y="381000"/>
          <a:ext cx="7924800" cy="6248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22040" y="3657600"/>
            <a:ext cx="3657600" cy="33855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Why Sodium Polyacrylate?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8200" y="3657600"/>
            <a:ext cx="3657600" cy="33855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What is role for Mw of polyacrylate?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48200" y="2590800"/>
            <a:ext cx="3657600" cy="8309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Does polyacrylate reduce adsorption of different anionic surfactants on different rocks and minerals? 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50512" y="4191000"/>
            <a:ext cx="3657600" cy="8309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Effect of salinity and divalent ions on application of polyacrylate as sacrificial agent.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38200" y="4191000"/>
            <a:ext cx="3657600" cy="8309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What is the adsorption of polyacrylate in comparison with anionic surfactant?</a:t>
            </a:r>
          </a:p>
          <a:p>
            <a:pPr algn="ctr"/>
            <a:endParaRPr lang="en-US" sz="1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8200" y="2590800"/>
            <a:ext cx="3657600" cy="8309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Experimental Evidence for the effect of anhydrite on adsorption of anionic surfactants?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38200" y="5257800"/>
            <a:ext cx="3657600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How does application of polyacrylate affect the total material cost?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48200" y="5257800"/>
            <a:ext cx="3657600" cy="584775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Arial" pitchFamily="34" charset="0"/>
                <a:cs typeface="Arial" pitchFamily="34" charset="0"/>
              </a:rPr>
              <a:t>How dynamic and static adsorption tests compares?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8"/>
          <p:cNvSpPr txBox="1">
            <a:spLocks/>
          </p:cNvSpPr>
          <p:nvPr/>
        </p:nvSpPr>
        <p:spPr bwMode="auto">
          <a:xfrm>
            <a:off x="-152399" y="-63682"/>
            <a:ext cx="9372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Dynamic Adsorption of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0.5 wt% NI-blend 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on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Carlpool Dolomite with no sacrificial agent</a:t>
            </a:r>
          </a:p>
        </p:txBody>
      </p:sp>
      <p:pic>
        <p:nvPicPr>
          <p:cNvPr id="12" name="Picture 11" descr="dynamic 4.TIF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647" y="762000"/>
            <a:ext cx="8915400" cy="5257799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8744528" y="6458528"/>
            <a:ext cx="381000" cy="3810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8692393" y="6451724"/>
            <a:ext cx="466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19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8"/>
          <p:cNvSpPr txBox="1">
            <a:spLocks/>
          </p:cNvSpPr>
          <p:nvPr/>
        </p:nvSpPr>
        <p:spPr bwMode="auto">
          <a:xfrm>
            <a:off x="-152399" y="-1237"/>
            <a:ext cx="9372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Dynamic Adsorption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of 0.5 wt% NI-blend 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On Carlpool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Dolomite with 1000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ppm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)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sodium polyacrylate</a:t>
            </a:r>
          </a:p>
        </p:txBody>
      </p:sp>
      <p:pic>
        <p:nvPicPr>
          <p:cNvPr id="6" name="Picture 5" descr="dynamic3.tif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914400"/>
            <a:ext cx="8991600" cy="518160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8744528" y="6458528"/>
            <a:ext cx="381000" cy="3810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705272" y="6451724"/>
            <a:ext cx="466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20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8"/>
          <p:cNvSpPr txBox="1">
            <a:spLocks/>
          </p:cNvSpPr>
          <p:nvPr/>
        </p:nvSpPr>
        <p:spPr bwMode="auto">
          <a:xfrm>
            <a:off x="-152399" y="69265"/>
            <a:ext cx="9372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Comparison of Static and Dynamic Adsorptions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Chart 7"/>
          <p:cNvGraphicFramePr/>
          <p:nvPr/>
        </p:nvGraphicFramePr>
        <p:xfrm>
          <a:off x="418071" y="1066800"/>
          <a:ext cx="8725929" cy="289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/>
          <p:cNvGraphicFramePr/>
          <p:nvPr/>
        </p:nvGraphicFramePr>
        <p:xfrm>
          <a:off x="304800" y="3962400"/>
          <a:ext cx="8839200" cy="266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Oval 5"/>
          <p:cNvSpPr/>
          <p:nvPr/>
        </p:nvSpPr>
        <p:spPr>
          <a:xfrm>
            <a:off x="8744528" y="6458528"/>
            <a:ext cx="381000" cy="3810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8714508" y="6451724"/>
            <a:ext cx="466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22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295400" y="609600"/>
            <a:ext cx="7086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PAR = (# of repeating units in polyacrylate) / (# of moles of anhydrite)</a:t>
            </a:r>
            <a:endParaRPr lang="en-US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H="1" flipV="1">
            <a:off x="5486400" y="4953000"/>
            <a:ext cx="2971800" cy="6858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 rot="803314">
            <a:off x="6264238" y="5024958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Decrease in PAR</a:t>
            </a:r>
            <a:endParaRPr lang="en-US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609600" y="381000"/>
          <a:ext cx="7924800" cy="6248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22040" y="3657600"/>
            <a:ext cx="3657600" cy="33855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Why Sodium Polyacrylate?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8200" y="3657600"/>
            <a:ext cx="3657600" cy="33855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What is role for Mw of polyacrylate?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48200" y="2590800"/>
            <a:ext cx="3657600" cy="8309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Does polyacrylate reduce adsorption of different anionic surfactants on different rocks and minerals? 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50512" y="4191000"/>
            <a:ext cx="3657600" cy="8309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Effect of salinity and divalent ions on application of polyacrylate as sacrificial agent.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38200" y="4191000"/>
            <a:ext cx="3657600" cy="8309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What is the adsorption of polyacrylate in comparison with anionic surfactant?</a:t>
            </a:r>
          </a:p>
          <a:p>
            <a:pPr algn="ctr"/>
            <a:endParaRPr lang="en-US" sz="1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8200" y="2590800"/>
            <a:ext cx="3657600" cy="83099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Experimental Evidence for the effect of anhydrite on adsorption of anionic surfactants?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38200" y="5257800"/>
            <a:ext cx="3657600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How does application of polyacrylate affect the total material cost?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48200" y="5257800"/>
            <a:ext cx="3657600" cy="58477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>
                    <a:lumMod val="65000"/>
                  </a:schemeClr>
                </a:solidFill>
                <a:latin typeface="Arial" pitchFamily="34" charset="0"/>
                <a:cs typeface="Arial" pitchFamily="34" charset="0"/>
              </a:rPr>
              <a:t>How dynamic and static adsorption tests compares?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609600"/>
            <a:ext cx="8915400" cy="5766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200000"/>
              </a:lnSpc>
              <a:buFont typeface="+mj-lt"/>
              <a:buAutoNum type="arabicPeriod"/>
            </a:pPr>
            <a:r>
              <a:rPr lang="en-US" sz="1700" b="1" dirty="0" smtClean="0">
                <a:latin typeface="Arial" pitchFamily="34" charset="0"/>
                <a:cs typeface="Arial" pitchFamily="34" charset="0"/>
              </a:rPr>
              <a:t>Sodium polyacrylate strongly reduces adsorption of different anionic surfactants on different rocks/minerals more than other traditional sacrificial agents even in presence of anhydrite. </a:t>
            </a:r>
          </a:p>
          <a:p>
            <a:pPr marL="342900" indent="-342900" algn="just">
              <a:lnSpc>
                <a:spcPct val="200000"/>
              </a:lnSpc>
              <a:buFont typeface="+mj-lt"/>
              <a:buAutoNum type="arabicPeriod"/>
            </a:pPr>
            <a:r>
              <a:rPr lang="en-US" sz="1700" b="1" dirty="0" smtClean="0">
                <a:latin typeface="Arial" pitchFamily="34" charset="0"/>
                <a:cs typeface="Arial" pitchFamily="34" charset="0"/>
              </a:rPr>
              <a:t>No high molecular weight polyacrylate to be used (4500 Da is enough).</a:t>
            </a:r>
          </a:p>
          <a:p>
            <a:pPr marL="342900" indent="-342900" algn="just">
              <a:lnSpc>
                <a:spcPct val="200000"/>
              </a:lnSpc>
              <a:buFont typeface="+mj-lt"/>
              <a:buAutoNum type="arabicPeriod"/>
            </a:pPr>
            <a:r>
              <a:rPr lang="en-US" sz="1700" b="1" dirty="0" smtClean="0">
                <a:latin typeface="Arial" pitchFamily="34" charset="0"/>
                <a:cs typeface="Arial" pitchFamily="34" charset="0"/>
              </a:rPr>
              <a:t>Adsorption of sodium polyacrylate does NOT change with presence of anionic surfactant, and is almost 1/4</a:t>
            </a:r>
            <a:r>
              <a:rPr lang="en-US" sz="1700" b="1" baseline="30000" dirty="0" smtClean="0">
                <a:latin typeface="Arial" pitchFamily="34" charset="0"/>
                <a:cs typeface="Arial" pitchFamily="34" charset="0"/>
              </a:rPr>
              <a:t>th</a:t>
            </a:r>
            <a:r>
              <a:rPr lang="en-US" sz="1700" b="1" dirty="0" smtClean="0">
                <a:latin typeface="Arial" pitchFamily="34" charset="0"/>
                <a:cs typeface="Arial" pitchFamily="34" charset="0"/>
              </a:rPr>
              <a:t> of the adsorption of NI-Blend on same rock.</a:t>
            </a:r>
          </a:p>
          <a:p>
            <a:pPr marL="342900" indent="-342900" algn="just">
              <a:lnSpc>
                <a:spcPct val="200000"/>
              </a:lnSpc>
              <a:buFont typeface="+mj-lt"/>
              <a:buAutoNum type="arabicPeriod"/>
            </a:pPr>
            <a:r>
              <a:rPr lang="en-US" sz="1700" b="1" dirty="0" smtClean="0">
                <a:latin typeface="Arial" pitchFamily="34" charset="0"/>
                <a:cs typeface="Arial" pitchFamily="34" charset="0"/>
              </a:rPr>
              <a:t>Effect of salinity and divalent ions in the brine was tested. In the absence of anhydrite, sodium polyacrylate acts as a better sacrificial agent in purified water. In the presence of anhydrite, purification of water does NOT add advantage.</a:t>
            </a:r>
          </a:p>
          <a:p>
            <a:pPr marL="342900" indent="-342900" algn="just">
              <a:lnSpc>
                <a:spcPct val="200000"/>
              </a:lnSpc>
              <a:buFont typeface="+mj-lt"/>
              <a:buAutoNum type="arabicPeriod"/>
            </a:pPr>
            <a:r>
              <a:rPr lang="en-US" sz="1700" b="1" dirty="0" smtClean="0">
                <a:latin typeface="Arial" pitchFamily="34" charset="0"/>
                <a:cs typeface="Arial" pitchFamily="34" charset="0"/>
              </a:rPr>
              <a:t>By choosing the optimal concentration of polyacrylate the total material cost of a dynamic injection can be significantly reduced.</a:t>
            </a:r>
          </a:p>
        </p:txBody>
      </p:sp>
      <p:sp>
        <p:nvSpPr>
          <p:cNvPr id="4" name="Oval 3"/>
          <p:cNvSpPr/>
          <p:nvPr/>
        </p:nvSpPr>
        <p:spPr>
          <a:xfrm>
            <a:off x="8744528" y="6458528"/>
            <a:ext cx="381000" cy="3810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8705272" y="6451724"/>
            <a:ext cx="466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23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itle 8"/>
          <p:cNvSpPr txBox="1">
            <a:spLocks/>
          </p:cNvSpPr>
          <p:nvPr/>
        </p:nvSpPr>
        <p:spPr bwMode="auto">
          <a:xfrm>
            <a:off x="969792" y="-4612"/>
            <a:ext cx="6400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Conclusion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8"/>
          <p:cNvSpPr txBox="1">
            <a:spLocks/>
          </p:cNvSpPr>
          <p:nvPr/>
        </p:nvSpPr>
        <p:spPr bwMode="auto">
          <a:xfrm>
            <a:off x="304800" y="2514600"/>
            <a:ext cx="86106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defTabSz="457200"/>
            <a:r>
              <a:rPr lang="en-US" sz="32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en-US" sz="32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8744528" y="6458528"/>
            <a:ext cx="381000" cy="3810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8693724" y="6451724"/>
            <a:ext cx="5426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25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8"/>
          <p:cNvSpPr txBox="1">
            <a:spLocks/>
          </p:cNvSpPr>
          <p:nvPr/>
        </p:nvSpPr>
        <p:spPr bwMode="auto">
          <a:xfrm>
            <a:off x="304800" y="2514600"/>
            <a:ext cx="86106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defTabSz="457200"/>
            <a:r>
              <a:rPr lang="en-US" sz="32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Back-Up Slides</a:t>
            </a:r>
            <a:endParaRPr lang="en-US" sz="32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8744528" y="6458528"/>
            <a:ext cx="381000" cy="3810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8719482" y="6451724"/>
            <a:ext cx="5426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26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93873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odium_polyacrylate_skeleta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" y="1752600"/>
            <a:ext cx="3000937" cy="212883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038600" y="1828800"/>
            <a:ext cx="449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Sodium Polyacrylate has </a:t>
            </a:r>
            <a:r>
              <a:rPr lang="en-US" sz="2400" b="1" u="sng" dirty="0" smtClean="0">
                <a:latin typeface="Arial" pitchFamily="34" charset="0"/>
                <a:cs typeface="Arial" pitchFamily="34" charset="0"/>
              </a:rPr>
              <a:t>negative charge in neutral pH</a:t>
            </a:r>
            <a:endParaRPr lang="en-US" sz="2400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91000" y="57150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Surfactant has          </a:t>
            </a:r>
          </a:p>
          <a:p>
            <a:pPr algn="ctr"/>
            <a:r>
              <a:rPr lang="en-US" sz="2400" b="1" u="sng" dirty="0" smtClean="0">
                <a:latin typeface="Arial" pitchFamily="34" charset="0"/>
                <a:cs typeface="Arial" pitchFamily="34" charset="0"/>
              </a:rPr>
              <a:t>negative charge in neutral pH</a:t>
            </a:r>
            <a:endParaRPr lang="en-US" sz="2400" b="1" u="sng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6477000" y="2667000"/>
            <a:ext cx="0" cy="533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6705600" y="5181600"/>
            <a:ext cx="0" cy="533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038600" y="3200400"/>
            <a:ext cx="4953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Does this mean that Sodium Polyacrylate can interfere with measuring concentration of anionic (sulfate-based) surfactant?</a:t>
            </a:r>
            <a:endParaRPr lang="en-US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6" name="Picture 15" descr="surfactant shape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5800" y="3848100"/>
            <a:ext cx="3678766" cy="3009900"/>
          </a:xfrm>
          <a:prstGeom prst="rect">
            <a:avLst/>
          </a:prstGeom>
        </p:spPr>
      </p:pic>
      <p:sp>
        <p:nvSpPr>
          <p:cNvPr id="1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4374"/>
          </a:xfrm>
        </p:spPr>
        <p:txBody>
          <a:bodyPr>
            <a:noAutofit/>
          </a:bodyPr>
          <a:lstStyle/>
          <a:p>
            <a:pPr algn="just"/>
            <a:r>
              <a:rPr lang="en-US" sz="2400" b="1" dirty="0" smtClean="0">
                <a:latin typeface="Arial" charset="0"/>
                <a:cs typeface="Arial" charset="0"/>
              </a:rPr>
              <a:t>Is Polyacrylate Affecting the titration of Surfactant?</a:t>
            </a:r>
          </a:p>
        </p:txBody>
      </p:sp>
      <p:sp>
        <p:nvSpPr>
          <p:cNvPr id="13" name="Oval 12"/>
          <p:cNvSpPr/>
          <p:nvPr/>
        </p:nvSpPr>
        <p:spPr>
          <a:xfrm>
            <a:off x="8744528" y="6458528"/>
            <a:ext cx="381000" cy="3810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8719482" y="6451724"/>
            <a:ext cx="5426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27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457200" y="19314"/>
            <a:ext cx="8229600" cy="1047486"/>
          </a:xfrm>
        </p:spPr>
        <p:txBody>
          <a:bodyPr>
            <a:noAutofit/>
          </a:bodyPr>
          <a:lstStyle/>
          <a:p>
            <a:pPr algn="just"/>
            <a:r>
              <a:rPr lang="en-US" sz="2500" b="1" dirty="0" smtClean="0">
                <a:latin typeface="Arial" charset="0"/>
                <a:cs typeface="Arial" charset="0"/>
              </a:rPr>
              <a:t>Is Polyacrylate Affecting the titration of Surfactant?</a:t>
            </a:r>
            <a:br>
              <a:rPr lang="en-US" sz="2500" b="1" dirty="0" smtClean="0">
                <a:latin typeface="Arial" charset="0"/>
                <a:cs typeface="Arial" charset="0"/>
              </a:rPr>
            </a:br>
            <a:r>
              <a:rPr lang="en-US" sz="2500" b="1" dirty="0" smtClean="0">
                <a:latin typeface="Arial" charset="0"/>
                <a:cs typeface="Arial" charset="0"/>
              </a:rPr>
              <a:t>(…Continued)</a:t>
            </a:r>
          </a:p>
        </p:txBody>
      </p:sp>
      <p:sp>
        <p:nvSpPr>
          <p:cNvPr id="512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86600" y="0"/>
            <a:ext cx="1905000" cy="457200"/>
          </a:xfrm>
          <a:noFill/>
        </p:spPr>
        <p:txBody>
          <a:bodyPr/>
          <a:lstStyle/>
          <a:p>
            <a:fld id="{D51B846F-7921-4A09-86BD-A9660C14153F}" type="slidenum">
              <a:rPr lang="en-US" sz="1800" smtClean="0"/>
              <a:pPr/>
              <a:t>40</a:t>
            </a:fld>
            <a:endParaRPr lang="en-US" sz="1800" dirty="0" smtClean="0"/>
          </a:p>
        </p:txBody>
      </p:sp>
      <p:cxnSp>
        <p:nvCxnSpPr>
          <p:cNvPr id="5" name="Straight Connector 4"/>
          <p:cNvCxnSpPr/>
          <p:nvPr/>
        </p:nvCxnSpPr>
        <p:spPr>
          <a:xfrm>
            <a:off x="533400" y="1159101"/>
            <a:ext cx="8153400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85800" y="1447800"/>
            <a:ext cx="8001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Our strategy is to do the potentiometric titration at pH=3 so that the polyacrylate does not have any charge, but sulfate-based anionic surfactant does.</a:t>
            </a:r>
            <a:endParaRPr lang="en-US" sz="24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7" name="Chart 16"/>
          <p:cNvGraphicFramePr>
            <a:graphicFrameLocks noGrp="1"/>
          </p:cNvGraphicFramePr>
          <p:nvPr/>
        </p:nvGraphicFramePr>
        <p:xfrm>
          <a:off x="1066800" y="2819400"/>
          <a:ext cx="7467600" cy="38324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Oval 6"/>
          <p:cNvSpPr/>
          <p:nvPr/>
        </p:nvSpPr>
        <p:spPr>
          <a:xfrm>
            <a:off x="8744528" y="6458528"/>
            <a:ext cx="381000" cy="3810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709957" y="6451724"/>
            <a:ext cx="5426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28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457200" y="-57150"/>
            <a:ext cx="8229600" cy="914400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latin typeface="Arial" charset="0"/>
                <a:cs typeface="Arial" charset="0"/>
              </a:rPr>
              <a:t>Measurement of Concentration of Sodium Polyacrylate</a:t>
            </a:r>
            <a:br>
              <a:rPr lang="en-US" sz="2400" b="1" dirty="0" smtClean="0">
                <a:latin typeface="Arial" charset="0"/>
                <a:cs typeface="Arial" charset="0"/>
              </a:rPr>
            </a:br>
            <a:r>
              <a:rPr lang="en-US" sz="2400" b="1" dirty="0" smtClean="0">
                <a:latin typeface="Arial" charset="0"/>
                <a:cs typeface="Arial" charset="0"/>
              </a:rPr>
              <a:t>(Colorimetric Method)</a:t>
            </a:r>
          </a:p>
        </p:txBody>
      </p:sp>
      <p:pic>
        <p:nvPicPr>
          <p:cNvPr id="10" name="Picture 9" descr="3 ppm no mixing kinetic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1295400"/>
            <a:ext cx="4191000" cy="2743200"/>
          </a:xfrm>
          <a:prstGeom prst="rect">
            <a:avLst/>
          </a:prstGeom>
          <a:ln w="3175">
            <a:solidFill>
              <a:srgbClr val="0070C0"/>
            </a:solidFill>
          </a:ln>
        </p:spPr>
      </p:pic>
      <p:pic>
        <p:nvPicPr>
          <p:cNvPr id="11" name="Picture 10" descr="surf on poly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19600" y="4038600"/>
            <a:ext cx="4190539" cy="2590800"/>
          </a:xfrm>
          <a:prstGeom prst="rect">
            <a:avLst/>
          </a:prstGeom>
          <a:ln w="3175">
            <a:solidFill>
              <a:srgbClr val="0070C0"/>
            </a:solidFill>
          </a:ln>
        </p:spPr>
      </p:pic>
      <p:sp>
        <p:nvSpPr>
          <p:cNvPr id="12" name="TextBox 11"/>
          <p:cNvSpPr txBox="1"/>
          <p:nvPr/>
        </p:nvSpPr>
        <p:spPr>
          <a:xfrm>
            <a:off x="4953000" y="4038600"/>
            <a:ext cx="1828800" cy="923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200" b="1" dirty="0" smtClean="0">
                <a:solidFill>
                  <a:srgbClr val="3A1953"/>
                </a:solidFill>
                <a:latin typeface="Arial" pitchFamily="34" charset="0"/>
                <a:cs typeface="Arial" pitchFamily="34" charset="0"/>
              </a:rPr>
              <a:t>Effect of S13B On Colorimetric</a:t>
            </a:r>
          </a:p>
          <a:p>
            <a:pPr algn="ctr">
              <a:lnSpc>
                <a:spcPct val="150000"/>
              </a:lnSpc>
            </a:pPr>
            <a:r>
              <a:rPr lang="en-US" sz="1200" b="1" dirty="0" smtClean="0">
                <a:solidFill>
                  <a:srgbClr val="3A1953"/>
                </a:solidFill>
                <a:latin typeface="Arial" pitchFamily="34" charset="0"/>
                <a:cs typeface="Arial" pitchFamily="34" charset="0"/>
              </a:rPr>
              <a:t> Measurement </a:t>
            </a:r>
            <a:endParaRPr lang="en-US" sz="1200" b="1" dirty="0">
              <a:solidFill>
                <a:srgbClr val="3A195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8744528" y="6458528"/>
            <a:ext cx="381000" cy="3810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719482" y="6451724"/>
            <a:ext cx="5426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29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8"/>
          <p:cNvSpPr txBox="1">
            <a:spLocks/>
          </p:cNvSpPr>
          <p:nvPr/>
        </p:nvSpPr>
        <p:spPr bwMode="auto">
          <a:xfrm>
            <a:off x="-143163" y="-65889"/>
            <a:ext cx="9372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Dynamic Adsorption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of 0.5 wt% NI-blend 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on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Carlpool Dolomite with 2500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ppm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)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sodium polyacrylate</a:t>
            </a:r>
          </a:p>
        </p:txBody>
      </p:sp>
      <p:pic>
        <p:nvPicPr>
          <p:cNvPr id="6" name="Picture 5" descr="dynamic2.tif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762000"/>
            <a:ext cx="8183631" cy="525780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8744528" y="6458528"/>
            <a:ext cx="381000" cy="3810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721794" y="6451724"/>
            <a:ext cx="466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>21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2829</TotalTime>
  <Words>2524</Words>
  <Application>Microsoft Office PowerPoint</Application>
  <PresentationFormat>On-screen Show (4:3)</PresentationFormat>
  <Paragraphs>468</Paragraphs>
  <Slides>42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Is Polyacrylate Affecting the titration of Surfactant?</vt:lpstr>
      <vt:lpstr>Is Polyacrylate Affecting the titration of Surfactant? (…Continued)</vt:lpstr>
      <vt:lpstr>Measurement of Concentration of Sodium Polyacrylate (Colorimetric Method)</vt:lpstr>
      <vt:lpstr>Slide 42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Hadi Shamji Jazey</dc:creator>
  <cp:lastModifiedBy>Hadi Shamji Jazey</cp:lastModifiedBy>
  <cp:revision>16</cp:revision>
  <dcterms:created xsi:type="dcterms:W3CDTF">2013-04-03T02:49:43Z</dcterms:created>
  <dcterms:modified xsi:type="dcterms:W3CDTF">2013-04-29T03:54:45Z</dcterms:modified>
</cp:coreProperties>
</file>