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0.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11.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13.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14.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15.xml" ContentType="application/vnd.openxmlformats-officedocument.presentationml.notesSlide+xml"/>
  <Override PartName="/ppt/tags/tag40.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1"/>
  </p:notesMasterIdLst>
  <p:sldIdLst>
    <p:sldId id="322" r:id="rId2"/>
    <p:sldId id="350" r:id="rId3"/>
    <p:sldId id="349" r:id="rId4"/>
    <p:sldId id="351" r:id="rId5"/>
    <p:sldId id="323" r:id="rId6"/>
    <p:sldId id="300" r:id="rId7"/>
    <p:sldId id="339" r:id="rId8"/>
    <p:sldId id="340" r:id="rId9"/>
    <p:sldId id="324" r:id="rId10"/>
    <p:sldId id="325" r:id="rId11"/>
    <p:sldId id="342" r:id="rId12"/>
    <p:sldId id="345" r:id="rId13"/>
    <p:sldId id="344" r:id="rId14"/>
    <p:sldId id="338" r:id="rId15"/>
    <p:sldId id="346" r:id="rId16"/>
    <p:sldId id="347" r:id="rId17"/>
    <p:sldId id="290" r:id="rId18"/>
    <p:sldId id="348" r:id="rId19"/>
    <p:sldId id="273" r:id="rId2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5.wmf"/><Relationship Id="rId7" Type="http://schemas.openxmlformats.org/officeDocument/2006/relationships/image" Target="../media/image29.wmf"/><Relationship Id="rId2" Type="http://schemas.openxmlformats.org/officeDocument/2006/relationships/image" Target="../media/image24.wmf"/><Relationship Id="rId1" Type="http://schemas.openxmlformats.org/officeDocument/2006/relationships/image" Target="../media/image23.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42.wmf"/><Relationship Id="rId1" Type="http://schemas.openxmlformats.org/officeDocument/2006/relationships/image" Target="../media/image34.wmf"/><Relationship Id="rId4"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6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3CC0589-8F88-417A-B063-945329F67A3A}" type="slidenum">
              <a:rPr lang="en-US" altLang="zh-CN"/>
              <a:pPr>
                <a:defRPr/>
              </a:pPr>
              <a:t>‹#›</a:t>
            </a:fld>
            <a:endParaRPr lang="en-US" altLang="zh-CN"/>
          </a:p>
        </p:txBody>
      </p:sp>
    </p:spTree>
    <p:extLst>
      <p:ext uri="{BB962C8B-B14F-4D97-AF65-F5344CB8AC3E}">
        <p14:creationId xmlns:p14="http://schemas.microsoft.com/office/powerpoint/2010/main" val="36270717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082307C-291B-4405-B803-D49CD47FD38F}" type="slidenum">
              <a:rPr lang="en-US" altLang="zh-CN" smtClean="0">
                <a:solidFill>
                  <a:srgbClr val="000000"/>
                </a:solidFill>
              </a:rPr>
              <a:pPr/>
              <a:t>1</a:t>
            </a:fld>
            <a:endParaRPr lang="en-US" altLang="zh-CN" smtClean="0">
              <a:solidFill>
                <a:srgbClr val="000000"/>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5</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6</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7</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8</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9</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10</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11</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12</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13</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14</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15</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C73AA89-4723-4F88-A01C-AA3A3C30214A}" type="slidenum">
              <a:rPr lang="en-US" altLang="zh-CN" smtClean="0"/>
              <a:pPr/>
              <a:t>16</a:t>
            </a:fld>
            <a:endParaRPr lang="en-US" altLang="zh-CN"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586242C-476D-4EE6-B364-E1E0A44E0EC3}" type="slidenum">
              <a:rPr lang="en-US" altLang="zh-CN" smtClean="0"/>
              <a:pPr/>
              <a:t>17</a:t>
            </a:fld>
            <a:endParaRPr lang="en-US" altLang="zh-CN"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586242C-476D-4EE6-B364-E1E0A44E0EC3}" type="slidenum">
              <a:rPr lang="en-US" altLang="zh-CN" smtClean="0"/>
              <a:pPr/>
              <a:t>18</a:t>
            </a:fld>
            <a:endParaRPr lang="en-US" altLang="zh-CN"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63768DA0-EAE6-4B36-844E-D0B0026C5D77}" type="slidenum">
              <a:rPr lang="en-US" altLang="zh-CN" smtClean="0"/>
              <a:pPr/>
              <a:t>19</a:t>
            </a:fld>
            <a:endParaRPr lang="en-US" altLang="zh-CN"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pPr>
              <a:defRPr/>
            </a:pPr>
            <a:endParaRPr lang="en-US" altLang="zh-CN"/>
          </a:p>
        </p:txBody>
      </p:sp>
      <p:sp>
        <p:nvSpPr>
          <p:cNvPr id="12" name="Footer Placeholder 16"/>
          <p:cNvSpPr>
            <a:spLocks noGrp="1"/>
          </p:cNvSpPr>
          <p:nvPr>
            <p:ph type="ftr" sz="quarter" idx="11"/>
          </p:nvPr>
        </p:nvSpPr>
        <p:spPr/>
        <p:txBody>
          <a:bodyPr/>
          <a:lstStyle>
            <a:lvl1pPr>
              <a:defRPr/>
            </a:lvl1pPr>
          </a:lstStyle>
          <a:p>
            <a:pPr>
              <a:defRPr/>
            </a:pPr>
            <a:endParaRPr lang="en-US" altLang="zh-CN"/>
          </a:p>
        </p:txBody>
      </p:sp>
      <p:sp>
        <p:nvSpPr>
          <p:cNvPr id="13" name="Slide Number Placeholder 28"/>
          <p:cNvSpPr>
            <a:spLocks noGrp="1"/>
          </p:cNvSpPr>
          <p:nvPr>
            <p:ph type="sldNum" sz="quarter" idx="12"/>
          </p:nvPr>
        </p:nvSpPr>
        <p:spPr/>
        <p:txBody>
          <a:bodyPr/>
          <a:lstStyle>
            <a:lvl1pPr>
              <a:defRPr/>
            </a:lvl1pPr>
          </a:lstStyle>
          <a:p>
            <a:pPr>
              <a:defRPr/>
            </a:pPr>
            <a:fld id="{AD229098-D0E0-489F-B2B7-1B32FC6B34CF}" type="slidenum">
              <a:rPr lang="en-US" altLang="zh-CN"/>
              <a:pPr>
                <a:defRPr/>
              </a:pPr>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ltLang="zh-CN"/>
          </a:p>
        </p:txBody>
      </p:sp>
      <p:sp>
        <p:nvSpPr>
          <p:cNvPr id="5" name="Footer Placeholder 2"/>
          <p:cNvSpPr>
            <a:spLocks noGrp="1"/>
          </p:cNvSpPr>
          <p:nvPr>
            <p:ph type="ftr" sz="quarter" idx="11"/>
          </p:nvPr>
        </p:nvSpPr>
        <p:spPr/>
        <p:txBody>
          <a:bodyPr/>
          <a:lstStyle>
            <a:lvl1pPr>
              <a:defRPr/>
            </a:lvl1pPr>
          </a:lstStyle>
          <a:p>
            <a:pPr>
              <a:defRPr/>
            </a:pPr>
            <a:endParaRPr lang="en-US" altLang="zh-CN"/>
          </a:p>
        </p:txBody>
      </p:sp>
      <p:sp>
        <p:nvSpPr>
          <p:cNvPr id="6" name="Slide Number Placeholder 22"/>
          <p:cNvSpPr>
            <a:spLocks noGrp="1"/>
          </p:cNvSpPr>
          <p:nvPr>
            <p:ph type="sldNum" sz="quarter" idx="12"/>
          </p:nvPr>
        </p:nvSpPr>
        <p:spPr/>
        <p:txBody>
          <a:bodyPr/>
          <a:lstStyle>
            <a:lvl1pPr>
              <a:defRPr/>
            </a:lvl1pPr>
          </a:lstStyle>
          <a:p>
            <a:pPr>
              <a:defRPr/>
            </a:pPr>
            <a:fld id="{82084471-68C0-4397-87C2-6B97CF182F46}"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endParaRPr lang="en-US" smtClean="0">
              <a:solidFill>
                <a:srgbClr val="FFFFFF"/>
              </a:solidFill>
              <a:latin typeface="Perpetua" pitchFamily="18" charset="0"/>
            </a:endParaRPr>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ltLang="zh-CN"/>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US" altLang="zh-CN"/>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pPr>
              <a:defRPr/>
            </a:pPr>
            <a:fld id="{A621C310-19AD-4272-A4B0-5A6EF85BC0A8}" type="slidenum">
              <a:rPr lang="en-US" altLang="zh-CN"/>
              <a:pPr>
                <a:defRPr/>
              </a:pPr>
              <a:t>‹#›</a:t>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ltLang="zh-CN"/>
          </a:p>
        </p:txBody>
      </p:sp>
      <p:sp>
        <p:nvSpPr>
          <p:cNvPr id="6" name="Footer Placeholder 2"/>
          <p:cNvSpPr>
            <a:spLocks noGrp="1"/>
          </p:cNvSpPr>
          <p:nvPr>
            <p:ph type="ftr" sz="quarter" idx="11"/>
          </p:nvPr>
        </p:nvSpPr>
        <p:spPr/>
        <p:txBody>
          <a:bodyPr/>
          <a:lstStyle>
            <a:lvl1pPr>
              <a:defRPr/>
            </a:lvl1pPr>
          </a:lstStyle>
          <a:p>
            <a:pPr>
              <a:defRPr/>
            </a:pPr>
            <a:endParaRPr lang="en-US" altLang="zh-CN"/>
          </a:p>
        </p:txBody>
      </p:sp>
      <p:sp>
        <p:nvSpPr>
          <p:cNvPr id="7" name="Slide Number Placeholder 22"/>
          <p:cNvSpPr>
            <a:spLocks noGrp="1"/>
          </p:cNvSpPr>
          <p:nvPr>
            <p:ph type="sldNum" sz="quarter" idx="12"/>
          </p:nvPr>
        </p:nvSpPr>
        <p:spPr/>
        <p:txBody>
          <a:bodyPr/>
          <a:lstStyle>
            <a:lvl1pPr>
              <a:defRPr/>
            </a:lvl1pPr>
          </a:lstStyle>
          <a:p>
            <a:pPr>
              <a:defRPr/>
            </a:pPr>
            <a:fld id="{62ECD911-AE94-46C5-89C1-F9D6647A12C6}"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en-US" altLang="zh-CN"/>
          </a:p>
        </p:txBody>
      </p:sp>
      <p:sp>
        <p:nvSpPr>
          <p:cNvPr id="8" name="Footer Placeholder 2"/>
          <p:cNvSpPr>
            <a:spLocks noGrp="1"/>
          </p:cNvSpPr>
          <p:nvPr>
            <p:ph type="ftr" sz="quarter" idx="11"/>
          </p:nvPr>
        </p:nvSpPr>
        <p:spPr/>
        <p:txBody>
          <a:bodyPr/>
          <a:lstStyle>
            <a:lvl1pPr>
              <a:defRPr/>
            </a:lvl1pPr>
          </a:lstStyle>
          <a:p>
            <a:pPr>
              <a:defRPr/>
            </a:pPr>
            <a:endParaRPr lang="en-US" altLang="zh-CN"/>
          </a:p>
        </p:txBody>
      </p:sp>
      <p:sp>
        <p:nvSpPr>
          <p:cNvPr id="9" name="Slide Number Placeholder 22"/>
          <p:cNvSpPr>
            <a:spLocks noGrp="1"/>
          </p:cNvSpPr>
          <p:nvPr>
            <p:ph type="sldNum" sz="quarter" idx="12"/>
          </p:nvPr>
        </p:nvSpPr>
        <p:spPr/>
        <p:txBody>
          <a:bodyPr/>
          <a:lstStyle>
            <a:lvl1pPr>
              <a:defRPr/>
            </a:lvl1pPr>
          </a:lstStyle>
          <a:p>
            <a:pPr>
              <a:defRPr/>
            </a:pPr>
            <a:fld id="{4FEBD6D1-1B45-44D0-A3ED-2F53F343339F}"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ltLang="zh-CN"/>
          </a:p>
        </p:txBody>
      </p:sp>
      <p:sp>
        <p:nvSpPr>
          <p:cNvPr id="4" name="Footer Placeholder 2"/>
          <p:cNvSpPr>
            <a:spLocks noGrp="1"/>
          </p:cNvSpPr>
          <p:nvPr>
            <p:ph type="ftr" sz="quarter" idx="11"/>
          </p:nvPr>
        </p:nvSpPr>
        <p:spPr/>
        <p:txBody>
          <a:bodyPr/>
          <a:lstStyle>
            <a:lvl1pPr>
              <a:defRPr/>
            </a:lvl1pPr>
          </a:lstStyle>
          <a:p>
            <a:pPr>
              <a:defRPr/>
            </a:pPr>
            <a:endParaRPr lang="en-US" altLang="zh-CN"/>
          </a:p>
        </p:txBody>
      </p:sp>
      <p:sp>
        <p:nvSpPr>
          <p:cNvPr id="5" name="Slide Number Placeholder 22"/>
          <p:cNvSpPr>
            <a:spLocks noGrp="1"/>
          </p:cNvSpPr>
          <p:nvPr>
            <p:ph type="sldNum" sz="quarter" idx="12"/>
          </p:nvPr>
        </p:nvSpPr>
        <p:spPr/>
        <p:txBody>
          <a:bodyPr/>
          <a:lstStyle>
            <a:lvl1pPr>
              <a:defRPr/>
            </a:lvl1pPr>
          </a:lstStyle>
          <a:p>
            <a:pPr>
              <a:defRPr/>
            </a:pPr>
            <a:fld id="{32BE6C32-DFF0-47EF-BA16-A8489F0A1518}"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ltLang="zh-CN"/>
          </a:p>
        </p:txBody>
      </p:sp>
      <p:sp>
        <p:nvSpPr>
          <p:cNvPr id="3" name="Footer Placeholder 2"/>
          <p:cNvSpPr>
            <a:spLocks noGrp="1"/>
          </p:cNvSpPr>
          <p:nvPr>
            <p:ph type="ftr" sz="quarter" idx="11"/>
          </p:nvPr>
        </p:nvSpPr>
        <p:spPr/>
        <p:txBody>
          <a:bodyPr/>
          <a:lstStyle>
            <a:lvl1pPr>
              <a:defRPr/>
            </a:lvl1pPr>
          </a:lstStyle>
          <a:p>
            <a:pPr>
              <a:defRPr/>
            </a:pPr>
            <a:endParaRPr lang="en-US" altLang="zh-CN"/>
          </a:p>
        </p:txBody>
      </p:sp>
      <p:sp>
        <p:nvSpPr>
          <p:cNvPr id="4" name="Slide Number Placeholder 22"/>
          <p:cNvSpPr>
            <a:spLocks noGrp="1"/>
          </p:cNvSpPr>
          <p:nvPr>
            <p:ph type="sldNum" sz="quarter" idx="12"/>
          </p:nvPr>
        </p:nvSpPr>
        <p:spPr/>
        <p:txBody>
          <a:bodyPr/>
          <a:lstStyle>
            <a:lvl1pPr>
              <a:defRPr/>
            </a:lvl1pPr>
          </a:lstStyle>
          <a:p>
            <a:pPr>
              <a:defRPr/>
            </a:pPr>
            <a:fld id="{84A3CB44-8E8A-4C94-9FD0-AD5BA2E251B9}"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endParaRPr lang="en-US" altLang="zh-CN"/>
          </a:p>
        </p:txBody>
      </p:sp>
      <p:sp>
        <p:nvSpPr>
          <p:cNvPr id="8" name="Footer Placeholder 5"/>
          <p:cNvSpPr>
            <a:spLocks noGrp="1"/>
          </p:cNvSpPr>
          <p:nvPr>
            <p:ph type="ftr" sz="quarter" idx="11"/>
          </p:nvPr>
        </p:nvSpPr>
        <p:spPr/>
        <p:txBody>
          <a:bodyPr/>
          <a:lstStyle>
            <a:lvl1pPr>
              <a:defRPr/>
            </a:lvl1pPr>
          </a:lstStyle>
          <a:p>
            <a:pPr>
              <a:defRPr/>
            </a:pPr>
            <a:endParaRPr lang="en-US" altLang="zh-CN"/>
          </a:p>
        </p:txBody>
      </p:sp>
      <p:sp>
        <p:nvSpPr>
          <p:cNvPr id="9" name="Slide Number Placeholder 6"/>
          <p:cNvSpPr>
            <a:spLocks noGrp="1"/>
          </p:cNvSpPr>
          <p:nvPr>
            <p:ph type="sldNum" sz="quarter" idx="12"/>
          </p:nvPr>
        </p:nvSpPr>
        <p:spPr/>
        <p:txBody>
          <a:bodyPr/>
          <a:lstStyle>
            <a:lvl1pPr>
              <a:defRPr/>
            </a:lvl1pPr>
          </a:lstStyle>
          <a:p>
            <a:pPr>
              <a:defRPr/>
            </a:pPr>
            <a:fld id="{39E667FD-39FF-43C0-8580-127288218940}"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endParaRPr lang="en-US" altLang="zh-CN"/>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US" altLang="zh-CN"/>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pPr>
              <a:defRPr/>
            </a:pPr>
            <a:fld id="{855651FD-28E0-40A7-80D1-4439480D14B0}"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ltLang="zh-CN"/>
          </a:p>
        </p:txBody>
      </p:sp>
      <p:sp>
        <p:nvSpPr>
          <p:cNvPr id="5" name="Footer Placeholder 2"/>
          <p:cNvSpPr>
            <a:spLocks noGrp="1"/>
          </p:cNvSpPr>
          <p:nvPr>
            <p:ph type="ftr" sz="quarter" idx="11"/>
          </p:nvPr>
        </p:nvSpPr>
        <p:spPr/>
        <p:txBody>
          <a:bodyPr/>
          <a:lstStyle>
            <a:lvl1pPr>
              <a:defRPr/>
            </a:lvl1pPr>
          </a:lstStyle>
          <a:p>
            <a:pPr>
              <a:defRPr/>
            </a:pPr>
            <a:endParaRPr lang="en-US" altLang="zh-CN"/>
          </a:p>
        </p:txBody>
      </p:sp>
      <p:sp>
        <p:nvSpPr>
          <p:cNvPr id="6" name="Slide Number Placeholder 22"/>
          <p:cNvSpPr>
            <a:spLocks noGrp="1"/>
          </p:cNvSpPr>
          <p:nvPr>
            <p:ph type="sldNum" sz="quarter" idx="12"/>
          </p:nvPr>
        </p:nvSpPr>
        <p:spPr/>
        <p:txBody>
          <a:bodyPr/>
          <a:lstStyle>
            <a:lvl1pPr>
              <a:defRPr/>
            </a:lvl1pPr>
          </a:lstStyle>
          <a:p>
            <a:pPr>
              <a:defRPr/>
            </a:pPr>
            <a:fld id="{474647A8-16A4-4D64-A04E-BA181DFE48C0}"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ltLang="zh-CN"/>
          </a:p>
        </p:txBody>
      </p:sp>
      <p:sp>
        <p:nvSpPr>
          <p:cNvPr id="5" name="Footer Placeholder 2"/>
          <p:cNvSpPr>
            <a:spLocks noGrp="1"/>
          </p:cNvSpPr>
          <p:nvPr>
            <p:ph type="ftr" sz="quarter" idx="11"/>
          </p:nvPr>
        </p:nvSpPr>
        <p:spPr/>
        <p:txBody>
          <a:bodyPr/>
          <a:lstStyle>
            <a:lvl1pPr>
              <a:defRPr/>
            </a:lvl1pPr>
          </a:lstStyle>
          <a:p>
            <a:pPr>
              <a:defRPr/>
            </a:pPr>
            <a:endParaRPr lang="en-US" altLang="zh-CN"/>
          </a:p>
        </p:txBody>
      </p:sp>
      <p:sp>
        <p:nvSpPr>
          <p:cNvPr id="6" name="Slide Number Placeholder 22"/>
          <p:cNvSpPr>
            <a:spLocks noGrp="1"/>
          </p:cNvSpPr>
          <p:nvPr>
            <p:ph type="sldNum" sz="quarter" idx="12"/>
          </p:nvPr>
        </p:nvSpPr>
        <p:spPr/>
        <p:txBody>
          <a:bodyPr/>
          <a:lstStyle>
            <a:lvl1pPr>
              <a:defRPr/>
            </a:lvl1pPr>
          </a:lstStyle>
          <a:p>
            <a:pPr>
              <a:defRPr/>
            </a:pPr>
            <a:fld id="{933A3B47-C790-4BCD-8422-F2181EE34C3D}"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srgbClr val="FFFFFF"/>
              </a:solidFill>
              <a:ea typeface="宋体" pitchFamily="2" charset="-122"/>
            </a:endParaRPr>
          </a:p>
        </p:txBody>
      </p:sp>
      <p:sp>
        <p:nvSpPr>
          <p:cNvPr id="21508"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smtClean="0"/>
              <a:t>Click to edit Master title style</a:t>
            </a:r>
          </a:p>
        </p:txBody>
      </p:sp>
      <p:sp>
        <p:nvSpPr>
          <p:cNvPr id="2150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defRPr>
            </a:lvl1pPr>
          </a:lstStyle>
          <a:p>
            <a:pPr>
              <a:defRPr/>
            </a:pPr>
            <a:endParaRPr lang="en-US" altLang="zh-CN"/>
          </a:p>
        </p:txBody>
      </p:sp>
      <p:sp>
        <p:nvSpPr>
          <p:cNvPr id="3" name="Footer Placeholder 2"/>
          <p:cNvSpPr>
            <a:spLocks noGrp="1"/>
          </p:cNvSpPr>
          <p:nvPr>
            <p:ph type="ftr" sz="quarter" idx="3"/>
          </p:nvPr>
        </p:nvSpPr>
        <p:spPr>
          <a:xfrm>
            <a:off x="914400" y="6172200"/>
            <a:ext cx="3962400" cy="457200"/>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defRPr>
            </a:lvl1pPr>
          </a:lstStyle>
          <a:p>
            <a:pPr>
              <a:defRPr/>
            </a:pPr>
            <a:endParaRPr lang="en-US" altLang="zh-CN"/>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a:defRPr sz="1400">
                <a:solidFill>
                  <a:srgbClr val="FFFFFF"/>
                </a:solidFill>
                <a:latin typeface="Franklin Gothic Book" pitchFamily="34" charset="0"/>
                <a:ea typeface="幼圆" pitchFamily="49" charset="-122"/>
              </a:defRPr>
            </a:lvl1pPr>
          </a:lstStyle>
          <a:p>
            <a:pPr>
              <a:defRPr/>
            </a:pPr>
            <a:fld id="{840A6676-207F-4B28-B88A-3656B3B5E57F}"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917" r:id="rId1"/>
    <p:sldLayoutId id="2147483910" r:id="rId2"/>
    <p:sldLayoutId id="2147483918" r:id="rId3"/>
    <p:sldLayoutId id="2147483911" r:id="rId4"/>
    <p:sldLayoutId id="2147483912" r:id="rId5"/>
    <p:sldLayoutId id="2147483913" r:id="rId6"/>
    <p:sldLayoutId id="2147483914" r:id="rId7"/>
    <p:sldLayoutId id="2147483919" r:id="rId8"/>
    <p:sldLayoutId id="2147483920" r:id="rId9"/>
    <p:sldLayoutId id="2147483915" r:id="rId10"/>
    <p:sldLayoutId id="2147483916" r:id="rId11"/>
  </p:sldLayoutIdLst>
  <p:hf hdr="0" ftr="0" dt="0"/>
  <p:txStyles>
    <p:titleStyle>
      <a:lvl1pPr algn="l" rtl="0" eaLnBrk="0" fontAlgn="base" hangingPunct="0">
        <a:spcBef>
          <a:spcPct val="0"/>
        </a:spcBef>
        <a:spcAft>
          <a:spcPct val="0"/>
        </a:spcAft>
        <a:defRPr sz="4000" kern="1200">
          <a:solidFill>
            <a:schemeClr val="tx2"/>
          </a:solidFill>
          <a:latin typeface="+mj-lt"/>
          <a:ea typeface="+mj-ea"/>
          <a:cs typeface="幼圆"/>
        </a:defRPr>
      </a:lvl1pPr>
      <a:lvl2pPr algn="l" rtl="0" eaLnBrk="0" fontAlgn="base" hangingPunct="0">
        <a:spcBef>
          <a:spcPct val="0"/>
        </a:spcBef>
        <a:spcAft>
          <a:spcPct val="0"/>
        </a:spcAft>
        <a:defRPr sz="4000">
          <a:solidFill>
            <a:schemeClr val="tx2"/>
          </a:solidFill>
          <a:latin typeface="Franklin Gothic Book" pitchFamily="34" charset="0"/>
          <a:ea typeface="幼圆"/>
          <a:cs typeface="幼圆"/>
        </a:defRPr>
      </a:lvl2pPr>
      <a:lvl3pPr algn="l" rtl="0" eaLnBrk="0" fontAlgn="base" hangingPunct="0">
        <a:spcBef>
          <a:spcPct val="0"/>
        </a:spcBef>
        <a:spcAft>
          <a:spcPct val="0"/>
        </a:spcAft>
        <a:defRPr sz="4000">
          <a:solidFill>
            <a:schemeClr val="tx2"/>
          </a:solidFill>
          <a:latin typeface="Franklin Gothic Book" pitchFamily="34" charset="0"/>
          <a:ea typeface="幼圆"/>
          <a:cs typeface="幼圆"/>
        </a:defRPr>
      </a:lvl3pPr>
      <a:lvl4pPr algn="l" rtl="0" eaLnBrk="0" fontAlgn="base" hangingPunct="0">
        <a:spcBef>
          <a:spcPct val="0"/>
        </a:spcBef>
        <a:spcAft>
          <a:spcPct val="0"/>
        </a:spcAft>
        <a:defRPr sz="4000">
          <a:solidFill>
            <a:schemeClr val="tx2"/>
          </a:solidFill>
          <a:latin typeface="Franklin Gothic Book" pitchFamily="34" charset="0"/>
          <a:ea typeface="幼圆"/>
          <a:cs typeface="幼圆"/>
        </a:defRPr>
      </a:lvl4pPr>
      <a:lvl5pPr algn="l" rtl="0" eaLnBrk="0" fontAlgn="base" hangingPunct="0">
        <a:spcBef>
          <a:spcPct val="0"/>
        </a:spcBef>
        <a:spcAft>
          <a:spcPct val="0"/>
        </a:spcAft>
        <a:defRPr sz="4000">
          <a:solidFill>
            <a:schemeClr val="tx2"/>
          </a:solidFill>
          <a:latin typeface="Franklin Gothic Book" pitchFamily="34" charset="0"/>
          <a:ea typeface="幼圆"/>
          <a:cs typeface="幼圆"/>
        </a:defRPr>
      </a:lvl5pPr>
      <a:lvl6pPr marL="457200" algn="l" rtl="0" fontAlgn="base">
        <a:spcBef>
          <a:spcPct val="0"/>
        </a:spcBef>
        <a:spcAft>
          <a:spcPct val="0"/>
        </a:spcAft>
        <a:defRPr sz="4000">
          <a:solidFill>
            <a:schemeClr val="tx2"/>
          </a:solidFill>
          <a:latin typeface="Franklin Gothic Book" pitchFamily="34" charset="0"/>
          <a:ea typeface="幼圆"/>
          <a:cs typeface="幼圆"/>
        </a:defRPr>
      </a:lvl6pPr>
      <a:lvl7pPr marL="914400" algn="l" rtl="0" fontAlgn="base">
        <a:spcBef>
          <a:spcPct val="0"/>
        </a:spcBef>
        <a:spcAft>
          <a:spcPct val="0"/>
        </a:spcAft>
        <a:defRPr sz="4000">
          <a:solidFill>
            <a:schemeClr val="tx2"/>
          </a:solidFill>
          <a:latin typeface="Franklin Gothic Book" pitchFamily="34" charset="0"/>
          <a:ea typeface="幼圆"/>
          <a:cs typeface="幼圆"/>
        </a:defRPr>
      </a:lvl7pPr>
      <a:lvl8pPr marL="1371600" algn="l" rtl="0" fontAlgn="base">
        <a:spcBef>
          <a:spcPct val="0"/>
        </a:spcBef>
        <a:spcAft>
          <a:spcPct val="0"/>
        </a:spcAft>
        <a:defRPr sz="4000">
          <a:solidFill>
            <a:schemeClr val="tx2"/>
          </a:solidFill>
          <a:latin typeface="Franklin Gothic Book" pitchFamily="34" charset="0"/>
          <a:ea typeface="幼圆"/>
          <a:cs typeface="幼圆"/>
        </a:defRPr>
      </a:lvl8pPr>
      <a:lvl9pPr marL="1828800" algn="l" rtl="0" fontAlgn="base">
        <a:spcBef>
          <a:spcPct val="0"/>
        </a:spcBef>
        <a:spcAft>
          <a:spcPct val="0"/>
        </a:spcAft>
        <a:defRPr sz="4000">
          <a:solidFill>
            <a:schemeClr val="tx2"/>
          </a:solidFill>
          <a:latin typeface="Franklin Gothic Book" pitchFamily="34" charset="0"/>
          <a:ea typeface="幼圆"/>
          <a:cs typeface="幼圆"/>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C8D7E5"/>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5AB81"/>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5AB81"/>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Layout" Target="../slideLayouts/slideLayout2.xml"/><Relationship Id="rId7" Type="http://schemas.openxmlformats.org/officeDocument/2006/relationships/image" Target="../media/image5.wmf"/><Relationship Id="rId2" Type="http://schemas.openxmlformats.org/officeDocument/2006/relationships/tags" Target="../tags/tag6.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7.wmf"/><Relationship Id="rId5" Type="http://schemas.openxmlformats.org/officeDocument/2006/relationships/image" Target="../media/image4.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6.wmf"/></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5.wmf"/><Relationship Id="rId3" Type="http://schemas.openxmlformats.org/officeDocument/2006/relationships/tags" Target="../tags/tag10.xml"/><Relationship Id="rId7" Type="http://schemas.openxmlformats.org/officeDocument/2006/relationships/image" Target="../media/image12.wmf"/><Relationship Id="rId12" Type="http://schemas.openxmlformats.org/officeDocument/2006/relationships/oleObject" Target="../embeddings/oleObject8.bin"/><Relationship Id="rId2" Type="http://schemas.openxmlformats.org/officeDocument/2006/relationships/tags" Target="../tags/tag9.xml"/><Relationship Id="rId16" Type="http://schemas.openxmlformats.org/officeDocument/2006/relationships/image" Target="../media/image17.png"/><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4.wmf"/><Relationship Id="rId5" Type="http://schemas.openxmlformats.org/officeDocument/2006/relationships/notesSlide" Target="../notesSlides/notesSlide2.xml"/><Relationship Id="rId15" Type="http://schemas.openxmlformats.org/officeDocument/2006/relationships/image" Target="../media/image16.wmf"/><Relationship Id="rId10" Type="http://schemas.openxmlformats.org/officeDocument/2006/relationships/oleObject" Target="../embeddings/oleObject7.bin"/><Relationship Id="rId4" Type="http://schemas.openxmlformats.org/officeDocument/2006/relationships/slideLayout" Target="../slideLayouts/slideLayout2.xml"/><Relationship Id="rId9" Type="http://schemas.openxmlformats.org/officeDocument/2006/relationships/image" Target="../media/image13.wmf"/><Relationship Id="rId1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20.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22.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1.emf"/><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oleObject" Target="../embeddings/oleObject13.bin"/><Relationship Id="rId18" Type="http://schemas.openxmlformats.org/officeDocument/2006/relationships/image" Target="../media/image28.wmf"/><Relationship Id="rId3" Type="http://schemas.openxmlformats.org/officeDocument/2006/relationships/tags" Target="../tags/tag20.xml"/><Relationship Id="rId7" Type="http://schemas.openxmlformats.org/officeDocument/2006/relationships/oleObject" Target="../embeddings/oleObject10.bin"/><Relationship Id="rId12" Type="http://schemas.openxmlformats.org/officeDocument/2006/relationships/image" Target="../media/image25.wmf"/><Relationship Id="rId17" Type="http://schemas.openxmlformats.org/officeDocument/2006/relationships/oleObject" Target="../embeddings/oleObject15.bin"/><Relationship Id="rId2" Type="http://schemas.openxmlformats.org/officeDocument/2006/relationships/tags" Target="../tags/tag19.xml"/><Relationship Id="rId16" Type="http://schemas.openxmlformats.org/officeDocument/2006/relationships/image" Target="../media/image27.wmf"/><Relationship Id="rId20" Type="http://schemas.openxmlformats.org/officeDocument/2006/relationships/image" Target="../media/image29.wmf"/><Relationship Id="rId1" Type="http://schemas.openxmlformats.org/officeDocument/2006/relationships/vmlDrawing" Target="../drawings/vmlDrawing3.vml"/><Relationship Id="rId6" Type="http://schemas.openxmlformats.org/officeDocument/2006/relationships/notesSlide" Target="../notesSlides/notesSlide6.xml"/><Relationship Id="rId11" Type="http://schemas.openxmlformats.org/officeDocument/2006/relationships/oleObject" Target="../embeddings/oleObject12.bin"/><Relationship Id="rId5" Type="http://schemas.openxmlformats.org/officeDocument/2006/relationships/slideLayout" Target="../slideLayouts/slideLayout2.xml"/><Relationship Id="rId15" Type="http://schemas.openxmlformats.org/officeDocument/2006/relationships/oleObject" Target="../embeddings/oleObject14.bin"/><Relationship Id="rId10" Type="http://schemas.openxmlformats.org/officeDocument/2006/relationships/image" Target="../media/image24.wmf"/><Relationship Id="rId19" Type="http://schemas.openxmlformats.org/officeDocument/2006/relationships/oleObject" Target="../embeddings/oleObject16.bin"/><Relationship Id="rId4" Type="http://schemas.openxmlformats.org/officeDocument/2006/relationships/tags" Target="../tags/tag21.xml"/><Relationship Id="rId9" Type="http://schemas.openxmlformats.org/officeDocument/2006/relationships/oleObject" Target="../embeddings/oleObject11.bin"/><Relationship Id="rId14" Type="http://schemas.openxmlformats.org/officeDocument/2006/relationships/image" Target="../media/image26.wmf"/></Relationships>
</file>

<file path=ppt/slides/_rels/slide10.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tags" Target="../tags/tag23.xml"/><Relationship Id="rId7" Type="http://schemas.openxmlformats.org/officeDocument/2006/relationships/oleObject" Target="../embeddings/oleObject17.bin"/><Relationship Id="rId12" Type="http://schemas.openxmlformats.org/officeDocument/2006/relationships/image" Target="../media/image32.wmf"/><Relationship Id="rId2" Type="http://schemas.openxmlformats.org/officeDocument/2006/relationships/tags" Target="../tags/tag22.xml"/><Relationship Id="rId1" Type="http://schemas.openxmlformats.org/officeDocument/2006/relationships/vmlDrawing" Target="../drawings/vmlDrawing4.vml"/><Relationship Id="rId6" Type="http://schemas.openxmlformats.org/officeDocument/2006/relationships/image" Target="../media/image33.png"/><Relationship Id="rId11" Type="http://schemas.openxmlformats.org/officeDocument/2006/relationships/oleObject" Target="../embeddings/oleObject19.bin"/><Relationship Id="rId5" Type="http://schemas.openxmlformats.org/officeDocument/2006/relationships/notesSlide" Target="../notesSlides/notesSlide7.xml"/><Relationship Id="rId10" Type="http://schemas.openxmlformats.org/officeDocument/2006/relationships/image" Target="../media/image31.wmf"/><Relationship Id="rId4" Type="http://schemas.openxmlformats.org/officeDocument/2006/relationships/slideLayout" Target="../slideLayouts/slideLayout2.xml"/><Relationship Id="rId9" Type="http://schemas.openxmlformats.org/officeDocument/2006/relationships/oleObject" Target="../embeddings/oleObject18.bin"/></Relationships>
</file>

<file path=ppt/slides/_rels/slide11.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35.wmf"/><Relationship Id="rId3" Type="http://schemas.openxmlformats.org/officeDocument/2006/relationships/tags" Target="../tags/tag25.xml"/><Relationship Id="rId7" Type="http://schemas.openxmlformats.org/officeDocument/2006/relationships/image" Target="../media/image39.wmf"/><Relationship Id="rId12" Type="http://schemas.openxmlformats.org/officeDocument/2006/relationships/oleObject" Target="../embeddings/oleObject21.bin"/><Relationship Id="rId17" Type="http://schemas.openxmlformats.org/officeDocument/2006/relationships/image" Target="../media/image37.wmf"/><Relationship Id="rId2" Type="http://schemas.openxmlformats.org/officeDocument/2006/relationships/tags" Target="../tags/tag24.xml"/><Relationship Id="rId16" Type="http://schemas.openxmlformats.org/officeDocument/2006/relationships/oleObject" Target="../embeddings/oleObject23.bin"/><Relationship Id="rId1" Type="http://schemas.openxmlformats.org/officeDocument/2006/relationships/vmlDrawing" Target="../drawings/vmlDrawing5.vml"/><Relationship Id="rId6" Type="http://schemas.openxmlformats.org/officeDocument/2006/relationships/image" Target="../media/image38.wmf"/><Relationship Id="rId11" Type="http://schemas.openxmlformats.org/officeDocument/2006/relationships/image" Target="../media/image41.wmf"/><Relationship Id="rId5" Type="http://schemas.openxmlformats.org/officeDocument/2006/relationships/notesSlide" Target="../notesSlides/notesSlide8.xml"/><Relationship Id="rId15" Type="http://schemas.openxmlformats.org/officeDocument/2006/relationships/image" Target="../media/image36.wmf"/><Relationship Id="rId10" Type="http://schemas.openxmlformats.org/officeDocument/2006/relationships/image" Target="../media/image34.wmf"/><Relationship Id="rId4" Type="http://schemas.openxmlformats.org/officeDocument/2006/relationships/slideLayout" Target="../slideLayouts/slideLayout2.xml"/><Relationship Id="rId9" Type="http://schemas.openxmlformats.org/officeDocument/2006/relationships/oleObject" Target="../embeddings/oleObject20.bin"/><Relationship Id="rId14" Type="http://schemas.openxmlformats.org/officeDocument/2006/relationships/oleObject" Target="../embeddings/oleObject22.bin"/></Relationships>
</file>

<file path=ppt/slides/_rels/slide12.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27.bin"/><Relationship Id="rId18" Type="http://schemas.openxmlformats.org/officeDocument/2006/relationships/image" Target="../media/image46.jpeg"/><Relationship Id="rId3" Type="http://schemas.openxmlformats.org/officeDocument/2006/relationships/tags" Target="../tags/tag27.xml"/><Relationship Id="rId21" Type="http://schemas.openxmlformats.org/officeDocument/2006/relationships/image" Target="../media/image49.jpeg"/><Relationship Id="rId7" Type="http://schemas.openxmlformats.org/officeDocument/2006/relationships/image" Target="../media/image34.wmf"/><Relationship Id="rId12" Type="http://schemas.openxmlformats.org/officeDocument/2006/relationships/image" Target="../media/image36.wmf"/><Relationship Id="rId17" Type="http://schemas.openxmlformats.org/officeDocument/2006/relationships/image" Target="../media/image45.jpeg"/><Relationship Id="rId2" Type="http://schemas.openxmlformats.org/officeDocument/2006/relationships/tags" Target="../tags/tag26.xml"/><Relationship Id="rId16" Type="http://schemas.openxmlformats.org/officeDocument/2006/relationships/image" Target="../media/image44.jpeg"/><Relationship Id="rId20" Type="http://schemas.openxmlformats.org/officeDocument/2006/relationships/image" Target="../media/image48.jpeg"/><Relationship Id="rId1" Type="http://schemas.openxmlformats.org/officeDocument/2006/relationships/vmlDrawing" Target="../drawings/vmlDrawing6.vml"/><Relationship Id="rId6" Type="http://schemas.openxmlformats.org/officeDocument/2006/relationships/oleObject" Target="../embeddings/oleObject24.bin"/><Relationship Id="rId11" Type="http://schemas.openxmlformats.org/officeDocument/2006/relationships/oleObject" Target="../embeddings/oleObject26.bin"/><Relationship Id="rId5" Type="http://schemas.openxmlformats.org/officeDocument/2006/relationships/notesSlide" Target="../notesSlides/notesSlide9.xml"/><Relationship Id="rId15" Type="http://schemas.openxmlformats.org/officeDocument/2006/relationships/image" Target="../media/image43.jpeg"/><Relationship Id="rId10" Type="http://schemas.openxmlformats.org/officeDocument/2006/relationships/image" Target="../media/image42.wmf"/><Relationship Id="rId19" Type="http://schemas.openxmlformats.org/officeDocument/2006/relationships/image" Target="../media/image47.jpeg"/><Relationship Id="rId4" Type="http://schemas.openxmlformats.org/officeDocument/2006/relationships/slideLayout" Target="../slideLayouts/slideLayout2.xml"/><Relationship Id="rId9" Type="http://schemas.openxmlformats.org/officeDocument/2006/relationships/oleObject" Target="../embeddings/oleObject25.bin"/><Relationship Id="rId14" Type="http://schemas.openxmlformats.org/officeDocument/2006/relationships/image" Target="../media/image37.wmf"/></Relationships>
</file>

<file path=ppt/slides/_rels/slide13.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0.wmf"/><Relationship Id="rId3" Type="http://schemas.openxmlformats.org/officeDocument/2006/relationships/tags" Target="../tags/tag29.xml"/><Relationship Id="rId7" Type="http://schemas.openxmlformats.org/officeDocument/2006/relationships/image" Target="../media/image53.jpeg"/><Relationship Id="rId12" Type="http://schemas.openxmlformats.org/officeDocument/2006/relationships/oleObject" Target="../embeddings/oleObject28.bin"/><Relationship Id="rId2" Type="http://schemas.openxmlformats.org/officeDocument/2006/relationships/tags" Target="../tags/tag28.xml"/><Relationship Id="rId1" Type="http://schemas.openxmlformats.org/officeDocument/2006/relationships/vmlDrawing" Target="../drawings/vmlDrawing7.v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notesSlide" Target="../notesSlides/notesSlide10.xml"/><Relationship Id="rId15" Type="http://schemas.openxmlformats.org/officeDocument/2006/relationships/image" Target="../media/image51.wmf"/><Relationship Id="rId10" Type="http://schemas.openxmlformats.org/officeDocument/2006/relationships/image" Target="../media/image56.jpeg"/><Relationship Id="rId4" Type="http://schemas.openxmlformats.org/officeDocument/2006/relationships/slideLayout" Target="../slideLayouts/slideLayout2.xml"/><Relationship Id="rId9" Type="http://schemas.openxmlformats.org/officeDocument/2006/relationships/image" Target="../media/image55.jpeg"/><Relationship Id="rId14" Type="http://schemas.openxmlformats.org/officeDocument/2006/relationships/oleObject" Target="../embeddings/oleObject29.bin"/></Relationships>
</file>

<file path=ppt/slides/_rels/slide14.xml.rels><?xml version="1.0" encoding="UTF-8" standalone="yes"?>
<Relationships xmlns="http://schemas.openxmlformats.org/package/2006/relationships"><Relationship Id="rId8" Type="http://schemas.openxmlformats.org/officeDocument/2006/relationships/image" Target="../media/image60.jpeg"/><Relationship Id="rId13" Type="http://schemas.openxmlformats.org/officeDocument/2006/relationships/image" Target="../media/image51.wmf"/><Relationship Id="rId3" Type="http://schemas.openxmlformats.org/officeDocument/2006/relationships/tags" Target="../tags/tag31.xml"/><Relationship Id="rId7" Type="http://schemas.openxmlformats.org/officeDocument/2006/relationships/image" Target="../media/image59.jpeg"/><Relationship Id="rId12" Type="http://schemas.openxmlformats.org/officeDocument/2006/relationships/oleObject" Target="../embeddings/oleObject31.bin"/><Relationship Id="rId2" Type="http://schemas.openxmlformats.org/officeDocument/2006/relationships/tags" Target="../tags/tag30.xml"/><Relationship Id="rId1" Type="http://schemas.openxmlformats.org/officeDocument/2006/relationships/vmlDrawing" Target="../drawings/vmlDrawing8.vml"/><Relationship Id="rId6" Type="http://schemas.openxmlformats.org/officeDocument/2006/relationships/image" Target="../media/image58.jpeg"/><Relationship Id="rId11" Type="http://schemas.openxmlformats.org/officeDocument/2006/relationships/image" Target="../media/image50.wmf"/><Relationship Id="rId5" Type="http://schemas.openxmlformats.org/officeDocument/2006/relationships/notesSlide" Target="../notesSlides/notesSlide11.xml"/><Relationship Id="rId10" Type="http://schemas.openxmlformats.org/officeDocument/2006/relationships/oleObject" Target="../embeddings/oleObject30.bin"/><Relationship Id="rId4" Type="http://schemas.openxmlformats.org/officeDocument/2006/relationships/slideLayout" Target="../slideLayouts/slideLayout2.xml"/><Relationship Id="rId9" Type="http://schemas.openxmlformats.org/officeDocument/2006/relationships/image" Target="../media/image61.jpeg"/></Relationships>
</file>

<file path=ppt/slides/_rels/slide15.xml.rels><?xml version="1.0" encoding="UTF-8" standalone="yes"?>
<Relationships xmlns="http://schemas.openxmlformats.org/package/2006/relationships"><Relationship Id="rId8" Type="http://schemas.openxmlformats.org/officeDocument/2006/relationships/image" Target="../media/image64.jpeg"/><Relationship Id="rId13" Type="http://schemas.openxmlformats.org/officeDocument/2006/relationships/image" Target="../media/image51.wmf"/><Relationship Id="rId3" Type="http://schemas.openxmlformats.org/officeDocument/2006/relationships/tags" Target="../tags/tag33.xml"/><Relationship Id="rId7" Type="http://schemas.openxmlformats.org/officeDocument/2006/relationships/image" Target="../media/image63.jpeg"/><Relationship Id="rId12" Type="http://schemas.openxmlformats.org/officeDocument/2006/relationships/oleObject" Target="../embeddings/oleObject33.bin"/><Relationship Id="rId2" Type="http://schemas.openxmlformats.org/officeDocument/2006/relationships/tags" Target="../tags/tag32.xml"/><Relationship Id="rId1" Type="http://schemas.openxmlformats.org/officeDocument/2006/relationships/vmlDrawing" Target="../drawings/vmlDrawing9.vml"/><Relationship Id="rId6" Type="http://schemas.openxmlformats.org/officeDocument/2006/relationships/image" Target="../media/image62.jpeg"/><Relationship Id="rId11" Type="http://schemas.openxmlformats.org/officeDocument/2006/relationships/image" Target="../media/image50.wmf"/><Relationship Id="rId5" Type="http://schemas.openxmlformats.org/officeDocument/2006/relationships/notesSlide" Target="../notesSlides/notesSlide12.xml"/><Relationship Id="rId10" Type="http://schemas.openxmlformats.org/officeDocument/2006/relationships/oleObject" Target="../embeddings/oleObject32.bin"/><Relationship Id="rId4" Type="http://schemas.openxmlformats.org/officeDocument/2006/relationships/slideLayout" Target="../slideLayouts/slideLayout2.xml"/><Relationship Id="rId9" Type="http://schemas.openxmlformats.org/officeDocument/2006/relationships/image" Target="../media/image65.jpeg"/></Relationships>
</file>

<file path=ppt/slides/_rels/slide16.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oleObject" Target="../embeddings/oleObject36.bin"/><Relationship Id="rId3" Type="http://schemas.openxmlformats.org/officeDocument/2006/relationships/tags" Target="../tags/tag35.xml"/><Relationship Id="rId7" Type="http://schemas.openxmlformats.org/officeDocument/2006/relationships/image" Target="../media/image68.jpeg"/><Relationship Id="rId12" Type="http://schemas.openxmlformats.org/officeDocument/2006/relationships/image" Target="../media/image50.wmf"/><Relationship Id="rId2" Type="http://schemas.openxmlformats.org/officeDocument/2006/relationships/tags" Target="../tags/tag34.xml"/><Relationship Id="rId1" Type="http://schemas.openxmlformats.org/officeDocument/2006/relationships/vmlDrawing" Target="../drawings/vmlDrawing10.vml"/><Relationship Id="rId6" Type="http://schemas.openxmlformats.org/officeDocument/2006/relationships/image" Target="../media/image67.jpeg"/><Relationship Id="rId11" Type="http://schemas.openxmlformats.org/officeDocument/2006/relationships/oleObject" Target="../embeddings/oleObject35.bin"/><Relationship Id="rId5" Type="http://schemas.openxmlformats.org/officeDocument/2006/relationships/notesSlide" Target="../notesSlides/notesSlide13.xml"/><Relationship Id="rId10" Type="http://schemas.openxmlformats.org/officeDocument/2006/relationships/image" Target="../media/image66.wmf"/><Relationship Id="rId4" Type="http://schemas.openxmlformats.org/officeDocument/2006/relationships/slideLayout" Target="../slideLayouts/slideLayout2.xml"/><Relationship Id="rId9" Type="http://schemas.openxmlformats.org/officeDocument/2006/relationships/oleObject" Target="../embeddings/oleObject34.bin"/><Relationship Id="rId14" Type="http://schemas.openxmlformats.org/officeDocument/2006/relationships/image" Target="../media/image51.w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custDataLst>
              <p:tags r:id="rId1"/>
            </p:custDataLst>
          </p:nvPr>
        </p:nvSpPr>
        <p:spPr bwMode="auto">
          <a:xfrm>
            <a:off x="0" y="1524000"/>
            <a:ext cx="9144000" cy="1447800"/>
          </a:xfrm>
          <a:prstGeom prst="rect">
            <a:avLst/>
          </a:prstGeom>
          <a:noFill/>
          <a:ln w="12700">
            <a:noFill/>
            <a:miter lim="800000"/>
            <a:headEnd/>
            <a:tailEnd/>
          </a:ln>
        </p:spPr>
        <p:txBody>
          <a:bodyPr lIns="90488" tIns="44450" rIns="90488" bIns="44450" anchor="ctr"/>
          <a:lstStyle/>
          <a:p>
            <a:pPr algn="ctr"/>
            <a:r>
              <a:rPr lang="en-US" altLang="zh-CN" sz="3000" b="1" dirty="0" smtClean="0">
                <a:solidFill>
                  <a:srgbClr val="000000"/>
                </a:solidFill>
              </a:rPr>
              <a:t>Estimation of parameters for the simulation of foam flow through porous media: Part 2; non-uniqueness, numerical </a:t>
            </a:r>
            <a:r>
              <a:rPr lang="en-US" altLang="zh-CN" sz="3000" b="1" dirty="0" smtClean="0">
                <a:solidFill>
                  <a:srgbClr val="000000"/>
                </a:solidFill>
              </a:rPr>
              <a:t>artifacts </a:t>
            </a:r>
            <a:r>
              <a:rPr lang="en-US" altLang="zh-CN" sz="3000" b="1" dirty="0" smtClean="0">
                <a:solidFill>
                  <a:srgbClr val="000000"/>
                </a:solidFill>
              </a:rPr>
              <a:t>and sensitivity</a:t>
            </a:r>
          </a:p>
        </p:txBody>
      </p:sp>
      <p:sp>
        <p:nvSpPr>
          <p:cNvPr id="26627" name="Rectangle 37"/>
          <p:cNvSpPr>
            <a:spLocks noChangeArrowheads="1"/>
          </p:cNvSpPr>
          <p:nvPr>
            <p:custDataLst>
              <p:tags r:id="rId2"/>
            </p:custDataLst>
          </p:nvPr>
        </p:nvSpPr>
        <p:spPr bwMode="gray">
          <a:xfrm>
            <a:off x="304800" y="4292600"/>
            <a:ext cx="9144000" cy="2413000"/>
          </a:xfrm>
          <a:prstGeom prst="rect">
            <a:avLst/>
          </a:prstGeom>
          <a:noFill/>
          <a:ln w="9525">
            <a:noFill/>
            <a:miter lim="800000"/>
            <a:headEnd/>
            <a:tailEnd/>
          </a:ln>
        </p:spPr>
        <p:txBody>
          <a:bodyPr/>
          <a:lstStyle/>
          <a:p>
            <a:r>
              <a:rPr lang="it-IT" sz="2000" dirty="0" smtClean="0"/>
              <a:t>Kun Ma</a:t>
            </a:r>
            <a:r>
              <a:rPr lang="it-IT" sz="2000" baseline="30000" dirty="0" smtClean="0"/>
              <a:t>a</a:t>
            </a:r>
            <a:r>
              <a:rPr lang="it-IT" sz="2000" dirty="0" smtClean="0"/>
              <a:t>, Rouhi </a:t>
            </a:r>
            <a:r>
              <a:rPr lang="it-IT" sz="2000" dirty="0" smtClean="0"/>
              <a:t>Farajzadeh</a:t>
            </a:r>
            <a:r>
              <a:rPr lang="it-IT" sz="2000" baseline="30000" dirty="0" smtClean="0"/>
              <a:t>b,c</a:t>
            </a:r>
            <a:r>
              <a:rPr lang="it-IT" sz="2000" dirty="0" smtClean="0"/>
              <a:t>, </a:t>
            </a:r>
            <a:r>
              <a:rPr lang="it-IT" sz="2000" dirty="0" smtClean="0"/>
              <a:t>Jose L. Lopez-Salinas</a:t>
            </a:r>
            <a:r>
              <a:rPr lang="it-IT" sz="2000" baseline="30000" dirty="0" smtClean="0"/>
              <a:t>a</a:t>
            </a:r>
            <a:r>
              <a:rPr lang="it-IT" sz="2000" dirty="0" smtClean="0"/>
              <a:t>, Clarence A. Miller</a:t>
            </a:r>
            <a:r>
              <a:rPr lang="it-IT" sz="2000" baseline="30000" dirty="0" smtClean="0"/>
              <a:t>a</a:t>
            </a:r>
            <a:r>
              <a:rPr lang="it-IT" sz="2000" dirty="0" smtClean="0"/>
              <a:t>, Sibani Lisa Biswal</a:t>
            </a:r>
            <a:r>
              <a:rPr lang="it-IT" sz="2000" baseline="30000" dirty="0" smtClean="0"/>
              <a:t>a</a:t>
            </a:r>
            <a:r>
              <a:rPr lang="it-IT" sz="2000" dirty="0" smtClean="0"/>
              <a:t> and George J. Hirasaki</a:t>
            </a:r>
            <a:r>
              <a:rPr lang="it-IT" sz="2000" baseline="30000" dirty="0" smtClean="0"/>
              <a:t>a</a:t>
            </a:r>
            <a:r>
              <a:rPr lang="en-US" sz="2000" dirty="0" smtClean="0"/>
              <a:t>* </a:t>
            </a:r>
          </a:p>
          <a:p>
            <a:endParaRPr lang="en-US" sz="2000" i="1" dirty="0" smtClean="0"/>
          </a:p>
          <a:p>
            <a:r>
              <a:rPr lang="it-IT" sz="2000" baseline="30000" dirty="0" smtClean="0"/>
              <a:t>a </a:t>
            </a:r>
            <a:r>
              <a:rPr lang="en-US" sz="2000" i="1" dirty="0" smtClean="0"/>
              <a:t>Department of Chemical and Biomolecular Engineering, Rice University, Houston, TX 77005, USA</a:t>
            </a:r>
          </a:p>
          <a:p>
            <a:r>
              <a:rPr lang="it-IT" sz="2000" baseline="30000" dirty="0" smtClean="0"/>
              <a:t>b </a:t>
            </a:r>
            <a:r>
              <a:rPr lang="en-US" sz="2000" i="1" dirty="0" smtClean="0"/>
              <a:t>Shell Global Solutions International, Rijswijk, The </a:t>
            </a:r>
            <a:r>
              <a:rPr lang="en-US" sz="2000" i="1" dirty="0" smtClean="0"/>
              <a:t>Netherlands</a:t>
            </a:r>
          </a:p>
          <a:p>
            <a:r>
              <a:rPr lang="it-IT" sz="2000" baseline="30000" dirty="0" smtClean="0"/>
              <a:t>c </a:t>
            </a:r>
            <a:r>
              <a:rPr lang="en-US" sz="2000" i="1" dirty="0" smtClean="0"/>
              <a:t>Delft </a:t>
            </a:r>
            <a:r>
              <a:rPr lang="en-US" sz="2000" i="1" dirty="0"/>
              <a:t>University of Technology, The Netherlands</a:t>
            </a:r>
            <a:endParaRPr lang="en-US" sz="2000" i="1" dirty="0"/>
          </a:p>
        </p:txBody>
      </p:sp>
      <p:grpSp>
        <p:nvGrpSpPr>
          <p:cNvPr id="26628" name="Group 7"/>
          <p:cNvGrpSpPr>
            <a:grpSpLocks/>
          </p:cNvGrpSpPr>
          <p:nvPr>
            <p:custDataLst>
              <p:tags r:id="rId3"/>
            </p:custDataLst>
          </p:nvPr>
        </p:nvGrpSpPr>
        <p:grpSpPr bwMode="auto">
          <a:xfrm>
            <a:off x="7086600" y="249238"/>
            <a:ext cx="1828800" cy="741362"/>
            <a:chOff x="3664" y="3312"/>
            <a:chExt cx="2016" cy="816"/>
          </a:xfrm>
        </p:grpSpPr>
        <p:sp>
          <p:nvSpPr>
            <p:cNvPr id="26630" name="AutoShape 8"/>
            <p:cNvSpPr>
              <a:spLocks noChangeArrowheads="1"/>
            </p:cNvSpPr>
            <p:nvPr>
              <p:custDataLst>
                <p:tags r:id="rId4"/>
              </p:custDataLst>
            </p:nvPr>
          </p:nvSpPr>
          <p:spPr bwMode="auto">
            <a:xfrm>
              <a:off x="3664" y="3312"/>
              <a:ext cx="2016" cy="816"/>
            </a:xfrm>
            <a:prstGeom prst="flowChartAlternateProcess">
              <a:avLst/>
            </a:prstGeom>
            <a:solidFill>
              <a:schemeClr val="bg1"/>
            </a:solidFill>
            <a:ln w="9525">
              <a:noFill/>
              <a:miter lim="800000"/>
              <a:headEnd/>
              <a:tailEnd/>
            </a:ln>
          </p:spPr>
          <p:txBody>
            <a:bodyPr wrap="none" anchor="ctr"/>
            <a:lstStyle/>
            <a:p>
              <a:endParaRPr lang="en-US">
                <a:solidFill>
                  <a:srgbClr val="000000"/>
                </a:solidFill>
              </a:endParaRPr>
            </a:p>
          </p:txBody>
        </p:sp>
        <p:pic>
          <p:nvPicPr>
            <p:cNvPr id="26631" name="Picture 9" descr="newRU"/>
            <p:cNvPicPr>
              <a:picLocks noChangeAspect="1" noChangeArrowheads="1"/>
            </p:cNvPicPr>
            <p:nvPr>
              <p:custDataLst>
                <p:tags r:id="rId5"/>
              </p:custDataLst>
            </p:nvPr>
          </p:nvPicPr>
          <p:blipFill>
            <a:blip r:embed="rId8" cstate="print"/>
            <a:srcRect/>
            <a:stretch>
              <a:fillRect/>
            </a:stretch>
          </p:blipFill>
          <p:spPr bwMode="auto">
            <a:xfrm>
              <a:off x="3696" y="3360"/>
              <a:ext cx="1920" cy="707"/>
            </a:xfrm>
            <a:prstGeom prst="rect">
              <a:avLst/>
            </a:prstGeom>
            <a:noFill/>
            <a:ln w="9525">
              <a:noFill/>
              <a:miter lim="800000"/>
              <a:headEnd/>
              <a:tailEnd/>
            </a:ln>
          </p:spPr>
        </p:pic>
      </p:grpSp>
      <p:pic>
        <p:nvPicPr>
          <p:cNvPr id="26629" name="Picture 9" descr="New_CHBE_Patch.jpg"/>
          <p:cNvPicPr>
            <a:picLocks noChangeAspect="1"/>
          </p:cNvPicPr>
          <p:nvPr/>
        </p:nvPicPr>
        <p:blipFill>
          <a:blip r:embed="rId9" cstate="print"/>
          <a:srcRect l="2289" t="3204" r="4333" b="3876"/>
          <a:stretch>
            <a:fillRect/>
          </a:stretch>
        </p:blipFill>
        <p:spPr bwMode="auto">
          <a:xfrm>
            <a:off x="160338" y="177800"/>
            <a:ext cx="771525" cy="768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Modeling the dry-out effect of foam flow through porous </a:t>
            </a:r>
            <a:r>
              <a:rPr lang="en-US" b="1" dirty="0" smtClean="0">
                <a:solidFill>
                  <a:schemeClr val="tx1"/>
                </a:solidFill>
              </a:rPr>
              <a:t>media</a:t>
            </a:r>
            <a:endParaRPr lang="en-US" b="1" dirty="0">
              <a:solidFill>
                <a:schemeClr val="tx1"/>
              </a:solidFill>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722200537"/>
              </p:ext>
            </p:extLst>
          </p:nvPr>
        </p:nvGraphicFramePr>
        <p:xfrm>
          <a:off x="384175" y="1589088"/>
          <a:ext cx="3959225" cy="950913"/>
        </p:xfrm>
        <a:graphic>
          <a:graphicData uri="http://schemas.openxmlformats.org/presentationml/2006/ole">
            <mc:AlternateContent xmlns:mc="http://schemas.openxmlformats.org/markup-compatibility/2006">
              <mc:Choice xmlns:v="urn:schemas-microsoft-com:vml" Requires="v">
                <p:oleObj spid="_x0000_s159950" name="Equation" r:id="rId4" imgW="1943100" imgH="469900" progId="Equation.3">
                  <p:embed/>
                </p:oleObj>
              </mc:Choice>
              <mc:Fallback>
                <p:oleObj name="Equation" r:id="rId4" imgW="1943100" imgH="4699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175" y="1589088"/>
                        <a:ext cx="3959225"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545433582"/>
              </p:ext>
            </p:extLst>
          </p:nvPr>
        </p:nvGraphicFramePr>
        <p:xfrm>
          <a:off x="381000" y="2655888"/>
          <a:ext cx="1900238" cy="512763"/>
        </p:xfrm>
        <a:graphic>
          <a:graphicData uri="http://schemas.openxmlformats.org/presentationml/2006/ole">
            <mc:AlternateContent xmlns:mc="http://schemas.openxmlformats.org/markup-compatibility/2006">
              <mc:Choice xmlns:v="urn:schemas-microsoft-com:vml" Requires="v">
                <p:oleObj spid="_x0000_s159951" name="Equation" r:id="rId6" imgW="977476" imgH="253890" progId="Equation.3">
                  <p:embed/>
                </p:oleObj>
              </mc:Choice>
              <mc:Fallback>
                <p:oleObj name="Equation" r:id="rId6" imgW="977476" imgH="25389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2655888"/>
                        <a:ext cx="1900238"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8"/>
          <p:cNvGraphicFramePr>
            <a:graphicFrameLocks noChangeAspect="1"/>
          </p:cNvGraphicFramePr>
          <p:nvPr>
            <p:extLst>
              <p:ext uri="{D42A27DB-BD31-4B8C-83A1-F6EECF244321}">
                <p14:modId xmlns:p14="http://schemas.microsoft.com/office/powerpoint/2010/main" val="1003973568"/>
              </p:ext>
            </p:extLst>
          </p:nvPr>
        </p:nvGraphicFramePr>
        <p:xfrm>
          <a:off x="346365" y="3494088"/>
          <a:ext cx="3468688" cy="860425"/>
        </p:xfrm>
        <a:graphic>
          <a:graphicData uri="http://schemas.openxmlformats.org/presentationml/2006/ole">
            <mc:AlternateContent xmlns:mc="http://schemas.openxmlformats.org/markup-compatibility/2006">
              <mc:Choice xmlns:v="urn:schemas-microsoft-com:vml" Requires="v">
                <p:oleObj spid="_x0000_s159952" name="Equation" r:id="rId8" imgW="1752480" imgH="431640" progId="Equation.3">
                  <p:embed/>
                </p:oleObj>
              </mc:Choice>
              <mc:Fallback>
                <p:oleObj name="Equation" r:id="rId8" imgW="1752480" imgH="431640" progId="Equation.3">
                  <p:embed/>
                  <p:pic>
                    <p:nvPicPr>
                      <p:cNvPr id="0" name=""/>
                      <p:cNvPicPr>
                        <a:picLocks noChangeAspect="1" noChangeArrowheads="1"/>
                      </p:cNvPicPr>
                      <p:nvPr/>
                    </p:nvPicPr>
                    <p:blipFill>
                      <a:blip r:embed="rId9"/>
                      <a:srcRect/>
                      <a:stretch>
                        <a:fillRect/>
                      </a:stretch>
                    </p:blipFill>
                    <p:spPr bwMode="auto">
                      <a:xfrm>
                        <a:off x="346365" y="3494088"/>
                        <a:ext cx="3468688" cy="860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9"/>
          <p:cNvGraphicFramePr>
            <a:graphicFrameLocks noChangeAspect="1"/>
          </p:cNvGraphicFramePr>
          <p:nvPr>
            <p:extLst>
              <p:ext uri="{D42A27DB-BD31-4B8C-83A1-F6EECF244321}">
                <p14:modId xmlns:p14="http://schemas.microsoft.com/office/powerpoint/2010/main" val="3372032174"/>
              </p:ext>
            </p:extLst>
          </p:nvPr>
        </p:nvGraphicFramePr>
        <p:xfrm>
          <a:off x="304800" y="4700588"/>
          <a:ext cx="4981575" cy="785812"/>
        </p:xfrm>
        <a:graphic>
          <a:graphicData uri="http://schemas.openxmlformats.org/presentationml/2006/ole">
            <mc:AlternateContent xmlns:mc="http://schemas.openxmlformats.org/markup-compatibility/2006">
              <mc:Choice xmlns:v="urn:schemas-microsoft-com:vml" Requires="v">
                <p:oleObj spid="_x0000_s159953" name="Equation" r:id="rId10" imgW="2476500" imgH="393700" progId="Equation.3">
                  <p:embed/>
                </p:oleObj>
              </mc:Choice>
              <mc:Fallback>
                <p:oleObj name="Equation" r:id="rId10" imgW="2476500" imgH="3937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700588"/>
                        <a:ext cx="4981575" cy="785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188"/>
          <p:cNvSpPr>
            <a:spLocks noChangeArrowheads="1"/>
          </p:cNvSpPr>
          <p:nvPr/>
        </p:nvSpPr>
        <p:spPr bwMode="auto">
          <a:xfrm>
            <a:off x="4159250" y="4752975"/>
            <a:ext cx="914400" cy="339725"/>
          </a:xfrm>
          <a:prstGeom prst="rect">
            <a:avLst/>
          </a:prstGeom>
          <a:noFill/>
          <a:ln w="38100">
            <a:solidFill>
              <a:srgbClr val="FF0000"/>
            </a:solidFill>
            <a:miter lim="800000"/>
            <a:headEnd/>
            <a:tailEnd/>
          </a:ln>
        </p:spPr>
        <p:txBody>
          <a:bodyPr wrap="none" anchor="ctr"/>
          <a:lstStyle/>
          <a:p>
            <a:endParaRPr lang="en-US">
              <a:solidFill>
                <a:srgbClr val="000000"/>
              </a:solidFill>
            </a:endParaRPr>
          </a:p>
        </p:txBody>
      </p:sp>
      <p:sp>
        <p:nvSpPr>
          <p:cNvPr id="9" name="Rectangle 188"/>
          <p:cNvSpPr>
            <a:spLocks noChangeArrowheads="1"/>
          </p:cNvSpPr>
          <p:nvPr/>
        </p:nvSpPr>
        <p:spPr bwMode="auto">
          <a:xfrm>
            <a:off x="1600200" y="3938588"/>
            <a:ext cx="914400" cy="339725"/>
          </a:xfrm>
          <a:prstGeom prst="rect">
            <a:avLst/>
          </a:prstGeom>
          <a:noFill/>
          <a:ln w="38100">
            <a:solidFill>
              <a:srgbClr val="FF0000"/>
            </a:solidFill>
            <a:miter lim="800000"/>
            <a:headEnd/>
            <a:tailEnd/>
          </a:ln>
        </p:spPr>
        <p:txBody>
          <a:bodyPr wrap="none" anchor="ctr"/>
          <a:lstStyle/>
          <a:p>
            <a:endParaRPr lang="en-US">
              <a:solidFill>
                <a:srgbClr val="000000"/>
              </a:solidFill>
            </a:endParaRPr>
          </a:p>
        </p:txBody>
      </p:sp>
      <p:sp>
        <p:nvSpPr>
          <p:cNvPr id="10" name="Rectangle 188"/>
          <p:cNvSpPr>
            <a:spLocks noChangeArrowheads="1"/>
          </p:cNvSpPr>
          <p:nvPr/>
        </p:nvSpPr>
        <p:spPr bwMode="auto">
          <a:xfrm>
            <a:off x="2695575" y="4752975"/>
            <a:ext cx="914400" cy="339725"/>
          </a:xfrm>
          <a:prstGeom prst="rect">
            <a:avLst/>
          </a:prstGeom>
          <a:noFill/>
          <a:ln w="38100">
            <a:solidFill>
              <a:srgbClr val="FF0000"/>
            </a:solidFill>
            <a:miter lim="800000"/>
            <a:headEnd/>
            <a:tailEnd/>
          </a:ln>
        </p:spPr>
        <p:txBody>
          <a:bodyPr wrap="none" anchor="ctr"/>
          <a:lstStyle/>
          <a:p>
            <a:endParaRPr lang="en-US">
              <a:solidFill>
                <a:srgbClr val="000000"/>
              </a:solidFill>
            </a:endParaRPr>
          </a:p>
        </p:txBody>
      </p:sp>
      <p:sp>
        <p:nvSpPr>
          <p:cNvPr id="11" name="TextBox 11"/>
          <p:cNvSpPr txBox="1">
            <a:spLocks noChangeArrowheads="1"/>
          </p:cNvSpPr>
          <p:nvPr/>
        </p:nvSpPr>
        <p:spPr bwMode="auto">
          <a:xfrm>
            <a:off x="5486400" y="1773380"/>
            <a:ext cx="3505200" cy="3693319"/>
          </a:xfrm>
          <a:prstGeom prst="rect">
            <a:avLst/>
          </a:prstGeom>
          <a:noFill/>
          <a:ln w="9525">
            <a:noFill/>
            <a:miter lim="800000"/>
            <a:headEnd/>
            <a:tailEnd/>
          </a:ln>
        </p:spPr>
        <p:txBody>
          <a:bodyPr>
            <a:spAutoFit/>
          </a:bodyPr>
          <a:lstStyle/>
          <a:p>
            <a:r>
              <a:rPr lang="en-US" b="1" i="1" dirty="0" err="1">
                <a:solidFill>
                  <a:srgbClr val="FF0000"/>
                </a:solidFill>
              </a:rPr>
              <a:t>fmmob</a:t>
            </a:r>
            <a:r>
              <a:rPr lang="en-US" b="1" dirty="0">
                <a:solidFill>
                  <a:srgbClr val="000000"/>
                </a:solidFill>
              </a:rPr>
              <a:t>: </a:t>
            </a:r>
            <a:r>
              <a:rPr lang="en-US" b="1" dirty="0"/>
              <a:t>the reference foam mobility reduction factor</a:t>
            </a:r>
            <a:r>
              <a:rPr lang="en-US" b="1" dirty="0">
                <a:solidFill>
                  <a:srgbClr val="000000"/>
                </a:solidFill>
              </a:rPr>
              <a:t>;</a:t>
            </a:r>
          </a:p>
          <a:p>
            <a:endParaRPr lang="en-US" b="1" dirty="0">
              <a:solidFill>
                <a:srgbClr val="000000"/>
              </a:solidFill>
            </a:endParaRPr>
          </a:p>
          <a:p>
            <a:endParaRPr lang="en-US" b="1" dirty="0">
              <a:solidFill>
                <a:srgbClr val="000000"/>
              </a:solidFill>
            </a:endParaRPr>
          </a:p>
          <a:p>
            <a:r>
              <a:rPr lang="en-US" b="1" i="1" dirty="0" err="1">
                <a:solidFill>
                  <a:srgbClr val="FF0000"/>
                </a:solidFill>
              </a:rPr>
              <a:t>fmdry</a:t>
            </a:r>
            <a:r>
              <a:rPr lang="en-US" b="1" dirty="0"/>
              <a:t>: the critical water saturation (volume fraction) above which the maximum foam strength is reached; </a:t>
            </a:r>
          </a:p>
          <a:p>
            <a:endParaRPr lang="en-US" b="1" dirty="0">
              <a:solidFill>
                <a:srgbClr val="000000"/>
              </a:solidFill>
            </a:endParaRPr>
          </a:p>
          <a:p>
            <a:endParaRPr lang="en-US" b="1" dirty="0">
              <a:solidFill>
                <a:srgbClr val="000000"/>
              </a:solidFill>
            </a:endParaRPr>
          </a:p>
          <a:p>
            <a:r>
              <a:rPr lang="en-US" b="1" i="1" dirty="0" err="1">
                <a:solidFill>
                  <a:srgbClr val="FF0000"/>
                </a:solidFill>
              </a:rPr>
              <a:t>epdry</a:t>
            </a:r>
            <a:r>
              <a:rPr lang="en-US" b="1" dirty="0">
                <a:solidFill>
                  <a:srgbClr val="000000"/>
                </a:solidFill>
              </a:rPr>
              <a:t>: </a:t>
            </a:r>
            <a:r>
              <a:rPr lang="en-US" b="1" dirty="0"/>
              <a:t>the slope which regulates how abrupt the foam dries out </a:t>
            </a:r>
            <a:r>
              <a:rPr lang="en-US" b="1" dirty="0" err="1"/>
              <a:t>neary</a:t>
            </a:r>
            <a:r>
              <a:rPr lang="en-US" b="1" dirty="0"/>
              <a:t> </a:t>
            </a:r>
            <a:r>
              <a:rPr lang="en-US" b="1" i="1" dirty="0" err="1" smtClean="0"/>
              <a:t>fmdry</a:t>
            </a:r>
            <a:r>
              <a:rPr lang="en-US" b="1" dirty="0">
                <a:solidFill>
                  <a:srgbClr val="000000"/>
                </a:solidFill>
              </a:rPr>
              <a:t>.</a:t>
            </a:r>
          </a:p>
        </p:txBody>
      </p:sp>
      <p:sp>
        <p:nvSpPr>
          <p:cNvPr id="12" name="Rectangle 11"/>
          <p:cNvSpPr>
            <a:spLocks noChangeArrowheads="1"/>
          </p:cNvSpPr>
          <p:nvPr>
            <p:custDataLst>
              <p:tags r:id="rId2"/>
            </p:custDataLst>
          </p:nvPr>
        </p:nvSpPr>
        <p:spPr bwMode="auto">
          <a:xfrm>
            <a:off x="685800" y="6043136"/>
            <a:ext cx="8458200" cy="738664"/>
          </a:xfrm>
          <a:prstGeom prst="rect">
            <a:avLst/>
          </a:prstGeom>
          <a:noFill/>
          <a:ln w="9525" algn="ctr">
            <a:noFill/>
            <a:miter lim="800000"/>
            <a:headEnd/>
            <a:tailEnd/>
          </a:ln>
        </p:spPr>
        <p:txBody>
          <a:bodyPr wrap="square">
            <a:spAutoFit/>
          </a:bodyPr>
          <a:lstStyle/>
          <a:p>
            <a:pPr marL="342900" indent="-342900">
              <a:buFontTx/>
              <a:buAutoNum type="arabicPeriod"/>
            </a:pPr>
            <a:r>
              <a:rPr lang="en-US" altLang="zh-CN" sz="1400" dirty="0" err="1">
                <a:latin typeface="Times New Roman" pitchFamily="18" charset="0"/>
                <a:cs typeface="Arial" charset="0"/>
              </a:rPr>
              <a:t>Ashoori</a:t>
            </a:r>
            <a:r>
              <a:rPr lang="en-US" altLang="zh-CN" sz="1400" dirty="0">
                <a:latin typeface="Times New Roman" pitchFamily="18" charset="0"/>
                <a:cs typeface="Arial" charset="0"/>
              </a:rPr>
              <a:t> E, </a:t>
            </a:r>
            <a:r>
              <a:rPr lang="en-US" altLang="zh-CN" sz="1400" dirty="0" err="1">
                <a:latin typeface="Times New Roman" pitchFamily="18" charset="0"/>
                <a:cs typeface="Arial" charset="0"/>
              </a:rPr>
              <a:t>Heijden</a:t>
            </a:r>
            <a:r>
              <a:rPr lang="en-US" altLang="zh-CN" sz="1400" dirty="0">
                <a:latin typeface="Times New Roman" pitchFamily="18" charset="0"/>
                <a:cs typeface="Arial" charset="0"/>
              </a:rPr>
              <a:t> TLM, </a:t>
            </a:r>
            <a:r>
              <a:rPr lang="en-US" altLang="zh-CN" sz="1400" dirty="0" err="1">
                <a:latin typeface="Times New Roman" pitchFamily="18" charset="0"/>
                <a:cs typeface="Arial" charset="0"/>
              </a:rPr>
              <a:t>Rossen</a:t>
            </a:r>
            <a:r>
              <a:rPr lang="en-US" altLang="zh-CN" sz="1400" dirty="0">
                <a:latin typeface="Times New Roman" pitchFamily="18" charset="0"/>
                <a:cs typeface="Arial" charset="0"/>
              </a:rPr>
              <a:t> WR (2010) Fractional-Flow Theory of Foam Displacements With Oil. SPE Journal 15:pp. 260-273</a:t>
            </a:r>
          </a:p>
          <a:p>
            <a:pPr marL="342900" indent="-342900">
              <a:buFontTx/>
              <a:buAutoNum type="arabicPeriod"/>
            </a:pPr>
            <a:r>
              <a:rPr lang="en-US" sz="1400" dirty="0">
                <a:latin typeface="Times New Roman" pitchFamily="18" charset="0"/>
                <a:cs typeface="Arial" charset="0"/>
              </a:rPr>
              <a:t>Computer Modeling Group (2007) STARS</a:t>
            </a:r>
            <a:r>
              <a:rPr lang="en-US" sz="1400" baseline="30000" dirty="0">
                <a:latin typeface="Times New Roman" pitchFamily="18" charset="0"/>
                <a:cs typeface="Arial" charset="0"/>
              </a:rPr>
              <a:t>TM</a:t>
            </a:r>
            <a:r>
              <a:rPr lang="en-US" sz="1400" dirty="0">
                <a:latin typeface="Times New Roman" pitchFamily="18" charset="0"/>
                <a:cs typeface="Arial" charset="0"/>
              </a:rPr>
              <a:t> User's Guide. Calgary, Alberta, Canada</a:t>
            </a:r>
          </a:p>
        </p:txBody>
      </p:sp>
      <p:sp>
        <p:nvSpPr>
          <p:cNvPr id="13" name="Slide Number Placeholder 12"/>
          <p:cNvSpPr>
            <a:spLocks noGrp="1"/>
          </p:cNvSpPr>
          <p:nvPr>
            <p:ph type="sldNum" sz="quarter" idx="12"/>
          </p:nvPr>
        </p:nvSpPr>
        <p:spPr/>
        <p:txBody>
          <a:bodyPr/>
          <a:lstStyle/>
          <a:p>
            <a:pPr>
              <a:defRPr/>
            </a:pPr>
            <a:fld id="{82084471-68C0-4397-87C2-6B97CF182F46}" type="slidenum">
              <a:rPr lang="en-US" altLang="zh-CN" smtClean="0"/>
              <a:pPr>
                <a:defRPr/>
              </a:pPr>
              <a:t>2</a:t>
            </a:fld>
            <a:endParaRPr lang="en-US" altLang="zh-CN"/>
          </a:p>
        </p:txBody>
      </p:sp>
    </p:spTree>
    <p:extLst>
      <p:ext uri="{BB962C8B-B14F-4D97-AF65-F5344CB8AC3E}">
        <p14:creationId xmlns:p14="http://schemas.microsoft.com/office/powerpoint/2010/main" val="95823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Findings in Part 1 of this series of </a:t>
            </a:r>
            <a:r>
              <a:rPr lang="en-US" b="1" dirty="0" smtClean="0">
                <a:solidFill>
                  <a:schemeClr val="tx1"/>
                </a:solidFill>
              </a:rPr>
              <a:t>work</a:t>
            </a:r>
            <a:endParaRPr lang="en-US" b="1" dirty="0">
              <a:solidFill>
                <a:schemeClr val="tx1"/>
              </a:solidFill>
            </a:endParaRPr>
          </a:p>
        </p:txBody>
      </p:sp>
      <p:pic>
        <p:nvPicPr>
          <p:cNvPr id="4" name="Picture 3" descr="Figure11.jpg"/>
          <p:cNvPicPr>
            <a:picLocks noChangeAspect="1"/>
          </p:cNvPicPr>
          <p:nvPr/>
        </p:nvPicPr>
        <p:blipFill>
          <a:blip r:embed="rId3" cstate="print"/>
          <a:srcRect/>
          <a:stretch>
            <a:fillRect/>
          </a:stretch>
        </p:blipFill>
        <p:spPr bwMode="auto">
          <a:xfrm>
            <a:off x="284018" y="1860325"/>
            <a:ext cx="4114800" cy="2265590"/>
          </a:xfrm>
          <a:prstGeom prst="rect">
            <a:avLst/>
          </a:prstGeom>
          <a:noFill/>
          <a:ln w="9525">
            <a:noFill/>
            <a:miter lim="800000"/>
            <a:headEnd/>
            <a:tailEnd/>
          </a:ln>
        </p:spPr>
      </p:pic>
      <p:pic>
        <p:nvPicPr>
          <p:cNvPr id="5" name="Picture 4"/>
          <p:cNvPicPr>
            <a:picLocks noChangeAspect="1"/>
          </p:cNvPicPr>
          <p:nvPr/>
        </p:nvPicPr>
        <p:blipFill>
          <a:blip r:embed="rId4" cstate="print"/>
          <a:srcRect/>
          <a:stretch>
            <a:fillRect/>
          </a:stretch>
        </p:blipFill>
        <p:spPr bwMode="auto">
          <a:xfrm>
            <a:off x="4800600" y="1719040"/>
            <a:ext cx="4114800" cy="254816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pPr>
              <a:defRPr/>
            </a:pPr>
            <a:fld id="{82084471-68C0-4397-87C2-6B97CF182F46}" type="slidenum">
              <a:rPr lang="en-US" altLang="zh-CN" smtClean="0"/>
              <a:pPr>
                <a:defRPr/>
              </a:pPr>
              <a:t>3</a:t>
            </a:fld>
            <a:endParaRPr lang="en-US" altLang="zh-CN"/>
          </a:p>
        </p:txBody>
      </p:sp>
      <p:sp>
        <p:nvSpPr>
          <p:cNvPr id="9" name="Rectangle 7"/>
          <p:cNvSpPr>
            <a:spLocks noChangeArrowheads="1"/>
          </p:cNvSpPr>
          <p:nvPr>
            <p:custDataLst>
              <p:tags r:id="rId1"/>
            </p:custDataLst>
          </p:nvPr>
        </p:nvSpPr>
        <p:spPr bwMode="auto">
          <a:xfrm>
            <a:off x="685800" y="6243030"/>
            <a:ext cx="8001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342900" indent="-342900">
              <a:buFontTx/>
              <a:buAutoNum type="arabicPeriod"/>
            </a:pPr>
            <a:r>
              <a:rPr lang="en-US" altLang="zh-CN" sz="1400" dirty="0">
                <a:solidFill>
                  <a:srgbClr val="000000"/>
                </a:solidFill>
                <a:latin typeface="Times New Roman" pitchFamily="18" charset="0"/>
                <a:cs typeface="Times New Roman" pitchFamily="18" charset="0"/>
              </a:rPr>
              <a:t>Ma, K.; Lopez-Salinas, J.L.; Puerto, </a:t>
            </a:r>
            <a:r>
              <a:rPr lang="en-US" altLang="zh-CN" sz="1400" dirty="0" smtClean="0">
                <a:solidFill>
                  <a:srgbClr val="000000"/>
                </a:solidFill>
                <a:latin typeface="Times New Roman" pitchFamily="18" charset="0"/>
                <a:cs typeface="Times New Roman" pitchFamily="18" charset="0"/>
              </a:rPr>
              <a:t>M.C</a:t>
            </a:r>
            <a:r>
              <a:rPr lang="en-US" altLang="zh-CN" sz="1400" dirty="0">
                <a:solidFill>
                  <a:srgbClr val="000000"/>
                </a:solidFill>
                <a:latin typeface="Times New Roman" pitchFamily="18" charset="0"/>
                <a:cs typeface="Times New Roman" pitchFamily="18" charset="0"/>
              </a:rPr>
              <a:t>.;  </a:t>
            </a:r>
            <a:r>
              <a:rPr lang="en-US" altLang="zh-CN" sz="1400" dirty="0" smtClean="0">
                <a:solidFill>
                  <a:srgbClr val="000000"/>
                </a:solidFill>
                <a:latin typeface="Times New Roman" pitchFamily="18" charset="0"/>
                <a:cs typeface="Times New Roman" pitchFamily="18" charset="0"/>
              </a:rPr>
              <a:t>Miller, C.A.; </a:t>
            </a:r>
            <a:r>
              <a:rPr lang="en-US" altLang="zh-CN" sz="1400" dirty="0" err="1" smtClean="0">
                <a:solidFill>
                  <a:srgbClr val="000000"/>
                </a:solidFill>
                <a:latin typeface="Times New Roman" pitchFamily="18" charset="0"/>
                <a:cs typeface="Times New Roman" pitchFamily="18" charset="0"/>
              </a:rPr>
              <a:t>Biswal</a:t>
            </a:r>
            <a:r>
              <a:rPr lang="en-US" altLang="zh-CN" sz="1400" dirty="0">
                <a:solidFill>
                  <a:srgbClr val="000000"/>
                </a:solidFill>
                <a:latin typeface="Times New Roman" pitchFamily="18" charset="0"/>
                <a:cs typeface="Times New Roman" pitchFamily="18" charset="0"/>
              </a:rPr>
              <a:t>, S.L.; </a:t>
            </a:r>
            <a:r>
              <a:rPr lang="en-US" altLang="zh-CN" sz="1400" dirty="0" err="1">
                <a:solidFill>
                  <a:srgbClr val="000000"/>
                </a:solidFill>
                <a:latin typeface="Times New Roman" pitchFamily="18" charset="0"/>
                <a:cs typeface="Times New Roman" pitchFamily="18" charset="0"/>
              </a:rPr>
              <a:t>Hirasaki</a:t>
            </a:r>
            <a:r>
              <a:rPr lang="en-US" altLang="zh-CN" sz="1400" dirty="0">
                <a:solidFill>
                  <a:srgbClr val="000000"/>
                </a:solidFill>
                <a:latin typeface="Times New Roman" pitchFamily="18" charset="0"/>
                <a:cs typeface="Times New Roman" pitchFamily="18" charset="0"/>
              </a:rPr>
              <a:t>, G.J., </a:t>
            </a:r>
            <a:r>
              <a:rPr lang="en-US" altLang="zh-CN" sz="1400" i="1" dirty="0" smtClean="0">
                <a:solidFill>
                  <a:srgbClr val="000000"/>
                </a:solidFill>
                <a:latin typeface="Times New Roman" pitchFamily="18" charset="0"/>
                <a:cs typeface="Times New Roman" pitchFamily="18" charset="0"/>
              </a:rPr>
              <a:t>Energy </a:t>
            </a:r>
            <a:r>
              <a:rPr lang="en-US" altLang="zh-CN" sz="1400" i="1" dirty="0">
                <a:solidFill>
                  <a:srgbClr val="000000"/>
                </a:solidFill>
                <a:latin typeface="Times New Roman" pitchFamily="18" charset="0"/>
                <a:cs typeface="Times New Roman" pitchFamily="18" charset="0"/>
              </a:rPr>
              <a:t>&amp; Fuels </a:t>
            </a:r>
            <a:r>
              <a:rPr lang="en-US" altLang="zh-CN" sz="1400" dirty="0" smtClean="0">
                <a:solidFill>
                  <a:srgbClr val="000000"/>
                </a:solidFill>
                <a:latin typeface="Times New Roman" pitchFamily="18" charset="0"/>
                <a:cs typeface="Times New Roman" pitchFamily="18" charset="0"/>
              </a:rPr>
              <a:t>(in press).</a:t>
            </a:r>
            <a:endParaRPr lang="en-US" altLang="zh-CN" sz="1400" dirty="0" smtClean="0">
              <a:solidFill>
                <a:srgbClr val="000000"/>
              </a:solidFill>
              <a:latin typeface="Times New Roman" pitchFamily="18" charset="0"/>
              <a:ea typeface="宋体" pitchFamily="2" charset="-122"/>
              <a:cs typeface="Times New Roman" pitchFamily="18" charset="0"/>
            </a:endParaRPr>
          </a:p>
        </p:txBody>
      </p:sp>
      <p:sp>
        <p:nvSpPr>
          <p:cNvPr id="10" name="Rectangle 9"/>
          <p:cNvSpPr/>
          <p:nvPr/>
        </p:nvSpPr>
        <p:spPr>
          <a:xfrm>
            <a:off x="864090" y="4495800"/>
            <a:ext cx="3223959" cy="369332"/>
          </a:xfrm>
          <a:prstGeom prst="rect">
            <a:avLst/>
          </a:prstGeom>
        </p:spPr>
        <p:txBody>
          <a:bodyPr wrap="none">
            <a:spAutoFit/>
          </a:bodyPr>
          <a:lstStyle/>
          <a:p>
            <a:r>
              <a:rPr lang="en-US" b="1" dirty="0" smtClean="0"/>
              <a:t>Hybrid contour plot method</a:t>
            </a:r>
            <a:endParaRPr lang="en-US" b="1" dirty="0"/>
          </a:p>
        </p:txBody>
      </p:sp>
      <p:sp>
        <p:nvSpPr>
          <p:cNvPr id="11" name="Rectangle 10"/>
          <p:cNvSpPr/>
          <p:nvPr/>
        </p:nvSpPr>
        <p:spPr>
          <a:xfrm>
            <a:off x="5592269" y="4495800"/>
            <a:ext cx="2698175" cy="369332"/>
          </a:xfrm>
          <a:prstGeom prst="rect">
            <a:avLst/>
          </a:prstGeom>
        </p:spPr>
        <p:txBody>
          <a:bodyPr wrap="none">
            <a:spAutoFit/>
          </a:bodyPr>
          <a:lstStyle/>
          <a:p>
            <a:r>
              <a:rPr lang="en-US" b="1" dirty="0" smtClean="0"/>
              <a:t>Fit to steady-state data</a:t>
            </a:r>
            <a:endParaRPr lang="en-US" b="1" dirty="0"/>
          </a:p>
        </p:txBody>
      </p:sp>
    </p:spTree>
    <p:extLst>
      <p:ext uri="{BB962C8B-B14F-4D97-AF65-F5344CB8AC3E}">
        <p14:creationId xmlns:p14="http://schemas.microsoft.com/office/powerpoint/2010/main" val="1274920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Findings in Part 1 of this series of </a:t>
            </a:r>
            <a:r>
              <a:rPr lang="en-US" b="1" dirty="0" smtClean="0">
                <a:solidFill>
                  <a:schemeClr val="tx1"/>
                </a:solidFill>
              </a:rPr>
              <a:t>work</a:t>
            </a:r>
            <a:endParaRPr lang="en-US" b="1" dirty="0">
              <a:solidFill>
                <a:schemeClr val="tx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727" y="1828800"/>
            <a:ext cx="4114800" cy="222456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600" y="1828800"/>
            <a:ext cx="4114800" cy="2224564"/>
          </a:xfrm>
          <a:prstGeom prst="rect">
            <a:avLst/>
          </a:prstGeom>
        </p:spPr>
      </p:pic>
      <p:sp>
        <p:nvSpPr>
          <p:cNvPr id="8" name="Slide Number Placeholder 7"/>
          <p:cNvSpPr>
            <a:spLocks noGrp="1"/>
          </p:cNvSpPr>
          <p:nvPr>
            <p:ph type="sldNum" sz="quarter" idx="12"/>
          </p:nvPr>
        </p:nvSpPr>
        <p:spPr/>
        <p:txBody>
          <a:bodyPr/>
          <a:lstStyle/>
          <a:p>
            <a:pPr>
              <a:defRPr/>
            </a:pPr>
            <a:fld id="{82084471-68C0-4397-87C2-6B97CF182F46}" type="slidenum">
              <a:rPr lang="en-US" altLang="zh-CN" smtClean="0"/>
              <a:pPr>
                <a:defRPr/>
              </a:pPr>
              <a:t>4</a:t>
            </a:fld>
            <a:endParaRPr lang="en-US" altLang="zh-CN"/>
          </a:p>
        </p:txBody>
      </p:sp>
      <p:sp>
        <p:nvSpPr>
          <p:cNvPr id="9" name="Rectangle 7"/>
          <p:cNvSpPr>
            <a:spLocks noChangeArrowheads="1"/>
          </p:cNvSpPr>
          <p:nvPr>
            <p:custDataLst>
              <p:tags r:id="rId1"/>
            </p:custDataLst>
          </p:nvPr>
        </p:nvSpPr>
        <p:spPr bwMode="auto">
          <a:xfrm>
            <a:off x="685800" y="6243030"/>
            <a:ext cx="8001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342900" indent="-342900">
              <a:buFontTx/>
              <a:buAutoNum type="arabicPeriod"/>
            </a:pPr>
            <a:r>
              <a:rPr lang="en-US" altLang="zh-CN" sz="1400" dirty="0">
                <a:solidFill>
                  <a:srgbClr val="000000"/>
                </a:solidFill>
                <a:latin typeface="Times New Roman" pitchFamily="18" charset="0"/>
                <a:cs typeface="Times New Roman" pitchFamily="18" charset="0"/>
              </a:rPr>
              <a:t>Ma, K.; Lopez-Salinas, J.L.; Puerto, </a:t>
            </a:r>
            <a:r>
              <a:rPr lang="en-US" altLang="zh-CN" sz="1400" dirty="0" smtClean="0">
                <a:solidFill>
                  <a:srgbClr val="000000"/>
                </a:solidFill>
                <a:latin typeface="Times New Roman" pitchFamily="18" charset="0"/>
                <a:cs typeface="Times New Roman" pitchFamily="18" charset="0"/>
              </a:rPr>
              <a:t>M.C</a:t>
            </a:r>
            <a:r>
              <a:rPr lang="en-US" altLang="zh-CN" sz="1400" dirty="0">
                <a:solidFill>
                  <a:srgbClr val="000000"/>
                </a:solidFill>
                <a:latin typeface="Times New Roman" pitchFamily="18" charset="0"/>
                <a:cs typeface="Times New Roman" pitchFamily="18" charset="0"/>
              </a:rPr>
              <a:t>.;  </a:t>
            </a:r>
            <a:r>
              <a:rPr lang="en-US" altLang="zh-CN" sz="1400" dirty="0" smtClean="0">
                <a:solidFill>
                  <a:srgbClr val="000000"/>
                </a:solidFill>
                <a:latin typeface="Times New Roman" pitchFamily="18" charset="0"/>
                <a:cs typeface="Times New Roman" pitchFamily="18" charset="0"/>
              </a:rPr>
              <a:t>Miller, C.A.; </a:t>
            </a:r>
            <a:r>
              <a:rPr lang="en-US" altLang="zh-CN" sz="1400" dirty="0" err="1" smtClean="0">
                <a:solidFill>
                  <a:srgbClr val="000000"/>
                </a:solidFill>
                <a:latin typeface="Times New Roman" pitchFamily="18" charset="0"/>
                <a:cs typeface="Times New Roman" pitchFamily="18" charset="0"/>
              </a:rPr>
              <a:t>Biswal</a:t>
            </a:r>
            <a:r>
              <a:rPr lang="en-US" altLang="zh-CN" sz="1400" dirty="0">
                <a:solidFill>
                  <a:srgbClr val="000000"/>
                </a:solidFill>
                <a:latin typeface="Times New Roman" pitchFamily="18" charset="0"/>
                <a:cs typeface="Times New Roman" pitchFamily="18" charset="0"/>
              </a:rPr>
              <a:t>, S.L.; </a:t>
            </a:r>
            <a:r>
              <a:rPr lang="en-US" altLang="zh-CN" sz="1400" dirty="0" err="1">
                <a:solidFill>
                  <a:srgbClr val="000000"/>
                </a:solidFill>
                <a:latin typeface="Times New Roman" pitchFamily="18" charset="0"/>
                <a:cs typeface="Times New Roman" pitchFamily="18" charset="0"/>
              </a:rPr>
              <a:t>Hirasaki</a:t>
            </a:r>
            <a:r>
              <a:rPr lang="en-US" altLang="zh-CN" sz="1400" dirty="0">
                <a:solidFill>
                  <a:srgbClr val="000000"/>
                </a:solidFill>
                <a:latin typeface="Times New Roman" pitchFamily="18" charset="0"/>
                <a:cs typeface="Times New Roman" pitchFamily="18" charset="0"/>
              </a:rPr>
              <a:t>, G.J., </a:t>
            </a:r>
            <a:r>
              <a:rPr lang="en-US" altLang="zh-CN" sz="1400" i="1" dirty="0" smtClean="0">
                <a:solidFill>
                  <a:srgbClr val="000000"/>
                </a:solidFill>
                <a:latin typeface="Times New Roman" pitchFamily="18" charset="0"/>
                <a:cs typeface="Times New Roman" pitchFamily="18" charset="0"/>
              </a:rPr>
              <a:t>Energy </a:t>
            </a:r>
            <a:r>
              <a:rPr lang="en-US" altLang="zh-CN" sz="1400" i="1" dirty="0">
                <a:solidFill>
                  <a:srgbClr val="000000"/>
                </a:solidFill>
                <a:latin typeface="Times New Roman" pitchFamily="18" charset="0"/>
                <a:cs typeface="Times New Roman" pitchFamily="18" charset="0"/>
              </a:rPr>
              <a:t>&amp; Fuels </a:t>
            </a:r>
            <a:r>
              <a:rPr lang="en-US" altLang="zh-CN" sz="1400" dirty="0" smtClean="0">
                <a:solidFill>
                  <a:srgbClr val="000000"/>
                </a:solidFill>
                <a:latin typeface="Times New Roman" pitchFamily="18" charset="0"/>
                <a:cs typeface="Times New Roman" pitchFamily="18" charset="0"/>
              </a:rPr>
              <a:t>(in press).</a:t>
            </a:r>
            <a:endParaRPr lang="en-US" altLang="zh-CN" sz="1400" dirty="0" smtClean="0">
              <a:solidFill>
                <a:srgbClr val="000000"/>
              </a:solidFill>
              <a:latin typeface="Times New Roman" pitchFamily="18" charset="0"/>
              <a:ea typeface="宋体" pitchFamily="2" charset="-122"/>
              <a:cs typeface="Times New Roman" pitchFamily="18" charset="0"/>
            </a:endParaRPr>
          </a:p>
        </p:txBody>
      </p:sp>
      <p:sp>
        <p:nvSpPr>
          <p:cNvPr id="10" name="Rectangle 9"/>
          <p:cNvSpPr/>
          <p:nvPr/>
        </p:nvSpPr>
        <p:spPr>
          <a:xfrm>
            <a:off x="98793" y="4475018"/>
            <a:ext cx="4903907" cy="369332"/>
          </a:xfrm>
          <a:prstGeom prst="rect">
            <a:avLst/>
          </a:prstGeom>
        </p:spPr>
        <p:txBody>
          <a:bodyPr wrap="none">
            <a:spAutoFit/>
          </a:bodyPr>
          <a:lstStyle/>
          <a:p>
            <a:r>
              <a:rPr lang="en-US" b="1" dirty="0" smtClean="0"/>
              <a:t>Fit to steady-state data with different </a:t>
            </a:r>
            <a:r>
              <a:rPr lang="en-US" b="1" i="1" dirty="0" err="1" smtClean="0"/>
              <a:t>epdry</a:t>
            </a:r>
            <a:endParaRPr lang="en-US" b="1" i="1" dirty="0"/>
          </a:p>
        </p:txBody>
      </p:sp>
      <p:sp>
        <p:nvSpPr>
          <p:cNvPr id="11" name="Rectangle 10"/>
          <p:cNvSpPr/>
          <p:nvPr/>
        </p:nvSpPr>
        <p:spPr>
          <a:xfrm>
            <a:off x="5085720" y="4495800"/>
            <a:ext cx="3813865" cy="369332"/>
          </a:xfrm>
          <a:prstGeom prst="rect">
            <a:avLst/>
          </a:prstGeom>
        </p:spPr>
        <p:txBody>
          <a:bodyPr wrap="none">
            <a:spAutoFit/>
          </a:bodyPr>
          <a:lstStyle/>
          <a:p>
            <a:r>
              <a:rPr lang="en-US" b="1" dirty="0" smtClean="0"/>
              <a:t>Fit to transient experimental data</a:t>
            </a:r>
            <a:endParaRPr lang="en-US" b="1" dirty="0"/>
          </a:p>
        </p:txBody>
      </p:sp>
    </p:spTree>
    <p:extLst>
      <p:ext uri="{BB962C8B-B14F-4D97-AF65-F5344CB8AC3E}">
        <p14:creationId xmlns:p14="http://schemas.microsoft.com/office/powerpoint/2010/main" val="341685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3"/>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Non-graphical solution to match the transition foam viscosity</a:t>
            </a:r>
          </a:p>
        </p:txBody>
      </p:sp>
      <p:sp>
        <p:nvSpPr>
          <p:cNvPr id="1044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449" name="Object 1"/>
          <p:cNvGraphicFramePr>
            <a:graphicFrameLocks noChangeAspect="1"/>
          </p:cNvGraphicFramePr>
          <p:nvPr>
            <p:extLst>
              <p:ext uri="{D42A27DB-BD31-4B8C-83A1-F6EECF244321}">
                <p14:modId xmlns:p14="http://schemas.microsoft.com/office/powerpoint/2010/main" val="1730947315"/>
              </p:ext>
            </p:extLst>
          </p:nvPr>
        </p:nvGraphicFramePr>
        <p:xfrm>
          <a:off x="304800" y="2247900"/>
          <a:ext cx="3810000" cy="323850"/>
        </p:xfrm>
        <a:graphic>
          <a:graphicData uri="http://schemas.openxmlformats.org/presentationml/2006/ole">
            <mc:AlternateContent xmlns:mc="http://schemas.openxmlformats.org/markup-compatibility/2006">
              <mc:Choice xmlns:v="urn:schemas-microsoft-com:vml" Requires="v">
                <p:oleObj spid="_x0000_s104748" name="Equation" r:id="rId6" imgW="3873500" imgH="304800" progId="Equation.3">
                  <p:embed/>
                </p:oleObj>
              </mc:Choice>
              <mc:Fallback>
                <p:oleObj name="Equation" r:id="rId6" imgW="3873500" imgH="304800" progId="Equation.3">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2247900"/>
                        <a:ext cx="3810000" cy="323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4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451" name="Object 3"/>
          <p:cNvGraphicFramePr>
            <a:graphicFrameLocks noChangeAspect="1"/>
          </p:cNvGraphicFramePr>
          <p:nvPr>
            <p:extLst>
              <p:ext uri="{D42A27DB-BD31-4B8C-83A1-F6EECF244321}">
                <p14:modId xmlns:p14="http://schemas.microsoft.com/office/powerpoint/2010/main" val="3383876697"/>
              </p:ext>
            </p:extLst>
          </p:nvPr>
        </p:nvGraphicFramePr>
        <p:xfrm>
          <a:off x="304800" y="3009900"/>
          <a:ext cx="2705100" cy="704850"/>
        </p:xfrm>
        <a:graphic>
          <a:graphicData uri="http://schemas.openxmlformats.org/presentationml/2006/ole">
            <mc:AlternateContent xmlns:mc="http://schemas.openxmlformats.org/markup-compatibility/2006">
              <mc:Choice xmlns:v="urn:schemas-microsoft-com:vml" Requires="v">
                <p:oleObj spid="_x0000_s104749" name="Equation" r:id="rId8" imgW="2755900" imgH="685800" progId="Equation.3">
                  <p:embed/>
                </p:oleObj>
              </mc:Choice>
              <mc:Fallback>
                <p:oleObj name="Equation" r:id="rId8" imgW="2755900" imgH="685800" progId="Equation.3">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3009900"/>
                        <a:ext cx="2705100" cy="70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4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453" name="Object 5"/>
          <p:cNvGraphicFramePr>
            <a:graphicFrameLocks noChangeAspect="1"/>
          </p:cNvGraphicFramePr>
          <p:nvPr>
            <p:extLst>
              <p:ext uri="{D42A27DB-BD31-4B8C-83A1-F6EECF244321}">
                <p14:modId xmlns:p14="http://schemas.microsoft.com/office/powerpoint/2010/main" val="4006339901"/>
              </p:ext>
            </p:extLst>
          </p:nvPr>
        </p:nvGraphicFramePr>
        <p:xfrm>
          <a:off x="304800" y="3924300"/>
          <a:ext cx="2524125" cy="647700"/>
        </p:xfrm>
        <a:graphic>
          <a:graphicData uri="http://schemas.openxmlformats.org/presentationml/2006/ole">
            <mc:AlternateContent xmlns:mc="http://schemas.openxmlformats.org/markup-compatibility/2006">
              <mc:Choice xmlns:v="urn:schemas-microsoft-com:vml" Requires="v">
                <p:oleObj spid="_x0000_s104750" name="Equation" r:id="rId10" imgW="2565400" imgH="673100" progId="Equation.3">
                  <p:embed/>
                </p:oleObj>
              </mc:Choice>
              <mc:Fallback>
                <p:oleObj name="Equation" r:id="rId10" imgW="2565400" imgH="673100"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3924300"/>
                        <a:ext cx="2524125"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4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455" name="Object 7"/>
          <p:cNvGraphicFramePr>
            <a:graphicFrameLocks noChangeAspect="1"/>
          </p:cNvGraphicFramePr>
          <p:nvPr>
            <p:extLst>
              <p:ext uri="{D42A27DB-BD31-4B8C-83A1-F6EECF244321}">
                <p14:modId xmlns:p14="http://schemas.microsoft.com/office/powerpoint/2010/main" val="3299707027"/>
              </p:ext>
            </p:extLst>
          </p:nvPr>
        </p:nvGraphicFramePr>
        <p:xfrm>
          <a:off x="752475" y="5753100"/>
          <a:ext cx="5419725" cy="542925"/>
        </p:xfrm>
        <a:graphic>
          <a:graphicData uri="http://schemas.openxmlformats.org/presentationml/2006/ole">
            <mc:AlternateContent xmlns:mc="http://schemas.openxmlformats.org/markup-compatibility/2006">
              <mc:Choice xmlns:v="urn:schemas-microsoft-com:vml" Requires="v">
                <p:oleObj spid="_x0000_s104751" name="Equation" r:id="rId12" imgW="5372100" imgH="546100" progId="Equation.3">
                  <p:embed/>
                </p:oleObj>
              </mc:Choice>
              <mc:Fallback>
                <p:oleObj name="Equation" r:id="rId12" imgW="5372100" imgH="546100" progId="Equation.3">
                  <p:embed/>
                  <p:pic>
                    <p:nvPicPr>
                      <p:cNvPr id="0"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2475" y="5753100"/>
                        <a:ext cx="541972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45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457" name="Object 9"/>
          <p:cNvGraphicFramePr>
            <a:graphicFrameLocks noChangeAspect="1"/>
          </p:cNvGraphicFramePr>
          <p:nvPr>
            <p:extLst>
              <p:ext uri="{D42A27DB-BD31-4B8C-83A1-F6EECF244321}">
                <p14:modId xmlns:p14="http://schemas.microsoft.com/office/powerpoint/2010/main" val="106420271"/>
              </p:ext>
            </p:extLst>
          </p:nvPr>
        </p:nvGraphicFramePr>
        <p:xfrm>
          <a:off x="752475" y="6372225"/>
          <a:ext cx="1838325" cy="257175"/>
        </p:xfrm>
        <a:graphic>
          <a:graphicData uri="http://schemas.openxmlformats.org/presentationml/2006/ole">
            <mc:AlternateContent xmlns:mc="http://schemas.openxmlformats.org/markup-compatibility/2006">
              <mc:Choice xmlns:v="urn:schemas-microsoft-com:vml" Requires="v">
                <p:oleObj spid="_x0000_s104752" name="Equation" r:id="rId14" imgW="1892300" imgH="241300" progId="Equation.3">
                  <p:embed/>
                </p:oleObj>
              </mc:Choice>
              <mc:Fallback>
                <p:oleObj name="Equation" r:id="rId14" imgW="1892300" imgH="241300" progId="Equation.3">
                  <p:embed/>
                  <p:pic>
                    <p:nvPicPr>
                      <p:cNvPr id="0" name="Picture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2475" y="6372225"/>
                        <a:ext cx="183832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 name="Picture 13"/>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4724400" y="1219200"/>
            <a:ext cx="4253334" cy="4406667"/>
          </a:xfrm>
          <a:prstGeom prst="rect">
            <a:avLst/>
          </a:prstGeom>
          <a:noFill/>
          <a:ln>
            <a:noFill/>
          </a:ln>
        </p:spPr>
      </p:pic>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5</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2"/>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Non-unique solutions to match the transition foam viscosity</a:t>
            </a:r>
          </a:p>
        </p:txBody>
      </p:sp>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6</a:t>
            </a:fld>
            <a:endParaRPr lang="en-US" altLang="zh-CN"/>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66862" y="1143001"/>
            <a:ext cx="4574118" cy="2453933"/>
          </a:xfrm>
          <a:prstGeom prst="rect">
            <a:avLst/>
          </a:prstGeom>
          <a:noFill/>
          <a:ln>
            <a:noFill/>
          </a:ln>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4482" y="3962401"/>
            <a:ext cx="4574118" cy="2453933"/>
          </a:xfrm>
          <a:prstGeom prst="rect">
            <a:avLst/>
          </a:prstGeom>
          <a:noFill/>
          <a:ln>
            <a:noFill/>
          </a:ln>
        </p:spPr>
      </p:pic>
      <p:sp>
        <p:nvSpPr>
          <p:cNvPr id="10" name="TextBox 9"/>
          <p:cNvSpPr txBox="1"/>
          <p:nvPr/>
        </p:nvSpPr>
        <p:spPr>
          <a:xfrm>
            <a:off x="1039091" y="4639270"/>
            <a:ext cx="2008909" cy="923330"/>
          </a:xfrm>
          <a:prstGeom prst="rect">
            <a:avLst/>
          </a:prstGeom>
          <a:noFill/>
        </p:spPr>
        <p:txBody>
          <a:bodyPr wrap="square" rtlCol="0">
            <a:spAutoFit/>
          </a:bodyPr>
          <a:lstStyle/>
          <a:p>
            <a:r>
              <a:rPr lang="en-US" b="1" dirty="0" smtClean="0">
                <a:solidFill>
                  <a:srgbClr val="FF0000"/>
                </a:solidFill>
              </a:rPr>
              <a:t>If we apply the constraint </a:t>
            </a:r>
            <a:r>
              <a:rPr lang="en-US" b="1" i="1" dirty="0" err="1" smtClean="0">
                <a:solidFill>
                  <a:srgbClr val="FF0000"/>
                </a:solidFill>
              </a:rPr>
              <a:t>fmdry</a:t>
            </a:r>
            <a:r>
              <a:rPr lang="en-US" b="1" dirty="0" smtClean="0">
                <a:solidFill>
                  <a:srgbClr val="FF0000"/>
                </a:solidFill>
              </a:rPr>
              <a:t>&lt;</a:t>
            </a:r>
            <a:r>
              <a:rPr lang="en-US" b="1" dirty="0" err="1" smtClean="0">
                <a:solidFill>
                  <a:srgbClr val="FF0000"/>
                </a:solidFill>
              </a:rPr>
              <a:t>S</a:t>
            </a:r>
            <a:r>
              <a:rPr lang="en-US" b="1" baseline="-25000" dirty="0" err="1" smtClean="0">
                <a:solidFill>
                  <a:srgbClr val="FF0000"/>
                </a:solidFill>
              </a:rPr>
              <a:t>w</a:t>
            </a:r>
            <a:r>
              <a:rPr lang="en-US" b="1" baseline="30000" dirty="0" err="1" smtClean="0">
                <a:solidFill>
                  <a:srgbClr val="FF0000"/>
                </a:solidFill>
              </a:rPr>
              <a:t>t</a:t>
            </a:r>
            <a:r>
              <a:rPr lang="en-US" b="1" dirty="0">
                <a:solidFill>
                  <a:srgbClr val="FF0000"/>
                </a:solidFill>
              </a:rPr>
              <a:t> …</a:t>
            </a:r>
            <a:endParaRPr lang="en-US" b="1" baseline="30000" dirty="0">
              <a:solidFill>
                <a:srgbClr val="FF0000"/>
              </a:solidFill>
            </a:endParaRPr>
          </a:p>
        </p:txBody>
      </p:sp>
      <p:sp>
        <p:nvSpPr>
          <p:cNvPr id="11" name="TextBox 10"/>
          <p:cNvSpPr txBox="1"/>
          <p:nvPr/>
        </p:nvSpPr>
        <p:spPr>
          <a:xfrm>
            <a:off x="1039091" y="1908302"/>
            <a:ext cx="2008909" cy="646331"/>
          </a:xfrm>
          <a:prstGeom prst="rect">
            <a:avLst/>
          </a:prstGeom>
          <a:noFill/>
        </p:spPr>
        <p:txBody>
          <a:bodyPr wrap="square" rtlCol="0">
            <a:spAutoFit/>
          </a:bodyPr>
          <a:lstStyle/>
          <a:p>
            <a:r>
              <a:rPr lang="en-US" b="1" dirty="0" smtClean="0">
                <a:solidFill>
                  <a:srgbClr val="FF0000"/>
                </a:solidFill>
              </a:rPr>
              <a:t>Hybrid contour plot method</a:t>
            </a:r>
            <a:endParaRPr lang="en-US" b="1" baseline="30000" dirty="0">
              <a:solidFill>
                <a:srgbClr val="FF000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2"/>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Non-unique solutions to match the transition foam viscosity</a:t>
            </a: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7657" y="1824355"/>
            <a:ext cx="6657143" cy="4114286"/>
          </a:xfrm>
          <a:prstGeom prst="rect">
            <a:avLst/>
          </a:prstGeom>
          <a:noFill/>
          <a:ln>
            <a:noFill/>
          </a:ln>
        </p:spPr>
      </p:pic>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7</a:t>
            </a:fld>
            <a:endParaRPr lang="en-US" altLang="zh-CN"/>
          </a:p>
        </p:txBody>
      </p:sp>
      <p:sp>
        <p:nvSpPr>
          <p:cNvPr id="6" name="Rectangle 7"/>
          <p:cNvSpPr>
            <a:spLocks noChangeArrowheads="1"/>
          </p:cNvSpPr>
          <p:nvPr>
            <p:custDataLst>
              <p:tags r:id="rId3"/>
            </p:custDataLst>
          </p:nvPr>
        </p:nvSpPr>
        <p:spPr bwMode="auto">
          <a:xfrm>
            <a:off x="546276" y="6196235"/>
            <a:ext cx="859772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342900" indent="-342900">
              <a:buFontTx/>
              <a:buAutoNum type="arabicPeriod"/>
            </a:pPr>
            <a:r>
              <a:rPr lang="en-US" altLang="zh-CN" sz="1400" dirty="0">
                <a:solidFill>
                  <a:srgbClr val="000000"/>
                </a:solidFill>
                <a:latin typeface="Times New Roman" pitchFamily="18" charset="0"/>
                <a:cs typeface="Times New Roman" pitchFamily="18" charset="0"/>
              </a:rPr>
              <a:t>Ma, K.; </a:t>
            </a:r>
            <a:r>
              <a:rPr lang="en-US" altLang="zh-CN" sz="1400" dirty="0" err="1" smtClean="0">
                <a:solidFill>
                  <a:srgbClr val="000000"/>
                </a:solidFill>
                <a:latin typeface="Times New Roman" pitchFamily="18" charset="0"/>
                <a:cs typeface="Times New Roman" pitchFamily="18" charset="0"/>
              </a:rPr>
              <a:t>Farajzadeh</a:t>
            </a:r>
            <a:r>
              <a:rPr lang="en-US" altLang="zh-CN" sz="1400" dirty="0" smtClean="0">
                <a:solidFill>
                  <a:srgbClr val="000000"/>
                </a:solidFill>
                <a:latin typeface="Times New Roman" pitchFamily="18" charset="0"/>
                <a:cs typeface="Times New Roman" pitchFamily="18" charset="0"/>
              </a:rPr>
              <a:t>, R.; Lopez-Salinas</a:t>
            </a:r>
            <a:r>
              <a:rPr lang="en-US" altLang="zh-CN" sz="1400" dirty="0">
                <a:solidFill>
                  <a:srgbClr val="000000"/>
                </a:solidFill>
                <a:latin typeface="Times New Roman" pitchFamily="18" charset="0"/>
                <a:cs typeface="Times New Roman" pitchFamily="18" charset="0"/>
              </a:rPr>
              <a:t>, J.L</a:t>
            </a:r>
            <a:r>
              <a:rPr lang="en-US" altLang="zh-CN" sz="1400" dirty="0" smtClean="0">
                <a:solidFill>
                  <a:srgbClr val="000000"/>
                </a:solidFill>
                <a:latin typeface="Times New Roman" pitchFamily="18" charset="0"/>
                <a:cs typeface="Times New Roman" pitchFamily="18" charset="0"/>
              </a:rPr>
              <a:t>.; Miller</a:t>
            </a:r>
            <a:r>
              <a:rPr lang="en-US" altLang="zh-CN" sz="1400" dirty="0">
                <a:solidFill>
                  <a:srgbClr val="000000"/>
                </a:solidFill>
                <a:latin typeface="Times New Roman" pitchFamily="18" charset="0"/>
                <a:cs typeface="Times New Roman" pitchFamily="18" charset="0"/>
              </a:rPr>
              <a:t>, C.A.; </a:t>
            </a:r>
            <a:r>
              <a:rPr lang="en-US" altLang="zh-CN" sz="1400" dirty="0" err="1">
                <a:solidFill>
                  <a:srgbClr val="000000"/>
                </a:solidFill>
                <a:latin typeface="Times New Roman" pitchFamily="18" charset="0"/>
                <a:cs typeface="Times New Roman" pitchFamily="18" charset="0"/>
              </a:rPr>
              <a:t>Biswal</a:t>
            </a:r>
            <a:r>
              <a:rPr lang="en-US" altLang="zh-CN" sz="1400" dirty="0">
                <a:solidFill>
                  <a:srgbClr val="000000"/>
                </a:solidFill>
                <a:latin typeface="Times New Roman" pitchFamily="18" charset="0"/>
                <a:cs typeface="Times New Roman" pitchFamily="18" charset="0"/>
              </a:rPr>
              <a:t>, S.L.; </a:t>
            </a:r>
            <a:r>
              <a:rPr lang="en-US" altLang="zh-CN" sz="1400" dirty="0" err="1">
                <a:solidFill>
                  <a:srgbClr val="000000"/>
                </a:solidFill>
                <a:latin typeface="Times New Roman" pitchFamily="18" charset="0"/>
                <a:cs typeface="Times New Roman" pitchFamily="18" charset="0"/>
              </a:rPr>
              <a:t>Hirasaki</a:t>
            </a:r>
            <a:r>
              <a:rPr lang="en-US" altLang="zh-CN" sz="1400" dirty="0">
                <a:solidFill>
                  <a:srgbClr val="000000"/>
                </a:solidFill>
                <a:latin typeface="Times New Roman" pitchFamily="18" charset="0"/>
                <a:cs typeface="Times New Roman" pitchFamily="18" charset="0"/>
              </a:rPr>
              <a:t>, G.J., SPE </a:t>
            </a:r>
            <a:r>
              <a:rPr lang="en-US" altLang="zh-CN" sz="1400" dirty="0" smtClean="0">
                <a:solidFill>
                  <a:srgbClr val="000000"/>
                </a:solidFill>
                <a:latin typeface="Times New Roman" pitchFamily="18" charset="0"/>
                <a:cs typeface="Times New Roman" pitchFamily="18" charset="0"/>
              </a:rPr>
              <a:t>165263 for presentation at the SPE Enhanced Oil Recovery Conference held in Kuala Lumpur, Malaysia, 2-4 July 2013.</a:t>
            </a:r>
          </a:p>
        </p:txBody>
      </p:sp>
    </p:spTree>
    <p:custDataLst>
      <p:tags r:id="rId1"/>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2"/>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Non-unique solutions to match the transition foam viscosity</a:t>
            </a:r>
          </a:p>
        </p:txBody>
      </p:sp>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8</a:t>
            </a:fld>
            <a:endParaRPr lang="en-US" altLang="zh-CN"/>
          </a:p>
        </p:txBody>
      </p:sp>
      <p:sp>
        <p:nvSpPr>
          <p:cNvPr id="9" name="Rectangle 7"/>
          <p:cNvSpPr>
            <a:spLocks noChangeArrowheads="1"/>
          </p:cNvSpPr>
          <p:nvPr>
            <p:custDataLst>
              <p:tags r:id="rId3"/>
            </p:custDataLst>
          </p:nvPr>
        </p:nvSpPr>
        <p:spPr bwMode="auto">
          <a:xfrm>
            <a:off x="546276" y="6196235"/>
            <a:ext cx="859772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342900" indent="-342900">
              <a:buFontTx/>
              <a:buAutoNum type="arabicPeriod"/>
            </a:pPr>
            <a:r>
              <a:rPr lang="en-US" altLang="zh-CN" sz="1400" dirty="0">
                <a:solidFill>
                  <a:srgbClr val="000000"/>
                </a:solidFill>
                <a:latin typeface="Times New Roman" pitchFamily="18" charset="0"/>
                <a:cs typeface="Times New Roman" pitchFamily="18" charset="0"/>
              </a:rPr>
              <a:t>Ma, K.; </a:t>
            </a:r>
            <a:r>
              <a:rPr lang="en-US" altLang="zh-CN" sz="1400" dirty="0" err="1" smtClean="0">
                <a:solidFill>
                  <a:srgbClr val="000000"/>
                </a:solidFill>
                <a:latin typeface="Times New Roman" pitchFamily="18" charset="0"/>
                <a:cs typeface="Times New Roman" pitchFamily="18" charset="0"/>
              </a:rPr>
              <a:t>Farajzadeh</a:t>
            </a:r>
            <a:r>
              <a:rPr lang="en-US" altLang="zh-CN" sz="1400" dirty="0" smtClean="0">
                <a:solidFill>
                  <a:srgbClr val="000000"/>
                </a:solidFill>
                <a:latin typeface="Times New Roman" pitchFamily="18" charset="0"/>
                <a:cs typeface="Times New Roman" pitchFamily="18" charset="0"/>
              </a:rPr>
              <a:t>, R.; Lopez-Salinas</a:t>
            </a:r>
            <a:r>
              <a:rPr lang="en-US" altLang="zh-CN" sz="1400" dirty="0">
                <a:solidFill>
                  <a:srgbClr val="000000"/>
                </a:solidFill>
                <a:latin typeface="Times New Roman" pitchFamily="18" charset="0"/>
                <a:cs typeface="Times New Roman" pitchFamily="18" charset="0"/>
              </a:rPr>
              <a:t>, J.L</a:t>
            </a:r>
            <a:r>
              <a:rPr lang="en-US" altLang="zh-CN" sz="1400" dirty="0" smtClean="0">
                <a:solidFill>
                  <a:srgbClr val="000000"/>
                </a:solidFill>
                <a:latin typeface="Times New Roman" pitchFamily="18" charset="0"/>
                <a:cs typeface="Times New Roman" pitchFamily="18" charset="0"/>
              </a:rPr>
              <a:t>.; Miller</a:t>
            </a:r>
            <a:r>
              <a:rPr lang="en-US" altLang="zh-CN" sz="1400" dirty="0">
                <a:solidFill>
                  <a:srgbClr val="000000"/>
                </a:solidFill>
                <a:latin typeface="Times New Roman" pitchFamily="18" charset="0"/>
                <a:cs typeface="Times New Roman" pitchFamily="18" charset="0"/>
              </a:rPr>
              <a:t>, C.A.; </a:t>
            </a:r>
            <a:r>
              <a:rPr lang="en-US" altLang="zh-CN" sz="1400" dirty="0" err="1">
                <a:solidFill>
                  <a:srgbClr val="000000"/>
                </a:solidFill>
                <a:latin typeface="Times New Roman" pitchFamily="18" charset="0"/>
                <a:cs typeface="Times New Roman" pitchFamily="18" charset="0"/>
              </a:rPr>
              <a:t>Biswal</a:t>
            </a:r>
            <a:r>
              <a:rPr lang="en-US" altLang="zh-CN" sz="1400" dirty="0">
                <a:solidFill>
                  <a:srgbClr val="000000"/>
                </a:solidFill>
                <a:latin typeface="Times New Roman" pitchFamily="18" charset="0"/>
                <a:cs typeface="Times New Roman" pitchFamily="18" charset="0"/>
              </a:rPr>
              <a:t>, S.L.; </a:t>
            </a:r>
            <a:r>
              <a:rPr lang="en-US" altLang="zh-CN" sz="1400" dirty="0" err="1">
                <a:solidFill>
                  <a:srgbClr val="000000"/>
                </a:solidFill>
                <a:latin typeface="Times New Roman" pitchFamily="18" charset="0"/>
                <a:cs typeface="Times New Roman" pitchFamily="18" charset="0"/>
              </a:rPr>
              <a:t>Hirasaki</a:t>
            </a:r>
            <a:r>
              <a:rPr lang="en-US" altLang="zh-CN" sz="1400" dirty="0">
                <a:solidFill>
                  <a:srgbClr val="000000"/>
                </a:solidFill>
                <a:latin typeface="Times New Roman" pitchFamily="18" charset="0"/>
                <a:cs typeface="Times New Roman" pitchFamily="18" charset="0"/>
              </a:rPr>
              <a:t>, G.J., SPE </a:t>
            </a:r>
            <a:r>
              <a:rPr lang="en-US" altLang="zh-CN" sz="1400" dirty="0" smtClean="0">
                <a:solidFill>
                  <a:srgbClr val="000000"/>
                </a:solidFill>
                <a:latin typeface="Times New Roman" pitchFamily="18" charset="0"/>
                <a:cs typeface="Times New Roman" pitchFamily="18" charset="0"/>
              </a:rPr>
              <a:t>165263 for presentation at the SPE Enhanced Oil Recovery Conference held in Kuala Lumpur, Malaysia, 2-4 July 2013.</a:t>
            </a:r>
          </a:p>
        </p:txBody>
      </p:sp>
      <p:pic>
        <p:nvPicPr>
          <p:cNvPr id="10" name="Picture 9"/>
          <p:cNvPicPr>
            <a:picLocks noChangeAspect="1"/>
          </p:cNvPicPr>
          <p:nvPr/>
        </p:nvPicPr>
        <p:blipFill>
          <a:blip r:embed="rId6" cstate="print"/>
          <a:srcRect/>
          <a:stretch>
            <a:fillRect/>
          </a:stretch>
        </p:blipFill>
        <p:spPr bwMode="auto">
          <a:xfrm>
            <a:off x="304800" y="1984375"/>
            <a:ext cx="2633345" cy="2513473"/>
          </a:xfrm>
          <a:prstGeom prst="rect">
            <a:avLst/>
          </a:prstGeom>
          <a:noFill/>
          <a:ln w="9525">
            <a:noFill/>
            <a:miter lim="800000"/>
            <a:headEnd/>
            <a:tailEnd/>
          </a:ln>
        </p:spPr>
      </p:pic>
      <p:pic>
        <p:nvPicPr>
          <p:cNvPr id="11" name="Picture 10"/>
          <p:cNvPicPr/>
          <p:nvPr/>
        </p:nvPicPr>
        <p:blipFill>
          <a:blip r:embed="rId7" cstate="print">
            <a:extLst>
              <a:ext uri="{28A0092B-C50C-407E-A947-70E740481C1C}">
                <a14:useLocalDpi xmlns:a14="http://schemas.microsoft.com/office/drawing/2010/main" val="0"/>
              </a:ext>
            </a:extLst>
          </a:blip>
          <a:stretch>
            <a:fillRect/>
          </a:stretch>
        </p:blipFill>
        <p:spPr>
          <a:xfrm>
            <a:off x="3200400" y="1752600"/>
            <a:ext cx="5486400" cy="2974975"/>
          </a:xfrm>
          <a:prstGeom prst="rect">
            <a:avLst/>
          </a:prstGeom>
        </p:spPr>
      </p:pic>
      <p:sp>
        <p:nvSpPr>
          <p:cNvPr id="12" name="Text Box 234"/>
          <p:cNvSpPr txBox="1">
            <a:spLocks noChangeArrowheads="1"/>
          </p:cNvSpPr>
          <p:nvPr/>
        </p:nvSpPr>
        <p:spPr bwMode="auto">
          <a:xfrm>
            <a:off x="5165725" y="2057400"/>
            <a:ext cx="882650" cy="239712"/>
          </a:xfrm>
          <a:prstGeom prst="rect">
            <a:avLst/>
          </a:prstGeom>
          <a:solidFill>
            <a:srgbClr val="FFFFFF"/>
          </a:solidFill>
          <a:ln w="6350">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1100" b="0" i="0" u="none" strike="noStrike" cap="none" normalizeH="0" baseline="0" smtClean="0">
                <a:ln>
                  <a:noFill/>
                </a:ln>
                <a:solidFill>
                  <a:srgbClr val="FF0000"/>
                </a:solidFill>
                <a:effectLst/>
                <a:latin typeface="Calibri" pitchFamily="34" charset="0"/>
                <a:ea typeface="宋体" pitchFamily="2" charset="-122"/>
              </a:rPr>
              <a:t>S</a:t>
            </a:r>
            <a:r>
              <a:rPr kumimoji="0" lang="en-US" altLang="zh-CN" sz="1100" b="0" i="0" u="none" strike="noStrike" cap="none" normalizeH="0" baseline="-25000" smtClean="0">
                <a:ln>
                  <a:noFill/>
                </a:ln>
                <a:solidFill>
                  <a:srgbClr val="FF0000"/>
                </a:solidFill>
                <a:effectLst/>
                <a:latin typeface="Calibri" pitchFamily="34" charset="0"/>
                <a:ea typeface="宋体" pitchFamily="2" charset="-122"/>
              </a:rPr>
              <a:t>w</a:t>
            </a:r>
            <a:r>
              <a:rPr kumimoji="0" lang="en-US" altLang="zh-CN" sz="1100" b="0" i="0" u="none" strike="noStrike" cap="none" normalizeH="0" baseline="30000" smtClean="0">
                <a:ln>
                  <a:noFill/>
                </a:ln>
                <a:solidFill>
                  <a:srgbClr val="FF0000"/>
                </a:solidFill>
                <a:effectLst/>
                <a:latin typeface="Calibri" pitchFamily="34" charset="0"/>
                <a:ea typeface="宋体" pitchFamily="2" charset="-122"/>
              </a:rPr>
              <a:t>t</a:t>
            </a:r>
            <a:r>
              <a:rPr kumimoji="0" lang="en-US" altLang="zh-CN" sz="1100" b="0" i="0" u="none" strike="noStrike" cap="none" normalizeH="0" baseline="0" smtClean="0">
                <a:ln>
                  <a:noFill/>
                </a:ln>
                <a:solidFill>
                  <a:srgbClr val="FF0000"/>
                </a:solidFill>
                <a:effectLst/>
                <a:latin typeface="Calibri" pitchFamily="34" charset="0"/>
                <a:ea typeface="宋体" pitchFamily="2" charset="-122"/>
              </a:rPr>
              <a:t>=0.1037</a:t>
            </a:r>
            <a:endParaRPr kumimoji="0" lang="en-US" sz="1800" b="0" i="0" u="none" strike="noStrike" cap="none" normalizeH="0" baseline="0" smtClean="0">
              <a:ln>
                <a:noFill/>
              </a:ln>
              <a:solidFill>
                <a:schemeClr val="tx1"/>
              </a:solidFill>
              <a:effectLst/>
              <a:latin typeface="Arial" pitchFamily="34" charset="0"/>
            </a:endParaRPr>
          </a:p>
        </p:txBody>
      </p:sp>
      <p:sp>
        <p:nvSpPr>
          <p:cNvPr id="13" name="Text Box 13"/>
          <p:cNvSpPr txBox="1">
            <a:spLocks noChangeArrowheads="1"/>
          </p:cNvSpPr>
          <p:nvPr/>
        </p:nvSpPr>
        <p:spPr bwMode="auto">
          <a:xfrm>
            <a:off x="4648200" y="3838575"/>
            <a:ext cx="1096962" cy="428625"/>
          </a:xfrm>
          <a:prstGeom prst="rect">
            <a:avLst/>
          </a:prstGeom>
          <a:solidFill>
            <a:srgbClr val="FFFFFF"/>
          </a:solidFill>
          <a:ln w="6350">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1100" b="0" i="0" u="none" strike="noStrike" cap="none" normalizeH="0" baseline="0" smtClean="0">
                <a:ln>
                  <a:noFill/>
                </a:ln>
                <a:solidFill>
                  <a:srgbClr val="FF0000"/>
                </a:solidFill>
                <a:effectLst/>
                <a:latin typeface="Calibri" pitchFamily="34" charset="0"/>
                <a:ea typeface="宋体" pitchFamily="2" charset="-122"/>
              </a:rPr>
              <a:t>fmdry=0.1006 (model fit 1)</a:t>
            </a:r>
            <a:endParaRPr kumimoji="0" lang="en-US" sz="1800" b="0" i="0" u="none" strike="noStrike" cap="none" normalizeH="0" baseline="0" smtClean="0">
              <a:ln>
                <a:noFill/>
              </a:ln>
              <a:solidFill>
                <a:schemeClr val="tx1"/>
              </a:solidFill>
              <a:effectLst/>
              <a:latin typeface="Arial" pitchFamily="34" charset="0"/>
            </a:endParaRPr>
          </a:p>
        </p:txBody>
      </p:sp>
      <p:sp>
        <p:nvSpPr>
          <p:cNvPr id="14" name="Text Box 227"/>
          <p:cNvSpPr txBox="1">
            <a:spLocks noChangeArrowheads="1"/>
          </p:cNvSpPr>
          <p:nvPr/>
        </p:nvSpPr>
        <p:spPr bwMode="auto">
          <a:xfrm>
            <a:off x="7062788" y="3846513"/>
            <a:ext cx="1071562" cy="420687"/>
          </a:xfrm>
          <a:prstGeom prst="rect">
            <a:avLst/>
          </a:prstGeom>
          <a:solidFill>
            <a:srgbClr val="FFFFFF"/>
          </a:solidFill>
          <a:ln w="6350">
            <a:solidFill>
              <a:srgbClr val="FF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1100" b="0" i="0" u="none" strike="noStrike" cap="none" normalizeH="0" baseline="0" smtClean="0">
                <a:ln>
                  <a:noFill/>
                </a:ln>
                <a:solidFill>
                  <a:srgbClr val="FF0000"/>
                </a:solidFill>
                <a:effectLst/>
                <a:latin typeface="Calibri" pitchFamily="34" charset="0"/>
                <a:ea typeface="宋体" pitchFamily="2" charset="-122"/>
              </a:rPr>
              <a:t>fmdry=0.1216 (model fit 2)</a:t>
            </a:r>
            <a:endParaRPr kumimoji="0" lang="en-US" sz="1800" b="0" i="0" u="none" strike="noStrike" cap="none" normalizeH="0" baseline="0" smtClean="0">
              <a:ln>
                <a:noFill/>
              </a:ln>
              <a:solidFill>
                <a:schemeClr val="tx1"/>
              </a:solidFill>
              <a:effectLst/>
              <a:latin typeface="Arial" pitchFamily="34" charset="0"/>
            </a:endParaRPr>
          </a:p>
        </p:txBody>
      </p:sp>
      <p:sp>
        <p:nvSpPr>
          <p:cNvPr id="15" name="TextBox 14"/>
          <p:cNvSpPr txBox="1"/>
          <p:nvPr/>
        </p:nvSpPr>
        <p:spPr>
          <a:xfrm>
            <a:off x="20782" y="4456176"/>
            <a:ext cx="3200400" cy="738664"/>
          </a:xfrm>
          <a:prstGeom prst="rect">
            <a:avLst/>
          </a:prstGeom>
          <a:noFill/>
        </p:spPr>
        <p:txBody>
          <a:bodyPr wrap="square" rtlCol="0">
            <a:spAutoFit/>
          </a:bodyPr>
          <a:lstStyle/>
          <a:p>
            <a:pPr hangingPunct="0"/>
            <a:r>
              <a:rPr lang="en-US" sz="1400" dirty="0" err="1" smtClean="0">
                <a:latin typeface="Times New Roman" pitchFamily="18" charset="0"/>
                <a:cs typeface="Times New Roman" pitchFamily="18" charset="0"/>
              </a:rPr>
              <a:t>Khatib</a:t>
            </a:r>
            <a:r>
              <a:rPr lang="en-US" sz="1400" dirty="0">
                <a:latin typeface="Times New Roman" pitchFamily="18" charset="0"/>
                <a:cs typeface="Times New Roman" pitchFamily="18" charset="0"/>
              </a:rPr>
              <a:t>, Z. I., G. J. </a:t>
            </a:r>
            <a:r>
              <a:rPr lang="en-US" sz="1400" dirty="0" err="1">
                <a:latin typeface="Times New Roman" pitchFamily="18" charset="0"/>
                <a:cs typeface="Times New Roman" pitchFamily="18" charset="0"/>
              </a:rPr>
              <a:t>Hirasaki</a:t>
            </a:r>
            <a:r>
              <a:rPr lang="en-US" sz="1400" dirty="0">
                <a:latin typeface="Times New Roman" pitchFamily="18" charset="0"/>
                <a:cs typeface="Times New Roman" pitchFamily="18" charset="0"/>
              </a:rPr>
              <a:t>, et al. (</a:t>
            </a:r>
            <a:r>
              <a:rPr lang="en-US" sz="1400" dirty="0" smtClean="0">
                <a:latin typeface="Times New Roman" pitchFamily="18" charset="0"/>
                <a:cs typeface="Times New Roman" pitchFamily="18" charset="0"/>
              </a:rPr>
              <a:t>1988); </a:t>
            </a:r>
            <a:r>
              <a:rPr lang="nl-NL" sz="1400" dirty="0" smtClean="0">
                <a:latin typeface="Times New Roman" pitchFamily="18" charset="0"/>
                <a:cs typeface="Times New Roman" pitchFamily="18" charset="0"/>
              </a:rPr>
              <a:t>Farajzadeh</a:t>
            </a:r>
            <a:r>
              <a:rPr lang="nl-NL" sz="1400" dirty="0">
                <a:latin typeface="Times New Roman" pitchFamily="18" charset="0"/>
                <a:cs typeface="Times New Roman" pitchFamily="18" charset="0"/>
              </a:rPr>
              <a:t>, R., A. Andrianov, et al. </a:t>
            </a:r>
            <a:r>
              <a:rPr lang="en-US" sz="1400" dirty="0">
                <a:latin typeface="Times New Roman" pitchFamily="18" charset="0"/>
                <a:cs typeface="Times New Roman" pitchFamily="18" charset="0"/>
              </a:rPr>
              <a:t>(2012</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cxnSp>
        <p:nvCxnSpPr>
          <p:cNvPr id="16" name="Straight Arrow Connector 15"/>
          <p:cNvCxnSpPr/>
          <p:nvPr/>
        </p:nvCxnSpPr>
        <p:spPr>
          <a:xfrm flipH="1">
            <a:off x="4724400" y="4267200"/>
            <a:ext cx="441325" cy="6889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14" idx="2"/>
          </p:cNvCxnSpPr>
          <p:nvPr/>
        </p:nvCxnSpPr>
        <p:spPr>
          <a:xfrm>
            <a:off x="7598569" y="4267200"/>
            <a:ext cx="0" cy="6889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038600" y="5044043"/>
            <a:ext cx="1457615" cy="369332"/>
          </a:xfrm>
          <a:prstGeom prst="rect">
            <a:avLst/>
          </a:prstGeom>
          <a:noFill/>
        </p:spPr>
        <p:txBody>
          <a:bodyPr wrap="square" rtlCol="0">
            <a:spAutoFit/>
          </a:bodyPr>
          <a:lstStyle/>
          <a:p>
            <a:r>
              <a:rPr lang="en-US" b="1" i="1" dirty="0" err="1" smtClean="0">
                <a:solidFill>
                  <a:srgbClr val="FF0000"/>
                </a:solidFill>
              </a:rPr>
              <a:t>fmdry</a:t>
            </a:r>
            <a:r>
              <a:rPr lang="en-US" b="1" dirty="0" smtClean="0">
                <a:solidFill>
                  <a:srgbClr val="FF0000"/>
                </a:solidFill>
              </a:rPr>
              <a:t>&lt;</a:t>
            </a:r>
            <a:r>
              <a:rPr lang="en-US" b="1" dirty="0" err="1" smtClean="0">
                <a:solidFill>
                  <a:srgbClr val="FF0000"/>
                </a:solidFill>
              </a:rPr>
              <a:t>S</a:t>
            </a:r>
            <a:r>
              <a:rPr lang="en-US" b="1" baseline="-25000" dirty="0" err="1" smtClean="0">
                <a:solidFill>
                  <a:srgbClr val="FF0000"/>
                </a:solidFill>
              </a:rPr>
              <a:t>w</a:t>
            </a:r>
            <a:r>
              <a:rPr lang="en-US" b="1" baseline="30000" dirty="0" err="1" smtClean="0">
                <a:solidFill>
                  <a:srgbClr val="FF0000"/>
                </a:solidFill>
              </a:rPr>
              <a:t>t</a:t>
            </a:r>
            <a:endParaRPr lang="en-US" b="1" baseline="30000" dirty="0">
              <a:solidFill>
                <a:srgbClr val="FF0000"/>
              </a:solidFill>
            </a:endParaRPr>
          </a:p>
        </p:txBody>
      </p:sp>
      <p:sp>
        <p:nvSpPr>
          <p:cNvPr id="19" name="TextBox 18"/>
          <p:cNvSpPr txBox="1"/>
          <p:nvPr/>
        </p:nvSpPr>
        <p:spPr>
          <a:xfrm>
            <a:off x="6934200" y="5010174"/>
            <a:ext cx="1323110" cy="369332"/>
          </a:xfrm>
          <a:prstGeom prst="rect">
            <a:avLst/>
          </a:prstGeom>
          <a:noFill/>
        </p:spPr>
        <p:txBody>
          <a:bodyPr wrap="square" rtlCol="0">
            <a:spAutoFit/>
          </a:bodyPr>
          <a:lstStyle/>
          <a:p>
            <a:r>
              <a:rPr lang="en-US" b="1" i="1" dirty="0" err="1" smtClean="0">
                <a:solidFill>
                  <a:srgbClr val="FF0000"/>
                </a:solidFill>
              </a:rPr>
              <a:t>fmdry</a:t>
            </a:r>
            <a:r>
              <a:rPr lang="en-US" b="1" dirty="0" smtClean="0">
                <a:solidFill>
                  <a:srgbClr val="FF0000"/>
                </a:solidFill>
              </a:rPr>
              <a:t>&gt;</a:t>
            </a:r>
            <a:r>
              <a:rPr lang="en-US" b="1" dirty="0" err="1" smtClean="0">
                <a:solidFill>
                  <a:srgbClr val="FF0000"/>
                </a:solidFill>
              </a:rPr>
              <a:t>S</a:t>
            </a:r>
            <a:r>
              <a:rPr lang="en-US" b="1" baseline="-25000" dirty="0" err="1" smtClean="0">
                <a:solidFill>
                  <a:srgbClr val="FF0000"/>
                </a:solidFill>
              </a:rPr>
              <a:t>w</a:t>
            </a:r>
            <a:r>
              <a:rPr lang="en-US" b="1" baseline="30000" dirty="0" err="1" smtClean="0">
                <a:solidFill>
                  <a:srgbClr val="FF0000"/>
                </a:solidFill>
              </a:rPr>
              <a:t>t</a:t>
            </a:r>
            <a:endParaRPr lang="en-US" b="1" baseline="30000" dirty="0">
              <a:solidFill>
                <a:srgbClr val="FF000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3"/>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Multi-variable multi-dimensional </a:t>
            </a:r>
            <a:r>
              <a:rPr lang="en-US" altLang="zh-CN" b="1" dirty="0" smtClean="0">
                <a:solidFill>
                  <a:schemeClr val="tx1"/>
                </a:solidFill>
                <a:ea typeface="黑体" pitchFamily="2" charset="-122"/>
              </a:rPr>
              <a:t>search (fit to all experimental data)</a:t>
            </a:r>
            <a:endParaRPr lang="en-US" altLang="zh-CN" b="1" dirty="0" smtClean="0">
              <a:solidFill>
                <a:schemeClr val="tx1"/>
              </a:solidFill>
              <a:ea typeface="黑体" pitchFamily="2" charset="-122"/>
            </a:endParaRPr>
          </a:p>
        </p:txBody>
      </p:sp>
      <p:sp>
        <p:nvSpPr>
          <p:cNvPr id="1024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407"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408" name="Rectangle 8"/>
          <p:cNvSpPr>
            <a:spLocks noChangeArrowheads="1"/>
          </p:cNvSpPr>
          <p:nvPr/>
        </p:nvSpPr>
        <p:spPr bwMode="auto">
          <a:xfrm>
            <a:off x="0" y="819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41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420" name="Rectangle 2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9</a:t>
            </a:fld>
            <a:endParaRPr lang="en-US" altLang="zh-CN"/>
          </a:p>
        </p:txBody>
      </p:sp>
      <p:sp>
        <p:nvSpPr>
          <p:cNvPr id="19" name="Rectangle 7"/>
          <p:cNvSpPr>
            <a:spLocks noChangeArrowheads="1"/>
          </p:cNvSpPr>
          <p:nvPr>
            <p:custDataLst>
              <p:tags r:id="rId4"/>
            </p:custDataLst>
          </p:nvPr>
        </p:nvSpPr>
        <p:spPr bwMode="auto">
          <a:xfrm>
            <a:off x="546276" y="6196235"/>
            <a:ext cx="859772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342900" indent="-342900">
              <a:buFontTx/>
              <a:buAutoNum type="arabicPeriod"/>
            </a:pPr>
            <a:r>
              <a:rPr lang="en-US" altLang="zh-CN" sz="1400" dirty="0">
                <a:solidFill>
                  <a:srgbClr val="000000"/>
                </a:solidFill>
                <a:latin typeface="Times New Roman" pitchFamily="18" charset="0"/>
                <a:cs typeface="Times New Roman" pitchFamily="18" charset="0"/>
              </a:rPr>
              <a:t>Ma, K.; </a:t>
            </a:r>
            <a:r>
              <a:rPr lang="en-US" altLang="zh-CN" sz="1400" dirty="0" err="1" smtClean="0">
                <a:solidFill>
                  <a:srgbClr val="000000"/>
                </a:solidFill>
                <a:latin typeface="Times New Roman" pitchFamily="18" charset="0"/>
                <a:cs typeface="Times New Roman" pitchFamily="18" charset="0"/>
              </a:rPr>
              <a:t>Farajzadeh</a:t>
            </a:r>
            <a:r>
              <a:rPr lang="en-US" altLang="zh-CN" sz="1400" dirty="0" smtClean="0">
                <a:solidFill>
                  <a:srgbClr val="000000"/>
                </a:solidFill>
                <a:latin typeface="Times New Roman" pitchFamily="18" charset="0"/>
                <a:cs typeface="Times New Roman" pitchFamily="18" charset="0"/>
              </a:rPr>
              <a:t>, R.; Lopez-Salinas</a:t>
            </a:r>
            <a:r>
              <a:rPr lang="en-US" altLang="zh-CN" sz="1400" dirty="0">
                <a:solidFill>
                  <a:srgbClr val="000000"/>
                </a:solidFill>
                <a:latin typeface="Times New Roman" pitchFamily="18" charset="0"/>
                <a:cs typeface="Times New Roman" pitchFamily="18" charset="0"/>
              </a:rPr>
              <a:t>, J.L</a:t>
            </a:r>
            <a:r>
              <a:rPr lang="en-US" altLang="zh-CN" sz="1400" dirty="0" smtClean="0">
                <a:solidFill>
                  <a:srgbClr val="000000"/>
                </a:solidFill>
                <a:latin typeface="Times New Roman" pitchFamily="18" charset="0"/>
                <a:cs typeface="Times New Roman" pitchFamily="18" charset="0"/>
              </a:rPr>
              <a:t>.; Miller</a:t>
            </a:r>
            <a:r>
              <a:rPr lang="en-US" altLang="zh-CN" sz="1400" dirty="0">
                <a:solidFill>
                  <a:srgbClr val="000000"/>
                </a:solidFill>
                <a:latin typeface="Times New Roman" pitchFamily="18" charset="0"/>
                <a:cs typeface="Times New Roman" pitchFamily="18" charset="0"/>
              </a:rPr>
              <a:t>, C.A.; </a:t>
            </a:r>
            <a:r>
              <a:rPr lang="en-US" altLang="zh-CN" sz="1400" dirty="0" err="1">
                <a:solidFill>
                  <a:srgbClr val="000000"/>
                </a:solidFill>
                <a:latin typeface="Times New Roman" pitchFamily="18" charset="0"/>
                <a:cs typeface="Times New Roman" pitchFamily="18" charset="0"/>
              </a:rPr>
              <a:t>Biswal</a:t>
            </a:r>
            <a:r>
              <a:rPr lang="en-US" altLang="zh-CN" sz="1400" dirty="0">
                <a:solidFill>
                  <a:srgbClr val="000000"/>
                </a:solidFill>
                <a:latin typeface="Times New Roman" pitchFamily="18" charset="0"/>
                <a:cs typeface="Times New Roman" pitchFamily="18" charset="0"/>
              </a:rPr>
              <a:t>, S.L.; </a:t>
            </a:r>
            <a:r>
              <a:rPr lang="en-US" altLang="zh-CN" sz="1400" dirty="0" err="1">
                <a:solidFill>
                  <a:srgbClr val="000000"/>
                </a:solidFill>
                <a:latin typeface="Times New Roman" pitchFamily="18" charset="0"/>
                <a:cs typeface="Times New Roman" pitchFamily="18" charset="0"/>
              </a:rPr>
              <a:t>Hirasaki</a:t>
            </a:r>
            <a:r>
              <a:rPr lang="en-US" altLang="zh-CN" sz="1400" dirty="0">
                <a:solidFill>
                  <a:srgbClr val="000000"/>
                </a:solidFill>
                <a:latin typeface="Times New Roman" pitchFamily="18" charset="0"/>
                <a:cs typeface="Times New Roman" pitchFamily="18" charset="0"/>
              </a:rPr>
              <a:t>, G.J., SPE </a:t>
            </a:r>
            <a:r>
              <a:rPr lang="en-US" altLang="zh-CN" sz="1400" dirty="0" smtClean="0">
                <a:solidFill>
                  <a:srgbClr val="000000"/>
                </a:solidFill>
                <a:latin typeface="Times New Roman" pitchFamily="18" charset="0"/>
                <a:cs typeface="Times New Roman" pitchFamily="18" charset="0"/>
              </a:rPr>
              <a:t>165263 for presentation at the SPE Enhanced Oil Recovery Conference held in Kuala Lumpur, Malaysia, 2-4 July 2013.</a:t>
            </a:r>
          </a:p>
        </p:txBody>
      </p:sp>
      <p:sp>
        <p:nvSpPr>
          <p:cNvPr id="20" name="Rounded Rectangle 19"/>
          <p:cNvSpPr/>
          <p:nvPr/>
        </p:nvSpPr>
        <p:spPr>
          <a:xfrm>
            <a:off x="1994190" y="4553635"/>
            <a:ext cx="5410200" cy="169476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1981200" y="1235471"/>
            <a:ext cx="5410200" cy="238056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Object 1"/>
          <p:cNvGraphicFramePr>
            <a:graphicFrameLocks noChangeAspect="1"/>
          </p:cNvGraphicFramePr>
          <p:nvPr>
            <p:extLst>
              <p:ext uri="{D42A27DB-BD31-4B8C-83A1-F6EECF244321}">
                <p14:modId xmlns:p14="http://schemas.microsoft.com/office/powerpoint/2010/main" val="61915873"/>
              </p:ext>
            </p:extLst>
          </p:nvPr>
        </p:nvGraphicFramePr>
        <p:xfrm>
          <a:off x="2073442" y="1447800"/>
          <a:ext cx="5317958" cy="685800"/>
        </p:xfrm>
        <a:graphic>
          <a:graphicData uri="http://schemas.openxmlformats.org/presentationml/2006/ole">
            <mc:AlternateContent xmlns:mc="http://schemas.openxmlformats.org/markup-compatibility/2006">
              <mc:Choice xmlns:v="urn:schemas-microsoft-com:vml" Requires="v">
                <p:oleObj spid="_x0000_s102826" name="Equation" r:id="rId7" imgW="4178300" imgH="546100" progId="Equation.3">
                  <p:embed/>
                </p:oleObj>
              </mc:Choice>
              <mc:Fallback>
                <p:oleObj name="Equation" r:id="rId7" imgW="4178300" imgH="546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73442" y="1447800"/>
                        <a:ext cx="5317958" cy="685800"/>
                      </a:xfrm>
                      <a:prstGeom prst="rect">
                        <a:avLst/>
                      </a:prstGeom>
                      <a:noFill/>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819096928"/>
              </p:ext>
            </p:extLst>
          </p:nvPr>
        </p:nvGraphicFramePr>
        <p:xfrm>
          <a:off x="2571750" y="2219325"/>
          <a:ext cx="323850" cy="209550"/>
        </p:xfrm>
        <a:graphic>
          <a:graphicData uri="http://schemas.openxmlformats.org/presentationml/2006/ole">
            <mc:AlternateContent xmlns:mc="http://schemas.openxmlformats.org/markup-compatibility/2006">
              <mc:Choice xmlns:v="urn:schemas-microsoft-com:vml" Requires="v">
                <p:oleObj spid="_x0000_s102827" name="Equation" r:id="rId9" imgW="304536" imgH="215713" progId="Equation.3">
                  <p:embed/>
                </p:oleObj>
              </mc:Choice>
              <mc:Fallback>
                <p:oleObj name="Equation" r:id="rId9" imgW="304536" imgH="215713"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71750" y="2219325"/>
                        <a:ext cx="323850"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 name="Object 5"/>
          <p:cNvGraphicFramePr>
            <a:graphicFrameLocks noChangeAspect="1"/>
          </p:cNvGraphicFramePr>
          <p:nvPr>
            <p:extLst>
              <p:ext uri="{D42A27DB-BD31-4B8C-83A1-F6EECF244321}">
                <p14:modId xmlns:p14="http://schemas.microsoft.com/office/powerpoint/2010/main" val="878352292"/>
              </p:ext>
            </p:extLst>
          </p:nvPr>
        </p:nvGraphicFramePr>
        <p:xfrm>
          <a:off x="3257550" y="2286000"/>
          <a:ext cx="723900" cy="209550"/>
        </p:xfrm>
        <a:graphic>
          <a:graphicData uri="http://schemas.openxmlformats.org/presentationml/2006/ole">
            <mc:AlternateContent xmlns:mc="http://schemas.openxmlformats.org/markup-compatibility/2006">
              <mc:Choice xmlns:v="urn:schemas-microsoft-com:vml" Requires="v">
                <p:oleObj spid="_x0000_s102828" name="Equation" r:id="rId11" imgW="723586" imgH="203112" progId="Equation.3">
                  <p:embed/>
                </p:oleObj>
              </mc:Choice>
              <mc:Fallback>
                <p:oleObj name="Equation" r:id="rId11" imgW="723586" imgH="203112"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57550" y="2286000"/>
                        <a:ext cx="723900"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 name="Object 4"/>
          <p:cNvGraphicFramePr>
            <a:graphicFrameLocks noChangeAspect="1"/>
          </p:cNvGraphicFramePr>
          <p:nvPr>
            <p:extLst>
              <p:ext uri="{D42A27DB-BD31-4B8C-83A1-F6EECF244321}">
                <p14:modId xmlns:p14="http://schemas.microsoft.com/office/powerpoint/2010/main" val="3979092002"/>
              </p:ext>
            </p:extLst>
          </p:nvPr>
        </p:nvGraphicFramePr>
        <p:xfrm>
          <a:off x="3257550" y="2590800"/>
          <a:ext cx="1333500" cy="257175"/>
        </p:xfrm>
        <a:graphic>
          <a:graphicData uri="http://schemas.openxmlformats.org/presentationml/2006/ole">
            <mc:AlternateContent xmlns:mc="http://schemas.openxmlformats.org/markup-compatibility/2006">
              <mc:Choice xmlns:v="urn:schemas-microsoft-com:vml" Requires="v">
                <p:oleObj spid="_x0000_s102829" name="Equation" r:id="rId13" imgW="1320227" imgH="241195" progId="Equation.3">
                  <p:embed/>
                </p:oleObj>
              </mc:Choice>
              <mc:Fallback>
                <p:oleObj name="Equation" r:id="rId13" imgW="1320227" imgH="241195"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57550" y="2590800"/>
                        <a:ext cx="1333500"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6" name="Object 3"/>
          <p:cNvGraphicFramePr>
            <a:graphicFrameLocks noChangeAspect="1"/>
          </p:cNvGraphicFramePr>
          <p:nvPr>
            <p:extLst>
              <p:ext uri="{D42A27DB-BD31-4B8C-83A1-F6EECF244321}">
                <p14:modId xmlns:p14="http://schemas.microsoft.com/office/powerpoint/2010/main" val="626569940"/>
              </p:ext>
            </p:extLst>
          </p:nvPr>
        </p:nvGraphicFramePr>
        <p:xfrm>
          <a:off x="3257550" y="2971800"/>
          <a:ext cx="628650" cy="209550"/>
        </p:xfrm>
        <a:graphic>
          <a:graphicData uri="http://schemas.openxmlformats.org/presentationml/2006/ole">
            <mc:AlternateContent xmlns:mc="http://schemas.openxmlformats.org/markup-compatibility/2006">
              <mc:Choice xmlns:v="urn:schemas-microsoft-com:vml" Requires="v">
                <p:oleObj spid="_x0000_s102830" name="Equation" r:id="rId15" imgW="622030" imgH="203112" progId="Equation.3">
                  <p:embed/>
                </p:oleObj>
              </mc:Choice>
              <mc:Fallback>
                <p:oleObj name="Equation" r:id="rId15" imgW="622030" imgH="203112"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57550" y="2971800"/>
                        <a:ext cx="628650"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Object 17"/>
          <p:cNvGraphicFramePr>
            <a:graphicFrameLocks noChangeAspect="1"/>
          </p:cNvGraphicFramePr>
          <p:nvPr>
            <p:extLst>
              <p:ext uri="{D42A27DB-BD31-4B8C-83A1-F6EECF244321}">
                <p14:modId xmlns:p14="http://schemas.microsoft.com/office/powerpoint/2010/main" val="3710609684"/>
              </p:ext>
            </p:extLst>
          </p:nvPr>
        </p:nvGraphicFramePr>
        <p:xfrm>
          <a:off x="1994190" y="4800600"/>
          <a:ext cx="5438775" cy="542925"/>
        </p:xfrm>
        <a:graphic>
          <a:graphicData uri="http://schemas.openxmlformats.org/presentationml/2006/ole">
            <mc:AlternateContent xmlns:mc="http://schemas.openxmlformats.org/markup-compatibility/2006">
              <mc:Choice xmlns:v="urn:schemas-microsoft-com:vml" Requires="v">
                <p:oleObj spid="_x0000_s102831" name="Equation" r:id="rId17" imgW="5410200" imgH="546100" progId="Equation.3">
                  <p:embed/>
                </p:oleObj>
              </mc:Choice>
              <mc:Fallback>
                <p:oleObj name="Equation" r:id="rId17" imgW="5410200" imgH="5461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94190" y="4800600"/>
                        <a:ext cx="5438775"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 name="Object 19"/>
          <p:cNvGraphicFramePr>
            <a:graphicFrameLocks noChangeAspect="1"/>
          </p:cNvGraphicFramePr>
          <p:nvPr>
            <p:extLst>
              <p:ext uri="{D42A27DB-BD31-4B8C-83A1-F6EECF244321}">
                <p14:modId xmlns:p14="http://schemas.microsoft.com/office/powerpoint/2010/main" val="2542308081"/>
              </p:ext>
            </p:extLst>
          </p:nvPr>
        </p:nvGraphicFramePr>
        <p:xfrm>
          <a:off x="1994190" y="5638800"/>
          <a:ext cx="1924050" cy="476250"/>
        </p:xfrm>
        <a:graphic>
          <a:graphicData uri="http://schemas.openxmlformats.org/presentationml/2006/ole">
            <mc:AlternateContent xmlns:mc="http://schemas.openxmlformats.org/markup-compatibility/2006">
              <mc:Choice xmlns:v="urn:schemas-microsoft-com:vml" Requires="v">
                <p:oleObj spid="_x0000_s102832" name="Equation" r:id="rId19" imgW="1905000" imgH="482600" progId="Equation.3">
                  <p:embed/>
                </p:oleObj>
              </mc:Choice>
              <mc:Fallback>
                <p:oleObj name="Equation" r:id="rId19" imgW="1905000" imgH="482600"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94190" y="5638800"/>
                        <a:ext cx="1924050" cy="476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 name="Down Arrow 30"/>
          <p:cNvSpPr/>
          <p:nvPr/>
        </p:nvSpPr>
        <p:spPr>
          <a:xfrm>
            <a:off x="3505200" y="3685310"/>
            <a:ext cx="5334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114800" y="3773269"/>
            <a:ext cx="2743200" cy="646331"/>
          </a:xfrm>
          <a:prstGeom prst="rect">
            <a:avLst/>
          </a:prstGeom>
          <a:noFill/>
        </p:spPr>
        <p:txBody>
          <a:bodyPr wrap="square" rtlCol="0">
            <a:spAutoFit/>
          </a:bodyPr>
          <a:lstStyle/>
          <a:p>
            <a:r>
              <a:rPr lang="en-US" dirty="0" smtClean="0"/>
              <a:t>Unconstrained search with a penalty function</a:t>
            </a:r>
            <a:endParaRPr lang="en-US" dirty="0"/>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3000" y="1447800"/>
            <a:ext cx="6657143" cy="4114286"/>
          </a:xfrm>
          <a:prstGeom prst="rect">
            <a:avLst/>
          </a:prstGeom>
          <a:noFill/>
          <a:ln>
            <a:noFill/>
          </a:ln>
        </p:spPr>
      </p:pic>
      <p:sp>
        <p:nvSpPr>
          <p:cNvPr id="5" name="Rectangle 3"/>
          <p:cNvSpPr>
            <a:spLocks noGrp="1" noChangeArrowheads="1"/>
          </p:cNvSpPr>
          <p:nvPr>
            <p:ph type="title"/>
            <p:custDataLst>
              <p:tags r:id="rId3"/>
            </p:custDataLst>
          </p:nvPr>
        </p:nvSpPr>
        <p:spPr>
          <a:xfrm>
            <a:off x="457200" y="273050"/>
            <a:ext cx="8229600" cy="1022350"/>
          </a:xfrm>
        </p:spPr>
        <p:txBody>
          <a:bodyPr/>
          <a:lstStyle/>
          <a:p>
            <a:pPr eaLnBrk="1" hangingPunct="1"/>
            <a:r>
              <a:rPr lang="en-US" altLang="zh-CN" b="1" dirty="0">
                <a:solidFill>
                  <a:schemeClr val="tx1"/>
                </a:solidFill>
                <a:ea typeface="黑体" pitchFamily="2" charset="-122"/>
              </a:rPr>
              <a:t>Multi-variable multi-dimensional search (fit to all experimental data)</a:t>
            </a:r>
            <a:endParaRPr lang="en-US" altLang="zh-CN" dirty="0" smtClean="0">
              <a:solidFill>
                <a:srgbClr val="FF0000"/>
              </a:solidFill>
              <a:ea typeface="黑体" pitchFamily="2" charset="-122"/>
            </a:endParaRPr>
          </a:p>
        </p:txBody>
      </p:sp>
      <p:sp>
        <p:nvSpPr>
          <p:cNvPr id="138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8241" name="Object 1"/>
          <p:cNvGraphicFramePr>
            <a:graphicFrameLocks noChangeAspect="1"/>
          </p:cNvGraphicFramePr>
          <p:nvPr>
            <p:extLst>
              <p:ext uri="{D42A27DB-BD31-4B8C-83A1-F6EECF244321}">
                <p14:modId xmlns:p14="http://schemas.microsoft.com/office/powerpoint/2010/main" val="3157742858"/>
              </p:ext>
            </p:extLst>
          </p:nvPr>
        </p:nvGraphicFramePr>
        <p:xfrm>
          <a:off x="1371600" y="5715000"/>
          <a:ext cx="1276350" cy="276225"/>
        </p:xfrm>
        <a:graphic>
          <a:graphicData uri="http://schemas.openxmlformats.org/presentationml/2006/ole">
            <mc:AlternateContent xmlns:mc="http://schemas.openxmlformats.org/markup-compatibility/2006">
              <mc:Choice xmlns:v="urn:schemas-microsoft-com:vml" Requires="v">
                <p:oleObj spid="_x0000_s138420" name="Equation" r:id="rId7" imgW="1231366" imgH="253890" progId="Equation.3">
                  <p:embed/>
                </p:oleObj>
              </mc:Choice>
              <mc:Fallback>
                <p:oleObj name="Equation" r:id="rId7" imgW="1231366" imgH="253890" progId="Equation.3">
                  <p:embed/>
                  <p:pic>
                    <p:nvPicPr>
                      <p:cNvPr id="0" name="Picture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1600" y="5715000"/>
                        <a:ext cx="1276350" cy="276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82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8243" name="Object 3"/>
          <p:cNvGraphicFramePr>
            <a:graphicFrameLocks noChangeAspect="1"/>
          </p:cNvGraphicFramePr>
          <p:nvPr>
            <p:extLst>
              <p:ext uri="{D42A27DB-BD31-4B8C-83A1-F6EECF244321}">
                <p14:modId xmlns:p14="http://schemas.microsoft.com/office/powerpoint/2010/main" val="4277120367"/>
              </p:ext>
            </p:extLst>
          </p:nvPr>
        </p:nvGraphicFramePr>
        <p:xfrm>
          <a:off x="2943225" y="5772150"/>
          <a:ext cx="409575" cy="228600"/>
        </p:xfrm>
        <a:graphic>
          <a:graphicData uri="http://schemas.openxmlformats.org/presentationml/2006/ole">
            <mc:AlternateContent xmlns:mc="http://schemas.openxmlformats.org/markup-compatibility/2006">
              <mc:Choice xmlns:v="urn:schemas-microsoft-com:vml" Requires="v">
                <p:oleObj spid="_x0000_s138421" name="Equation" r:id="rId9" imgW="406224" imgH="228501" progId="Equation.3">
                  <p:embed/>
                </p:oleObj>
              </mc:Choice>
              <mc:Fallback>
                <p:oleObj name="Equation" r:id="rId9" imgW="406224" imgH="228501" progId="Equation.3">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43225" y="5772150"/>
                        <a:ext cx="409575"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628650" y="5667375"/>
            <a:ext cx="1981200" cy="369332"/>
          </a:xfrm>
          <a:prstGeom prst="rect">
            <a:avLst/>
          </a:prstGeom>
          <a:noFill/>
        </p:spPr>
        <p:txBody>
          <a:bodyPr wrap="square" rtlCol="0">
            <a:spAutoFit/>
          </a:bodyPr>
          <a:lstStyle/>
          <a:p>
            <a:r>
              <a:rPr lang="en-US" b="1" dirty="0" smtClean="0"/>
              <a:t>when</a:t>
            </a:r>
            <a:endParaRPr lang="en-US" b="1" dirty="0"/>
          </a:p>
        </p:txBody>
      </p:sp>
      <p:graphicFrame>
        <p:nvGraphicFramePr>
          <p:cNvPr id="138245" name="Object 5"/>
          <p:cNvGraphicFramePr>
            <a:graphicFrameLocks noChangeAspect="1"/>
          </p:cNvGraphicFramePr>
          <p:nvPr>
            <p:extLst>
              <p:ext uri="{D42A27DB-BD31-4B8C-83A1-F6EECF244321}">
                <p14:modId xmlns:p14="http://schemas.microsoft.com/office/powerpoint/2010/main" val="3249183410"/>
              </p:ext>
            </p:extLst>
          </p:nvPr>
        </p:nvGraphicFramePr>
        <p:xfrm>
          <a:off x="2933700" y="6096000"/>
          <a:ext cx="409575" cy="228600"/>
        </p:xfrm>
        <a:graphic>
          <a:graphicData uri="http://schemas.openxmlformats.org/presentationml/2006/ole">
            <mc:AlternateContent xmlns:mc="http://schemas.openxmlformats.org/markup-compatibility/2006">
              <mc:Choice xmlns:v="urn:schemas-microsoft-com:vml" Requires="v">
                <p:oleObj spid="_x0000_s138422" name="Equation" r:id="rId11" imgW="406080" imgH="228600" progId="Equation.3">
                  <p:embed/>
                </p:oleObj>
              </mc:Choice>
              <mc:Fallback>
                <p:oleObj name="Equation" r:id="rId11" imgW="406080" imgH="22860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33700" y="6096000"/>
                        <a:ext cx="409575"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638175" y="6019800"/>
            <a:ext cx="1981200" cy="369332"/>
          </a:xfrm>
          <a:prstGeom prst="rect">
            <a:avLst/>
          </a:prstGeom>
          <a:noFill/>
        </p:spPr>
        <p:txBody>
          <a:bodyPr wrap="square" rtlCol="0">
            <a:spAutoFit/>
          </a:bodyPr>
          <a:lstStyle/>
          <a:p>
            <a:r>
              <a:rPr lang="en-US" b="1" dirty="0" smtClean="0"/>
              <a:t>otherwise</a:t>
            </a:r>
            <a:endParaRPr lang="en-US" b="1" dirty="0"/>
          </a:p>
        </p:txBody>
      </p:sp>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10</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title"/>
            <p:custDataLst>
              <p:tags r:id="rId3"/>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Numerical oscillation in transient foam simulation</a:t>
            </a:r>
          </a:p>
        </p:txBody>
      </p:sp>
      <p:sp>
        <p:nvSpPr>
          <p:cNvPr id="138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82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44389" name="Picture 5"/>
          <p:cNvPicPr>
            <a:picLocks noChangeAspect="1" noChangeArrowheads="1"/>
          </p:cNvPicPr>
          <p:nvPr/>
        </p:nvPicPr>
        <p:blipFill>
          <a:blip r:embed="rId6" cstate="print"/>
          <a:srcRect/>
          <a:stretch>
            <a:fillRect/>
          </a:stretch>
        </p:blipFill>
        <p:spPr bwMode="auto">
          <a:xfrm>
            <a:off x="533400" y="1524000"/>
            <a:ext cx="1241425" cy="681038"/>
          </a:xfrm>
          <a:prstGeom prst="rect">
            <a:avLst/>
          </a:prstGeom>
          <a:noFill/>
          <a:ln w="9525">
            <a:noFill/>
            <a:miter lim="800000"/>
            <a:headEnd/>
            <a:tailEnd/>
          </a:ln>
        </p:spPr>
      </p:pic>
      <p:pic>
        <p:nvPicPr>
          <p:cNvPr id="144390" name="Picture 6"/>
          <p:cNvPicPr>
            <a:picLocks noChangeAspect="1" noChangeArrowheads="1"/>
          </p:cNvPicPr>
          <p:nvPr/>
        </p:nvPicPr>
        <p:blipFill>
          <a:blip r:embed="rId7" cstate="print"/>
          <a:srcRect/>
          <a:stretch>
            <a:fillRect/>
          </a:stretch>
        </p:blipFill>
        <p:spPr bwMode="auto">
          <a:xfrm>
            <a:off x="533400" y="2362200"/>
            <a:ext cx="1544638" cy="439738"/>
          </a:xfrm>
          <a:prstGeom prst="rect">
            <a:avLst/>
          </a:prstGeom>
          <a:noFill/>
          <a:ln w="9525">
            <a:noFill/>
            <a:miter lim="800000"/>
            <a:headEnd/>
            <a:tailEnd/>
          </a:ln>
        </p:spPr>
      </p:pic>
      <p:sp>
        <p:nvSpPr>
          <p:cNvPr id="13" name="Rectangle 12"/>
          <p:cNvSpPr/>
          <p:nvPr/>
        </p:nvSpPr>
        <p:spPr>
          <a:xfrm>
            <a:off x="2209800" y="1600200"/>
            <a:ext cx="3416320" cy="369332"/>
          </a:xfrm>
          <a:prstGeom prst="rect">
            <a:avLst/>
          </a:prstGeom>
        </p:spPr>
        <p:txBody>
          <a:bodyPr wrap="none">
            <a:spAutoFit/>
          </a:bodyPr>
          <a:lstStyle/>
          <a:p>
            <a:r>
              <a:rPr lang="en-US" b="1" dirty="0" smtClean="0"/>
              <a:t>local foam apparent viscosity</a:t>
            </a:r>
            <a:endParaRPr lang="en-US" b="1" dirty="0"/>
          </a:p>
        </p:txBody>
      </p:sp>
      <p:sp>
        <p:nvSpPr>
          <p:cNvPr id="14" name="Rectangle 13"/>
          <p:cNvSpPr/>
          <p:nvPr/>
        </p:nvSpPr>
        <p:spPr>
          <a:xfrm>
            <a:off x="2209800" y="2362200"/>
            <a:ext cx="3762568" cy="369332"/>
          </a:xfrm>
          <a:prstGeom prst="rect">
            <a:avLst/>
          </a:prstGeom>
        </p:spPr>
        <p:txBody>
          <a:bodyPr wrap="none">
            <a:spAutoFit/>
          </a:bodyPr>
          <a:lstStyle/>
          <a:p>
            <a:r>
              <a:rPr lang="en-US" b="1" dirty="0" smtClean="0"/>
              <a:t>average foam apparent viscosity</a:t>
            </a:r>
            <a:endParaRPr lang="en-US" b="1" dirty="0"/>
          </a:p>
        </p:txBody>
      </p:sp>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2057400" y="3124200"/>
            <a:ext cx="5189220" cy="2813685"/>
          </a:xfrm>
          <a:prstGeom prst="rect">
            <a:avLst/>
          </a:prstGeom>
        </p:spPr>
      </p:pic>
      <p:sp>
        <p:nvSpPr>
          <p:cNvPr id="14439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4391" name="Object 7"/>
          <p:cNvGraphicFramePr>
            <a:graphicFrameLocks noChangeAspect="1"/>
          </p:cNvGraphicFramePr>
          <p:nvPr>
            <p:extLst>
              <p:ext uri="{D42A27DB-BD31-4B8C-83A1-F6EECF244321}">
                <p14:modId xmlns:p14="http://schemas.microsoft.com/office/powerpoint/2010/main" val="1847233698"/>
              </p:ext>
            </p:extLst>
          </p:nvPr>
        </p:nvGraphicFramePr>
        <p:xfrm>
          <a:off x="733425" y="6172200"/>
          <a:ext cx="590550" cy="161925"/>
        </p:xfrm>
        <a:graphic>
          <a:graphicData uri="http://schemas.openxmlformats.org/presentationml/2006/ole">
            <mc:AlternateContent xmlns:mc="http://schemas.openxmlformats.org/markup-compatibility/2006">
              <mc:Choice xmlns:v="urn:schemas-microsoft-com:vml" Requires="v">
                <p:oleObj spid="_x0000_s144631" name="Equation" r:id="rId9" imgW="583693" imgH="177646" progId="Equation.3">
                  <p:embed/>
                </p:oleObj>
              </mc:Choice>
              <mc:Fallback>
                <p:oleObj name="Equation" r:id="rId9" imgW="583693" imgH="177646"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425" y="6172200"/>
                        <a:ext cx="590550"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4393" name="Picture 9"/>
          <p:cNvPicPr>
            <a:picLocks noChangeAspect="1" noChangeArrowheads="1"/>
          </p:cNvPicPr>
          <p:nvPr/>
        </p:nvPicPr>
        <p:blipFill>
          <a:blip r:embed="rId11" cstate="print"/>
          <a:srcRect/>
          <a:stretch>
            <a:fillRect/>
          </a:stretch>
        </p:blipFill>
        <p:spPr bwMode="auto">
          <a:xfrm>
            <a:off x="1647825" y="6143625"/>
            <a:ext cx="992188" cy="206375"/>
          </a:xfrm>
          <a:prstGeom prst="rect">
            <a:avLst/>
          </a:prstGeom>
          <a:noFill/>
          <a:ln w="9525">
            <a:noFill/>
            <a:miter lim="800000"/>
            <a:headEnd/>
            <a:tailEnd/>
          </a:ln>
        </p:spPr>
      </p:pic>
      <p:sp>
        <p:nvSpPr>
          <p:cNvPr id="144395"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4394" name="Object 10"/>
          <p:cNvGraphicFramePr>
            <a:graphicFrameLocks noChangeAspect="1"/>
          </p:cNvGraphicFramePr>
          <p:nvPr>
            <p:extLst>
              <p:ext uri="{D42A27DB-BD31-4B8C-83A1-F6EECF244321}">
                <p14:modId xmlns:p14="http://schemas.microsoft.com/office/powerpoint/2010/main" val="664034932"/>
              </p:ext>
            </p:extLst>
          </p:nvPr>
        </p:nvGraphicFramePr>
        <p:xfrm>
          <a:off x="657225" y="6400800"/>
          <a:ext cx="1047750" cy="209550"/>
        </p:xfrm>
        <a:graphic>
          <a:graphicData uri="http://schemas.openxmlformats.org/presentationml/2006/ole">
            <mc:AlternateContent xmlns:mc="http://schemas.openxmlformats.org/markup-compatibility/2006">
              <mc:Choice xmlns:v="urn:schemas-microsoft-com:vml" Requires="v">
                <p:oleObj spid="_x0000_s144632" name="Equation" r:id="rId12" imgW="1028520" imgH="203040" progId="Equation.3">
                  <p:embed/>
                </p:oleObj>
              </mc:Choice>
              <mc:Fallback>
                <p:oleObj name="Equation" r:id="rId12" imgW="1028520" imgH="203040" progId="Equation.3">
                  <p:embed/>
                  <p:pic>
                    <p:nvPicPr>
                      <p:cNvPr id="0" name="Picture 10"/>
                      <p:cNvPicPr>
                        <a:picLocks noChangeAspect="1" noChangeArrowheads="1"/>
                      </p:cNvPicPr>
                      <p:nvPr/>
                    </p:nvPicPr>
                    <p:blipFill>
                      <a:blip r:embed="rId13"/>
                      <a:srcRect/>
                      <a:stretch>
                        <a:fillRect/>
                      </a:stretch>
                    </p:blipFill>
                    <p:spPr bwMode="auto">
                      <a:xfrm>
                        <a:off x="657225" y="6400800"/>
                        <a:ext cx="1047750"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4397"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4396" name="Object 12"/>
          <p:cNvGraphicFramePr>
            <a:graphicFrameLocks noChangeAspect="1"/>
          </p:cNvGraphicFramePr>
          <p:nvPr>
            <p:extLst>
              <p:ext uri="{D42A27DB-BD31-4B8C-83A1-F6EECF244321}">
                <p14:modId xmlns:p14="http://schemas.microsoft.com/office/powerpoint/2010/main" val="713272964"/>
              </p:ext>
            </p:extLst>
          </p:nvPr>
        </p:nvGraphicFramePr>
        <p:xfrm>
          <a:off x="2028825" y="6391275"/>
          <a:ext cx="1038225" cy="209550"/>
        </p:xfrm>
        <a:graphic>
          <a:graphicData uri="http://schemas.openxmlformats.org/presentationml/2006/ole">
            <mc:AlternateContent xmlns:mc="http://schemas.openxmlformats.org/markup-compatibility/2006">
              <mc:Choice xmlns:v="urn:schemas-microsoft-com:vml" Requires="v">
                <p:oleObj spid="_x0000_s144633" name="Equation" r:id="rId14" imgW="1016000" imgH="203200" progId="Equation.3">
                  <p:embed/>
                </p:oleObj>
              </mc:Choice>
              <mc:Fallback>
                <p:oleObj name="Equation" r:id="rId14" imgW="1016000" imgH="203200" progId="Equation.3">
                  <p:embed/>
                  <p:pic>
                    <p:nvPicPr>
                      <p:cNvPr id="0" name="Picture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28825" y="6391275"/>
                        <a:ext cx="1038225"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4399"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4398" name="Object 14"/>
          <p:cNvGraphicFramePr>
            <a:graphicFrameLocks noChangeAspect="1"/>
          </p:cNvGraphicFramePr>
          <p:nvPr>
            <p:extLst>
              <p:ext uri="{D42A27DB-BD31-4B8C-83A1-F6EECF244321}">
                <p14:modId xmlns:p14="http://schemas.microsoft.com/office/powerpoint/2010/main" val="589240903"/>
              </p:ext>
            </p:extLst>
          </p:nvPr>
        </p:nvGraphicFramePr>
        <p:xfrm>
          <a:off x="3400425" y="6362700"/>
          <a:ext cx="790575" cy="209550"/>
        </p:xfrm>
        <a:graphic>
          <a:graphicData uri="http://schemas.openxmlformats.org/presentationml/2006/ole">
            <mc:AlternateContent xmlns:mc="http://schemas.openxmlformats.org/markup-compatibility/2006">
              <mc:Choice xmlns:v="urn:schemas-microsoft-com:vml" Requires="v">
                <p:oleObj spid="_x0000_s144634" name="Equation" r:id="rId16" imgW="787058" imgH="203112" progId="Equation.3">
                  <p:embed/>
                </p:oleObj>
              </mc:Choice>
              <mc:Fallback>
                <p:oleObj name="Equation" r:id="rId16" imgW="787058" imgH="203112" progId="Equation.3">
                  <p:embed/>
                  <p:pic>
                    <p:nvPicPr>
                      <p:cNvPr id="0" name="Picture 1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00425" y="6362700"/>
                        <a:ext cx="790575"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11</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title"/>
            <p:custDataLst>
              <p:tags r:id="rId3"/>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Numerical oscillation in transient foam simulation</a:t>
            </a:r>
          </a:p>
        </p:txBody>
      </p:sp>
      <p:sp>
        <p:nvSpPr>
          <p:cNvPr id="138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82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7"/>
          <p:cNvGraphicFramePr>
            <a:graphicFrameLocks noChangeAspect="1"/>
          </p:cNvGraphicFramePr>
          <p:nvPr>
            <p:extLst>
              <p:ext uri="{D42A27DB-BD31-4B8C-83A1-F6EECF244321}">
                <p14:modId xmlns:p14="http://schemas.microsoft.com/office/powerpoint/2010/main" val="2048431036"/>
              </p:ext>
            </p:extLst>
          </p:nvPr>
        </p:nvGraphicFramePr>
        <p:xfrm>
          <a:off x="685800" y="6172200"/>
          <a:ext cx="590550" cy="161925"/>
        </p:xfrm>
        <a:graphic>
          <a:graphicData uri="http://schemas.openxmlformats.org/presentationml/2006/ole">
            <mc:AlternateContent xmlns:mc="http://schemas.openxmlformats.org/markup-compatibility/2006">
              <mc:Choice xmlns:v="urn:schemas-microsoft-com:vml" Requires="v">
                <p:oleObj spid="_x0000_s146669" name="Equation" r:id="rId6" imgW="583693" imgH="177646" progId="Equation.3">
                  <p:embed/>
                </p:oleObj>
              </mc:Choice>
              <mc:Fallback>
                <p:oleObj name="Equation" r:id="rId6" imgW="583693" imgH="177646" progId="Equation.3">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6172200"/>
                        <a:ext cx="590550"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9"/>
          <p:cNvPicPr>
            <a:picLocks noChangeAspect="1" noChangeArrowheads="1"/>
          </p:cNvPicPr>
          <p:nvPr/>
        </p:nvPicPr>
        <p:blipFill>
          <a:blip r:embed="rId8" cstate="print"/>
          <a:srcRect/>
          <a:stretch>
            <a:fillRect/>
          </a:stretch>
        </p:blipFill>
        <p:spPr bwMode="auto">
          <a:xfrm>
            <a:off x="1600200" y="6143625"/>
            <a:ext cx="992188" cy="206375"/>
          </a:xfrm>
          <a:prstGeom prst="rect">
            <a:avLst/>
          </a:prstGeom>
          <a:noFill/>
          <a:ln w="9525">
            <a:noFill/>
            <a:miter lim="800000"/>
            <a:headEnd/>
            <a:tailEnd/>
          </a:ln>
        </p:spPr>
      </p:pic>
      <p:graphicFrame>
        <p:nvGraphicFramePr>
          <p:cNvPr id="8" name="Object 10"/>
          <p:cNvGraphicFramePr>
            <a:graphicFrameLocks noChangeAspect="1"/>
          </p:cNvGraphicFramePr>
          <p:nvPr>
            <p:extLst>
              <p:ext uri="{D42A27DB-BD31-4B8C-83A1-F6EECF244321}">
                <p14:modId xmlns:p14="http://schemas.microsoft.com/office/powerpoint/2010/main" val="2715245738"/>
              </p:ext>
            </p:extLst>
          </p:nvPr>
        </p:nvGraphicFramePr>
        <p:xfrm>
          <a:off x="609600" y="6400800"/>
          <a:ext cx="1047750" cy="209550"/>
        </p:xfrm>
        <a:graphic>
          <a:graphicData uri="http://schemas.openxmlformats.org/presentationml/2006/ole">
            <mc:AlternateContent xmlns:mc="http://schemas.openxmlformats.org/markup-compatibility/2006">
              <mc:Choice xmlns:v="urn:schemas-microsoft-com:vml" Requires="v">
                <p:oleObj spid="_x0000_s146670" name="Equation" r:id="rId9" imgW="1028520" imgH="203040" progId="Equation.3">
                  <p:embed/>
                </p:oleObj>
              </mc:Choice>
              <mc:Fallback>
                <p:oleObj name="Equation" r:id="rId9" imgW="1028520" imgH="203040" progId="Equation.3">
                  <p:embed/>
                  <p:pic>
                    <p:nvPicPr>
                      <p:cNvPr id="0" name="Picture 2"/>
                      <p:cNvPicPr>
                        <a:picLocks noChangeAspect="1" noChangeArrowheads="1"/>
                      </p:cNvPicPr>
                      <p:nvPr/>
                    </p:nvPicPr>
                    <p:blipFill>
                      <a:blip r:embed="rId10"/>
                      <a:srcRect/>
                      <a:stretch>
                        <a:fillRect/>
                      </a:stretch>
                    </p:blipFill>
                    <p:spPr bwMode="auto">
                      <a:xfrm>
                        <a:off x="609600" y="6400800"/>
                        <a:ext cx="1047750"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12"/>
          <p:cNvGraphicFramePr>
            <a:graphicFrameLocks noChangeAspect="1"/>
          </p:cNvGraphicFramePr>
          <p:nvPr>
            <p:extLst>
              <p:ext uri="{D42A27DB-BD31-4B8C-83A1-F6EECF244321}">
                <p14:modId xmlns:p14="http://schemas.microsoft.com/office/powerpoint/2010/main" val="661248076"/>
              </p:ext>
            </p:extLst>
          </p:nvPr>
        </p:nvGraphicFramePr>
        <p:xfrm>
          <a:off x="1981200" y="6391275"/>
          <a:ext cx="1038225" cy="209550"/>
        </p:xfrm>
        <a:graphic>
          <a:graphicData uri="http://schemas.openxmlformats.org/presentationml/2006/ole">
            <mc:AlternateContent xmlns:mc="http://schemas.openxmlformats.org/markup-compatibility/2006">
              <mc:Choice xmlns:v="urn:schemas-microsoft-com:vml" Requires="v">
                <p:oleObj spid="_x0000_s146671" name="Equation" r:id="rId11" imgW="1016000" imgH="203200" progId="Equation.3">
                  <p:embed/>
                </p:oleObj>
              </mc:Choice>
              <mc:Fallback>
                <p:oleObj name="Equation" r:id="rId11" imgW="1016000" imgH="203200" progId="Equation.3">
                  <p:embed/>
                  <p:pic>
                    <p:nvPicPr>
                      <p:cNvPr id="0"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81200" y="6391275"/>
                        <a:ext cx="1038225"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14"/>
          <p:cNvGraphicFramePr>
            <a:graphicFrameLocks noChangeAspect="1"/>
          </p:cNvGraphicFramePr>
          <p:nvPr>
            <p:extLst>
              <p:ext uri="{D42A27DB-BD31-4B8C-83A1-F6EECF244321}">
                <p14:modId xmlns:p14="http://schemas.microsoft.com/office/powerpoint/2010/main" val="1163934108"/>
              </p:ext>
            </p:extLst>
          </p:nvPr>
        </p:nvGraphicFramePr>
        <p:xfrm>
          <a:off x="3352800" y="6362700"/>
          <a:ext cx="790575" cy="209550"/>
        </p:xfrm>
        <a:graphic>
          <a:graphicData uri="http://schemas.openxmlformats.org/presentationml/2006/ole">
            <mc:AlternateContent xmlns:mc="http://schemas.openxmlformats.org/markup-compatibility/2006">
              <mc:Choice xmlns:v="urn:schemas-microsoft-com:vml" Requires="v">
                <p:oleObj spid="_x0000_s146672" name="Equation" r:id="rId13" imgW="787058" imgH="203112" progId="Equation.3">
                  <p:embed/>
                </p:oleObj>
              </mc:Choice>
              <mc:Fallback>
                <p:oleObj name="Equation" r:id="rId13" imgW="787058" imgH="203112" progId="Equation.3">
                  <p:embed/>
                  <p:pic>
                    <p:nvPicPr>
                      <p:cNvPr id="0"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52800" y="6362700"/>
                        <a:ext cx="790575" cy="209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 name="Picture 10"/>
          <p:cNvPicPr/>
          <p:nvPr/>
        </p:nvPicPr>
        <p:blipFill>
          <a:blip r:embed="rId15" cstate="print">
            <a:extLst>
              <a:ext uri="{28A0092B-C50C-407E-A947-70E740481C1C}">
                <a14:useLocalDpi xmlns:a14="http://schemas.microsoft.com/office/drawing/2010/main" val="0"/>
              </a:ext>
            </a:extLst>
          </a:blip>
          <a:stretch>
            <a:fillRect/>
          </a:stretch>
        </p:blipFill>
        <p:spPr>
          <a:xfrm>
            <a:off x="685800" y="1295400"/>
            <a:ext cx="2542032" cy="1380744"/>
          </a:xfrm>
          <a:prstGeom prst="rect">
            <a:avLst/>
          </a:prstGeom>
        </p:spPr>
      </p:pic>
      <p:pic>
        <p:nvPicPr>
          <p:cNvPr id="12" name="Picture 11"/>
          <p:cNvPicPr/>
          <p:nvPr/>
        </p:nvPicPr>
        <p:blipFill>
          <a:blip r:embed="rId16" cstate="print">
            <a:extLst>
              <a:ext uri="{28A0092B-C50C-407E-A947-70E740481C1C}">
                <a14:useLocalDpi xmlns:a14="http://schemas.microsoft.com/office/drawing/2010/main" val="0"/>
              </a:ext>
            </a:extLst>
          </a:blip>
          <a:stretch>
            <a:fillRect/>
          </a:stretch>
        </p:blipFill>
        <p:spPr>
          <a:xfrm>
            <a:off x="3352800" y="1295400"/>
            <a:ext cx="2542032" cy="1380744"/>
          </a:xfrm>
          <a:prstGeom prst="rect">
            <a:avLst/>
          </a:prstGeom>
        </p:spPr>
      </p:pic>
      <p:pic>
        <p:nvPicPr>
          <p:cNvPr id="13" name="Picture 12"/>
          <p:cNvPicPr/>
          <p:nvPr/>
        </p:nvPicPr>
        <p:blipFill>
          <a:blip r:embed="rId17" cstate="print">
            <a:extLst>
              <a:ext uri="{28A0092B-C50C-407E-A947-70E740481C1C}">
                <a14:useLocalDpi xmlns:a14="http://schemas.microsoft.com/office/drawing/2010/main" val="0"/>
              </a:ext>
            </a:extLst>
          </a:blip>
          <a:stretch>
            <a:fillRect/>
          </a:stretch>
        </p:blipFill>
        <p:spPr>
          <a:xfrm>
            <a:off x="6067425" y="1295400"/>
            <a:ext cx="2542032" cy="1380744"/>
          </a:xfrm>
          <a:prstGeom prst="rect">
            <a:avLst/>
          </a:prstGeom>
        </p:spPr>
      </p:pic>
      <p:pic>
        <p:nvPicPr>
          <p:cNvPr id="14" name="Picture 13"/>
          <p:cNvPicPr/>
          <p:nvPr/>
        </p:nvPicPr>
        <p:blipFill>
          <a:blip r:embed="rId18" cstate="print">
            <a:extLst>
              <a:ext uri="{28A0092B-C50C-407E-A947-70E740481C1C}">
                <a14:useLocalDpi xmlns:a14="http://schemas.microsoft.com/office/drawing/2010/main" val="0"/>
              </a:ext>
            </a:extLst>
          </a:blip>
          <a:stretch>
            <a:fillRect/>
          </a:stretch>
        </p:blipFill>
        <p:spPr>
          <a:xfrm>
            <a:off x="685800" y="3276600"/>
            <a:ext cx="2542032" cy="1362456"/>
          </a:xfrm>
          <a:prstGeom prst="rect">
            <a:avLst/>
          </a:prstGeom>
        </p:spPr>
      </p:pic>
      <p:pic>
        <p:nvPicPr>
          <p:cNvPr id="15" name="Picture 14"/>
          <p:cNvPicPr/>
          <p:nvPr/>
        </p:nvPicPr>
        <p:blipFill>
          <a:blip r:embed="rId19" cstate="print">
            <a:extLst>
              <a:ext uri="{28A0092B-C50C-407E-A947-70E740481C1C}">
                <a14:useLocalDpi xmlns:a14="http://schemas.microsoft.com/office/drawing/2010/main" val="0"/>
              </a:ext>
            </a:extLst>
          </a:blip>
          <a:stretch>
            <a:fillRect/>
          </a:stretch>
        </p:blipFill>
        <p:spPr>
          <a:xfrm>
            <a:off x="3352800" y="3276600"/>
            <a:ext cx="2542032" cy="1380744"/>
          </a:xfrm>
          <a:prstGeom prst="rect">
            <a:avLst/>
          </a:prstGeom>
        </p:spPr>
      </p:pic>
      <p:pic>
        <p:nvPicPr>
          <p:cNvPr id="16" name="Picture 15"/>
          <p:cNvPicPr/>
          <p:nvPr/>
        </p:nvPicPr>
        <p:blipFill>
          <a:blip r:embed="rId20" cstate="print">
            <a:extLst>
              <a:ext uri="{28A0092B-C50C-407E-A947-70E740481C1C}">
                <a14:useLocalDpi xmlns:a14="http://schemas.microsoft.com/office/drawing/2010/main" val="0"/>
              </a:ext>
            </a:extLst>
          </a:blip>
          <a:stretch>
            <a:fillRect/>
          </a:stretch>
        </p:blipFill>
        <p:spPr>
          <a:xfrm>
            <a:off x="6086475" y="3276600"/>
            <a:ext cx="2542032" cy="1380744"/>
          </a:xfrm>
          <a:prstGeom prst="rect">
            <a:avLst/>
          </a:prstGeom>
        </p:spPr>
      </p:pic>
      <p:pic>
        <p:nvPicPr>
          <p:cNvPr id="17" name="Picture 16"/>
          <p:cNvPicPr/>
          <p:nvPr/>
        </p:nvPicPr>
        <p:blipFill>
          <a:blip r:embed="rId21" cstate="print">
            <a:extLst>
              <a:ext uri="{28A0092B-C50C-407E-A947-70E740481C1C}">
                <a14:useLocalDpi xmlns:a14="http://schemas.microsoft.com/office/drawing/2010/main" val="0"/>
              </a:ext>
            </a:extLst>
          </a:blip>
          <a:stretch>
            <a:fillRect/>
          </a:stretch>
        </p:blipFill>
        <p:spPr>
          <a:xfrm>
            <a:off x="5029200" y="5096256"/>
            <a:ext cx="2542032" cy="1380744"/>
          </a:xfrm>
          <a:prstGeom prst="rect">
            <a:avLst/>
          </a:prstGeom>
        </p:spPr>
      </p:pic>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12</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title"/>
            <p:custDataLst>
              <p:tags r:id="rId3"/>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Numerical oscillation in transient foam simulation</a:t>
            </a:r>
          </a:p>
        </p:txBody>
      </p:sp>
      <p:sp>
        <p:nvSpPr>
          <p:cNvPr id="138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382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Table 5"/>
          <p:cNvGraphicFramePr>
            <a:graphicFrameLocks noGrp="1"/>
          </p:cNvGraphicFramePr>
          <p:nvPr/>
        </p:nvGraphicFramePr>
        <p:xfrm>
          <a:off x="2667000" y="5331460"/>
          <a:ext cx="5381624" cy="1297940"/>
        </p:xfrm>
        <a:graphic>
          <a:graphicData uri="http://schemas.openxmlformats.org/drawingml/2006/table">
            <a:tbl>
              <a:tblPr/>
              <a:tblGrid>
                <a:gridCol w="860984"/>
                <a:gridCol w="916183"/>
                <a:gridCol w="980265"/>
                <a:gridCol w="980265"/>
                <a:gridCol w="980265"/>
                <a:gridCol w="663662"/>
              </a:tblGrid>
              <a:tr h="383540">
                <a:tc>
                  <a:txBody>
                    <a:bodyPr/>
                    <a:lstStyle/>
                    <a:p>
                      <a:pPr marL="0" marR="0" algn="ctr">
                        <a:lnSpc>
                          <a:spcPct val="200000"/>
                        </a:lnSpc>
                        <a:spcBef>
                          <a:spcPts val="1200"/>
                        </a:spcBef>
                        <a:spcAft>
                          <a:spcPts val="0"/>
                        </a:spcAft>
                      </a:pPr>
                      <a:r>
                        <a:rPr lang="en-US" sz="1000" dirty="0">
                          <a:latin typeface="Arial"/>
                          <a:ea typeface="宋体"/>
                          <a:cs typeface="Times New Roman"/>
                        </a:rPr>
                        <a:t>Parameter</a:t>
                      </a:r>
                      <a:endParaRPr lang="en-US" sz="1200" dirty="0">
                        <a:latin typeface="Times New Roman"/>
                        <a:ea typeface="宋体"/>
                        <a:cs typeface="Times New Roman"/>
                      </a:endParaRPr>
                    </a:p>
                  </a:txBody>
                  <a:tcPr marL="73025" marR="7302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1200"/>
                        </a:spcBef>
                        <a:spcAft>
                          <a:spcPts val="0"/>
                        </a:spcAft>
                      </a:pPr>
                      <a:r>
                        <a:rPr lang="en-US" sz="1000">
                          <a:latin typeface="Arial"/>
                          <a:ea typeface="宋体"/>
                          <a:cs typeface="Times New Roman"/>
                        </a:rPr>
                        <a:t>Case 1</a:t>
                      </a:r>
                      <a:endParaRPr lang="en-US" sz="1200">
                        <a:latin typeface="Times New Roman"/>
                        <a:ea typeface="宋体"/>
                        <a:cs typeface="Times New Roman"/>
                      </a:endParaRPr>
                    </a:p>
                  </a:txBody>
                  <a:tcPr marL="73025" marR="7302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1200"/>
                        </a:spcBef>
                        <a:spcAft>
                          <a:spcPts val="0"/>
                        </a:spcAft>
                      </a:pPr>
                      <a:r>
                        <a:rPr lang="en-US" sz="1000">
                          <a:latin typeface="Arial"/>
                          <a:ea typeface="宋体"/>
                          <a:cs typeface="Times New Roman"/>
                        </a:rPr>
                        <a:t>Case 2</a:t>
                      </a:r>
                      <a:endParaRPr lang="en-US" sz="1200">
                        <a:latin typeface="Times New Roman"/>
                        <a:ea typeface="宋体"/>
                        <a:cs typeface="Times New Roman"/>
                      </a:endParaRPr>
                    </a:p>
                  </a:txBody>
                  <a:tcPr marL="73025" marR="7302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1200"/>
                        </a:spcBef>
                        <a:spcAft>
                          <a:spcPts val="0"/>
                        </a:spcAft>
                      </a:pPr>
                      <a:r>
                        <a:rPr lang="en-US" sz="1000">
                          <a:latin typeface="Arial"/>
                          <a:ea typeface="宋体"/>
                          <a:cs typeface="Times New Roman"/>
                        </a:rPr>
                        <a:t>Case 3</a:t>
                      </a:r>
                      <a:endParaRPr lang="en-US" sz="1200">
                        <a:latin typeface="Times New Roman"/>
                        <a:ea typeface="宋体"/>
                        <a:cs typeface="Times New Roman"/>
                      </a:endParaRPr>
                    </a:p>
                  </a:txBody>
                  <a:tcPr marL="73025" marR="7302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1200"/>
                        </a:spcBef>
                        <a:spcAft>
                          <a:spcPts val="0"/>
                        </a:spcAft>
                      </a:pPr>
                      <a:r>
                        <a:rPr lang="en-US" sz="1000">
                          <a:latin typeface="Arial"/>
                          <a:ea typeface="宋体"/>
                          <a:cs typeface="Times New Roman"/>
                        </a:rPr>
                        <a:t>Case 4</a:t>
                      </a:r>
                      <a:endParaRPr lang="en-US" sz="1200">
                        <a:latin typeface="Times New Roman"/>
                        <a:ea typeface="宋体"/>
                        <a:cs typeface="Times New Roman"/>
                      </a:endParaRPr>
                    </a:p>
                  </a:txBody>
                  <a:tcPr marL="73025" marR="7302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1200"/>
                        </a:spcBef>
                        <a:spcAft>
                          <a:spcPts val="0"/>
                        </a:spcAft>
                      </a:pPr>
                      <a:r>
                        <a:rPr lang="en-US" sz="1000">
                          <a:latin typeface="Arial"/>
                          <a:ea typeface="宋体"/>
                          <a:cs typeface="Times New Roman"/>
                        </a:rPr>
                        <a:t>Case 5</a:t>
                      </a:r>
                      <a:endParaRPr lang="en-US" sz="1200">
                        <a:latin typeface="Times New Roman"/>
                        <a:ea typeface="宋体"/>
                        <a:cs typeface="Times New Roman"/>
                      </a:endParaRPr>
                    </a:p>
                  </a:txBody>
                  <a:tcPr marL="73025" marR="73025"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spcBef>
                          <a:spcPts val="0"/>
                        </a:spcBef>
                        <a:spcAft>
                          <a:spcPts val="0"/>
                        </a:spcAft>
                      </a:pPr>
                      <a:r>
                        <a:rPr lang="el-GR" sz="1000" dirty="0" smtClean="0">
                          <a:latin typeface="Arial"/>
                          <a:ea typeface="宋体"/>
                          <a:cs typeface="Times New Roman"/>
                        </a:rPr>
                        <a:t>Δ</a:t>
                      </a:r>
                      <a:r>
                        <a:rPr lang="en-US" sz="1000" dirty="0" err="1" smtClean="0">
                          <a:latin typeface="Arial"/>
                          <a:ea typeface="宋体"/>
                          <a:cs typeface="Times New Roman"/>
                        </a:rPr>
                        <a:t>t</a:t>
                      </a:r>
                      <a:r>
                        <a:rPr lang="en-US" sz="1000" baseline="-25000" dirty="0" err="1" smtClean="0">
                          <a:latin typeface="Arial"/>
                          <a:ea typeface="宋体"/>
                          <a:cs typeface="Times New Roman"/>
                        </a:rPr>
                        <a:t>D</a:t>
                      </a:r>
                      <a:r>
                        <a:rPr lang="en-US" sz="1000" dirty="0" smtClean="0">
                          <a:latin typeface="Arial"/>
                          <a:ea typeface="宋体"/>
                          <a:cs typeface="Times New Roman"/>
                        </a:rPr>
                        <a:t>/</a:t>
                      </a:r>
                      <a:r>
                        <a:rPr lang="el-GR" sz="1000" dirty="0" smtClean="0">
                          <a:latin typeface="Arial"/>
                          <a:ea typeface="宋体"/>
                          <a:cs typeface="Times New Roman"/>
                        </a:rPr>
                        <a:t>Δ</a:t>
                      </a:r>
                      <a:r>
                        <a:rPr lang="en-US" sz="1000" dirty="0" err="1" smtClean="0">
                          <a:latin typeface="Arial"/>
                          <a:ea typeface="宋体"/>
                          <a:cs typeface="Times New Roman"/>
                        </a:rPr>
                        <a:t>x</a:t>
                      </a:r>
                      <a:r>
                        <a:rPr lang="en-US" sz="1000" baseline="-25000" dirty="0" err="1" smtClean="0">
                          <a:latin typeface="Arial"/>
                          <a:ea typeface="宋体"/>
                          <a:cs typeface="Times New Roman"/>
                        </a:rPr>
                        <a:t>D</a:t>
                      </a:r>
                      <a:endParaRPr lang="en-US" sz="1000" baseline="-25000" dirty="0">
                        <a:latin typeface="Arial"/>
                        <a:ea typeface="宋体"/>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000">
                          <a:latin typeface="Arial"/>
                          <a:ea typeface="宋体"/>
                          <a:cs typeface="Times New Roman"/>
                        </a:rPr>
                        <a:t>0.005</a:t>
                      </a:r>
                      <a:endParaRPr lang="en-US" sz="1200">
                        <a:latin typeface="Times New Roman"/>
                        <a:ea typeface="宋体"/>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000" b="1" dirty="0">
                          <a:solidFill>
                            <a:srgbClr val="FF0000"/>
                          </a:solidFill>
                          <a:latin typeface="Arial"/>
                          <a:ea typeface="宋体"/>
                          <a:cs typeface="Times New Roman"/>
                        </a:rPr>
                        <a:t>0.0005</a:t>
                      </a:r>
                      <a:endParaRPr lang="en-US" sz="1200" dirty="0">
                        <a:solidFill>
                          <a:srgbClr val="FF0000"/>
                        </a:solidFill>
                        <a:latin typeface="Times New Roman"/>
                        <a:ea typeface="宋体"/>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000">
                          <a:latin typeface="Arial"/>
                          <a:ea typeface="宋体"/>
                          <a:cs typeface="Times New Roman"/>
                        </a:rPr>
                        <a:t>0.005</a:t>
                      </a:r>
                      <a:endParaRPr lang="en-US" sz="1200">
                        <a:latin typeface="Times New Roman"/>
                        <a:ea typeface="宋体"/>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000">
                          <a:latin typeface="Arial"/>
                          <a:ea typeface="宋体"/>
                          <a:cs typeface="Times New Roman"/>
                        </a:rPr>
                        <a:t>0.005</a:t>
                      </a:r>
                      <a:endParaRPr lang="en-US" sz="1200">
                        <a:latin typeface="Times New Roman"/>
                        <a:ea typeface="宋体"/>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000">
                          <a:latin typeface="Arial"/>
                          <a:ea typeface="宋体"/>
                          <a:cs typeface="Times New Roman"/>
                        </a:rPr>
                        <a:t>0.005</a:t>
                      </a:r>
                      <a:endParaRPr lang="en-US" sz="1200">
                        <a:latin typeface="Times New Roman"/>
                        <a:ea typeface="宋体"/>
                        <a:cs typeface="Times New Roman"/>
                      </a:endParaRPr>
                    </a:p>
                  </a:txBody>
                  <a:tcPr marL="73025" marR="73025" marT="0" marB="0">
                    <a:lnL>
                      <a:noFill/>
                    </a:lnL>
                    <a:lnR>
                      <a:noFill/>
                    </a:lnR>
                    <a:lnT w="12700" cap="flat" cmpd="sng" algn="ctr">
                      <a:solidFill>
                        <a:srgbClr val="000000"/>
                      </a:solidFill>
                      <a:prstDash val="solid"/>
                      <a:round/>
                      <a:headEnd type="none" w="med" len="med"/>
                      <a:tailEnd type="none" w="med" len="med"/>
                    </a:lnT>
                    <a:lnB>
                      <a:noFill/>
                    </a:lnB>
                  </a:tcPr>
                </a:tc>
              </a:tr>
              <a:tr h="0">
                <a:tc>
                  <a:txBody>
                    <a:bodyPr/>
                    <a:lstStyle/>
                    <a:p>
                      <a:pPr marL="0" marR="0" algn="ctr">
                        <a:spcBef>
                          <a:spcPts val="0"/>
                        </a:spcBef>
                        <a:spcAft>
                          <a:spcPts val="0"/>
                        </a:spcAft>
                      </a:pPr>
                      <a:r>
                        <a:rPr lang="en-US" sz="1000" dirty="0" smtClean="0">
                          <a:latin typeface="Arial"/>
                          <a:ea typeface="宋体"/>
                          <a:cs typeface="Times New Roman"/>
                        </a:rPr>
                        <a:t>NX</a:t>
                      </a:r>
                      <a:endParaRPr lang="en-US" sz="1000" dirty="0">
                        <a:latin typeface="Arial"/>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50</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dirty="0">
                          <a:latin typeface="Arial"/>
                          <a:ea typeface="宋体"/>
                          <a:cs typeface="Times New Roman"/>
                        </a:rPr>
                        <a:t>50</a:t>
                      </a:r>
                      <a:endParaRPr lang="en-US" sz="1200" dirty="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b="1" dirty="0">
                          <a:solidFill>
                            <a:srgbClr val="FF0000"/>
                          </a:solidFill>
                          <a:latin typeface="Arial"/>
                          <a:ea typeface="宋体"/>
                          <a:cs typeface="Times New Roman"/>
                        </a:rPr>
                        <a:t>200</a:t>
                      </a:r>
                      <a:endParaRPr lang="en-US" sz="1200" dirty="0">
                        <a:solidFill>
                          <a:srgbClr val="FF0000"/>
                        </a:solidFill>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50</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50</a:t>
                      </a:r>
                      <a:endParaRPr lang="en-US" sz="1200">
                        <a:latin typeface="Times New Roman"/>
                        <a:ea typeface="宋体"/>
                        <a:cs typeface="Times New Roman"/>
                      </a:endParaRPr>
                    </a:p>
                  </a:txBody>
                  <a:tcPr marL="73025" marR="73025" marT="0" marB="0">
                    <a:lnL>
                      <a:noFill/>
                    </a:lnL>
                    <a:lnR>
                      <a:noFill/>
                    </a:lnR>
                    <a:lnT>
                      <a:noFill/>
                    </a:lnT>
                    <a:lnB>
                      <a:noFill/>
                    </a:lnB>
                  </a:tcPr>
                </a:tc>
              </a:tr>
              <a:tr h="0">
                <a:tc>
                  <a:txBody>
                    <a:bodyPr/>
                    <a:lstStyle/>
                    <a:p>
                      <a:pPr marL="0" marR="0" algn="ctr">
                        <a:spcBef>
                          <a:spcPts val="0"/>
                        </a:spcBef>
                        <a:spcAft>
                          <a:spcPts val="0"/>
                        </a:spcAft>
                      </a:pPr>
                      <a:r>
                        <a:rPr lang="en-US" sz="1000" dirty="0" err="1" smtClean="0">
                          <a:latin typeface="Arial"/>
                          <a:ea typeface="宋体"/>
                          <a:cs typeface="Times New Roman"/>
                        </a:rPr>
                        <a:t>epdry</a:t>
                      </a:r>
                      <a:endParaRPr lang="en-US" sz="1000" dirty="0">
                        <a:latin typeface="Arial"/>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500</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500</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500</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500</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b="1">
                          <a:solidFill>
                            <a:srgbClr val="FF0000"/>
                          </a:solidFill>
                          <a:latin typeface="Arial"/>
                          <a:ea typeface="宋体"/>
                          <a:cs typeface="Times New Roman"/>
                        </a:rPr>
                        <a:t>100</a:t>
                      </a:r>
                      <a:endParaRPr lang="en-US" sz="1200">
                        <a:solidFill>
                          <a:srgbClr val="FF0000"/>
                        </a:solidFill>
                        <a:latin typeface="Times New Roman"/>
                        <a:ea typeface="宋体"/>
                        <a:cs typeface="Times New Roman"/>
                      </a:endParaRPr>
                    </a:p>
                  </a:txBody>
                  <a:tcPr marL="73025" marR="73025" marT="0" marB="0">
                    <a:lnL>
                      <a:noFill/>
                    </a:lnL>
                    <a:lnR>
                      <a:noFill/>
                    </a:lnR>
                    <a:lnT>
                      <a:noFill/>
                    </a:lnT>
                    <a:lnB>
                      <a:noFill/>
                    </a:lnB>
                  </a:tcPr>
                </a:tc>
              </a:tr>
              <a:tr h="0">
                <a:tc>
                  <a:txBody>
                    <a:bodyPr/>
                    <a:lstStyle/>
                    <a:p>
                      <a:pPr marL="0" marR="0" algn="ctr">
                        <a:spcBef>
                          <a:spcPts val="0"/>
                        </a:spcBef>
                        <a:spcAft>
                          <a:spcPts val="0"/>
                        </a:spcAft>
                      </a:pPr>
                      <a:r>
                        <a:rPr lang="en-US" sz="1000" dirty="0" err="1" smtClean="0">
                          <a:latin typeface="Arial"/>
                          <a:ea typeface="宋体"/>
                          <a:cs typeface="Times New Roman"/>
                        </a:rPr>
                        <a:t>fmmob</a:t>
                      </a:r>
                      <a:endParaRPr lang="en-US" sz="1000" dirty="0">
                        <a:latin typeface="Arial"/>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47196</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47196</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47196</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b="1">
                          <a:solidFill>
                            <a:srgbClr val="FF0000"/>
                          </a:solidFill>
                          <a:latin typeface="Arial"/>
                          <a:ea typeface="宋体"/>
                          <a:cs typeface="Times New Roman"/>
                        </a:rPr>
                        <a:t>28479</a:t>
                      </a:r>
                      <a:endParaRPr lang="en-US" sz="1200">
                        <a:solidFill>
                          <a:srgbClr val="FF0000"/>
                        </a:solidFill>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b="1">
                          <a:solidFill>
                            <a:srgbClr val="FF0000"/>
                          </a:solidFill>
                          <a:latin typeface="Arial"/>
                          <a:ea typeface="宋体"/>
                          <a:cs typeface="Times New Roman"/>
                        </a:rPr>
                        <a:t>69618</a:t>
                      </a:r>
                      <a:endParaRPr lang="en-US" sz="1200">
                        <a:solidFill>
                          <a:srgbClr val="FF0000"/>
                        </a:solidFill>
                        <a:latin typeface="Times New Roman"/>
                        <a:ea typeface="宋体"/>
                        <a:cs typeface="Times New Roman"/>
                      </a:endParaRPr>
                    </a:p>
                  </a:txBody>
                  <a:tcPr marL="73025" marR="73025" marT="0" marB="0">
                    <a:lnL>
                      <a:noFill/>
                    </a:lnL>
                    <a:lnR>
                      <a:noFill/>
                    </a:lnR>
                    <a:lnT>
                      <a:noFill/>
                    </a:lnT>
                    <a:lnB>
                      <a:noFill/>
                    </a:lnB>
                  </a:tcPr>
                </a:tc>
              </a:tr>
              <a:tr h="0">
                <a:tc>
                  <a:txBody>
                    <a:bodyPr/>
                    <a:lstStyle/>
                    <a:p>
                      <a:pPr marL="0" marR="0" algn="ctr">
                        <a:spcBef>
                          <a:spcPts val="0"/>
                        </a:spcBef>
                        <a:spcAft>
                          <a:spcPts val="0"/>
                        </a:spcAft>
                      </a:pPr>
                      <a:r>
                        <a:rPr lang="en-US" sz="1000" dirty="0" err="1" smtClean="0">
                          <a:latin typeface="Arial"/>
                          <a:ea typeface="宋体"/>
                          <a:cs typeface="Times New Roman"/>
                        </a:rPr>
                        <a:t>fmdry</a:t>
                      </a:r>
                      <a:endParaRPr lang="en-US" sz="1000" dirty="0">
                        <a:latin typeface="Arial"/>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0.1006</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0.1006</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a:latin typeface="Arial"/>
                          <a:ea typeface="宋体"/>
                          <a:cs typeface="Times New Roman"/>
                        </a:rPr>
                        <a:t>0.1006</a:t>
                      </a:r>
                      <a:endParaRPr lang="en-US" sz="1200">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b="1">
                          <a:solidFill>
                            <a:srgbClr val="FF0000"/>
                          </a:solidFill>
                          <a:latin typeface="Arial"/>
                          <a:ea typeface="宋体"/>
                          <a:cs typeface="Times New Roman"/>
                        </a:rPr>
                        <a:t>0.2473</a:t>
                      </a:r>
                      <a:endParaRPr lang="en-US" sz="1200">
                        <a:solidFill>
                          <a:srgbClr val="FF0000"/>
                        </a:solidFill>
                        <a:latin typeface="Times New Roman"/>
                        <a:ea typeface="宋体"/>
                        <a:cs typeface="Times New Roman"/>
                      </a:endParaRPr>
                    </a:p>
                  </a:txBody>
                  <a:tcPr marL="73025" marR="73025" marT="0" marB="0">
                    <a:lnL>
                      <a:noFill/>
                    </a:lnL>
                    <a:lnR>
                      <a:noFill/>
                    </a:lnR>
                    <a:lnT>
                      <a:noFill/>
                    </a:lnT>
                    <a:lnB>
                      <a:noFill/>
                    </a:lnB>
                  </a:tcPr>
                </a:tc>
                <a:tc>
                  <a:txBody>
                    <a:bodyPr/>
                    <a:lstStyle/>
                    <a:p>
                      <a:pPr marL="0" marR="0" algn="ctr">
                        <a:spcBef>
                          <a:spcPts val="0"/>
                        </a:spcBef>
                        <a:spcAft>
                          <a:spcPts val="0"/>
                        </a:spcAft>
                      </a:pPr>
                      <a:r>
                        <a:rPr lang="en-US" sz="1000" b="1" dirty="0">
                          <a:solidFill>
                            <a:srgbClr val="FF0000"/>
                          </a:solidFill>
                          <a:latin typeface="Arial"/>
                          <a:ea typeface="宋体"/>
                          <a:cs typeface="Times New Roman"/>
                        </a:rPr>
                        <a:t>0.1020</a:t>
                      </a:r>
                      <a:endParaRPr lang="en-US" sz="1200" dirty="0">
                        <a:solidFill>
                          <a:srgbClr val="FF0000"/>
                        </a:solidFill>
                        <a:latin typeface="Times New Roman"/>
                        <a:ea typeface="宋体"/>
                        <a:cs typeface="Times New Roman"/>
                      </a:endParaRPr>
                    </a:p>
                  </a:txBody>
                  <a:tcPr marL="73025" marR="73025" marT="0" marB="0">
                    <a:lnL>
                      <a:noFill/>
                    </a:lnL>
                    <a:lnR>
                      <a:noFill/>
                    </a:lnR>
                    <a:lnT>
                      <a:noFill/>
                    </a:lnT>
                    <a:lnB>
                      <a:noFill/>
                    </a:lnB>
                  </a:tcPr>
                </a:tc>
              </a:tr>
              <a:tr h="0">
                <a:tc>
                  <a:txBody>
                    <a:bodyPr/>
                    <a:lstStyle/>
                    <a:p>
                      <a:pPr marL="0" marR="0" algn="ctr">
                        <a:spcBef>
                          <a:spcPts val="0"/>
                        </a:spcBef>
                        <a:spcAft>
                          <a:spcPts val="0"/>
                        </a:spcAft>
                      </a:pPr>
                      <a:r>
                        <a:rPr lang="en-US" sz="1000" dirty="0" err="1" smtClean="0">
                          <a:latin typeface="Arial"/>
                          <a:ea typeface="宋体"/>
                          <a:cs typeface="Times New Roman"/>
                        </a:rPr>
                        <a:t>n</a:t>
                      </a:r>
                      <a:r>
                        <a:rPr lang="en-US" sz="1000" baseline="-25000" dirty="0" err="1" smtClean="0">
                          <a:latin typeface="Arial"/>
                          <a:ea typeface="宋体"/>
                          <a:cs typeface="Times New Roman"/>
                        </a:rPr>
                        <a:t>w</a:t>
                      </a:r>
                      <a:endParaRPr lang="en-US" sz="1000" baseline="-25000" dirty="0">
                        <a:latin typeface="Arial"/>
                        <a:ea typeface="宋体"/>
                        <a:cs typeface="Times New Roman"/>
                      </a:endParaRPr>
                    </a:p>
                  </a:txBody>
                  <a:tcPr marL="73025" marR="73025"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latin typeface="Arial"/>
                          <a:ea typeface="宋体"/>
                          <a:cs typeface="Times New Roman"/>
                        </a:rPr>
                        <a:t>1.96</a:t>
                      </a:r>
                      <a:endParaRPr lang="en-US" sz="1200">
                        <a:latin typeface="Times New Roman"/>
                        <a:ea typeface="宋体"/>
                        <a:cs typeface="Times New Roman"/>
                      </a:endParaRPr>
                    </a:p>
                  </a:txBody>
                  <a:tcPr marL="73025" marR="73025"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latin typeface="Arial"/>
                          <a:ea typeface="宋体"/>
                          <a:cs typeface="Times New Roman"/>
                        </a:rPr>
                        <a:t>1.96</a:t>
                      </a:r>
                      <a:endParaRPr lang="en-US" sz="1200">
                        <a:latin typeface="Times New Roman"/>
                        <a:ea typeface="宋体"/>
                        <a:cs typeface="Times New Roman"/>
                      </a:endParaRPr>
                    </a:p>
                  </a:txBody>
                  <a:tcPr marL="73025" marR="73025"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latin typeface="Arial"/>
                          <a:ea typeface="宋体"/>
                          <a:cs typeface="Times New Roman"/>
                        </a:rPr>
                        <a:t>1.96</a:t>
                      </a:r>
                      <a:endParaRPr lang="en-US" sz="1200">
                        <a:latin typeface="Times New Roman"/>
                        <a:ea typeface="宋体"/>
                        <a:cs typeface="Times New Roman"/>
                      </a:endParaRPr>
                    </a:p>
                  </a:txBody>
                  <a:tcPr marL="73025" marR="73025"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a:solidFill>
                            <a:srgbClr val="FF0000"/>
                          </a:solidFill>
                          <a:latin typeface="Arial"/>
                          <a:ea typeface="宋体"/>
                          <a:cs typeface="Times New Roman"/>
                        </a:rPr>
                        <a:t>4.0</a:t>
                      </a:r>
                      <a:endParaRPr lang="en-US" sz="1200" dirty="0">
                        <a:solidFill>
                          <a:srgbClr val="FF0000"/>
                        </a:solidFill>
                        <a:latin typeface="Times New Roman"/>
                        <a:ea typeface="宋体"/>
                        <a:cs typeface="Times New Roman"/>
                      </a:endParaRPr>
                    </a:p>
                  </a:txBody>
                  <a:tcPr marL="73025" marR="73025"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latin typeface="Arial"/>
                          <a:ea typeface="宋体"/>
                          <a:cs typeface="Times New Roman"/>
                        </a:rPr>
                        <a:t>1.96</a:t>
                      </a:r>
                      <a:endParaRPr lang="en-US" sz="1200" dirty="0">
                        <a:latin typeface="Times New Roman"/>
                        <a:ea typeface="宋体"/>
                        <a:cs typeface="Times New Roman"/>
                      </a:endParaRPr>
                    </a:p>
                  </a:txBody>
                  <a:tcPr marL="73025" marR="73025" marT="0" marB="0">
                    <a:lnL>
                      <a:noFill/>
                    </a:lnL>
                    <a:lnR>
                      <a:noFill/>
                    </a:lnR>
                    <a:lnT>
                      <a:noFill/>
                    </a:lnT>
                    <a:lnB w="19050" cap="flat" cmpd="sng" algn="ctr">
                      <a:solidFill>
                        <a:srgbClr val="000000"/>
                      </a:solidFill>
                      <a:prstDash val="solid"/>
                      <a:round/>
                      <a:headEnd type="none" w="med" len="med"/>
                      <a:tailEnd type="none" w="med" len="med"/>
                    </a:lnB>
                  </a:tcPr>
                </a:tc>
              </a:tr>
            </a:tbl>
          </a:graphicData>
        </a:graphic>
      </p:graphicFrame>
      <p:pic>
        <p:nvPicPr>
          <p:cNvPr id="12" name="Picture 11"/>
          <p:cNvPicPr/>
          <p:nvPr/>
        </p:nvPicPr>
        <p:blipFill>
          <a:blip r:embed="rId6" cstate="print">
            <a:extLst>
              <a:ext uri="{28A0092B-C50C-407E-A947-70E740481C1C}">
                <a14:useLocalDpi xmlns:a14="http://schemas.microsoft.com/office/drawing/2010/main" val="0"/>
              </a:ext>
            </a:extLst>
          </a:blip>
          <a:stretch>
            <a:fillRect/>
          </a:stretch>
        </p:blipFill>
        <p:spPr>
          <a:xfrm>
            <a:off x="619125" y="1419225"/>
            <a:ext cx="2542032" cy="1380744"/>
          </a:xfrm>
          <a:prstGeom prst="rect">
            <a:avLst/>
          </a:prstGeom>
        </p:spPr>
      </p:pic>
      <p:pic>
        <p:nvPicPr>
          <p:cNvPr id="13" name="Picture 12"/>
          <p:cNvPicPr/>
          <p:nvPr/>
        </p:nvPicPr>
        <p:blipFill>
          <a:blip r:embed="rId7" cstate="print">
            <a:extLst>
              <a:ext uri="{28A0092B-C50C-407E-A947-70E740481C1C}">
                <a14:useLocalDpi xmlns:a14="http://schemas.microsoft.com/office/drawing/2010/main" val="0"/>
              </a:ext>
            </a:extLst>
          </a:blip>
          <a:stretch>
            <a:fillRect/>
          </a:stretch>
        </p:blipFill>
        <p:spPr>
          <a:xfrm>
            <a:off x="3352800" y="1447800"/>
            <a:ext cx="2542032" cy="1362456"/>
          </a:xfrm>
          <a:prstGeom prst="rect">
            <a:avLst/>
          </a:prstGeom>
        </p:spPr>
      </p:pic>
      <p:sp>
        <p:nvSpPr>
          <p:cNvPr id="14" name="Rectangle 13"/>
          <p:cNvSpPr/>
          <p:nvPr/>
        </p:nvSpPr>
        <p:spPr>
          <a:xfrm>
            <a:off x="4191000" y="2819400"/>
            <a:ext cx="915635" cy="369332"/>
          </a:xfrm>
          <a:prstGeom prst="rect">
            <a:avLst/>
          </a:prstGeom>
        </p:spPr>
        <p:txBody>
          <a:bodyPr wrap="none">
            <a:spAutoFit/>
          </a:bodyPr>
          <a:lstStyle/>
          <a:p>
            <a:r>
              <a:rPr lang="en-US" dirty="0" smtClean="0"/>
              <a:t>Case 1</a:t>
            </a:r>
            <a:endParaRPr lang="en-US" dirty="0"/>
          </a:p>
        </p:txBody>
      </p:sp>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248400" y="1447800"/>
            <a:ext cx="2542032" cy="1380744"/>
          </a:xfrm>
          <a:prstGeom prst="rect">
            <a:avLst/>
          </a:prstGeom>
        </p:spPr>
      </p:pic>
      <p:sp>
        <p:nvSpPr>
          <p:cNvPr id="16" name="Rectangle 15"/>
          <p:cNvSpPr/>
          <p:nvPr/>
        </p:nvSpPr>
        <p:spPr>
          <a:xfrm>
            <a:off x="7086600" y="2895600"/>
            <a:ext cx="979755" cy="369332"/>
          </a:xfrm>
          <a:prstGeom prst="rect">
            <a:avLst/>
          </a:prstGeom>
        </p:spPr>
        <p:txBody>
          <a:bodyPr wrap="none">
            <a:spAutoFit/>
          </a:bodyPr>
          <a:lstStyle/>
          <a:p>
            <a:r>
              <a:rPr lang="en-US" dirty="0" smtClean="0"/>
              <a:t>Case 2 </a:t>
            </a:r>
            <a:endParaRPr lang="en-US" dirty="0"/>
          </a:p>
        </p:txBody>
      </p:sp>
      <p:pic>
        <p:nvPicPr>
          <p:cNvPr id="17" name="Picture 16"/>
          <p:cNvPicPr/>
          <p:nvPr/>
        </p:nvPicPr>
        <p:blipFill>
          <a:blip r:embed="rId9" cstate="print">
            <a:extLst>
              <a:ext uri="{28A0092B-C50C-407E-A947-70E740481C1C}">
                <a14:useLocalDpi xmlns:a14="http://schemas.microsoft.com/office/drawing/2010/main" val="0"/>
              </a:ext>
            </a:extLst>
          </a:blip>
          <a:stretch>
            <a:fillRect/>
          </a:stretch>
        </p:blipFill>
        <p:spPr>
          <a:xfrm>
            <a:off x="762000" y="3181731"/>
            <a:ext cx="2542032" cy="1380744"/>
          </a:xfrm>
          <a:prstGeom prst="rect">
            <a:avLst/>
          </a:prstGeom>
        </p:spPr>
      </p:pic>
      <p:sp>
        <p:nvSpPr>
          <p:cNvPr id="18" name="Rectangle 17"/>
          <p:cNvSpPr/>
          <p:nvPr/>
        </p:nvSpPr>
        <p:spPr>
          <a:xfrm>
            <a:off x="1447800" y="4629150"/>
            <a:ext cx="915635" cy="369332"/>
          </a:xfrm>
          <a:prstGeom prst="rect">
            <a:avLst/>
          </a:prstGeom>
        </p:spPr>
        <p:txBody>
          <a:bodyPr wrap="none">
            <a:spAutoFit/>
          </a:bodyPr>
          <a:lstStyle/>
          <a:p>
            <a:r>
              <a:rPr lang="en-US" dirty="0" smtClean="0"/>
              <a:t>Case 3</a:t>
            </a:r>
            <a:endParaRPr lang="en-US" dirty="0"/>
          </a:p>
        </p:txBody>
      </p:sp>
      <p:pic>
        <p:nvPicPr>
          <p:cNvPr id="19" name="Picture 18"/>
          <p:cNvPicPr/>
          <p:nvPr/>
        </p:nvPicPr>
        <p:blipFill>
          <a:blip r:embed="rId10" cstate="print">
            <a:extLst>
              <a:ext uri="{28A0092B-C50C-407E-A947-70E740481C1C}">
                <a14:useLocalDpi xmlns:a14="http://schemas.microsoft.com/office/drawing/2010/main" val="0"/>
              </a:ext>
            </a:extLst>
          </a:blip>
          <a:stretch>
            <a:fillRect/>
          </a:stretch>
        </p:blipFill>
        <p:spPr>
          <a:xfrm>
            <a:off x="3352800" y="3200400"/>
            <a:ext cx="2542032" cy="1380744"/>
          </a:xfrm>
          <a:prstGeom prst="rect">
            <a:avLst/>
          </a:prstGeom>
        </p:spPr>
      </p:pic>
      <p:sp>
        <p:nvSpPr>
          <p:cNvPr id="20" name="Rectangle 19"/>
          <p:cNvSpPr/>
          <p:nvPr/>
        </p:nvSpPr>
        <p:spPr>
          <a:xfrm>
            <a:off x="4191000" y="4657725"/>
            <a:ext cx="979755" cy="369332"/>
          </a:xfrm>
          <a:prstGeom prst="rect">
            <a:avLst/>
          </a:prstGeom>
        </p:spPr>
        <p:txBody>
          <a:bodyPr wrap="none">
            <a:spAutoFit/>
          </a:bodyPr>
          <a:lstStyle/>
          <a:p>
            <a:r>
              <a:rPr lang="en-US" dirty="0" smtClean="0"/>
              <a:t>Case 4 </a:t>
            </a:r>
            <a:endParaRPr lang="en-US" dirty="0"/>
          </a:p>
        </p:txBody>
      </p:sp>
      <p:pic>
        <p:nvPicPr>
          <p:cNvPr id="21" name="Picture 20"/>
          <p:cNvPicPr/>
          <p:nvPr/>
        </p:nvPicPr>
        <p:blipFill>
          <a:blip r:embed="rId11" cstate="print">
            <a:extLst>
              <a:ext uri="{28A0092B-C50C-407E-A947-70E740481C1C}">
                <a14:useLocalDpi xmlns:a14="http://schemas.microsoft.com/office/drawing/2010/main" val="0"/>
              </a:ext>
            </a:extLst>
          </a:blip>
          <a:stretch>
            <a:fillRect/>
          </a:stretch>
        </p:blipFill>
        <p:spPr>
          <a:xfrm>
            <a:off x="6172200" y="3200400"/>
            <a:ext cx="2542032" cy="1380744"/>
          </a:xfrm>
          <a:prstGeom prst="rect">
            <a:avLst/>
          </a:prstGeom>
        </p:spPr>
      </p:pic>
      <p:sp>
        <p:nvSpPr>
          <p:cNvPr id="23" name="Rectangle 22"/>
          <p:cNvSpPr/>
          <p:nvPr/>
        </p:nvSpPr>
        <p:spPr>
          <a:xfrm>
            <a:off x="7162800" y="4648200"/>
            <a:ext cx="915635" cy="369332"/>
          </a:xfrm>
          <a:prstGeom prst="rect">
            <a:avLst/>
          </a:prstGeom>
        </p:spPr>
        <p:txBody>
          <a:bodyPr wrap="none">
            <a:spAutoFit/>
          </a:bodyPr>
          <a:lstStyle/>
          <a:p>
            <a:r>
              <a:rPr lang="en-US" dirty="0" smtClean="0"/>
              <a:t>Case 5</a:t>
            </a:r>
            <a:endParaRPr lang="en-US" dirty="0"/>
          </a:p>
        </p:txBody>
      </p:sp>
      <p:graphicFrame>
        <p:nvGraphicFramePr>
          <p:cNvPr id="148488" name="Object 8"/>
          <p:cNvGraphicFramePr>
            <a:graphicFrameLocks noChangeAspect="1"/>
          </p:cNvGraphicFramePr>
          <p:nvPr>
            <p:extLst>
              <p:ext uri="{D42A27DB-BD31-4B8C-83A1-F6EECF244321}">
                <p14:modId xmlns:p14="http://schemas.microsoft.com/office/powerpoint/2010/main" val="3287875808"/>
              </p:ext>
            </p:extLst>
          </p:nvPr>
        </p:nvGraphicFramePr>
        <p:xfrm>
          <a:off x="714375" y="6219825"/>
          <a:ext cx="542925" cy="257175"/>
        </p:xfrm>
        <a:graphic>
          <a:graphicData uri="http://schemas.openxmlformats.org/presentationml/2006/ole">
            <mc:AlternateContent xmlns:mc="http://schemas.openxmlformats.org/markup-compatibility/2006">
              <mc:Choice xmlns:v="urn:schemas-microsoft-com:vml" Requires="v">
                <p:oleObj spid="_x0000_s148606" name="Equation" r:id="rId12" imgW="558558" imgH="253890" progId="Equation.3">
                  <p:embed/>
                </p:oleObj>
              </mc:Choice>
              <mc:Fallback>
                <p:oleObj name="Equation" r:id="rId12" imgW="558558" imgH="253890" progId="Equation.3">
                  <p:embed/>
                  <p:pic>
                    <p:nvPicPr>
                      <p:cNvPr id="0" name="Picture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4375" y="6219825"/>
                        <a:ext cx="54292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8489" name="Object 9"/>
          <p:cNvGraphicFramePr>
            <a:graphicFrameLocks noChangeAspect="1"/>
          </p:cNvGraphicFramePr>
          <p:nvPr>
            <p:extLst>
              <p:ext uri="{D42A27DB-BD31-4B8C-83A1-F6EECF244321}">
                <p14:modId xmlns:p14="http://schemas.microsoft.com/office/powerpoint/2010/main" val="749840743"/>
              </p:ext>
            </p:extLst>
          </p:nvPr>
        </p:nvGraphicFramePr>
        <p:xfrm>
          <a:off x="685800" y="6477000"/>
          <a:ext cx="1123950" cy="257175"/>
        </p:xfrm>
        <a:graphic>
          <a:graphicData uri="http://schemas.openxmlformats.org/presentationml/2006/ole">
            <mc:AlternateContent xmlns:mc="http://schemas.openxmlformats.org/markup-compatibility/2006">
              <mc:Choice xmlns:v="urn:schemas-microsoft-com:vml" Requires="v">
                <p:oleObj spid="_x0000_s148607" name="Equation" r:id="rId14" imgW="1143000" imgH="254000" progId="Equation.3">
                  <p:embed/>
                </p:oleObj>
              </mc:Choice>
              <mc:Fallback>
                <p:oleObj name="Equation" r:id="rId14" imgW="1143000" imgH="254000" progId="Equation.3">
                  <p:embed/>
                  <p:pic>
                    <p:nvPicPr>
                      <p:cNvPr id="0" name="Picture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5800" y="6477000"/>
                        <a:ext cx="1123950"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13</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3"/>
            </p:custDataLst>
          </p:nvPr>
        </p:nvSpPr>
        <p:spPr>
          <a:xfrm>
            <a:off x="457200" y="44450"/>
            <a:ext cx="8229600" cy="1022350"/>
          </a:xfrm>
        </p:spPr>
        <p:txBody>
          <a:bodyPr/>
          <a:lstStyle/>
          <a:p>
            <a:pPr eaLnBrk="1" hangingPunct="1"/>
            <a:r>
              <a:rPr lang="en-US" altLang="zh-CN" b="1" dirty="0" smtClean="0">
                <a:solidFill>
                  <a:schemeClr val="tx1"/>
                </a:solidFill>
                <a:ea typeface="黑体" pitchFamily="2" charset="-122"/>
              </a:rPr>
              <a:t>Sensitivity of foam parameters to </a:t>
            </a:r>
            <a:r>
              <a:rPr lang="en-US" altLang="zh-CN" b="1" dirty="0" err="1" smtClean="0">
                <a:solidFill>
                  <a:schemeClr val="tx1"/>
                </a:solidFill>
                <a:ea typeface="黑体" pitchFamily="2" charset="-122"/>
              </a:rPr>
              <a:t>n</a:t>
            </a:r>
            <a:r>
              <a:rPr lang="en-US" altLang="zh-CN" b="1" baseline="-25000" dirty="0" err="1" smtClean="0">
                <a:solidFill>
                  <a:schemeClr val="tx1"/>
                </a:solidFill>
                <a:ea typeface="黑体" pitchFamily="2" charset="-122"/>
              </a:rPr>
              <a:t>w</a:t>
            </a:r>
            <a:endParaRPr lang="en-US" altLang="zh-CN" b="1" baseline="-25000" dirty="0" smtClean="0">
              <a:solidFill>
                <a:schemeClr val="tx1"/>
              </a:solidFill>
              <a:ea typeface="黑体" pitchFamily="2" charset="-122"/>
            </a:endParaRP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4400" y="1676400"/>
            <a:ext cx="3657600" cy="1965960"/>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4400" y="1676400"/>
            <a:ext cx="3657600" cy="1983105"/>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0600" y="4267201"/>
            <a:ext cx="3657600" cy="1983105"/>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4400" y="4295776"/>
            <a:ext cx="3657600" cy="1983105"/>
          </a:xfrm>
          <a:prstGeom prst="rect">
            <a:avLst/>
          </a:prstGeom>
        </p:spPr>
      </p:pic>
      <p:sp>
        <p:nvSpPr>
          <p:cNvPr id="1116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1617" name="Object 1"/>
          <p:cNvGraphicFramePr>
            <a:graphicFrameLocks noChangeAspect="1"/>
          </p:cNvGraphicFramePr>
          <p:nvPr>
            <p:extLst>
              <p:ext uri="{D42A27DB-BD31-4B8C-83A1-F6EECF244321}">
                <p14:modId xmlns:p14="http://schemas.microsoft.com/office/powerpoint/2010/main" val="2724175190"/>
              </p:ext>
            </p:extLst>
          </p:nvPr>
        </p:nvGraphicFramePr>
        <p:xfrm>
          <a:off x="657225" y="6219825"/>
          <a:ext cx="542925" cy="257175"/>
        </p:xfrm>
        <a:graphic>
          <a:graphicData uri="http://schemas.openxmlformats.org/presentationml/2006/ole">
            <mc:AlternateContent xmlns:mc="http://schemas.openxmlformats.org/markup-compatibility/2006">
              <mc:Choice xmlns:v="urn:schemas-microsoft-com:vml" Requires="v">
                <p:oleObj spid="_x0000_s111736" name="Equation" r:id="rId10" imgW="558558" imgH="253890" progId="Equation.3">
                  <p:embed/>
                </p:oleObj>
              </mc:Choice>
              <mc:Fallback>
                <p:oleObj name="Equation" r:id="rId10" imgW="558558" imgH="253890" progId="Equation.3">
                  <p:embed/>
                  <p:pic>
                    <p:nvPicPr>
                      <p:cNvPr id="0" name="Picture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7225" y="6219825"/>
                        <a:ext cx="54292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16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1619" name="Object 3"/>
          <p:cNvGraphicFramePr>
            <a:graphicFrameLocks noChangeAspect="1"/>
          </p:cNvGraphicFramePr>
          <p:nvPr>
            <p:extLst>
              <p:ext uri="{D42A27DB-BD31-4B8C-83A1-F6EECF244321}">
                <p14:modId xmlns:p14="http://schemas.microsoft.com/office/powerpoint/2010/main" val="4274400595"/>
              </p:ext>
            </p:extLst>
          </p:nvPr>
        </p:nvGraphicFramePr>
        <p:xfrm>
          <a:off x="628650" y="6477000"/>
          <a:ext cx="1123950" cy="257175"/>
        </p:xfrm>
        <a:graphic>
          <a:graphicData uri="http://schemas.openxmlformats.org/presentationml/2006/ole">
            <mc:AlternateContent xmlns:mc="http://schemas.openxmlformats.org/markup-compatibility/2006">
              <mc:Choice xmlns:v="urn:schemas-microsoft-com:vml" Requires="v">
                <p:oleObj spid="_x0000_s111737" name="Equation" r:id="rId12" imgW="1143000" imgH="254000" progId="Equation.3">
                  <p:embed/>
                </p:oleObj>
              </mc:Choice>
              <mc:Fallback>
                <p:oleObj name="Equation" r:id="rId12" imgW="1143000" imgH="254000" progId="Equation.3">
                  <p:embed/>
                  <p:pic>
                    <p:nvPicPr>
                      <p:cNvPr id="0"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8650" y="6477000"/>
                        <a:ext cx="1123950"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14</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3"/>
            </p:custDataLst>
          </p:nvPr>
        </p:nvSpPr>
        <p:spPr>
          <a:xfrm>
            <a:off x="457200" y="44450"/>
            <a:ext cx="8229600" cy="1022350"/>
          </a:xfrm>
        </p:spPr>
        <p:txBody>
          <a:bodyPr/>
          <a:lstStyle/>
          <a:p>
            <a:pPr eaLnBrk="1" hangingPunct="1"/>
            <a:r>
              <a:rPr lang="en-US" altLang="zh-CN" b="1" dirty="0" smtClean="0">
                <a:solidFill>
                  <a:schemeClr val="tx1"/>
                </a:solidFill>
                <a:ea typeface="黑体" pitchFamily="2" charset="-122"/>
              </a:rPr>
              <a:t>Sensitivity of foam parameters to </a:t>
            </a:r>
            <a:r>
              <a:rPr lang="en-US" altLang="zh-CN" b="1" dirty="0" err="1" smtClean="0">
                <a:solidFill>
                  <a:schemeClr val="tx1"/>
                </a:solidFill>
                <a:ea typeface="黑体" pitchFamily="2" charset="-122"/>
              </a:rPr>
              <a:t>S</a:t>
            </a:r>
            <a:r>
              <a:rPr lang="en-US" altLang="zh-CN" b="1" baseline="-25000" dirty="0" err="1" smtClean="0">
                <a:solidFill>
                  <a:schemeClr val="tx1"/>
                </a:solidFill>
                <a:ea typeface="黑体" pitchFamily="2" charset="-122"/>
              </a:rPr>
              <a:t>wc</a:t>
            </a:r>
            <a:endParaRPr lang="en-US" altLang="zh-CN" b="1" baseline="-25000" dirty="0" smtClean="0">
              <a:solidFill>
                <a:schemeClr val="tx1"/>
              </a:solidFill>
              <a:ea typeface="黑体" pitchFamily="2" charset="-122"/>
            </a:endParaRP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800" y="1676400"/>
            <a:ext cx="3657600" cy="1965960"/>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95800" y="1676400"/>
            <a:ext cx="3657600" cy="1983105"/>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5800" y="4191000"/>
            <a:ext cx="3657600" cy="1983105"/>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95800" y="4191000"/>
            <a:ext cx="3657600" cy="1983105"/>
          </a:xfrm>
          <a:prstGeom prst="rect">
            <a:avLst/>
          </a:prstGeom>
        </p:spPr>
      </p:pic>
      <p:graphicFrame>
        <p:nvGraphicFramePr>
          <p:cNvPr id="158721" name="Object 1"/>
          <p:cNvGraphicFramePr>
            <a:graphicFrameLocks noChangeAspect="1"/>
          </p:cNvGraphicFramePr>
          <p:nvPr>
            <p:extLst>
              <p:ext uri="{D42A27DB-BD31-4B8C-83A1-F6EECF244321}">
                <p14:modId xmlns:p14="http://schemas.microsoft.com/office/powerpoint/2010/main" val="24875616"/>
              </p:ext>
            </p:extLst>
          </p:nvPr>
        </p:nvGraphicFramePr>
        <p:xfrm>
          <a:off x="733425" y="6248400"/>
          <a:ext cx="542925" cy="257175"/>
        </p:xfrm>
        <a:graphic>
          <a:graphicData uri="http://schemas.openxmlformats.org/presentationml/2006/ole">
            <mc:AlternateContent xmlns:mc="http://schemas.openxmlformats.org/markup-compatibility/2006">
              <mc:Choice xmlns:v="urn:schemas-microsoft-com:vml" Requires="v">
                <p:oleObj spid="_x0000_s158839" name="Equation" r:id="rId10" imgW="558558" imgH="253890" progId="Equation.3">
                  <p:embed/>
                </p:oleObj>
              </mc:Choice>
              <mc:Fallback>
                <p:oleObj name="Equation" r:id="rId10" imgW="558558" imgH="253890" progId="Equation.3">
                  <p:embed/>
                  <p:pic>
                    <p:nvPicPr>
                      <p:cNvPr id="0" name="Picture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425" y="6248400"/>
                        <a:ext cx="54292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8722" name="Object 2"/>
          <p:cNvGraphicFramePr>
            <a:graphicFrameLocks noChangeAspect="1"/>
          </p:cNvGraphicFramePr>
          <p:nvPr>
            <p:extLst>
              <p:ext uri="{D42A27DB-BD31-4B8C-83A1-F6EECF244321}">
                <p14:modId xmlns:p14="http://schemas.microsoft.com/office/powerpoint/2010/main" val="2764630582"/>
              </p:ext>
            </p:extLst>
          </p:nvPr>
        </p:nvGraphicFramePr>
        <p:xfrm>
          <a:off x="704850" y="6505575"/>
          <a:ext cx="1123950" cy="257175"/>
        </p:xfrm>
        <a:graphic>
          <a:graphicData uri="http://schemas.openxmlformats.org/presentationml/2006/ole">
            <mc:AlternateContent xmlns:mc="http://schemas.openxmlformats.org/markup-compatibility/2006">
              <mc:Choice xmlns:v="urn:schemas-microsoft-com:vml" Requires="v">
                <p:oleObj spid="_x0000_s158840" name="Equation" r:id="rId12" imgW="1143000" imgH="254000" progId="Equation.3">
                  <p:embed/>
                </p:oleObj>
              </mc:Choice>
              <mc:Fallback>
                <p:oleObj name="Equation" r:id="rId12" imgW="1143000" imgH="254000" progId="Equation.3">
                  <p:embed/>
                  <p:pic>
                    <p:nvPicPr>
                      <p:cNvPr id="0"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4850" y="6505575"/>
                        <a:ext cx="1123950"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15</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custDataLst>
              <p:tags r:id="rId3"/>
            </p:custDataLst>
          </p:nvPr>
        </p:nvSpPr>
        <p:spPr>
          <a:xfrm>
            <a:off x="457200" y="273050"/>
            <a:ext cx="8229600" cy="1022350"/>
          </a:xfrm>
        </p:spPr>
        <p:txBody>
          <a:bodyPr/>
          <a:lstStyle/>
          <a:p>
            <a:pPr eaLnBrk="1" hangingPunct="1"/>
            <a:r>
              <a:rPr lang="en-US" altLang="zh-CN" b="1" dirty="0" smtClean="0">
                <a:solidFill>
                  <a:schemeClr val="tx1"/>
                </a:solidFill>
                <a:ea typeface="黑体" pitchFamily="2" charset="-122"/>
              </a:rPr>
              <a:t>Sensitivity of foam parameters to </a:t>
            </a:r>
            <a:r>
              <a:rPr lang="en-US" altLang="zh-CN" b="1" i="1" dirty="0" err="1" smtClean="0">
                <a:solidFill>
                  <a:schemeClr val="tx1"/>
                </a:solidFill>
                <a:ea typeface="黑体" pitchFamily="2" charset="-122"/>
              </a:rPr>
              <a:t>epdry</a:t>
            </a:r>
            <a:endParaRPr lang="en-US" altLang="zh-CN" b="1" i="1" dirty="0" smtClean="0">
              <a:solidFill>
                <a:schemeClr val="tx1"/>
              </a:solidFill>
              <a:ea typeface="黑体" pitchFamily="2" charset="-122"/>
            </a:endParaRP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7000" y="1600200"/>
            <a:ext cx="3657600" cy="1965960"/>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3400" y="3857625"/>
            <a:ext cx="3657600" cy="1983105"/>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00600" y="3886200"/>
            <a:ext cx="3657600" cy="1983105"/>
          </a:xfrm>
          <a:prstGeom prst="rect">
            <a:avLst/>
          </a:prstGeom>
        </p:spPr>
      </p:pic>
      <p:sp>
        <p:nvSpPr>
          <p:cNvPr id="156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6673" name="Object 1"/>
          <p:cNvGraphicFramePr>
            <a:graphicFrameLocks noChangeAspect="1"/>
          </p:cNvGraphicFramePr>
          <p:nvPr/>
        </p:nvGraphicFramePr>
        <p:xfrm>
          <a:off x="5264150" y="6007100"/>
          <a:ext cx="3117850" cy="636588"/>
        </p:xfrm>
        <a:graphic>
          <a:graphicData uri="http://schemas.openxmlformats.org/presentationml/2006/ole">
            <mc:AlternateContent xmlns:mc="http://schemas.openxmlformats.org/markup-compatibility/2006">
              <mc:Choice xmlns:v="urn:schemas-microsoft-com:vml" Requires="v">
                <p:oleObj spid="_x0000_s156851" name="Equation" r:id="rId9" imgW="3162240" imgH="622080" progId="Equation.3">
                  <p:embed/>
                </p:oleObj>
              </mc:Choice>
              <mc:Fallback>
                <p:oleObj name="Equation" r:id="rId9" imgW="3162240" imgH="622080" progId="Equation.3">
                  <p:embed/>
                  <p:pic>
                    <p:nvPicPr>
                      <p:cNvPr id="0" name="Picture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64150" y="6007100"/>
                        <a:ext cx="3117850" cy="636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6675" name="Object 3"/>
          <p:cNvGraphicFramePr>
            <a:graphicFrameLocks noChangeAspect="1"/>
          </p:cNvGraphicFramePr>
          <p:nvPr>
            <p:extLst>
              <p:ext uri="{D42A27DB-BD31-4B8C-83A1-F6EECF244321}">
                <p14:modId xmlns:p14="http://schemas.microsoft.com/office/powerpoint/2010/main" val="2102026517"/>
              </p:ext>
            </p:extLst>
          </p:nvPr>
        </p:nvGraphicFramePr>
        <p:xfrm>
          <a:off x="733425" y="6219825"/>
          <a:ext cx="542925" cy="257175"/>
        </p:xfrm>
        <a:graphic>
          <a:graphicData uri="http://schemas.openxmlformats.org/presentationml/2006/ole">
            <mc:AlternateContent xmlns:mc="http://schemas.openxmlformats.org/markup-compatibility/2006">
              <mc:Choice xmlns:v="urn:schemas-microsoft-com:vml" Requires="v">
                <p:oleObj spid="_x0000_s156852" name="Equation" r:id="rId11" imgW="558558" imgH="253890" progId="Equation.3">
                  <p:embed/>
                </p:oleObj>
              </mc:Choice>
              <mc:Fallback>
                <p:oleObj name="Equation" r:id="rId11" imgW="558558" imgH="253890" progId="Equation.3">
                  <p:embed/>
                  <p:pic>
                    <p:nvPicPr>
                      <p:cNvPr id="0"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3425" y="6219825"/>
                        <a:ext cx="542925"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6676" name="Object 4"/>
          <p:cNvGraphicFramePr>
            <a:graphicFrameLocks noChangeAspect="1"/>
          </p:cNvGraphicFramePr>
          <p:nvPr>
            <p:extLst>
              <p:ext uri="{D42A27DB-BD31-4B8C-83A1-F6EECF244321}">
                <p14:modId xmlns:p14="http://schemas.microsoft.com/office/powerpoint/2010/main" val="33701440"/>
              </p:ext>
            </p:extLst>
          </p:nvPr>
        </p:nvGraphicFramePr>
        <p:xfrm>
          <a:off x="704850" y="6477000"/>
          <a:ext cx="1123950" cy="257175"/>
        </p:xfrm>
        <a:graphic>
          <a:graphicData uri="http://schemas.openxmlformats.org/presentationml/2006/ole">
            <mc:AlternateContent xmlns:mc="http://schemas.openxmlformats.org/markup-compatibility/2006">
              <mc:Choice xmlns:v="urn:schemas-microsoft-com:vml" Requires="v">
                <p:oleObj spid="_x0000_s156853" name="Equation" r:id="rId13" imgW="1143000" imgH="254000" progId="Equation.3">
                  <p:embed/>
                </p:oleObj>
              </mc:Choice>
              <mc:Fallback>
                <p:oleObj name="Equation" r:id="rId13" imgW="1143000" imgH="254000" progId="Equation.3">
                  <p:embed/>
                  <p:pic>
                    <p:nvPicPr>
                      <p:cNvPr id="0"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4850" y="6477000"/>
                        <a:ext cx="1123950" cy="25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16</a:t>
            </a:fld>
            <a:endParaRPr lang="en-US" altLang="zh-CN"/>
          </a:p>
        </p:txBody>
      </p:sp>
    </p:spTree>
    <p:custDataLst>
      <p:tags r:id="rId2"/>
    </p:custData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title"/>
            <p:custDataLst>
              <p:tags r:id="rId2"/>
            </p:custDataLst>
          </p:nvPr>
        </p:nvSpPr>
        <p:spPr>
          <a:xfrm>
            <a:off x="457200" y="44450"/>
            <a:ext cx="8229600" cy="1022350"/>
          </a:xfrm>
          <a:noFill/>
        </p:spPr>
        <p:txBody>
          <a:bodyPr/>
          <a:lstStyle/>
          <a:p>
            <a:pPr eaLnBrk="1" hangingPunct="1"/>
            <a:r>
              <a:rPr lang="en-US" altLang="zh-CN" b="1" dirty="0" smtClean="0">
                <a:solidFill>
                  <a:schemeClr val="tx1"/>
                </a:solidFill>
                <a:ea typeface="黑体" pitchFamily="2" charset="-122"/>
              </a:rPr>
              <a:t>Conclusions</a:t>
            </a:r>
          </a:p>
        </p:txBody>
      </p:sp>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17</a:t>
            </a:fld>
            <a:endParaRPr lang="en-US" altLang="zh-CN"/>
          </a:p>
        </p:txBody>
      </p:sp>
      <p:sp>
        <p:nvSpPr>
          <p:cNvPr id="5" name="Rectangle 12"/>
          <p:cNvSpPr>
            <a:spLocks noChangeArrowheads="1"/>
          </p:cNvSpPr>
          <p:nvPr/>
        </p:nvSpPr>
        <p:spPr bwMode="auto">
          <a:xfrm>
            <a:off x="0" y="1627525"/>
            <a:ext cx="9144000" cy="3477875"/>
          </a:xfrm>
          <a:prstGeom prst="rect">
            <a:avLst/>
          </a:prstGeom>
          <a:noFill/>
          <a:ln w="9525">
            <a:noFill/>
            <a:miter lim="800000"/>
            <a:headEnd/>
            <a:tailEnd/>
          </a:ln>
        </p:spPr>
        <p:txBody>
          <a:bodyPr anchor="ctr">
            <a:spAutoFit/>
          </a:bodyPr>
          <a:lstStyle/>
          <a:p>
            <a:pPr>
              <a:buFontTx/>
              <a:buAutoNum type="arabicPeriod"/>
            </a:pPr>
            <a:r>
              <a:rPr lang="en-US" sz="2200" b="1" dirty="0"/>
              <a:t> </a:t>
            </a:r>
            <a:r>
              <a:rPr lang="en-US" sz="2200" b="1" dirty="0" smtClean="0"/>
              <a:t>For a preset </a:t>
            </a:r>
            <a:r>
              <a:rPr lang="en-US" sz="2200" b="1" i="1" dirty="0" err="1" smtClean="0"/>
              <a:t>epdry</a:t>
            </a:r>
            <a:r>
              <a:rPr lang="en-US" sz="2200" b="1" dirty="0" smtClean="0"/>
              <a:t>, it is found that two pairs of values of </a:t>
            </a:r>
            <a:r>
              <a:rPr lang="en-US" sz="2200" b="1" i="1" dirty="0" err="1" smtClean="0"/>
              <a:t>fmmob</a:t>
            </a:r>
            <a:r>
              <a:rPr lang="en-US" sz="2200" b="1" dirty="0" smtClean="0"/>
              <a:t> and </a:t>
            </a:r>
            <a:r>
              <a:rPr lang="en-US" sz="2200" b="1" i="1" dirty="0" err="1" smtClean="0"/>
              <a:t>fmdry</a:t>
            </a:r>
            <a:r>
              <a:rPr lang="en-US" sz="2200" b="1" dirty="0" smtClean="0"/>
              <a:t> can sometimes match steady-state </a:t>
            </a:r>
            <a:r>
              <a:rPr lang="en-US" sz="2200" b="1" dirty="0" err="1" smtClean="0"/>
              <a:t>f</a:t>
            </a:r>
            <a:r>
              <a:rPr lang="en-US" sz="2200" b="1" baseline="-25000" dirty="0" err="1" smtClean="0"/>
              <a:t>g</a:t>
            </a:r>
            <a:r>
              <a:rPr lang="en-US" sz="2200" b="1" baseline="30000" dirty="0" err="1" smtClean="0"/>
              <a:t>t</a:t>
            </a:r>
            <a:r>
              <a:rPr lang="en-US" sz="2200" b="1" dirty="0" smtClean="0"/>
              <a:t> and </a:t>
            </a:r>
            <a:r>
              <a:rPr lang="el-GR" sz="2200" b="1" dirty="0" smtClean="0"/>
              <a:t>μ</a:t>
            </a:r>
            <a:r>
              <a:rPr lang="en-US" sz="2200" b="1" baseline="-25000" dirty="0" err="1" smtClean="0"/>
              <a:t>foam</a:t>
            </a:r>
            <a:r>
              <a:rPr lang="en-US" sz="2200" b="1" baseline="30000" dirty="0" err="1" smtClean="0"/>
              <a:t>t</a:t>
            </a:r>
            <a:r>
              <a:rPr lang="en-US" sz="2200" b="1" dirty="0" smtClean="0"/>
              <a:t>. By applying the constraint </a:t>
            </a:r>
            <a:r>
              <a:rPr lang="en-US" sz="2200" b="1" i="1" dirty="0" err="1" smtClean="0"/>
              <a:t>fmdry</a:t>
            </a:r>
            <a:r>
              <a:rPr lang="en-US" sz="2200" b="1" dirty="0" smtClean="0"/>
              <a:t>&lt;</a:t>
            </a:r>
            <a:r>
              <a:rPr lang="en-US" sz="2200" b="1" dirty="0" err="1" smtClean="0"/>
              <a:t>S</a:t>
            </a:r>
            <a:r>
              <a:rPr lang="en-US" sz="2200" b="1" baseline="-25000" dirty="0" err="1" smtClean="0"/>
              <a:t>w</a:t>
            </a:r>
            <a:r>
              <a:rPr lang="en-US" sz="2200" b="1" baseline="30000" dirty="0" err="1" smtClean="0"/>
              <a:t>t</a:t>
            </a:r>
            <a:r>
              <a:rPr lang="en-US" sz="2200" b="1" dirty="0" smtClean="0"/>
              <a:t>, one can rule out the solution which does not match the rest of experimental data points.</a:t>
            </a:r>
            <a:endParaRPr lang="en-US" altLang="zh-CN" sz="2200" b="1" dirty="0" smtClean="0">
              <a:cs typeface="Arial" charset="0"/>
            </a:endParaRPr>
          </a:p>
          <a:p>
            <a:pPr>
              <a:buFontTx/>
              <a:buAutoNum type="arabicPeriod"/>
            </a:pPr>
            <a:endParaRPr lang="en-US" altLang="zh-CN" sz="2200" b="1" dirty="0">
              <a:cs typeface="Arial" charset="0"/>
            </a:endParaRPr>
          </a:p>
          <a:p>
            <a:pPr>
              <a:buFontTx/>
              <a:buAutoNum type="arabicPeriod"/>
            </a:pPr>
            <a:r>
              <a:rPr lang="en-US" altLang="zh-CN" sz="2200" b="1" dirty="0">
                <a:cs typeface="Arial" charset="0"/>
              </a:rPr>
              <a:t> </a:t>
            </a:r>
            <a:r>
              <a:rPr lang="en-US" altLang="zh-CN" sz="2200" b="1" dirty="0" smtClean="0">
                <a:cs typeface="Arial" charset="0"/>
              </a:rPr>
              <a:t>To match all available data points using multi-dimensional multi-variable search, one can use the unconstrained optimization approach with an appropriate initial guess which is close to the global optimum. The penalty function method for constrained optimization can be applied for a wider range of initial guesses. </a:t>
            </a:r>
            <a:endParaRPr lang="en-US" altLang="zh-CN" sz="2200" b="1" dirty="0">
              <a:cs typeface="Arial" charset="0"/>
            </a:endParaRPr>
          </a:p>
        </p:txBody>
      </p:sp>
    </p:spTree>
    <p:custDataLst>
      <p:tags r:id="rId1"/>
    </p:custData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title"/>
            <p:custDataLst>
              <p:tags r:id="rId2"/>
            </p:custDataLst>
          </p:nvPr>
        </p:nvSpPr>
        <p:spPr>
          <a:xfrm>
            <a:off x="457200" y="44450"/>
            <a:ext cx="8229600" cy="1022350"/>
          </a:xfrm>
          <a:noFill/>
        </p:spPr>
        <p:txBody>
          <a:bodyPr/>
          <a:lstStyle/>
          <a:p>
            <a:pPr eaLnBrk="1" hangingPunct="1"/>
            <a:r>
              <a:rPr lang="en-US" altLang="zh-CN" b="1" dirty="0" smtClean="0">
                <a:solidFill>
                  <a:schemeClr val="tx1"/>
                </a:solidFill>
                <a:ea typeface="黑体" pitchFamily="2" charset="-122"/>
              </a:rPr>
              <a:t>Conclusions</a:t>
            </a:r>
          </a:p>
        </p:txBody>
      </p:sp>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18</a:t>
            </a:fld>
            <a:endParaRPr lang="en-US" altLang="zh-CN"/>
          </a:p>
        </p:txBody>
      </p:sp>
      <p:sp>
        <p:nvSpPr>
          <p:cNvPr id="5" name="Rectangle 12"/>
          <p:cNvSpPr>
            <a:spLocks noChangeArrowheads="1"/>
          </p:cNvSpPr>
          <p:nvPr/>
        </p:nvSpPr>
        <p:spPr bwMode="auto">
          <a:xfrm>
            <a:off x="0" y="984677"/>
            <a:ext cx="9144000" cy="5509200"/>
          </a:xfrm>
          <a:prstGeom prst="rect">
            <a:avLst/>
          </a:prstGeom>
          <a:noFill/>
          <a:ln w="9525">
            <a:noFill/>
            <a:miter lim="800000"/>
            <a:headEnd/>
            <a:tailEnd/>
          </a:ln>
        </p:spPr>
        <p:txBody>
          <a:bodyPr anchor="ctr">
            <a:spAutoFit/>
          </a:bodyPr>
          <a:lstStyle/>
          <a:p>
            <a:pPr marL="457200" indent="-457200">
              <a:buFont typeface="+mj-lt"/>
              <a:buAutoNum type="arabicPeriod" startAt="3"/>
            </a:pPr>
            <a:r>
              <a:rPr lang="en-US" altLang="zh-CN" sz="2200" b="1" dirty="0" smtClean="0">
                <a:cs typeface="Arial" charset="0"/>
              </a:rPr>
              <a:t>Finite </a:t>
            </a:r>
            <a:r>
              <a:rPr lang="en-US" altLang="zh-CN" sz="2200" b="1" dirty="0">
                <a:cs typeface="Arial" charset="0"/>
              </a:rPr>
              <a:t>difference simulation for the transient foam process is generally consistent with the method of characteristics. A less abrupt change in foam mobility in the foam displacement front is needed to minimize the oscillation numerical artifact in the average foam apparent viscosity history.  Small </a:t>
            </a:r>
            <a:r>
              <a:rPr lang="en-US" altLang="zh-CN" sz="2200" b="1" i="1" dirty="0" err="1" smtClean="0">
                <a:cs typeface="Arial" charset="0"/>
              </a:rPr>
              <a:t>epdry</a:t>
            </a:r>
            <a:r>
              <a:rPr lang="en-US" altLang="zh-CN" sz="2200" b="1" dirty="0" smtClean="0">
                <a:cs typeface="Arial" charset="0"/>
              </a:rPr>
              <a:t> leads </a:t>
            </a:r>
            <a:r>
              <a:rPr lang="en-US" altLang="zh-CN" sz="2200" b="1" dirty="0">
                <a:cs typeface="Arial" charset="0"/>
              </a:rPr>
              <a:t>to lower amplitude in numerical oscillation and larger apparent viscosity when foam breaks through.</a:t>
            </a:r>
          </a:p>
          <a:p>
            <a:pPr marL="457200" indent="-457200">
              <a:buFont typeface="+mj-lt"/>
              <a:buAutoNum type="arabicPeriod" startAt="3"/>
            </a:pPr>
            <a:endParaRPr lang="en-US" altLang="zh-CN" sz="2200" b="1" dirty="0">
              <a:cs typeface="Arial" charset="0"/>
            </a:endParaRPr>
          </a:p>
          <a:p>
            <a:pPr marL="457200" indent="-457200">
              <a:buFont typeface="+mj-lt"/>
              <a:buAutoNum type="arabicPeriod" startAt="3"/>
            </a:pPr>
            <a:r>
              <a:rPr lang="en-US" altLang="zh-CN" sz="2200" b="1" dirty="0">
                <a:cs typeface="Arial" charset="0"/>
              </a:rPr>
              <a:t>Foam parameters are sensitive to the parameters in relatively permeability curves. For foam parameter estimation by matching steady-state </a:t>
            </a:r>
            <a:r>
              <a:rPr lang="en-US" sz="2200" b="1" dirty="0" err="1"/>
              <a:t>f</a:t>
            </a:r>
            <a:r>
              <a:rPr lang="en-US" sz="2200" b="1" baseline="-25000" dirty="0" err="1"/>
              <a:t>g</a:t>
            </a:r>
            <a:r>
              <a:rPr lang="en-US" sz="2200" b="1" baseline="30000" dirty="0" err="1"/>
              <a:t>t</a:t>
            </a:r>
            <a:r>
              <a:rPr lang="en-US" sz="2200" b="1" dirty="0"/>
              <a:t> and </a:t>
            </a:r>
            <a:r>
              <a:rPr lang="el-GR" sz="2200" b="1" dirty="0"/>
              <a:t>μ</a:t>
            </a:r>
            <a:r>
              <a:rPr lang="en-US" sz="2200" b="1" baseline="-25000" dirty="0" err="1"/>
              <a:t>foam</a:t>
            </a:r>
            <a:r>
              <a:rPr lang="en-US" sz="2200" b="1" baseline="30000" dirty="0" err="1"/>
              <a:t>t</a:t>
            </a:r>
            <a:r>
              <a:rPr lang="en-US" altLang="zh-CN" sz="2200" b="1" dirty="0">
                <a:cs typeface="Arial" charset="0"/>
              </a:rPr>
              <a:t>, the water relative permeability exponent </a:t>
            </a:r>
            <a:r>
              <a:rPr lang="en-US" altLang="zh-CN" sz="2200" b="1" dirty="0" err="1">
                <a:cs typeface="Arial" charset="0"/>
              </a:rPr>
              <a:t>n</a:t>
            </a:r>
            <a:r>
              <a:rPr lang="en-US" altLang="zh-CN" sz="2200" b="1" baseline="-25000" dirty="0" err="1">
                <a:cs typeface="Arial" charset="0"/>
              </a:rPr>
              <a:t>w</a:t>
            </a:r>
            <a:r>
              <a:rPr lang="en-US" altLang="zh-CN" sz="2200" b="1" dirty="0">
                <a:cs typeface="Arial" charset="0"/>
              </a:rPr>
              <a:t> affects the estimation of both </a:t>
            </a:r>
            <a:r>
              <a:rPr lang="en-US" sz="2200" b="1" i="1" dirty="0" err="1"/>
              <a:t>fmmob</a:t>
            </a:r>
            <a:r>
              <a:rPr lang="en-US" sz="2200" b="1" dirty="0"/>
              <a:t> and </a:t>
            </a:r>
            <a:r>
              <a:rPr lang="en-US" sz="2200" b="1" i="1" dirty="0" err="1"/>
              <a:t>fmdry</a:t>
            </a:r>
            <a:r>
              <a:rPr lang="en-US" altLang="zh-CN" sz="2200" b="1" dirty="0">
                <a:cs typeface="Arial" charset="0"/>
              </a:rPr>
              <a:t>, and the connate water saturation </a:t>
            </a:r>
            <a:r>
              <a:rPr lang="en-US" sz="2200" b="1" dirty="0" err="1"/>
              <a:t>S</a:t>
            </a:r>
            <a:r>
              <a:rPr lang="en-US" sz="2200" b="1" baseline="-25000" dirty="0" err="1"/>
              <a:t>wc</a:t>
            </a:r>
            <a:r>
              <a:rPr lang="en-US" altLang="zh-CN" sz="2200" b="1" dirty="0">
                <a:cs typeface="Arial" charset="0"/>
              </a:rPr>
              <a:t> is particularly influential in estimating </a:t>
            </a:r>
            <a:r>
              <a:rPr lang="en-US" sz="2200" b="1" i="1" dirty="0" err="1"/>
              <a:t>fmdry</a:t>
            </a:r>
            <a:r>
              <a:rPr lang="en-US" altLang="zh-CN" sz="2200" b="1" dirty="0">
                <a:cs typeface="Arial" charset="0"/>
              </a:rPr>
              <a:t>. An increase in </a:t>
            </a:r>
            <a:r>
              <a:rPr lang="en-US" altLang="zh-CN" sz="2200" b="1" i="1" dirty="0" err="1">
                <a:cs typeface="Arial" charset="0"/>
              </a:rPr>
              <a:t>epdry</a:t>
            </a:r>
            <a:r>
              <a:rPr lang="en-US" altLang="zh-CN" sz="2200" b="1" dirty="0">
                <a:cs typeface="Arial" charset="0"/>
              </a:rPr>
              <a:t> causes a decrease in </a:t>
            </a:r>
            <a:r>
              <a:rPr lang="en-US" altLang="zh-CN" sz="2200" b="1" i="1" dirty="0" err="1">
                <a:cs typeface="Arial" charset="0"/>
              </a:rPr>
              <a:t>fmmob</a:t>
            </a:r>
            <a:r>
              <a:rPr lang="en-US" altLang="zh-CN" sz="2200" b="1" dirty="0">
                <a:cs typeface="Arial" charset="0"/>
              </a:rPr>
              <a:t>, but no substantial change is found in </a:t>
            </a:r>
            <a:r>
              <a:rPr lang="en-US" altLang="zh-CN" sz="2200" b="1" i="1" dirty="0" err="1">
                <a:cs typeface="Arial" charset="0"/>
              </a:rPr>
              <a:t>fmdry</a:t>
            </a:r>
            <a:r>
              <a:rPr lang="en-US" altLang="zh-CN" sz="2200" b="1" dirty="0">
                <a:cs typeface="Arial" charset="0"/>
              </a:rPr>
              <a:t>.</a:t>
            </a:r>
          </a:p>
        </p:txBody>
      </p:sp>
    </p:spTree>
    <p:custDataLst>
      <p:tags r:id="rId1"/>
    </p:custData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0" y="3233738"/>
            <a:ext cx="9144000" cy="0"/>
          </a:xfrm>
          <a:prstGeom prst="rect">
            <a:avLst/>
          </a:prstGeom>
          <a:noFill/>
          <a:ln w="9525">
            <a:noFill/>
            <a:miter lim="800000"/>
            <a:headEnd/>
            <a:tailEnd/>
          </a:ln>
        </p:spPr>
        <p:txBody>
          <a:bodyPr wrap="none" anchor="ctr">
            <a:spAutoFit/>
          </a:bodyPr>
          <a:lstStyle/>
          <a:p>
            <a:endParaRPr lang="en-US"/>
          </a:p>
        </p:txBody>
      </p:sp>
      <p:sp>
        <p:nvSpPr>
          <p:cNvPr id="2" name="Slide Number Placeholder 1"/>
          <p:cNvSpPr>
            <a:spLocks noGrp="1"/>
          </p:cNvSpPr>
          <p:nvPr>
            <p:ph type="sldNum" sz="quarter" idx="12"/>
          </p:nvPr>
        </p:nvSpPr>
        <p:spPr/>
        <p:txBody>
          <a:bodyPr/>
          <a:lstStyle/>
          <a:p>
            <a:pPr>
              <a:defRPr/>
            </a:pPr>
            <a:fld id="{82084471-68C0-4397-87C2-6B97CF182F46}" type="slidenum">
              <a:rPr lang="en-US" altLang="zh-CN" smtClean="0"/>
              <a:pPr>
                <a:defRPr/>
              </a:pPr>
              <a:t>19</a:t>
            </a:fld>
            <a:endParaRPr lang="en-US" altLang="zh-CN"/>
          </a:p>
        </p:txBody>
      </p:sp>
      <p:sp>
        <p:nvSpPr>
          <p:cNvPr id="5" name="Title 1"/>
          <p:cNvSpPr txBox="1">
            <a:spLocks/>
          </p:cNvSpPr>
          <p:nvPr/>
        </p:nvSpPr>
        <p:spPr bwMode="auto">
          <a:xfrm>
            <a:off x="228600" y="1295400"/>
            <a:ext cx="876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r>
              <a:rPr lang="en-US" sz="2800" b="1" dirty="0">
                <a:solidFill>
                  <a:srgbClr val="000000"/>
                </a:solidFill>
              </a:rPr>
              <a:t>Acknowledgements / Thank You / Questions</a:t>
            </a:r>
          </a:p>
        </p:txBody>
      </p:sp>
      <p:sp>
        <p:nvSpPr>
          <p:cNvPr id="6" name="Title 8"/>
          <p:cNvSpPr txBox="1">
            <a:spLocks/>
          </p:cNvSpPr>
          <p:nvPr/>
        </p:nvSpPr>
        <p:spPr bwMode="auto">
          <a:xfrm>
            <a:off x="304800" y="2438400"/>
            <a:ext cx="8610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a:solidFill>
                  <a:schemeClr val="tx1"/>
                </a:solidFill>
                <a:latin typeface="Arial" charset="0"/>
                <a:ea typeface="ＭＳ Ｐゴシック" pitchFamily="34" charset="-128"/>
              </a:defRPr>
            </a:lvl1pPr>
            <a:lvl2pPr marL="742950" indent="-285750" defTabSz="457200" eaLnBrk="0" hangingPunct="0">
              <a:defRPr>
                <a:solidFill>
                  <a:schemeClr val="tx1"/>
                </a:solidFill>
                <a:latin typeface="Arial" charset="0"/>
                <a:ea typeface="ＭＳ Ｐゴシック" pitchFamily="34" charset="-128"/>
              </a:defRPr>
            </a:lvl2pPr>
            <a:lvl3pPr marL="1143000" indent="-228600" defTabSz="457200" eaLnBrk="0" hangingPunct="0">
              <a:defRPr>
                <a:solidFill>
                  <a:schemeClr val="tx1"/>
                </a:solidFill>
                <a:latin typeface="Arial" charset="0"/>
                <a:ea typeface="ＭＳ Ｐゴシック" pitchFamily="34" charset="-128"/>
              </a:defRPr>
            </a:lvl3pPr>
            <a:lvl4pPr marL="1600200" indent="-228600" defTabSz="457200" eaLnBrk="0" hangingPunct="0">
              <a:defRPr>
                <a:solidFill>
                  <a:schemeClr val="tx1"/>
                </a:solidFill>
                <a:latin typeface="Arial" charset="0"/>
                <a:ea typeface="ＭＳ Ｐゴシック" pitchFamily="34" charset="-128"/>
              </a:defRPr>
            </a:lvl4pPr>
            <a:lvl5pPr marL="2057400" indent="-228600" defTabSz="4572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r>
              <a:rPr lang="en-US" sz="2000" b="1" dirty="0" smtClean="0">
                <a:cs typeface="Arial" charset="0"/>
              </a:rPr>
              <a:t>Abu </a:t>
            </a:r>
            <a:r>
              <a:rPr lang="en-US" sz="2000" b="1" dirty="0">
                <a:cs typeface="Arial" charset="0"/>
              </a:rPr>
              <a:t>Dhabi National Oil Company (</a:t>
            </a:r>
            <a:r>
              <a:rPr lang="en-US" sz="2000" b="1" dirty="0" smtClean="0">
                <a:cs typeface="Arial" charset="0"/>
              </a:rPr>
              <a:t>ADNOC)</a:t>
            </a:r>
          </a:p>
          <a:p>
            <a:pPr algn="ctr" eaLnBrk="1" hangingPunct="1"/>
            <a:r>
              <a:rPr lang="en-US" sz="2000" b="1" dirty="0" smtClean="0">
                <a:cs typeface="Arial" charset="0"/>
              </a:rPr>
              <a:t>the </a:t>
            </a:r>
            <a:r>
              <a:rPr lang="en-US" sz="2000" b="1" dirty="0">
                <a:cs typeface="Arial" charset="0"/>
              </a:rPr>
              <a:t>Abu Dhabi Oil R&amp;D </a:t>
            </a:r>
            <a:r>
              <a:rPr lang="en-US" sz="2000" b="1" dirty="0" smtClean="0">
                <a:cs typeface="Arial" charset="0"/>
              </a:rPr>
              <a:t>Sub-Committee</a:t>
            </a:r>
          </a:p>
          <a:p>
            <a:pPr algn="ctr" eaLnBrk="1" hangingPunct="1"/>
            <a:r>
              <a:rPr lang="en-US" sz="2000" b="1" dirty="0" smtClean="0">
                <a:cs typeface="Arial" charset="0"/>
              </a:rPr>
              <a:t>Abu </a:t>
            </a:r>
            <a:r>
              <a:rPr lang="en-US" sz="2000" b="1" dirty="0">
                <a:cs typeface="Arial" charset="0"/>
              </a:rPr>
              <a:t>Dhabi Company for Onshore Oil Operations (</a:t>
            </a:r>
            <a:r>
              <a:rPr lang="en-US" sz="2000" b="1" dirty="0" smtClean="0">
                <a:cs typeface="Arial" charset="0"/>
              </a:rPr>
              <a:t>ADCO)</a:t>
            </a:r>
          </a:p>
          <a:p>
            <a:pPr algn="ctr" eaLnBrk="1" hangingPunct="1"/>
            <a:r>
              <a:rPr lang="en-US" sz="2000" b="1" dirty="0" err="1" smtClean="0">
                <a:cs typeface="Arial" charset="0"/>
              </a:rPr>
              <a:t>Zakum</a:t>
            </a:r>
            <a:r>
              <a:rPr lang="en-US" sz="2000" b="1" dirty="0" smtClean="0">
                <a:cs typeface="Arial" charset="0"/>
              </a:rPr>
              <a:t> </a:t>
            </a:r>
            <a:r>
              <a:rPr lang="en-US" sz="2000" b="1" dirty="0">
                <a:cs typeface="Arial" charset="0"/>
              </a:rPr>
              <a:t>Development Company (</a:t>
            </a:r>
            <a:r>
              <a:rPr lang="en-US" sz="2000" b="1" dirty="0" smtClean="0">
                <a:cs typeface="Arial" charset="0"/>
              </a:rPr>
              <a:t>ZADCO)</a:t>
            </a:r>
          </a:p>
          <a:p>
            <a:pPr algn="ctr" eaLnBrk="1" hangingPunct="1"/>
            <a:r>
              <a:rPr lang="en-US" sz="2000" b="1" dirty="0" smtClean="0">
                <a:cs typeface="Arial" charset="0"/>
              </a:rPr>
              <a:t>Abu </a:t>
            </a:r>
            <a:r>
              <a:rPr lang="en-US" sz="2000" b="1" dirty="0">
                <a:cs typeface="Arial" charset="0"/>
              </a:rPr>
              <a:t>Dhabi Marine Operating Company (</a:t>
            </a:r>
            <a:r>
              <a:rPr lang="en-US" sz="2000" b="1" dirty="0" smtClean="0">
                <a:cs typeface="Arial" charset="0"/>
              </a:rPr>
              <a:t>ADMA-OPCO)</a:t>
            </a:r>
          </a:p>
          <a:p>
            <a:pPr algn="ctr" eaLnBrk="1" hangingPunct="1"/>
            <a:r>
              <a:rPr lang="en-US" sz="2000" b="1" dirty="0" smtClean="0">
                <a:cs typeface="Arial" charset="0"/>
              </a:rPr>
              <a:t>the </a:t>
            </a:r>
            <a:r>
              <a:rPr lang="en-US" sz="2000" b="1" dirty="0">
                <a:cs typeface="Arial" charset="0"/>
              </a:rPr>
              <a:t>Petroleum Institute (PI), </a:t>
            </a:r>
            <a:r>
              <a:rPr lang="en-US" sz="2000" b="1" dirty="0" smtClean="0">
                <a:cs typeface="Arial" charset="0"/>
              </a:rPr>
              <a:t>U.A.E</a:t>
            </a:r>
          </a:p>
          <a:p>
            <a:pPr algn="ctr" eaLnBrk="1" hangingPunct="1"/>
            <a:r>
              <a:rPr lang="en-US" sz="2000" b="1" dirty="0" smtClean="0">
                <a:cs typeface="Arial" charset="0"/>
              </a:rPr>
              <a:t>US </a:t>
            </a:r>
            <a:r>
              <a:rPr lang="en-US" sz="2000" b="1" dirty="0">
                <a:cs typeface="Arial" charset="0"/>
              </a:rPr>
              <a:t>Department of Energy (under Award No. </a:t>
            </a:r>
            <a:r>
              <a:rPr lang="en-US" sz="2000" b="1" dirty="0" smtClean="0">
                <a:cs typeface="Arial" charset="0"/>
              </a:rPr>
              <a:t>DE-FE0005902)</a:t>
            </a:r>
          </a:p>
          <a:p>
            <a:pPr algn="ctr" eaLnBrk="1" hangingPunct="1"/>
            <a:r>
              <a:rPr lang="en-US" sz="2000" b="1" dirty="0" err="1" smtClean="0">
                <a:cs typeface="Arial" charset="0"/>
              </a:rPr>
              <a:t>Petróleos</a:t>
            </a:r>
            <a:r>
              <a:rPr lang="en-US" sz="2000" b="1" dirty="0" smtClean="0">
                <a:cs typeface="Arial" charset="0"/>
              </a:rPr>
              <a:t> </a:t>
            </a:r>
            <a:r>
              <a:rPr lang="en-US" sz="2000" b="1" dirty="0" err="1">
                <a:cs typeface="Arial" charset="0"/>
              </a:rPr>
              <a:t>Mexicanos</a:t>
            </a:r>
            <a:r>
              <a:rPr lang="en-US" sz="2000" b="1" dirty="0">
                <a:cs typeface="Arial" charset="0"/>
              </a:rPr>
              <a:t> (</a:t>
            </a:r>
            <a:r>
              <a:rPr lang="en-US" sz="2000" b="1" dirty="0" smtClean="0">
                <a:cs typeface="Arial" charset="0"/>
              </a:rPr>
              <a:t>PEMEX)</a:t>
            </a:r>
          </a:p>
          <a:p>
            <a:pPr algn="ctr" eaLnBrk="1" hangingPunct="1"/>
            <a:r>
              <a:rPr lang="en-US" sz="2000" b="1" dirty="0" smtClean="0">
                <a:cs typeface="Arial" charset="0"/>
              </a:rPr>
              <a:t>Shell </a:t>
            </a:r>
            <a:r>
              <a:rPr lang="en-US" sz="2000" b="1" dirty="0">
                <a:cs typeface="Arial" charset="0"/>
              </a:rPr>
              <a:t>Global Solutions </a:t>
            </a:r>
            <a:r>
              <a:rPr lang="en-US" sz="2000" b="1" dirty="0" smtClean="0">
                <a:cs typeface="Arial" charset="0"/>
              </a:rPr>
              <a:t>International</a:t>
            </a:r>
            <a:endParaRPr lang="en-US" sz="2000" b="1" dirty="0">
              <a:cs typeface="Arial" charset="0"/>
            </a:endParaRPr>
          </a:p>
        </p:txBody>
      </p:sp>
    </p:spTree>
    <p:custDataLst>
      <p:tags r:id="rId1"/>
    </p:custData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TIMING" val="|28.9|6.9"/>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TIMING" val="|28.9|6.9"/>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TIMING" val="|28.9|6.9"/>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TIMING" val="|28.9|6.9"/>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TIMING" val="|28.9|6.9"/>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TIMING" val="|28.9|6.9"/>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TIMING" val="|28.9|6.9"/>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TIMING" val="|28.9|6.9"/>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TIMING" val="|28.9|6.9"/>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TIMING" val="|28.9|6.9"/>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TIMING" val="|28.9|6.9"/>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TIMING" val="|28.9|6.9"/>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TIMING" val="|28.9|6.9"/>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TIMING" val="|28.9|6.9"/>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TIMING" val="|28.9|6.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1207</TotalTime>
  <Words>975</Words>
  <Application>Microsoft Office PowerPoint</Application>
  <PresentationFormat>On-screen Show (4:3)</PresentationFormat>
  <Paragraphs>151</Paragraphs>
  <Slides>19</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Equity</vt:lpstr>
      <vt:lpstr>Equation</vt:lpstr>
      <vt:lpstr>PowerPoint Presentation</vt:lpstr>
      <vt:lpstr>Modeling the dry-out effect of foam flow through porous media</vt:lpstr>
      <vt:lpstr>Findings in Part 1 of this series of work</vt:lpstr>
      <vt:lpstr>Findings in Part 1 of this series of work</vt:lpstr>
      <vt:lpstr>Non-graphical solution to match the transition foam viscosity</vt:lpstr>
      <vt:lpstr>Non-unique solutions to match the transition foam viscosity</vt:lpstr>
      <vt:lpstr>Non-unique solutions to match the transition foam viscosity</vt:lpstr>
      <vt:lpstr>Non-unique solutions to match the transition foam viscosity</vt:lpstr>
      <vt:lpstr>Multi-variable multi-dimensional search (fit to all experimental data)</vt:lpstr>
      <vt:lpstr>Multi-variable multi-dimensional search (fit to all experimental data)</vt:lpstr>
      <vt:lpstr>Numerical oscillation in transient foam simulation</vt:lpstr>
      <vt:lpstr>Numerical oscillation in transient foam simulation</vt:lpstr>
      <vt:lpstr>Numerical oscillation in transient foam simulation</vt:lpstr>
      <vt:lpstr>Sensitivity of foam parameters to nw</vt:lpstr>
      <vt:lpstr>Sensitivity of foam parameters to Swc</vt:lpstr>
      <vt:lpstr>Sensitivity of foam parameters to epdry</vt:lpstr>
      <vt:lpstr>Conclusions</vt:lpstr>
      <vt:lpstr>Conclusions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Owner</cp:lastModifiedBy>
  <cp:revision>478</cp:revision>
  <cp:lastPrinted>1601-01-01T00:00:00Z</cp:lastPrinted>
  <dcterms:created xsi:type="dcterms:W3CDTF">1601-01-01T00:00:00Z</dcterms:created>
  <dcterms:modified xsi:type="dcterms:W3CDTF">2013-04-26T14:18:44Z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