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8" r:id="rId2"/>
    <p:sldId id="283" r:id="rId3"/>
    <p:sldId id="288" r:id="rId4"/>
    <p:sldId id="411" r:id="rId5"/>
    <p:sldId id="305" r:id="rId6"/>
    <p:sldId id="396" r:id="rId7"/>
    <p:sldId id="339" r:id="rId8"/>
    <p:sldId id="340" r:id="rId9"/>
    <p:sldId id="327" r:id="rId10"/>
    <p:sldId id="406" r:id="rId11"/>
    <p:sldId id="331" r:id="rId12"/>
    <p:sldId id="334" r:id="rId13"/>
    <p:sldId id="342" r:id="rId14"/>
    <p:sldId id="344" r:id="rId15"/>
    <p:sldId id="345" r:id="rId16"/>
    <p:sldId id="346" r:id="rId17"/>
    <p:sldId id="347" r:id="rId18"/>
    <p:sldId id="351" r:id="rId19"/>
    <p:sldId id="348" r:id="rId20"/>
    <p:sldId id="349" r:id="rId21"/>
    <p:sldId id="409" r:id="rId22"/>
    <p:sldId id="414" r:id="rId23"/>
    <p:sldId id="357" r:id="rId24"/>
    <p:sldId id="415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1B4171"/>
    <a:srgbClr val="9BBB59"/>
    <a:srgbClr val="48AC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9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storage.rice.edu\s-home\ssw4\Thesis-ACTIVE\My%20Thesis\Chapter_4\Chapter_4_Results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E:\Research%20Data\CO2%20Capture%20Project\PhD%20Progress\My%20Patents\Supporting%20Information\Amine-Water-Alcohol-Blend-Heat-of-Vaporization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E:\Research%20Data\CO2%20Capture%20Project\PhD%20Progress\My%20Patents\Supporting%20Information\Amine-Water-Alcohol-Blend-Heat-of-Vaporization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storage.rice.edu\s-home\ssw4\Thesis-ACTIVE\My%20Thesis\Chapter_6\Estimates-Setting-Pressure\VLE-Published-Data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\\storage.rice.edu\s-home\ssw4\Thesis-ACTIVE\My%20Thesis\Chapter_6\Chapter_6_Tables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\\storage.rice.edu\s-home\ssw4\Thesis-ACTIVE\My%20Thesis\Chapter_6\Chapter_6_Tables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\\storage.rice.edu\s-home\ssw4\Thesis-ACTIVE\My%20Thesis\Chapter_6\Chapter_6_Tables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\\storage.rice.edu\s-home\ssw4\Thesis-ACTIVE\My%20Thesis\Chapter_6\Alcohol-Reaction-Kinetics\DGA-Alcohol-Kinetics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\\storage.rice.edu\s-home\ssw4\Thesis-ACTIVE\My%20Thesis\Chapter_6\Alcohol-Reaction-Kinetics\DGA-Alcohol-Kinetics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\\storage.rice.edu\s-home\ssw4\Thesis-ACTIVE\My%20Thesis\Chapter_6\Alcohol-Reaction-Kinetics\DGA-Alcohol-Kinetics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\\storage.rice.edu\s-home\ssw4\Thesis-ACTIVE\My%20Thesis\Chapter_6\Alcohol-Reaction-Kinetics\DGA-Alcohol-Kinetic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'Atmospheric-CO2-Conc'!$B$1</c:f>
              <c:strCache>
                <c:ptCount val="1"/>
                <c:pt idx="0">
                  <c:v>CO2 Concentration</c:v>
                </c:pt>
              </c:strCache>
            </c:strRef>
          </c:tx>
          <c:marker>
            <c:symbol val="none"/>
          </c:marker>
          <c:xVal>
            <c:numRef>
              <c:f>'Atmospheric-CO2-Conc'!$A$2:$A$86</c:f>
              <c:numCache>
                <c:formatCode>0</c:formatCode>
                <c:ptCount val="85"/>
                <c:pt idx="0">
                  <c:v>1744</c:v>
                </c:pt>
                <c:pt idx="1">
                  <c:v>1764</c:v>
                </c:pt>
                <c:pt idx="2">
                  <c:v>1791</c:v>
                </c:pt>
                <c:pt idx="3">
                  <c:v>1816</c:v>
                </c:pt>
                <c:pt idx="4">
                  <c:v>1839</c:v>
                </c:pt>
                <c:pt idx="5">
                  <c:v>1843</c:v>
                </c:pt>
                <c:pt idx="6">
                  <c:v>1847</c:v>
                </c:pt>
                <c:pt idx="7">
                  <c:v>1854</c:v>
                </c:pt>
                <c:pt idx="8">
                  <c:v>1869</c:v>
                </c:pt>
                <c:pt idx="9">
                  <c:v>1874</c:v>
                </c:pt>
                <c:pt idx="10">
                  <c:v>1878</c:v>
                </c:pt>
                <c:pt idx="11">
                  <c:v>1887</c:v>
                </c:pt>
                <c:pt idx="12">
                  <c:v>1899</c:v>
                </c:pt>
                <c:pt idx="13">
                  <c:v>1903</c:v>
                </c:pt>
                <c:pt idx="14">
                  <c:v>1905</c:v>
                </c:pt>
                <c:pt idx="15">
                  <c:v>1909</c:v>
                </c:pt>
                <c:pt idx="16">
                  <c:v>1915</c:v>
                </c:pt>
                <c:pt idx="17">
                  <c:v>1921</c:v>
                </c:pt>
                <c:pt idx="18">
                  <c:v>1927</c:v>
                </c:pt>
                <c:pt idx="19">
                  <c:v>1935</c:v>
                </c:pt>
                <c:pt idx="20">
                  <c:v>1943</c:v>
                </c:pt>
                <c:pt idx="21">
                  <c:v>1949</c:v>
                </c:pt>
                <c:pt idx="22">
                  <c:v>1950</c:v>
                </c:pt>
                <c:pt idx="23">
                  <c:v>1951</c:v>
                </c:pt>
                <c:pt idx="24">
                  <c:v>1952</c:v>
                </c:pt>
                <c:pt idx="25">
                  <c:v>1953</c:v>
                </c:pt>
                <c:pt idx="26">
                  <c:v>1954</c:v>
                </c:pt>
                <c:pt idx="27">
                  <c:v>1955</c:v>
                </c:pt>
                <c:pt idx="28">
                  <c:v>1956</c:v>
                </c:pt>
                <c:pt idx="29">
                  <c:v>1957</c:v>
                </c:pt>
                <c:pt idx="30">
                  <c:v>1958</c:v>
                </c:pt>
                <c:pt idx="31">
                  <c:v>1959</c:v>
                </c:pt>
                <c:pt idx="32">
                  <c:v>1960</c:v>
                </c:pt>
                <c:pt idx="33">
                  <c:v>1961</c:v>
                </c:pt>
                <c:pt idx="34">
                  <c:v>1962</c:v>
                </c:pt>
                <c:pt idx="35">
                  <c:v>1963</c:v>
                </c:pt>
                <c:pt idx="36">
                  <c:v>1964</c:v>
                </c:pt>
                <c:pt idx="37">
                  <c:v>1965</c:v>
                </c:pt>
                <c:pt idx="38">
                  <c:v>1966</c:v>
                </c:pt>
                <c:pt idx="39">
                  <c:v>1967</c:v>
                </c:pt>
                <c:pt idx="40">
                  <c:v>1968</c:v>
                </c:pt>
                <c:pt idx="41">
                  <c:v>1969</c:v>
                </c:pt>
                <c:pt idx="42">
                  <c:v>1970</c:v>
                </c:pt>
                <c:pt idx="43">
                  <c:v>1971</c:v>
                </c:pt>
                <c:pt idx="44">
                  <c:v>1972</c:v>
                </c:pt>
                <c:pt idx="45">
                  <c:v>1973</c:v>
                </c:pt>
                <c:pt idx="46">
                  <c:v>1974</c:v>
                </c:pt>
                <c:pt idx="47">
                  <c:v>1975</c:v>
                </c:pt>
                <c:pt idx="48">
                  <c:v>1976</c:v>
                </c:pt>
                <c:pt idx="49">
                  <c:v>1977</c:v>
                </c:pt>
                <c:pt idx="50">
                  <c:v>1978</c:v>
                </c:pt>
                <c:pt idx="51">
                  <c:v>1979</c:v>
                </c:pt>
                <c:pt idx="52">
                  <c:v>1980</c:v>
                </c:pt>
                <c:pt idx="53">
                  <c:v>1981</c:v>
                </c:pt>
                <c:pt idx="54">
                  <c:v>1982</c:v>
                </c:pt>
                <c:pt idx="55">
                  <c:v>1983</c:v>
                </c:pt>
                <c:pt idx="56">
                  <c:v>1984</c:v>
                </c:pt>
                <c:pt idx="57">
                  <c:v>1985</c:v>
                </c:pt>
                <c:pt idx="58">
                  <c:v>1986</c:v>
                </c:pt>
                <c:pt idx="59">
                  <c:v>1987</c:v>
                </c:pt>
                <c:pt idx="60">
                  <c:v>1988</c:v>
                </c:pt>
                <c:pt idx="61">
                  <c:v>1989</c:v>
                </c:pt>
                <c:pt idx="62">
                  <c:v>1990</c:v>
                </c:pt>
                <c:pt idx="63">
                  <c:v>1991</c:v>
                </c:pt>
                <c:pt idx="64">
                  <c:v>1992</c:v>
                </c:pt>
                <c:pt idx="65">
                  <c:v>1993</c:v>
                </c:pt>
                <c:pt idx="66">
                  <c:v>1994</c:v>
                </c:pt>
                <c:pt idx="67">
                  <c:v>1995</c:v>
                </c:pt>
                <c:pt idx="68">
                  <c:v>1996</c:v>
                </c:pt>
                <c:pt idx="69">
                  <c:v>1997</c:v>
                </c:pt>
                <c:pt idx="70">
                  <c:v>1998</c:v>
                </c:pt>
                <c:pt idx="71">
                  <c:v>1999</c:v>
                </c:pt>
                <c:pt idx="72">
                  <c:v>2000</c:v>
                </c:pt>
                <c:pt idx="73">
                  <c:v>2001</c:v>
                </c:pt>
                <c:pt idx="74">
                  <c:v>2002</c:v>
                </c:pt>
                <c:pt idx="75">
                  <c:v>2003</c:v>
                </c:pt>
                <c:pt idx="76">
                  <c:v>2004</c:v>
                </c:pt>
                <c:pt idx="77">
                  <c:v>2005</c:v>
                </c:pt>
                <c:pt idx="78">
                  <c:v>2006</c:v>
                </c:pt>
                <c:pt idx="79">
                  <c:v>2007</c:v>
                </c:pt>
                <c:pt idx="80">
                  <c:v>2008</c:v>
                </c:pt>
                <c:pt idx="81">
                  <c:v>2009</c:v>
                </c:pt>
                <c:pt idx="82">
                  <c:v>2010</c:v>
                </c:pt>
                <c:pt idx="83">
                  <c:v>2011</c:v>
                </c:pt>
                <c:pt idx="84">
                  <c:v>2012</c:v>
                </c:pt>
              </c:numCache>
            </c:numRef>
          </c:xVal>
          <c:yVal>
            <c:numRef>
              <c:f>'Atmospheric-CO2-Conc'!$B$2:$B$86</c:f>
              <c:numCache>
                <c:formatCode>0</c:formatCode>
                <c:ptCount val="85"/>
                <c:pt idx="0">
                  <c:v>276.8</c:v>
                </c:pt>
                <c:pt idx="1">
                  <c:v>276.7</c:v>
                </c:pt>
                <c:pt idx="2">
                  <c:v>279.7</c:v>
                </c:pt>
                <c:pt idx="3">
                  <c:v>283.8</c:v>
                </c:pt>
                <c:pt idx="4">
                  <c:v>283.10000000000002</c:v>
                </c:pt>
                <c:pt idx="5">
                  <c:v>287.39999999999998</c:v>
                </c:pt>
                <c:pt idx="6">
                  <c:v>286.8</c:v>
                </c:pt>
                <c:pt idx="7">
                  <c:v>288.2</c:v>
                </c:pt>
                <c:pt idx="8">
                  <c:v>289.3</c:v>
                </c:pt>
                <c:pt idx="9">
                  <c:v>289.5</c:v>
                </c:pt>
                <c:pt idx="10">
                  <c:v>290.3</c:v>
                </c:pt>
                <c:pt idx="11">
                  <c:v>292.3</c:v>
                </c:pt>
                <c:pt idx="12">
                  <c:v>295.8</c:v>
                </c:pt>
                <c:pt idx="13">
                  <c:v>294.8</c:v>
                </c:pt>
                <c:pt idx="14">
                  <c:v>296.89999999999998</c:v>
                </c:pt>
                <c:pt idx="15">
                  <c:v>299.2</c:v>
                </c:pt>
                <c:pt idx="16">
                  <c:v>300.5</c:v>
                </c:pt>
                <c:pt idx="17">
                  <c:v>301.60000000000002</c:v>
                </c:pt>
                <c:pt idx="18">
                  <c:v>305.5</c:v>
                </c:pt>
                <c:pt idx="19">
                  <c:v>306.60000000000002</c:v>
                </c:pt>
                <c:pt idx="20">
                  <c:v>307.89999999999998</c:v>
                </c:pt>
                <c:pt idx="25">
                  <c:v>312.7</c:v>
                </c:pt>
                <c:pt idx="30">
                  <c:v>315.23399999999998</c:v>
                </c:pt>
                <c:pt idx="31">
                  <c:v>315.98</c:v>
                </c:pt>
                <c:pt idx="32">
                  <c:v>316.91000000000003</c:v>
                </c:pt>
                <c:pt idx="33">
                  <c:v>317.64</c:v>
                </c:pt>
                <c:pt idx="34">
                  <c:v>318.45</c:v>
                </c:pt>
                <c:pt idx="35">
                  <c:v>318.99</c:v>
                </c:pt>
                <c:pt idx="36">
                  <c:v>319.20299999999997</c:v>
                </c:pt>
                <c:pt idx="37">
                  <c:v>320.04000000000002</c:v>
                </c:pt>
                <c:pt idx="38">
                  <c:v>321.38</c:v>
                </c:pt>
                <c:pt idx="39">
                  <c:v>322.16000000000003</c:v>
                </c:pt>
                <c:pt idx="40">
                  <c:v>323.05</c:v>
                </c:pt>
                <c:pt idx="41">
                  <c:v>324.63</c:v>
                </c:pt>
                <c:pt idx="42">
                  <c:v>325.68</c:v>
                </c:pt>
                <c:pt idx="43">
                  <c:v>326.32</c:v>
                </c:pt>
                <c:pt idx="44">
                  <c:v>327.45</c:v>
                </c:pt>
                <c:pt idx="45">
                  <c:v>329.68</c:v>
                </c:pt>
                <c:pt idx="46">
                  <c:v>330.25</c:v>
                </c:pt>
                <c:pt idx="47">
                  <c:v>331.15</c:v>
                </c:pt>
                <c:pt idx="48">
                  <c:v>332.15</c:v>
                </c:pt>
                <c:pt idx="49">
                  <c:v>333.9</c:v>
                </c:pt>
                <c:pt idx="50">
                  <c:v>335.51</c:v>
                </c:pt>
                <c:pt idx="51">
                  <c:v>336.85</c:v>
                </c:pt>
                <c:pt idx="52">
                  <c:v>338.69</c:v>
                </c:pt>
                <c:pt idx="53">
                  <c:v>339.93</c:v>
                </c:pt>
                <c:pt idx="54">
                  <c:v>341.13</c:v>
                </c:pt>
                <c:pt idx="55">
                  <c:v>342.78</c:v>
                </c:pt>
                <c:pt idx="56">
                  <c:v>344.42</c:v>
                </c:pt>
                <c:pt idx="57">
                  <c:v>345.9</c:v>
                </c:pt>
                <c:pt idx="58">
                  <c:v>347.15</c:v>
                </c:pt>
                <c:pt idx="59">
                  <c:v>348.93</c:v>
                </c:pt>
                <c:pt idx="60">
                  <c:v>351.48</c:v>
                </c:pt>
                <c:pt idx="61">
                  <c:v>352.91</c:v>
                </c:pt>
                <c:pt idx="62">
                  <c:v>354.19</c:v>
                </c:pt>
                <c:pt idx="63">
                  <c:v>355.59</c:v>
                </c:pt>
                <c:pt idx="64">
                  <c:v>356.37</c:v>
                </c:pt>
                <c:pt idx="65">
                  <c:v>357.04</c:v>
                </c:pt>
                <c:pt idx="66">
                  <c:v>358.89</c:v>
                </c:pt>
                <c:pt idx="67">
                  <c:v>360.88</c:v>
                </c:pt>
                <c:pt idx="68">
                  <c:v>362.64</c:v>
                </c:pt>
                <c:pt idx="69">
                  <c:v>363.76</c:v>
                </c:pt>
                <c:pt idx="70">
                  <c:v>366.63</c:v>
                </c:pt>
                <c:pt idx="71">
                  <c:v>368.31</c:v>
                </c:pt>
                <c:pt idx="72">
                  <c:v>369.48</c:v>
                </c:pt>
                <c:pt idx="73">
                  <c:v>371.02</c:v>
                </c:pt>
                <c:pt idx="74">
                  <c:v>373.1</c:v>
                </c:pt>
                <c:pt idx="75">
                  <c:v>375.64</c:v>
                </c:pt>
                <c:pt idx="76">
                  <c:v>377.38</c:v>
                </c:pt>
                <c:pt idx="77">
                  <c:v>379.67</c:v>
                </c:pt>
                <c:pt idx="78">
                  <c:v>381.84</c:v>
                </c:pt>
                <c:pt idx="79">
                  <c:v>383.55</c:v>
                </c:pt>
                <c:pt idx="80">
                  <c:v>385.34</c:v>
                </c:pt>
                <c:pt idx="81">
                  <c:v>388.17</c:v>
                </c:pt>
                <c:pt idx="82">
                  <c:v>390.57</c:v>
                </c:pt>
                <c:pt idx="83">
                  <c:v>392.69</c:v>
                </c:pt>
                <c:pt idx="84">
                  <c:v>394.35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1003264"/>
        <c:axId val="101005184"/>
      </c:scatterChart>
      <c:scatterChart>
        <c:scatterStyle val="smoothMarker"/>
        <c:varyColors val="0"/>
        <c:ser>
          <c:idx val="1"/>
          <c:order val="1"/>
          <c:tx>
            <c:v>Global Temperature Anomaly (Land &amp; Water)</c:v>
          </c:tx>
          <c:marker>
            <c:symbol val="none"/>
          </c:marker>
          <c:xVal>
            <c:numRef>
              <c:f>'Global Temperatures'!$A$2:$A$133</c:f>
              <c:numCache>
                <c:formatCode>General</c:formatCode>
                <c:ptCount val="132"/>
                <c:pt idx="0">
                  <c:v>1880</c:v>
                </c:pt>
                <c:pt idx="1">
                  <c:v>1881</c:v>
                </c:pt>
                <c:pt idx="2">
                  <c:v>1882</c:v>
                </c:pt>
                <c:pt idx="3">
                  <c:v>1883</c:v>
                </c:pt>
                <c:pt idx="4">
                  <c:v>1884</c:v>
                </c:pt>
                <c:pt idx="5">
                  <c:v>1885</c:v>
                </c:pt>
                <c:pt idx="6">
                  <c:v>1886</c:v>
                </c:pt>
                <c:pt idx="7">
                  <c:v>1887</c:v>
                </c:pt>
                <c:pt idx="8">
                  <c:v>1888</c:v>
                </c:pt>
                <c:pt idx="9">
                  <c:v>1889</c:v>
                </c:pt>
                <c:pt idx="10">
                  <c:v>1890</c:v>
                </c:pt>
                <c:pt idx="11">
                  <c:v>1891</c:v>
                </c:pt>
                <c:pt idx="12">
                  <c:v>1892</c:v>
                </c:pt>
                <c:pt idx="13">
                  <c:v>1893</c:v>
                </c:pt>
                <c:pt idx="14">
                  <c:v>1894</c:v>
                </c:pt>
                <c:pt idx="15">
                  <c:v>1895</c:v>
                </c:pt>
                <c:pt idx="16">
                  <c:v>1896</c:v>
                </c:pt>
                <c:pt idx="17">
                  <c:v>1897</c:v>
                </c:pt>
                <c:pt idx="18">
                  <c:v>1898</c:v>
                </c:pt>
                <c:pt idx="19">
                  <c:v>1899</c:v>
                </c:pt>
                <c:pt idx="20">
                  <c:v>1900</c:v>
                </c:pt>
                <c:pt idx="21">
                  <c:v>1901</c:v>
                </c:pt>
                <c:pt idx="22">
                  <c:v>1902</c:v>
                </c:pt>
                <c:pt idx="23">
                  <c:v>1903</c:v>
                </c:pt>
                <c:pt idx="24">
                  <c:v>1904</c:v>
                </c:pt>
                <c:pt idx="25">
                  <c:v>1905</c:v>
                </c:pt>
                <c:pt idx="26">
                  <c:v>1906</c:v>
                </c:pt>
                <c:pt idx="27">
                  <c:v>1907</c:v>
                </c:pt>
                <c:pt idx="28">
                  <c:v>1908</c:v>
                </c:pt>
                <c:pt idx="29">
                  <c:v>1909</c:v>
                </c:pt>
                <c:pt idx="30">
                  <c:v>1910</c:v>
                </c:pt>
                <c:pt idx="31">
                  <c:v>1911</c:v>
                </c:pt>
                <c:pt idx="32">
                  <c:v>1912</c:v>
                </c:pt>
                <c:pt idx="33">
                  <c:v>1913</c:v>
                </c:pt>
                <c:pt idx="34">
                  <c:v>1914</c:v>
                </c:pt>
                <c:pt idx="35">
                  <c:v>1915</c:v>
                </c:pt>
                <c:pt idx="36">
                  <c:v>1916</c:v>
                </c:pt>
                <c:pt idx="37">
                  <c:v>1917</c:v>
                </c:pt>
                <c:pt idx="38">
                  <c:v>1918</c:v>
                </c:pt>
                <c:pt idx="39">
                  <c:v>1919</c:v>
                </c:pt>
                <c:pt idx="40">
                  <c:v>1920</c:v>
                </c:pt>
                <c:pt idx="41">
                  <c:v>1921</c:v>
                </c:pt>
                <c:pt idx="42">
                  <c:v>1922</c:v>
                </c:pt>
                <c:pt idx="43">
                  <c:v>1923</c:v>
                </c:pt>
                <c:pt idx="44">
                  <c:v>1924</c:v>
                </c:pt>
                <c:pt idx="45">
                  <c:v>1925</c:v>
                </c:pt>
                <c:pt idx="46">
                  <c:v>1926</c:v>
                </c:pt>
                <c:pt idx="47">
                  <c:v>1927</c:v>
                </c:pt>
                <c:pt idx="48">
                  <c:v>1928</c:v>
                </c:pt>
                <c:pt idx="49">
                  <c:v>1929</c:v>
                </c:pt>
                <c:pt idx="50">
                  <c:v>1930</c:v>
                </c:pt>
                <c:pt idx="51">
                  <c:v>1931</c:v>
                </c:pt>
                <c:pt idx="52">
                  <c:v>1932</c:v>
                </c:pt>
                <c:pt idx="53">
                  <c:v>1933</c:v>
                </c:pt>
                <c:pt idx="54">
                  <c:v>1934</c:v>
                </c:pt>
                <c:pt idx="55">
                  <c:v>1935</c:v>
                </c:pt>
                <c:pt idx="56">
                  <c:v>1936</c:v>
                </c:pt>
                <c:pt idx="57">
                  <c:v>1937</c:v>
                </c:pt>
                <c:pt idx="58">
                  <c:v>1938</c:v>
                </c:pt>
                <c:pt idx="59">
                  <c:v>1939</c:v>
                </c:pt>
                <c:pt idx="60">
                  <c:v>1940</c:v>
                </c:pt>
                <c:pt idx="61">
                  <c:v>1941</c:v>
                </c:pt>
                <c:pt idx="62">
                  <c:v>1942</c:v>
                </c:pt>
                <c:pt idx="63">
                  <c:v>1943</c:v>
                </c:pt>
                <c:pt idx="64">
                  <c:v>1944</c:v>
                </c:pt>
                <c:pt idx="65">
                  <c:v>1945</c:v>
                </c:pt>
                <c:pt idx="66">
                  <c:v>1946</c:v>
                </c:pt>
                <c:pt idx="67">
                  <c:v>1947</c:v>
                </c:pt>
                <c:pt idx="68">
                  <c:v>1948</c:v>
                </c:pt>
                <c:pt idx="69">
                  <c:v>1949</c:v>
                </c:pt>
                <c:pt idx="70">
                  <c:v>1950</c:v>
                </c:pt>
                <c:pt idx="71">
                  <c:v>1951</c:v>
                </c:pt>
                <c:pt idx="72">
                  <c:v>1952</c:v>
                </c:pt>
                <c:pt idx="73">
                  <c:v>1953</c:v>
                </c:pt>
                <c:pt idx="74">
                  <c:v>1954</c:v>
                </c:pt>
                <c:pt idx="75">
                  <c:v>1955</c:v>
                </c:pt>
                <c:pt idx="76">
                  <c:v>1956</c:v>
                </c:pt>
                <c:pt idx="77">
                  <c:v>1957</c:v>
                </c:pt>
                <c:pt idx="78">
                  <c:v>1958</c:v>
                </c:pt>
                <c:pt idx="79">
                  <c:v>1959</c:v>
                </c:pt>
                <c:pt idx="80">
                  <c:v>1960</c:v>
                </c:pt>
                <c:pt idx="81">
                  <c:v>1961</c:v>
                </c:pt>
                <c:pt idx="82">
                  <c:v>1962</c:v>
                </c:pt>
                <c:pt idx="83">
                  <c:v>1963</c:v>
                </c:pt>
                <c:pt idx="84">
                  <c:v>1964</c:v>
                </c:pt>
                <c:pt idx="85">
                  <c:v>1965</c:v>
                </c:pt>
                <c:pt idx="86">
                  <c:v>1966</c:v>
                </c:pt>
                <c:pt idx="87">
                  <c:v>1967</c:v>
                </c:pt>
                <c:pt idx="88">
                  <c:v>1968</c:v>
                </c:pt>
                <c:pt idx="89">
                  <c:v>1969</c:v>
                </c:pt>
                <c:pt idx="90">
                  <c:v>1970</c:v>
                </c:pt>
                <c:pt idx="91">
                  <c:v>1971</c:v>
                </c:pt>
                <c:pt idx="92">
                  <c:v>1972</c:v>
                </c:pt>
                <c:pt idx="93">
                  <c:v>1973</c:v>
                </c:pt>
                <c:pt idx="94">
                  <c:v>1974</c:v>
                </c:pt>
                <c:pt idx="95">
                  <c:v>1975</c:v>
                </c:pt>
                <c:pt idx="96">
                  <c:v>1976</c:v>
                </c:pt>
                <c:pt idx="97">
                  <c:v>1977</c:v>
                </c:pt>
                <c:pt idx="98">
                  <c:v>1978</c:v>
                </c:pt>
                <c:pt idx="99">
                  <c:v>1979</c:v>
                </c:pt>
                <c:pt idx="100">
                  <c:v>1980</c:v>
                </c:pt>
                <c:pt idx="101">
                  <c:v>1981</c:v>
                </c:pt>
                <c:pt idx="102">
                  <c:v>1982</c:v>
                </c:pt>
                <c:pt idx="103">
                  <c:v>1983</c:v>
                </c:pt>
                <c:pt idx="104">
                  <c:v>1984</c:v>
                </c:pt>
                <c:pt idx="105">
                  <c:v>1985</c:v>
                </c:pt>
                <c:pt idx="106">
                  <c:v>1986</c:v>
                </c:pt>
                <c:pt idx="107">
                  <c:v>1987</c:v>
                </c:pt>
                <c:pt idx="108">
                  <c:v>1988</c:v>
                </c:pt>
                <c:pt idx="109">
                  <c:v>1989</c:v>
                </c:pt>
                <c:pt idx="110">
                  <c:v>1990</c:v>
                </c:pt>
                <c:pt idx="111">
                  <c:v>1991</c:v>
                </c:pt>
                <c:pt idx="112">
                  <c:v>1992</c:v>
                </c:pt>
                <c:pt idx="113">
                  <c:v>1993</c:v>
                </c:pt>
                <c:pt idx="114">
                  <c:v>1994</c:v>
                </c:pt>
                <c:pt idx="115">
                  <c:v>1995</c:v>
                </c:pt>
                <c:pt idx="116">
                  <c:v>1996</c:v>
                </c:pt>
                <c:pt idx="117">
                  <c:v>1997</c:v>
                </c:pt>
                <c:pt idx="118">
                  <c:v>1998</c:v>
                </c:pt>
                <c:pt idx="119">
                  <c:v>1999</c:v>
                </c:pt>
                <c:pt idx="120">
                  <c:v>2000</c:v>
                </c:pt>
                <c:pt idx="121">
                  <c:v>2001</c:v>
                </c:pt>
                <c:pt idx="122">
                  <c:v>2002</c:v>
                </c:pt>
                <c:pt idx="123">
                  <c:v>2003</c:v>
                </c:pt>
                <c:pt idx="124">
                  <c:v>2004</c:v>
                </c:pt>
                <c:pt idx="125">
                  <c:v>2005</c:v>
                </c:pt>
                <c:pt idx="126">
                  <c:v>2006</c:v>
                </c:pt>
                <c:pt idx="127">
                  <c:v>2007</c:v>
                </c:pt>
                <c:pt idx="128">
                  <c:v>2008</c:v>
                </c:pt>
                <c:pt idx="129">
                  <c:v>2009</c:v>
                </c:pt>
                <c:pt idx="130">
                  <c:v>2010</c:v>
                </c:pt>
                <c:pt idx="131">
                  <c:v>2011</c:v>
                </c:pt>
              </c:numCache>
            </c:numRef>
          </c:xVal>
          <c:yVal>
            <c:numRef>
              <c:f>'Global Temperatures'!$B$2:$B$133</c:f>
              <c:numCache>
                <c:formatCode>General</c:formatCode>
                <c:ptCount val="132"/>
                <c:pt idx="0">
                  <c:v>-0.159</c:v>
                </c:pt>
                <c:pt idx="1">
                  <c:v>-0.1061</c:v>
                </c:pt>
                <c:pt idx="2">
                  <c:v>-0.123</c:v>
                </c:pt>
                <c:pt idx="3">
                  <c:v>-0.17380000000000001</c:v>
                </c:pt>
                <c:pt idx="4">
                  <c:v>-0.2364</c:v>
                </c:pt>
                <c:pt idx="5">
                  <c:v>-0.20860000000000001</c:v>
                </c:pt>
                <c:pt idx="6">
                  <c:v>-0.1893</c:v>
                </c:pt>
                <c:pt idx="7">
                  <c:v>-0.26269999999999999</c:v>
                </c:pt>
                <c:pt idx="8">
                  <c:v>-0.17749999999999999</c:v>
                </c:pt>
                <c:pt idx="9">
                  <c:v>-9.8400000000000001E-2</c:v>
                </c:pt>
                <c:pt idx="10">
                  <c:v>-0.31340000000000001</c:v>
                </c:pt>
                <c:pt idx="11">
                  <c:v>-0.27860000000000001</c:v>
                </c:pt>
                <c:pt idx="12">
                  <c:v>-0.313</c:v>
                </c:pt>
                <c:pt idx="13">
                  <c:v>-0.35289999999999999</c:v>
                </c:pt>
                <c:pt idx="14">
                  <c:v>-0.31219999999999998</c:v>
                </c:pt>
                <c:pt idx="15">
                  <c:v>-0.25130000000000002</c:v>
                </c:pt>
                <c:pt idx="16">
                  <c:v>-0.1106</c:v>
                </c:pt>
                <c:pt idx="17">
                  <c:v>-0.15140000000000001</c:v>
                </c:pt>
                <c:pt idx="18">
                  <c:v>-0.27939999999999998</c:v>
                </c:pt>
                <c:pt idx="19">
                  <c:v>-0.16139999999999999</c:v>
                </c:pt>
                <c:pt idx="20">
                  <c:v>-0.115</c:v>
                </c:pt>
                <c:pt idx="21">
                  <c:v>-0.17519999999999999</c:v>
                </c:pt>
                <c:pt idx="22">
                  <c:v>-0.26469999999999999</c:v>
                </c:pt>
                <c:pt idx="23">
                  <c:v>-0.35589999999999999</c:v>
                </c:pt>
                <c:pt idx="24">
                  <c:v>-0.4168</c:v>
                </c:pt>
                <c:pt idx="25">
                  <c:v>-0.2964</c:v>
                </c:pt>
                <c:pt idx="26">
                  <c:v>-0.24510000000000001</c:v>
                </c:pt>
                <c:pt idx="27">
                  <c:v>-0.38819999999999999</c:v>
                </c:pt>
                <c:pt idx="28">
                  <c:v>-0.43569999999999998</c:v>
                </c:pt>
                <c:pt idx="29">
                  <c:v>-0.43959999999999999</c:v>
                </c:pt>
                <c:pt idx="30">
                  <c:v>-0.42230000000000001</c:v>
                </c:pt>
                <c:pt idx="31">
                  <c:v>-0.44400000000000001</c:v>
                </c:pt>
                <c:pt idx="32">
                  <c:v>-0.38650000000000001</c:v>
                </c:pt>
                <c:pt idx="33">
                  <c:v>-0.35539999999999999</c:v>
                </c:pt>
                <c:pt idx="34">
                  <c:v>-0.19420000000000001</c:v>
                </c:pt>
                <c:pt idx="35">
                  <c:v>-0.1167</c:v>
                </c:pt>
                <c:pt idx="36">
                  <c:v>-0.31790000000000002</c:v>
                </c:pt>
                <c:pt idx="37">
                  <c:v>-0.3508</c:v>
                </c:pt>
                <c:pt idx="38">
                  <c:v>-0.24970000000000001</c:v>
                </c:pt>
                <c:pt idx="39">
                  <c:v>-0.2666</c:v>
                </c:pt>
                <c:pt idx="40">
                  <c:v>-0.24390000000000001</c:v>
                </c:pt>
                <c:pt idx="41">
                  <c:v>-0.17319999999999999</c:v>
                </c:pt>
                <c:pt idx="42">
                  <c:v>-0.26340000000000002</c:v>
                </c:pt>
                <c:pt idx="43">
                  <c:v>-0.24129999999999999</c:v>
                </c:pt>
                <c:pt idx="44">
                  <c:v>-0.23580000000000001</c:v>
                </c:pt>
                <c:pt idx="45">
                  <c:v>-0.1663</c:v>
                </c:pt>
                <c:pt idx="46">
                  <c:v>-6.9699999999999998E-2</c:v>
                </c:pt>
                <c:pt idx="47">
                  <c:v>-0.1361</c:v>
                </c:pt>
                <c:pt idx="48">
                  <c:v>-0.13780000000000001</c:v>
                </c:pt>
                <c:pt idx="49">
                  <c:v>-0.25609999999999999</c:v>
                </c:pt>
                <c:pt idx="50">
                  <c:v>-6.6000000000000003E-2</c:v>
                </c:pt>
                <c:pt idx="51">
                  <c:v>-4.24E-2</c:v>
                </c:pt>
                <c:pt idx="52">
                  <c:v>-6.1899999999999997E-2</c:v>
                </c:pt>
                <c:pt idx="53">
                  <c:v>-0.2029</c:v>
                </c:pt>
                <c:pt idx="54">
                  <c:v>-5.7799999999999997E-2</c:v>
                </c:pt>
                <c:pt idx="55">
                  <c:v>-8.7800000000000003E-2</c:v>
                </c:pt>
                <c:pt idx="56">
                  <c:v>-6.0999999999999999E-2</c:v>
                </c:pt>
                <c:pt idx="57">
                  <c:v>5.1200000000000002E-2</c:v>
                </c:pt>
                <c:pt idx="58">
                  <c:v>7.9500000000000001E-2</c:v>
                </c:pt>
                <c:pt idx="59">
                  <c:v>6.2799999999999995E-2</c:v>
                </c:pt>
                <c:pt idx="60">
                  <c:v>0.1061</c:v>
                </c:pt>
                <c:pt idx="61">
                  <c:v>0.16220000000000001</c:v>
                </c:pt>
                <c:pt idx="62">
                  <c:v>0.1174</c:v>
                </c:pt>
                <c:pt idx="63">
                  <c:v>0.11210000000000001</c:v>
                </c:pt>
                <c:pt idx="64">
                  <c:v>0.22009999999999999</c:v>
                </c:pt>
                <c:pt idx="65">
                  <c:v>9.1399999999999995E-2</c:v>
                </c:pt>
                <c:pt idx="66">
                  <c:v>-4.2299999999999997E-2</c:v>
                </c:pt>
                <c:pt idx="67">
                  <c:v>-4.4600000000000001E-2</c:v>
                </c:pt>
                <c:pt idx="68">
                  <c:v>-5.6099999999999997E-2</c:v>
                </c:pt>
                <c:pt idx="69">
                  <c:v>-6.88E-2</c:v>
                </c:pt>
                <c:pt idx="70">
                  <c:v>-0.15620000000000001</c:v>
                </c:pt>
                <c:pt idx="71">
                  <c:v>2.8E-3</c:v>
                </c:pt>
                <c:pt idx="72">
                  <c:v>4.5400000000000003E-2</c:v>
                </c:pt>
                <c:pt idx="73">
                  <c:v>0.12189999999999999</c:v>
                </c:pt>
                <c:pt idx="74">
                  <c:v>-9.2200000000000004E-2</c:v>
                </c:pt>
                <c:pt idx="75">
                  <c:v>-0.1084</c:v>
                </c:pt>
                <c:pt idx="76">
                  <c:v>-0.1671</c:v>
                </c:pt>
                <c:pt idx="77">
                  <c:v>7.4099999999999999E-2</c:v>
                </c:pt>
                <c:pt idx="78">
                  <c:v>0.12509999999999999</c:v>
                </c:pt>
                <c:pt idx="79">
                  <c:v>8.2000000000000003E-2</c:v>
                </c:pt>
                <c:pt idx="80">
                  <c:v>3.2899999999999999E-2</c:v>
                </c:pt>
                <c:pt idx="81">
                  <c:v>0.1089</c:v>
                </c:pt>
                <c:pt idx="82">
                  <c:v>0.13519999999999999</c:v>
                </c:pt>
                <c:pt idx="83">
                  <c:v>0.1535</c:v>
                </c:pt>
                <c:pt idx="84">
                  <c:v>-0.1105</c:v>
                </c:pt>
                <c:pt idx="85">
                  <c:v>-4.5699999999999998E-2</c:v>
                </c:pt>
                <c:pt idx="86">
                  <c:v>1.26E-2</c:v>
                </c:pt>
                <c:pt idx="87">
                  <c:v>2.8400000000000002E-2</c:v>
                </c:pt>
                <c:pt idx="88">
                  <c:v>1.61E-2</c:v>
                </c:pt>
                <c:pt idx="89">
                  <c:v>0.121</c:v>
                </c:pt>
                <c:pt idx="90">
                  <c:v>7.4899999999999994E-2</c:v>
                </c:pt>
                <c:pt idx="91">
                  <c:v>-2.52E-2</c:v>
                </c:pt>
                <c:pt idx="92">
                  <c:v>6.1699999999999998E-2</c:v>
                </c:pt>
                <c:pt idx="93">
                  <c:v>0.1966</c:v>
                </c:pt>
                <c:pt idx="94">
                  <c:v>-4.7800000000000002E-2</c:v>
                </c:pt>
                <c:pt idx="95">
                  <c:v>2.2100000000000002E-2</c:v>
                </c:pt>
                <c:pt idx="96">
                  <c:v>-7.1099999999999997E-2</c:v>
                </c:pt>
                <c:pt idx="97">
                  <c:v>0.18179999999999999</c:v>
                </c:pt>
                <c:pt idx="98">
                  <c:v>0.10290000000000001</c:v>
                </c:pt>
                <c:pt idx="99">
                  <c:v>0.18940000000000001</c:v>
                </c:pt>
                <c:pt idx="100">
                  <c:v>0.2334</c:v>
                </c:pt>
                <c:pt idx="101">
                  <c:v>0.27360000000000001</c:v>
                </c:pt>
                <c:pt idx="102">
                  <c:v>0.1555</c:v>
                </c:pt>
                <c:pt idx="103">
                  <c:v>0.32029999999999997</c:v>
                </c:pt>
                <c:pt idx="104">
                  <c:v>0.12889999999999999</c:v>
                </c:pt>
                <c:pt idx="105">
                  <c:v>0.1099</c:v>
                </c:pt>
                <c:pt idx="106">
                  <c:v>0.19900000000000001</c:v>
                </c:pt>
                <c:pt idx="107">
                  <c:v>0.33210000000000001</c:v>
                </c:pt>
                <c:pt idx="108">
                  <c:v>0.34360000000000002</c:v>
                </c:pt>
                <c:pt idx="109">
                  <c:v>0.26840000000000003</c:v>
                </c:pt>
                <c:pt idx="110">
                  <c:v>0.40129999999999999</c:v>
                </c:pt>
                <c:pt idx="111">
                  <c:v>0.37730000000000002</c:v>
                </c:pt>
                <c:pt idx="112">
                  <c:v>0.23530000000000001</c:v>
                </c:pt>
                <c:pt idx="113">
                  <c:v>0.2656</c:v>
                </c:pt>
                <c:pt idx="114">
                  <c:v>0.32719999999999999</c:v>
                </c:pt>
                <c:pt idx="115">
                  <c:v>0.45</c:v>
                </c:pt>
                <c:pt idx="116">
                  <c:v>0.31919999999999998</c:v>
                </c:pt>
                <c:pt idx="117">
                  <c:v>0.51429999999999998</c:v>
                </c:pt>
                <c:pt idx="118">
                  <c:v>0.63229999999999997</c:v>
                </c:pt>
                <c:pt idx="119">
                  <c:v>0.45379999999999998</c:v>
                </c:pt>
                <c:pt idx="120">
                  <c:v>0.42770000000000002</c:v>
                </c:pt>
                <c:pt idx="121">
                  <c:v>0.54930000000000001</c:v>
                </c:pt>
                <c:pt idx="122">
                  <c:v>0.61060000000000003</c:v>
                </c:pt>
                <c:pt idx="123">
                  <c:v>0.61850000000000005</c:v>
                </c:pt>
                <c:pt idx="124">
                  <c:v>0.5746</c:v>
                </c:pt>
                <c:pt idx="125">
                  <c:v>0.64680000000000004</c:v>
                </c:pt>
                <c:pt idx="126">
                  <c:v>0.59340000000000004</c:v>
                </c:pt>
                <c:pt idx="127">
                  <c:v>0.58709999999999996</c:v>
                </c:pt>
                <c:pt idx="128">
                  <c:v>0.50849999999999995</c:v>
                </c:pt>
                <c:pt idx="129">
                  <c:v>0.59260000000000002</c:v>
                </c:pt>
                <c:pt idx="130">
                  <c:v>0.65449999999999997</c:v>
                </c:pt>
                <c:pt idx="131">
                  <c:v>0.53369999999999995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1013376"/>
        <c:axId val="101011456"/>
      </c:scatterChart>
      <c:valAx>
        <c:axId val="10100326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sz="1400"/>
                  <a:t>Year</a:t>
                </a:r>
              </a:p>
            </c:rich>
          </c:tx>
          <c:layout/>
          <c:overlay val="0"/>
        </c:title>
        <c:numFmt formatCode="0" sourceLinked="1"/>
        <c:majorTickMark val="out"/>
        <c:minorTickMark val="none"/>
        <c:tickLblPos val="nextTo"/>
        <c:crossAx val="101005184"/>
        <c:crosses val="autoZero"/>
        <c:crossBetween val="midCat"/>
      </c:valAx>
      <c:valAx>
        <c:axId val="101005184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en-US" sz="1400" dirty="0"/>
                  <a:t>Atmospheric CO</a:t>
                </a:r>
                <a:r>
                  <a:rPr lang="en-US" sz="1400" baseline="-25000" dirty="0"/>
                  <a:t>2</a:t>
                </a:r>
                <a:r>
                  <a:rPr lang="en-US" sz="1400" dirty="0"/>
                  <a:t> Concentration (ppm)</a:t>
                </a:r>
              </a:p>
            </c:rich>
          </c:tx>
          <c:layout/>
          <c:overlay val="0"/>
        </c:title>
        <c:numFmt formatCode="0" sourceLinked="1"/>
        <c:majorTickMark val="out"/>
        <c:minorTickMark val="none"/>
        <c:tickLblPos val="nextTo"/>
        <c:crossAx val="101003264"/>
        <c:crosses val="autoZero"/>
        <c:crossBetween val="midCat"/>
      </c:valAx>
      <c:valAx>
        <c:axId val="101011456"/>
        <c:scaling>
          <c:orientation val="minMax"/>
        </c:scaling>
        <c:delete val="0"/>
        <c:axPos val="r"/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en-US" sz="1400" dirty="0"/>
                  <a:t>Global Temperature Anomaly (</a:t>
                </a:r>
                <a:r>
                  <a:rPr lang="en-US" sz="1400" baseline="30000" dirty="0"/>
                  <a:t>o</a:t>
                </a:r>
                <a:r>
                  <a:rPr lang="en-US" sz="1400" dirty="0"/>
                  <a:t>C)</a:t>
                </a:r>
              </a:p>
              <a:p>
                <a:pPr>
                  <a:defRPr sz="1400"/>
                </a:pPr>
                <a:r>
                  <a:rPr lang="en-US" sz="1400" dirty="0"/>
                  <a:t>(Land + Water)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01013376"/>
        <c:crosses val="max"/>
        <c:crossBetween val="midCat"/>
      </c:valAx>
      <c:valAx>
        <c:axId val="10101337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01011456"/>
        <c:crosses val="autoZero"/>
        <c:crossBetween val="midCat"/>
      </c:valAx>
    </c:plotArea>
    <c:plotVisOnly val="1"/>
    <c:dispBlanksAs val="gap"/>
    <c:showDLblsOverMax val="0"/>
  </c:chart>
  <c:spPr>
    <a:ln w="19050">
      <a:solidFill>
        <a:schemeClr val="tx1"/>
      </a:solidFill>
    </a:ln>
  </c:spPr>
  <c:txPr>
    <a:bodyPr/>
    <a:lstStyle/>
    <a:p>
      <a:pPr>
        <a:defRPr sz="1200">
          <a:latin typeface="Calibri" pitchFamily="34" charset="0"/>
          <a:cs typeface="Calibri" pitchFamily="34" charset="0"/>
        </a:defRPr>
      </a:pPr>
      <a:endParaRPr lang="en-US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explosion val="25"/>
          <c:dPt>
            <c:idx val="0"/>
            <c:bubble3D val="0"/>
            <c:spPr>
              <a:solidFill>
                <a:srgbClr val="0070C0"/>
              </a:solidFill>
            </c:spPr>
          </c:dPt>
          <c:dPt>
            <c:idx val="1"/>
            <c:bubble3D val="0"/>
            <c:spPr>
              <a:solidFill>
                <a:srgbClr val="FF0000"/>
              </a:solidFill>
            </c:spPr>
          </c:dPt>
          <c:dPt>
            <c:idx val="2"/>
            <c:bubble3D val="0"/>
            <c:spPr>
              <a:solidFill>
                <a:srgbClr val="00B050"/>
              </a:solidFill>
            </c:spPr>
          </c:dPt>
          <c:dLbls>
            <c:numFmt formatCode="0.0%" sourceLinked="0"/>
            <c:txPr>
              <a:bodyPr/>
              <a:lstStyle/>
              <a:p>
                <a:pPr>
                  <a:defRPr sz="1400" b="1"/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'Energy Dissection'!$A$25:$A$27</c:f>
              <c:strCache>
                <c:ptCount val="3"/>
                <c:pt idx="0">
                  <c:v>Stripping vapor duty</c:v>
                </c:pt>
                <c:pt idx="1">
                  <c:v>Heat of reaction duty</c:v>
                </c:pt>
                <c:pt idx="2">
                  <c:v>Sensible heating duty</c:v>
                </c:pt>
              </c:strCache>
            </c:strRef>
          </c:cat>
          <c:val>
            <c:numRef>
              <c:f>'Energy Dissection'!$N$25:$N$27</c:f>
              <c:numCache>
                <c:formatCode>0.0</c:formatCode>
                <c:ptCount val="3"/>
                <c:pt idx="0">
                  <c:v>31.204661303065496</c:v>
                </c:pt>
                <c:pt idx="1">
                  <c:v>33.564485631044107</c:v>
                </c:pt>
                <c:pt idx="2">
                  <c:v>35.230853065890393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b"/>
      <c:layout/>
      <c:overlay val="0"/>
      <c:txPr>
        <a:bodyPr/>
        <a:lstStyle/>
        <a:p>
          <a:pPr rtl="0">
            <a:defRPr sz="1400"/>
          </a:pPr>
          <a:endParaRPr lang="en-US"/>
        </a:p>
      </c:txPr>
    </c:legend>
    <c:plotVisOnly val="1"/>
    <c:dispBlanksAs val="gap"/>
    <c:showDLblsOverMax val="0"/>
  </c:chart>
  <c:spPr>
    <a:ln w="19050">
      <a:solidFill>
        <a:schemeClr val="tx1"/>
      </a:solidFill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0070C0"/>
              </a:solidFill>
            </c:spPr>
          </c:dPt>
          <c:dPt>
            <c:idx val="1"/>
            <c:invertIfNegative val="0"/>
            <c:bubble3D val="0"/>
            <c:spPr>
              <a:solidFill>
                <a:srgbClr val="C00000"/>
              </a:solidFill>
            </c:spPr>
          </c:dPt>
          <c:dPt>
            <c:idx val="2"/>
            <c:invertIfNegative val="0"/>
            <c:bubble3D val="0"/>
            <c:spPr>
              <a:solidFill>
                <a:srgbClr val="92D050"/>
              </a:solidFill>
            </c:spPr>
          </c:dPt>
          <c:dPt>
            <c:idx val="3"/>
            <c:invertIfNegative val="0"/>
            <c:bubble3D val="0"/>
            <c:spPr>
              <a:solidFill>
                <a:srgbClr val="7030A0"/>
              </a:solidFill>
            </c:spPr>
          </c:dPt>
          <c:dPt>
            <c:idx val="4"/>
            <c:invertIfNegative val="0"/>
            <c:bubble3D val="0"/>
            <c:spPr>
              <a:solidFill>
                <a:srgbClr val="00B0F0"/>
              </a:solidFill>
            </c:spPr>
          </c:dPt>
          <c:dPt>
            <c:idx val="5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6"/>
            <c:invertIfNegative val="0"/>
            <c:bubble3D val="0"/>
            <c:spPr>
              <a:solidFill>
                <a:schemeClr val="tx2">
                  <a:lumMod val="40000"/>
                  <a:lumOff val="60000"/>
                </a:schemeClr>
              </a:solidFill>
            </c:spPr>
          </c:dPt>
          <c:dPt>
            <c:idx val="7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</c:spPr>
          </c:dPt>
          <c:dPt>
            <c:idx val="8"/>
            <c:invertIfNegative val="0"/>
            <c:bubble3D val="0"/>
            <c:spPr>
              <a:solidFill>
                <a:srgbClr val="00B050"/>
              </a:solidFill>
            </c:spPr>
          </c:dPt>
          <c:cat>
            <c:strRef>
              <c:f>'Heat of Vap &amp; Specific Heat'!$A$2:$A$10</c:f>
              <c:strCache>
                <c:ptCount val="9"/>
                <c:pt idx="0">
                  <c:v>Water</c:v>
                </c:pt>
                <c:pt idx="1">
                  <c:v>Methanol</c:v>
                </c:pt>
                <c:pt idx="2">
                  <c:v>Ethanol</c:v>
                </c:pt>
                <c:pt idx="3">
                  <c:v>1-Propanol</c:v>
                </c:pt>
                <c:pt idx="4">
                  <c:v>2-Propanol</c:v>
                </c:pt>
                <c:pt idx="5">
                  <c:v>1-Butanol</c:v>
                </c:pt>
                <c:pt idx="6">
                  <c:v>2-Butanol</c:v>
                </c:pt>
                <c:pt idx="7">
                  <c:v>iso-Butanol</c:v>
                </c:pt>
                <c:pt idx="8">
                  <c:v>tert-Butanol</c:v>
                </c:pt>
              </c:strCache>
            </c:strRef>
          </c:cat>
          <c:val>
            <c:numRef>
              <c:f>'Heat of Vap &amp; Specific Heat'!$I$2:$I$10</c:f>
              <c:numCache>
                <c:formatCode>0.00</c:formatCode>
                <c:ptCount val="9"/>
                <c:pt idx="0">
                  <c:v>2256.4529558701083</c:v>
                </c:pt>
                <c:pt idx="1">
                  <c:v>1098.9388264669165</c:v>
                </c:pt>
                <c:pt idx="2">
                  <c:v>836.98719340134573</c:v>
                </c:pt>
                <c:pt idx="3">
                  <c:v>695.84026622296176</c:v>
                </c:pt>
                <c:pt idx="4">
                  <c:v>663.06156405990021</c:v>
                </c:pt>
                <c:pt idx="5">
                  <c:v>584.05288720992985</c:v>
                </c:pt>
                <c:pt idx="6">
                  <c:v>550.45871559633019</c:v>
                </c:pt>
                <c:pt idx="7">
                  <c:v>563.95035078251476</c:v>
                </c:pt>
                <c:pt idx="8">
                  <c:v>527.1181867242309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1657984"/>
        <c:axId val="101660160"/>
      </c:barChart>
      <c:catAx>
        <c:axId val="10165798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sz="1400" smtClean="0"/>
                  <a:t>Co-solvent</a:t>
                </a:r>
                <a:endParaRPr lang="en-US" sz="1400" dirty="0"/>
              </a:p>
            </c:rich>
          </c:tx>
          <c:layout/>
          <c:overlay val="0"/>
        </c:title>
        <c:majorTickMark val="out"/>
        <c:minorTickMark val="none"/>
        <c:tickLblPos val="nextTo"/>
        <c:crossAx val="101660160"/>
        <c:crosses val="autoZero"/>
        <c:auto val="1"/>
        <c:lblAlgn val="ctr"/>
        <c:lblOffset val="100"/>
        <c:noMultiLvlLbl val="0"/>
      </c:catAx>
      <c:valAx>
        <c:axId val="101660160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en-US" sz="1400"/>
                  <a:t>Heat of Vaporization (kJ/kg)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crossAx val="101657984"/>
        <c:crosses val="autoZero"/>
        <c:crossBetween val="between"/>
      </c:valAx>
    </c:plotArea>
    <c:plotVisOnly val="1"/>
    <c:dispBlanksAs val="gap"/>
    <c:showDLblsOverMax val="0"/>
  </c:chart>
  <c:spPr>
    <a:ln w="19050">
      <a:solidFill>
        <a:schemeClr val="tx1"/>
      </a:solidFill>
    </a:ln>
  </c:spPr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0070C0"/>
              </a:solidFill>
            </c:spPr>
          </c:dPt>
          <c:dPt>
            <c:idx val="1"/>
            <c:invertIfNegative val="0"/>
            <c:bubble3D val="0"/>
            <c:spPr>
              <a:solidFill>
                <a:srgbClr val="C00000"/>
              </a:solidFill>
            </c:spPr>
          </c:dPt>
          <c:dPt>
            <c:idx val="2"/>
            <c:invertIfNegative val="0"/>
            <c:bubble3D val="0"/>
            <c:spPr>
              <a:solidFill>
                <a:srgbClr val="92D050"/>
              </a:solidFill>
            </c:spPr>
          </c:dPt>
          <c:dPt>
            <c:idx val="3"/>
            <c:invertIfNegative val="0"/>
            <c:bubble3D val="0"/>
            <c:spPr>
              <a:solidFill>
                <a:srgbClr val="7030A0"/>
              </a:solidFill>
            </c:spPr>
          </c:dPt>
          <c:dPt>
            <c:idx val="4"/>
            <c:invertIfNegative val="0"/>
            <c:bubble3D val="0"/>
            <c:spPr>
              <a:solidFill>
                <a:srgbClr val="00B0F0"/>
              </a:solidFill>
            </c:spPr>
          </c:dPt>
          <c:dPt>
            <c:idx val="5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6"/>
            <c:invertIfNegative val="0"/>
            <c:bubble3D val="0"/>
            <c:spPr>
              <a:solidFill>
                <a:schemeClr val="tx2">
                  <a:lumMod val="40000"/>
                  <a:lumOff val="60000"/>
                </a:schemeClr>
              </a:solidFill>
            </c:spPr>
          </c:dPt>
          <c:dPt>
            <c:idx val="7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</c:spPr>
          </c:dPt>
          <c:dPt>
            <c:idx val="8"/>
            <c:invertIfNegative val="0"/>
            <c:bubble3D val="0"/>
            <c:spPr>
              <a:solidFill>
                <a:srgbClr val="00B050"/>
              </a:solidFill>
            </c:spPr>
          </c:dPt>
          <c:cat>
            <c:strRef>
              <c:f>'Heat of Vap &amp; Specific Heat'!$A$2:$A$10</c:f>
              <c:strCache>
                <c:ptCount val="9"/>
                <c:pt idx="0">
                  <c:v>Water</c:v>
                </c:pt>
                <c:pt idx="1">
                  <c:v>Methanol</c:v>
                </c:pt>
                <c:pt idx="2">
                  <c:v>Ethanol</c:v>
                </c:pt>
                <c:pt idx="3">
                  <c:v>1-Propanol</c:v>
                </c:pt>
                <c:pt idx="4">
                  <c:v>2-Propanol</c:v>
                </c:pt>
                <c:pt idx="5">
                  <c:v>1-Butanol</c:v>
                </c:pt>
                <c:pt idx="6">
                  <c:v>2-Butanol</c:v>
                </c:pt>
                <c:pt idx="7">
                  <c:v>iso-Butanol</c:v>
                </c:pt>
                <c:pt idx="8">
                  <c:v>tert-Butanol</c:v>
                </c:pt>
              </c:strCache>
            </c:strRef>
          </c:cat>
          <c:val>
            <c:numRef>
              <c:f>'Heat of Vap &amp; Specific Heat'!$E$2:$E$10</c:f>
              <c:numCache>
                <c:formatCode>0.00</c:formatCode>
                <c:ptCount val="9"/>
                <c:pt idx="0">
                  <c:v>4.2</c:v>
                </c:pt>
                <c:pt idx="1">
                  <c:v>2.5043695380774031</c:v>
                </c:pt>
                <c:pt idx="2">
                  <c:v>2.4397655741263296</c:v>
                </c:pt>
                <c:pt idx="3">
                  <c:v>2.332945091514143</c:v>
                </c:pt>
                <c:pt idx="4">
                  <c:v>2.562396006655574</c:v>
                </c:pt>
                <c:pt idx="5">
                  <c:v>2.3861305990286024</c:v>
                </c:pt>
                <c:pt idx="6">
                  <c:v>2.6592012951969775</c:v>
                </c:pt>
                <c:pt idx="7">
                  <c:v>2.5013491635186185</c:v>
                </c:pt>
                <c:pt idx="8">
                  <c:v>2.9056934700485697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1700352"/>
        <c:axId val="101702272"/>
      </c:barChart>
      <c:catAx>
        <c:axId val="10170035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sz="1400" dirty="0" smtClean="0"/>
                  <a:t>Co-solvent</a:t>
                </a:r>
                <a:endParaRPr lang="en-US" sz="1400" dirty="0"/>
              </a:p>
            </c:rich>
          </c:tx>
          <c:layout/>
          <c:overlay val="0"/>
        </c:title>
        <c:majorTickMark val="out"/>
        <c:minorTickMark val="none"/>
        <c:tickLblPos val="nextTo"/>
        <c:crossAx val="101702272"/>
        <c:crosses val="autoZero"/>
        <c:auto val="1"/>
        <c:lblAlgn val="ctr"/>
        <c:lblOffset val="100"/>
        <c:noMultiLvlLbl val="0"/>
      </c:catAx>
      <c:valAx>
        <c:axId val="101702272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en-US" sz="1400"/>
                  <a:t>Specific Heat Capacity (kJ/kg-K)</a:t>
                </a:r>
              </a:p>
            </c:rich>
          </c:tx>
          <c:layout/>
          <c:overlay val="0"/>
        </c:title>
        <c:numFmt formatCode="0.0" sourceLinked="0"/>
        <c:majorTickMark val="out"/>
        <c:minorTickMark val="none"/>
        <c:tickLblPos val="nextTo"/>
        <c:crossAx val="101700352"/>
        <c:crosses val="autoZero"/>
        <c:crossBetween val="between"/>
      </c:valAx>
    </c:plotArea>
    <c:plotVisOnly val="1"/>
    <c:dispBlanksAs val="gap"/>
    <c:showDLblsOverMax val="0"/>
  </c:chart>
  <c:spPr>
    <a:ln w="19050">
      <a:solidFill>
        <a:schemeClr val="tx1"/>
      </a:solidFill>
    </a:ln>
  </c:spPr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smoothMarker"/>
        <c:varyColors val="0"/>
        <c:ser>
          <c:idx val="1"/>
          <c:order val="0"/>
          <c:tx>
            <c:v>DEA-Aq (35.8:64.2 - wt%)</c:v>
          </c:tx>
          <c:spPr>
            <a:ln>
              <a:solidFill>
                <a:srgbClr val="FF0000"/>
              </a:solidFill>
            </a:ln>
          </c:spPr>
          <c:marker>
            <c:symbol val="diamond"/>
            <c:size val="6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marker>
          <c:dLbls>
            <c:dLbl>
              <c:idx val="6"/>
              <c:layout>
                <c:manualLayout>
                  <c:x val="-1.3888888888888888E-2"/>
                  <c:y val="-4.1666666666666664E-2"/>
                </c:manualLayout>
              </c:layout>
              <c:numFmt formatCode="#,##0" sourceLinked="0"/>
              <c:spPr/>
              <c:txPr>
                <a:bodyPr/>
                <a:lstStyle/>
                <a:p>
                  <a:pPr>
                    <a:defRPr sz="1200" b="1">
                      <a:solidFill>
                        <a:srgbClr val="FF0000"/>
                      </a:solidFill>
                      <a:latin typeface="+mj-lt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" sourceLinked="0"/>
            <c:txPr>
              <a:bodyPr/>
              <a:lstStyle/>
              <a:p>
                <a:pPr>
                  <a:defRPr sz="1200" b="1">
                    <a:latin typeface="+mj-lt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xVal>
            <c:numRef>
              <c:f>'DEA (40 wt%)'!$U$15:$U$24</c:f>
              <c:numCache>
                <c:formatCode>General</c:formatCode>
                <c:ptCount val="10"/>
                <c:pt idx="0">
                  <c:v>0.05</c:v>
                </c:pt>
                <c:pt idx="1">
                  <c:v>0.1</c:v>
                </c:pt>
                <c:pt idx="2">
                  <c:v>0.15000000000000002</c:v>
                </c:pt>
                <c:pt idx="3">
                  <c:v>0.2</c:v>
                </c:pt>
                <c:pt idx="4">
                  <c:v>0.25</c:v>
                </c:pt>
                <c:pt idx="5">
                  <c:v>0.3</c:v>
                </c:pt>
                <c:pt idx="6">
                  <c:v>0.35</c:v>
                </c:pt>
                <c:pt idx="7">
                  <c:v>0.39999999999999997</c:v>
                </c:pt>
                <c:pt idx="8">
                  <c:v>0.44999999999999996</c:v>
                </c:pt>
                <c:pt idx="9">
                  <c:v>0.49999999999999994</c:v>
                </c:pt>
              </c:numCache>
            </c:numRef>
          </c:xVal>
          <c:yVal>
            <c:numRef>
              <c:f>'DEA (40 wt%)'!$W$15:$W$24</c:f>
              <c:numCache>
                <c:formatCode>General</c:formatCode>
                <c:ptCount val="10"/>
                <c:pt idx="0">
                  <c:v>3.0396857241071435</c:v>
                </c:pt>
                <c:pt idx="1">
                  <c:v>5.8803115928571446</c:v>
                </c:pt>
                <c:pt idx="2">
                  <c:v>10.473274327232147</c:v>
                </c:pt>
                <c:pt idx="3">
                  <c:v>17.919145657142867</c:v>
                </c:pt>
                <c:pt idx="4">
                  <c:v>29.189095982142856</c:v>
                </c:pt>
                <c:pt idx="5">
                  <c:v>45.736297692857129</c:v>
                </c:pt>
                <c:pt idx="6">
                  <c:v>69.997308153125005</c:v>
                </c:pt>
                <c:pt idx="7">
                  <c:v>105.78343234285707</c:v>
                </c:pt>
                <c:pt idx="8">
                  <c:v>158.56206516160702</c:v>
                </c:pt>
                <c:pt idx="9">
                  <c:v>235.62801339285684</c:v>
                </c:pt>
              </c:numCache>
            </c:numRef>
          </c:yVal>
          <c:smooth val="1"/>
        </c:ser>
        <c:ser>
          <c:idx val="0"/>
          <c:order val="1"/>
          <c:tx>
            <c:v>DEA-Aq-MeOH (40:40:20 - wt%)</c:v>
          </c:tx>
          <c:spPr>
            <a:ln>
              <a:solidFill>
                <a:srgbClr val="0070C0"/>
              </a:solidFill>
            </a:ln>
          </c:spPr>
          <c:marker>
            <c:symbol val="diamond"/>
            <c:size val="6"/>
            <c:spPr>
              <a:solidFill>
                <a:srgbClr val="0070C0"/>
              </a:solidFill>
              <a:ln>
                <a:solidFill>
                  <a:srgbClr val="0070C0"/>
                </a:solidFill>
              </a:ln>
            </c:spPr>
          </c:marker>
          <c:dLbls>
            <c:dLbl>
              <c:idx val="6"/>
              <c:layout/>
              <c:numFmt formatCode="#,##0" sourceLinked="0"/>
              <c:spPr/>
              <c:txPr>
                <a:bodyPr/>
                <a:lstStyle/>
                <a:p>
                  <a:pPr>
                    <a:defRPr sz="1200" b="1">
                      <a:solidFill>
                        <a:srgbClr val="0070C0"/>
                      </a:solidFill>
                      <a:latin typeface="+mj-lt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" sourceLinked="0"/>
            <c:txPr>
              <a:bodyPr/>
              <a:lstStyle/>
              <a:p>
                <a:pPr>
                  <a:defRPr sz="1200" b="1">
                    <a:latin typeface="+mj-lt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xVal>
            <c:numRef>
              <c:f>'DEA (40)-MeOH(20)'!$M$35:$M$44</c:f>
              <c:numCache>
                <c:formatCode>General</c:formatCode>
                <c:ptCount val="10"/>
                <c:pt idx="0">
                  <c:v>0.05</c:v>
                </c:pt>
                <c:pt idx="1">
                  <c:v>0.1</c:v>
                </c:pt>
                <c:pt idx="2">
                  <c:v>0.15000000000000002</c:v>
                </c:pt>
                <c:pt idx="3">
                  <c:v>0.2</c:v>
                </c:pt>
                <c:pt idx="4">
                  <c:v>0.25</c:v>
                </c:pt>
                <c:pt idx="5">
                  <c:v>0.3</c:v>
                </c:pt>
                <c:pt idx="6">
                  <c:v>0.35</c:v>
                </c:pt>
                <c:pt idx="7">
                  <c:v>0.39999999999999997</c:v>
                </c:pt>
                <c:pt idx="8">
                  <c:v>0.44999999999999996</c:v>
                </c:pt>
                <c:pt idx="9">
                  <c:v>0.49999999999999994</c:v>
                </c:pt>
              </c:numCache>
            </c:numRef>
          </c:xVal>
          <c:yVal>
            <c:numRef>
              <c:f>'DEA (40)-MeOH(20)'!$O$35:$O$44</c:f>
              <c:numCache>
                <c:formatCode>General</c:formatCode>
                <c:ptCount val="10"/>
                <c:pt idx="0">
                  <c:v>2.5192232812499999</c:v>
                </c:pt>
                <c:pt idx="1">
                  <c:v>27.182389999999995</c:v>
                </c:pt>
                <c:pt idx="2">
                  <c:v>48.981603281249939</c:v>
                </c:pt>
                <c:pt idx="3">
                  <c:v>72.020159999999933</c:v>
                </c:pt>
                <c:pt idx="4">
                  <c:v>112.69970703124979</c:v>
                </c:pt>
                <c:pt idx="5">
                  <c:v>188.13290999999901</c:v>
                </c:pt>
                <c:pt idx="6">
                  <c:v>309.78163453124927</c:v>
                </c:pt>
                <c:pt idx="7">
                  <c:v>482.32063999999696</c:v>
                </c:pt>
                <c:pt idx="8">
                  <c:v>707.72678578124896</c:v>
                </c:pt>
                <c:pt idx="9">
                  <c:v>994.5937500000025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1550336"/>
        <c:axId val="101560704"/>
      </c:scatterChart>
      <c:valAx>
        <c:axId val="101550336"/>
        <c:scaling>
          <c:orientation val="minMax"/>
          <c:max val="0.5"/>
        </c:scaling>
        <c:delete val="0"/>
        <c:axPos val="b"/>
        <c:title>
          <c:tx>
            <c:rich>
              <a:bodyPr/>
              <a:lstStyle/>
              <a:p>
                <a:pPr>
                  <a:defRPr sz="1400">
                    <a:latin typeface="+mj-lt"/>
                  </a:defRPr>
                </a:pPr>
                <a:r>
                  <a:rPr lang="en-US" sz="1400">
                    <a:latin typeface="+mj-lt"/>
                  </a:rPr>
                  <a:t>CO</a:t>
                </a:r>
                <a:r>
                  <a:rPr lang="en-US" sz="1400" baseline="-25000">
                    <a:latin typeface="+mj-lt"/>
                  </a:rPr>
                  <a:t>2</a:t>
                </a:r>
                <a:r>
                  <a:rPr lang="en-US" sz="1400">
                    <a:latin typeface="+mj-lt"/>
                  </a:rPr>
                  <a:t> Loading (</a:t>
                </a:r>
                <a:r>
                  <a:rPr lang="el-GR" sz="1400">
                    <a:latin typeface="+mj-lt"/>
                  </a:rPr>
                  <a:t>α</a:t>
                </a:r>
                <a:r>
                  <a:rPr lang="en-US" sz="1400">
                    <a:latin typeface="+mj-lt"/>
                  </a:rPr>
                  <a:t>, moles-CO</a:t>
                </a:r>
                <a:r>
                  <a:rPr lang="en-US" sz="1400" baseline="-25000">
                    <a:latin typeface="+mj-lt"/>
                  </a:rPr>
                  <a:t>2</a:t>
                </a:r>
                <a:r>
                  <a:rPr lang="en-US" sz="1400">
                    <a:latin typeface="+mj-lt"/>
                  </a:rPr>
                  <a:t>/mole-amine)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+mj-lt"/>
              </a:defRPr>
            </a:pPr>
            <a:endParaRPr lang="en-US"/>
          </a:p>
        </c:txPr>
        <c:crossAx val="101560704"/>
        <c:crosses val="autoZero"/>
        <c:crossBetween val="midCat"/>
      </c:valAx>
      <c:valAx>
        <c:axId val="101560704"/>
        <c:scaling>
          <c:orientation val="minMax"/>
          <c:max val="100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en-US" sz="1400" dirty="0">
                    <a:latin typeface="+mj-lt"/>
                  </a:rPr>
                  <a:t>Equilibrium Partial Pressure of CO</a:t>
                </a:r>
                <a:r>
                  <a:rPr lang="en-US" sz="1400" baseline="-25000" dirty="0">
                    <a:latin typeface="+mj-lt"/>
                  </a:rPr>
                  <a:t>2</a:t>
                </a:r>
                <a:r>
                  <a:rPr lang="en-US" sz="1400" dirty="0">
                    <a:latin typeface="+mj-lt"/>
                  </a:rPr>
                  <a:t> (kPa)</a:t>
                </a:r>
              </a:p>
              <a:p>
                <a:pPr>
                  <a:defRPr sz="1400"/>
                </a:pPr>
                <a:r>
                  <a:rPr lang="en-US" sz="1400" dirty="0">
                    <a:latin typeface="+mj-lt"/>
                  </a:rPr>
                  <a:t>Temperature = 100</a:t>
                </a:r>
                <a:r>
                  <a:rPr lang="en-US" sz="1400" baseline="30000" dirty="0">
                    <a:latin typeface="+mj-lt"/>
                  </a:rPr>
                  <a:t>o</a:t>
                </a:r>
                <a:r>
                  <a:rPr lang="en-US" sz="1400" dirty="0">
                    <a:latin typeface="+mj-lt"/>
                  </a:rPr>
                  <a:t>C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+mj-lt"/>
              </a:defRPr>
            </a:pPr>
            <a:endParaRPr lang="en-US"/>
          </a:p>
        </c:txPr>
        <c:crossAx val="101550336"/>
        <c:crosses val="autoZero"/>
        <c:crossBetween val="midCat"/>
      </c:valAx>
    </c:plotArea>
    <c:legend>
      <c:legendPos val="b"/>
      <c:layout/>
      <c:overlay val="0"/>
      <c:txPr>
        <a:bodyPr/>
        <a:lstStyle/>
        <a:p>
          <a:pPr>
            <a:defRPr sz="1200">
              <a:latin typeface="+mj-lt"/>
            </a:defRPr>
          </a:pPr>
          <a:endParaRPr lang="en-US"/>
        </a:p>
      </c:txPr>
    </c:legend>
    <c:plotVisOnly val="1"/>
    <c:dispBlanksAs val="gap"/>
    <c:showDLblsOverMax val="0"/>
  </c:chart>
  <c:spPr>
    <a:ln w="19050">
      <a:solidFill>
        <a:schemeClr val="tx1"/>
      </a:solidFill>
    </a:ln>
  </c:spPr>
  <c:txPr>
    <a:bodyPr/>
    <a:lstStyle/>
    <a:p>
      <a:pPr>
        <a:defRPr>
          <a:latin typeface="Arial" pitchFamily="34" charset="0"/>
          <a:cs typeface="Arial" pitchFamily="34" charset="0"/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Sheet1!$A$3</c:f>
              <c:strCache>
                <c:ptCount val="1"/>
                <c:pt idx="0">
                  <c:v>Aq-DEA (35:65 - wt%) - Equilibrium Approach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cat>
            <c:numRef>
              <c:f>Sheet1!$B$2:$C$2</c:f>
              <c:numCache>
                <c:formatCode>General</c:formatCode>
                <c:ptCount val="2"/>
                <c:pt idx="0">
                  <c:v>150</c:v>
                </c:pt>
                <c:pt idx="1">
                  <c:v>200</c:v>
                </c:pt>
              </c:numCache>
            </c:numRef>
          </c:cat>
          <c:val>
            <c:numRef>
              <c:f>Sheet1!$B$3:$C$3</c:f>
              <c:numCache>
                <c:formatCode>General</c:formatCode>
                <c:ptCount val="2"/>
                <c:pt idx="0">
                  <c:v>3.7</c:v>
                </c:pt>
                <c:pt idx="1">
                  <c:v>3.65</c:v>
                </c:pt>
              </c:numCache>
            </c:numRef>
          </c:val>
        </c:ser>
        <c:ser>
          <c:idx val="1"/>
          <c:order val="1"/>
          <c:tx>
            <c:strRef>
              <c:f>Sheet1!$A$4</c:f>
              <c:strCache>
                <c:ptCount val="1"/>
                <c:pt idx="0">
                  <c:v>Aq-DEA (35:65 - wt%) - ProMax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numRef>
              <c:f>Sheet1!$B$2:$C$2</c:f>
              <c:numCache>
                <c:formatCode>General</c:formatCode>
                <c:ptCount val="2"/>
                <c:pt idx="0">
                  <c:v>150</c:v>
                </c:pt>
                <c:pt idx="1">
                  <c:v>200</c:v>
                </c:pt>
              </c:numCache>
            </c:numRef>
          </c:cat>
          <c:val>
            <c:numRef>
              <c:f>Sheet1!$B$4:$C$4</c:f>
              <c:numCache>
                <c:formatCode>General</c:formatCode>
                <c:ptCount val="2"/>
                <c:pt idx="0">
                  <c:v>3.64</c:v>
                </c:pt>
                <c:pt idx="1">
                  <c:v>3.4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1593088"/>
        <c:axId val="101595008"/>
      </c:barChart>
      <c:catAx>
        <c:axId val="10159308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sz="1400"/>
                  <a:t>Stripper Pressure (kPa)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01595008"/>
        <c:crosses val="autoZero"/>
        <c:auto val="1"/>
        <c:lblAlgn val="ctr"/>
        <c:lblOffset val="100"/>
        <c:noMultiLvlLbl val="0"/>
      </c:catAx>
      <c:valAx>
        <c:axId val="101595008"/>
        <c:scaling>
          <c:orientation val="minMax"/>
          <c:min val="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en-US" sz="1400" dirty="0"/>
                  <a:t>Reboiler Duty (GJ/ton-CO</a:t>
                </a:r>
                <a:r>
                  <a:rPr lang="en-US" sz="1400" baseline="-25000" dirty="0"/>
                  <a:t>2</a:t>
                </a:r>
                <a:r>
                  <a:rPr lang="en-US" sz="1400" dirty="0"/>
                  <a:t>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01593088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spPr>
    <a:ln w="19050">
      <a:solidFill>
        <a:schemeClr val="tx1"/>
      </a:solidFill>
    </a:ln>
  </c:sp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0070C0"/>
              </a:solidFill>
            </c:spPr>
          </c:dPt>
          <c:dPt>
            <c:idx val="1"/>
            <c:invertIfNegative val="0"/>
            <c:bubble3D val="0"/>
            <c:spPr>
              <a:solidFill>
                <a:srgbClr val="00B050"/>
              </a:solidFill>
            </c:spPr>
          </c:dPt>
          <c:dPt>
            <c:idx val="2"/>
            <c:invertIfNegative val="0"/>
            <c:bubble3D val="0"/>
            <c:spPr>
              <a:solidFill>
                <a:srgbClr val="0070C0"/>
              </a:solidFill>
            </c:spPr>
          </c:dPt>
          <c:dPt>
            <c:idx val="3"/>
            <c:invertIfNegative val="0"/>
            <c:bubble3D val="0"/>
            <c:spPr>
              <a:solidFill>
                <a:srgbClr val="00B050"/>
              </a:solidFill>
            </c:spPr>
          </c:dPt>
          <c:cat>
            <c:strRef>
              <c:f>'Reboiler Duty Comparison'!$A$21:$A$24</c:f>
              <c:strCache>
                <c:ptCount val="4"/>
                <c:pt idx="0">
                  <c:v>Aq-DEA (60:40 - wt%) - 150 kPa</c:v>
                </c:pt>
                <c:pt idx="1">
                  <c:v>Aq-DEA-MeOH (40:40:20 - wt%) - 150 kPa</c:v>
                </c:pt>
                <c:pt idx="2">
                  <c:v>Aq-DEA (60:40 - wt%) - 200 kPa</c:v>
                </c:pt>
                <c:pt idx="3">
                  <c:v>Aq-DEA-MeOH (40:40:20 - wt%) - 200 kPa</c:v>
                </c:pt>
              </c:strCache>
            </c:strRef>
          </c:cat>
          <c:val>
            <c:numRef>
              <c:f>'Reboiler Duty Comparison'!$B$21:$B$24</c:f>
              <c:numCache>
                <c:formatCode>General</c:formatCode>
                <c:ptCount val="4"/>
                <c:pt idx="0" formatCode="0.00">
                  <c:v>3.4229918198433333</c:v>
                </c:pt>
                <c:pt idx="1">
                  <c:v>2.82</c:v>
                </c:pt>
                <c:pt idx="2" formatCode="0.00">
                  <c:v>3.2412499088874949</c:v>
                </c:pt>
                <c:pt idx="3" formatCode="0.00">
                  <c:v>2.7088000000000001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1869440"/>
        <c:axId val="101870976"/>
      </c:barChart>
      <c:catAx>
        <c:axId val="10186944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rot="-1500000"/>
          <a:lstStyle/>
          <a:p>
            <a:pPr>
              <a:defRPr sz="1100" b="1"/>
            </a:pPr>
            <a:endParaRPr lang="en-US"/>
          </a:p>
        </c:txPr>
        <c:crossAx val="101870976"/>
        <c:crosses val="autoZero"/>
        <c:auto val="1"/>
        <c:lblAlgn val="ctr"/>
        <c:lblOffset val="100"/>
        <c:noMultiLvlLbl val="0"/>
      </c:catAx>
      <c:valAx>
        <c:axId val="101870976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400" b="1"/>
                </a:pPr>
                <a:r>
                  <a:rPr lang="en-US" sz="1400" b="1" i="0" baseline="0">
                    <a:effectLst/>
                  </a:rPr>
                  <a:t>Reboiler Duty</a:t>
                </a:r>
                <a:endParaRPr lang="en-US" sz="1400" b="1">
                  <a:effectLst/>
                </a:endParaRPr>
              </a:p>
              <a:p>
                <a:pPr>
                  <a:defRPr sz="1400" b="1"/>
                </a:pPr>
                <a:r>
                  <a:rPr lang="en-US" sz="1400" b="1" i="0" baseline="0">
                    <a:effectLst/>
                  </a:rPr>
                  <a:t>(GJ/ton-CO</a:t>
                </a:r>
                <a:r>
                  <a:rPr lang="en-US" sz="1400" b="1" i="0" baseline="-25000">
                    <a:effectLst/>
                  </a:rPr>
                  <a:t>2</a:t>
                </a:r>
                <a:r>
                  <a:rPr lang="en-US" sz="1400" b="1" i="0" baseline="0">
                    <a:effectLst/>
                  </a:rPr>
                  <a:t> separated)</a:t>
                </a:r>
                <a:endParaRPr lang="en-US" sz="1400" b="1">
                  <a:effectLst/>
                </a:endParaRPr>
              </a:p>
            </c:rich>
          </c:tx>
          <c:layout/>
          <c:overlay val="0"/>
        </c:title>
        <c:numFmt formatCode="0.0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01869440"/>
        <c:crosses val="autoZero"/>
        <c:crossBetween val="between"/>
      </c:valAx>
    </c:plotArea>
    <c:plotVisOnly val="1"/>
    <c:dispBlanksAs val="gap"/>
    <c:showDLblsOverMax val="0"/>
  </c:chart>
  <c:spPr>
    <a:ln w="19050">
      <a:solidFill>
        <a:schemeClr val="tx1"/>
      </a:solidFill>
    </a:ln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0070C0"/>
              </a:solidFill>
            </c:spPr>
          </c:dPt>
          <c:dPt>
            <c:idx val="1"/>
            <c:invertIfNegative val="0"/>
            <c:bubble3D val="0"/>
            <c:spPr>
              <a:solidFill>
                <a:srgbClr val="00B050"/>
              </a:solidFill>
            </c:spPr>
          </c:dPt>
          <c:dPt>
            <c:idx val="2"/>
            <c:invertIfNegative val="0"/>
            <c:bubble3D val="0"/>
            <c:spPr>
              <a:solidFill>
                <a:srgbClr val="0070C0"/>
              </a:solidFill>
            </c:spPr>
          </c:dPt>
          <c:dPt>
            <c:idx val="3"/>
            <c:invertIfNegative val="0"/>
            <c:bubble3D val="0"/>
            <c:spPr>
              <a:solidFill>
                <a:srgbClr val="00B050"/>
              </a:solidFill>
            </c:spPr>
          </c:dPt>
          <c:dLbls>
            <c:numFmt formatCode="#,##0" sourceLinked="0"/>
            <c:txPr>
              <a:bodyPr/>
              <a:lstStyle/>
              <a:p>
                <a:pPr>
                  <a:defRPr sz="1400" b="1">
                    <a:solidFill>
                      <a:srgbClr val="0000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'Reboiler Duty Comparison'!$A$52:$A$55</c:f>
              <c:strCache>
                <c:ptCount val="4"/>
                <c:pt idx="0">
                  <c:v>Aq-DEA (60:40 - wt%) - 150 kPa</c:v>
                </c:pt>
                <c:pt idx="1">
                  <c:v>Aq-DEA-MeOH (40:40:20 - wt%) - 150 kPa</c:v>
                </c:pt>
                <c:pt idx="2">
                  <c:v>Aq-DEA (60:40 - wt%) - 200 kPa</c:v>
                </c:pt>
                <c:pt idx="3">
                  <c:v>Aq-DEA-MeOH (40:40:20 - wt%) - 200 kPa</c:v>
                </c:pt>
              </c:strCache>
            </c:strRef>
          </c:cat>
          <c:val>
            <c:numRef>
              <c:f>'Reboiler Duty Comparison'!$B$52:$B$55</c:f>
              <c:numCache>
                <c:formatCode>General</c:formatCode>
                <c:ptCount val="4"/>
                <c:pt idx="0" formatCode="0.00">
                  <c:v>110.5891239396</c:v>
                </c:pt>
                <c:pt idx="1">
                  <c:v>92.8</c:v>
                </c:pt>
                <c:pt idx="2" formatCode="0.00">
                  <c:v>116.7653589258</c:v>
                </c:pt>
                <c:pt idx="3" formatCode="0.00">
                  <c:v>100.8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1777792"/>
        <c:axId val="101779328"/>
      </c:barChart>
      <c:catAx>
        <c:axId val="10177779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rot="-1500000"/>
          <a:lstStyle/>
          <a:p>
            <a:pPr>
              <a:defRPr sz="1100" b="1"/>
            </a:pPr>
            <a:endParaRPr lang="en-US"/>
          </a:p>
        </c:txPr>
        <c:crossAx val="101779328"/>
        <c:crosses val="autoZero"/>
        <c:auto val="1"/>
        <c:lblAlgn val="ctr"/>
        <c:lblOffset val="100"/>
        <c:noMultiLvlLbl val="0"/>
      </c:catAx>
      <c:valAx>
        <c:axId val="101779328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en-US" sz="1400" dirty="0"/>
                  <a:t>Reboiler</a:t>
                </a:r>
              </a:p>
              <a:p>
                <a:pPr>
                  <a:defRPr sz="1400"/>
                </a:pPr>
                <a:r>
                  <a:rPr lang="en-US" sz="1400" dirty="0"/>
                  <a:t>Temperature (</a:t>
                </a:r>
                <a:r>
                  <a:rPr lang="en-US" sz="1400" baseline="30000" dirty="0"/>
                  <a:t>o</a:t>
                </a:r>
                <a:r>
                  <a:rPr lang="en-US" sz="1400" dirty="0"/>
                  <a:t>C)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crossAx val="101777792"/>
        <c:crosses val="autoZero"/>
        <c:crossBetween val="between"/>
      </c:valAx>
    </c:plotArea>
    <c:plotVisOnly val="1"/>
    <c:dispBlanksAs val="gap"/>
    <c:showDLblsOverMax val="0"/>
  </c:chart>
  <c:spPr>
    <a:ln w="19050">
      <a:solidFill>
        <a:schemeClr val="tx1"/>
      </a:solidFill>
    </a:ln>
  </c:spPr>
  <c:txPr>
    <a:bodyPr/>
    <a:lstStyle/>
    <a:p>
      <a:pPr>
        <a:defRPr sz="1200">
          <a:latin typeface="+mj-lt"/>
        </a:defRPr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0070C0"/>
              </a:solidFill>
            </c:spPr>
          </c:dPt>
          <c:dPt>
            <c:idx val="1"/>
            <c:invertIfNegative val="0"/>
            <c:bubble3D val="0"/>
            <c:spPr>
              <a:solidFill>
                <a:srgbClr val="0070C0"/>
              </a:solidFill>
            </c:spPr>
          </c:dPt>
          <c:dPt>
            <c:idx val="2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3"/>
            <c:invertIfNegative val="0"/>
            <c:bubble3D val="0"/>
            <c:spPr>
              <a:solidFill>
                <a:srgbClr val="0070C0"/>
              </a:solidFill>
            </c:spPr>
          </c:dPt>
          <c:dPt>
            <c:idx val="4"/>
            <c:invertIfNegative val="0"/>
            <c:bubble3D val="0"/>
            <c:spPr>
              <a:solidFill>
                <a:srgbClr val="FF0000"/>
              </a:solidFill>
            </c:spPr>
          </c:dPt>
          <c:dLbls>
            <c:numFmt formatCode="#,##0.0" sourceLinked="0"/>
            <c:txPr>
              <a:bodyPr/>
              <a:lstStyle/>
              <a:p>
                <a:pPr>
                  <a:defRPr sz="1400" b="1">
                    <a:latin typeface="+mj-lt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'Parasitic-Power-Loss'!$A$12:$A$16</c:f>
              <c:strCache>
                <c:ptCount val="5"/>
                <c:pt idx="0">
                  <c:v>Aq-DEA (60:40 - wt%)-75 kPa</c:v>
                </c:pt>
                <c:pt idx="1">
                  <c:v>Aq-DEA (60:40 - wt%)-150 kPa</c:v>
                </c:pt>
                <c:pt idx="2">
                  <c:v>Aq-MeOH-DEA (40:20:40 wt%)-150 kPa</c:v>
                </c:pt>
                <c:pt idx="3">
                  <c:v>Aq-DEA (60:40 - wt%)-200 kPa</c:v>
                </c:pt>
                <c:pt idx="4">
                  <c:v>Aq-MeOH-DEA (40:20:40 wt%)-200 kPa</c:v>
                </c:pt>
              </c:strCache>
            </c:strRef>
          </c:cat>
          <c:val>
            <c:numRef>
              <c:f>'Parasitic-Power-Loss'!$B$12:$B$16</c:f>
              <c:numCache>
                <c:formatCode>0.00</c:formatCode>
                <c:ptCount val="5"/>
                <c:pt idx="0">
                  <c:v>22.077985688065993</c:v>
                </c:pt>
                <c:pt idx="1">
                  <c:v>37.183871907815444</c:v>
                </c:pt>
                <c:pt idx="2" formatCode="General">
                  <c:v>19.830945071136526</c:v>
                </c:pt>
                <c:pt idx="3">
                  <c:v>35.577636879735614</c:v>
                </c:pt>
                <c:pt idx="4" formatCode="General">
                  <c:v>33.318670556556398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1819520"/>
        <c:axId val="101821056"/>
      </c:barChart>
      <c:catAx>
        <c:axId val="10181952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rot="-1500000"/>
          <a:lstStyle/>
          <a:p>
            <a:pPr>
              <a:defRPr sz="1100"/>
            </a:pPr>
            <a:endParaRPr lang="en-US"/>
          </a:p>
        </c:txPr>
        <c:crossAx val="101821056"/>
        <c:crosses val="autoZero"/>
        <c:auto val="1"/>
        <c:lblAlgn val="ctr"/>
        <c:lblOffset val="100"/>
        <c:noMultiLvlLbl val="0"/>
      </c:catAx>
      <c:valAx>
        <c:axId val="101821056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en-US" sz="1400"/>
                  <a:t>Parasitic Power Loss</a:t>
                </a:r>
              </a:p>
              <a:p>
                <a:pPr>
                  <a:defRPr sz="1400"/>
                </a:pPr>
                <a:r>
                  <a:rPr lang="en-US" sz="1400"/>
                  <a:t>(% of Rated Power Plant Capacity)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01819520"/>
        <c:crosses val="autoZero"/>
        <c:crossBetween val="between"/>
      </c:valAx>
    </c:plotArea>
    <c:plotVisOnly val="1"/>
    <c:dispBlanksAs val="gap"/>
    <c:showDLblsOverMax val="0"/>
  </c:chart>
  <c:spPr>
    <a:ln w="19050">
      <a:solidFill>
        <a:schemeClr val="tx1"/>
      </a:solidFill>
    </a:ln>
  </c:spPr>
  <c:txPr>
    <a:bodyPr/>
    <a:lstStyle/>
    <a:p>
      <a:pPr>
        <a:defRPr>
          <a:latin typeface="Arial" pitchFamily="34" charset="0"/>
          <a:cs typeface="Arial" pitchFamily="34" charset="0"/>
        </a:defRPr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'Solvent Polarity'!$B$1</c:f>
              <c:strCache>
                <c:ptCount val="1"/>
                <c:pt idx="0">
                  <c:v>Dielectric Constant 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0070C0"/>
              </a:solidFill>
            </c:spPr>
          </c:dPt>
          <c:dPt>
            <c:idx val="1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2"/>
            <c:invertIfNegative val="0"/>
            <c:bubble3D val="0"/>
            <c:spPr>
              <a:solidFill>
                <a:srgbClr val="00B050"/>
              </a:solidFill>
            </c:spPr>
          </c:dPt>
          <c:cat>
            <c:strRef>
              <c:f>Compilation!$A$2:$A$4</c:f>
              <c:strCache>
                <c:ptCount val="3"/>
                <c:pt idx="0">
                  <c:v>Water</c:v>
                </c:pt>
                <c:pt idx="1">
                  <c:v>Methanol</c:v>
                </c:pt>
                <c:pt idx="2">
                  <c:v>Ethanol</c:v>
                </c:pt>
              </c:strCache>
            </c:strRef>
          </c:cat>
          <c:val>
            <c:numRef>
              <c:f>'Solvent Polarity'!$B$2:$B$4</c:f>
              <c:numCache>
                <c:formatCode>General</c:formatCode>
                <c:ptCount val="3"/>
                <c:pt idx="0">
                  <c:v>80</c:v>
                </c:pt>
                <c:pt idx="1">
                  <c:v>33</c:v>
                </c:pt>
                <c:pt idx="2">
                  <c:v>24.55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2013952"/>
        <c:axId val="102020224"/>
      </c:barChart>
      <c:catAx>
        <c:axId val="10201395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sz="1400" dirty="0"/>
                  <a:t>Solvent</a:t>
                </a:r>
              </a:p>
            </c:rich>
          </c:tx>
          <c:layout/>
          <c:overlay val="0"/>
        </c:title>
        <c:majorTickMark val="out"/>
        <c:minorTickMark val="none"/>
        <c:tickLblPos val="nextTo"/>
        <c:txPr>
          <a:bodyPr rot="0"/>
          <a:lstStyle/>
          <a:p>
            <a:pPr>
              <a:defRPr/>
            </a:pPr>
            <a:endParaRPr lang="en-US"/>
          </a:p>
        </c:txPr>
        <c:crossAx val="102020224"/>
        <c:crosses val="autoZero"/>
        <c:auto val="1"/>
        <c:lblAlgn val="ctr"/>
        <c:lblOffset val="100"/>
        <c:noMultiLvlLbl val="0"/>
      </c:catAx>
      <c:valAx>
        <c:axId val="102020224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en-US" sz="1400"/>
                  <a:t>Dielectric</a:t>
                </a:r>
                <a:r>
                  <a:rPr lang="en-US" sz="1400" baseline="0"/>
                  <a:t> Constant</a:t>
                </a:r>
                <a:endParaRPr lang="en-US" sz="1400"/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crossAx val="102013952"/>
        <c:crosses val="autoZero"/>
        <c:crossBetween val="between"/>
      </c:valAx>
    </c:plotArea>
    <c:plotVisOnly val="1"/>
    <c:dispBlanksAs val="gap"/>
    <c:showDLblsOverMax val="0"/>
  </c:chart>
  <c:spPr>
    <a:ln w="19050">
      <a:solidFill>
        <a:schemeClr val="tx1"/>
      </a:solidFill>
    </a:ln>
  </c:spPr>
  <c:txPr>
    <a:bodyPr/>
    <a:lstStyle/>
    <a:p>
      <a:pPr>
        <a:defRPr sz="1200">
          <a:latin typeface="Arial" pitchFamily="34" charset="0"/>
          <a:cs typeface="Arial" pitchFamily="34" charset="0"/>
        </a:defRPr>
      </a:pPr>
      <a:endParaRPr lang="en-U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Compilation!$B$1</c:f>
              <c:strCache>
                <c:ptCount val="1"/>
                <c:pt idx="0">
                  <c:v>% CO2 Removal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0070C0"/>
              </a:solidFill>
            </c:spPr>
          </c:dPt>
          <c:dPt>
            <c:idx val="1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2"/>
            <c:invertIfNegative val="0"/>
            <c:bubble3D val="0"/>
            <c:spPr>
              <a:solidFill>
                <a:srgbClr val="00B050"/>
              </a:solidFill>
            </c:spPr>
          </c:dPt>
          <c:cat>
            <c:strRef>
              <c:f>Compilation!$A$2:$A$4</c:f>
              <c:strCache>
                <c:ptCount val="3"/>
                <c:pt idx="0">
                  <c:v>Water</c:v>
                </c:pt>
                <c:pt idx="1">
                  <c:v>Methanol</c:v>
                </c:pt>
                <c:pt idx="2">
                  <c:v>Ethanol</c:v>
                </c:pt>
              </c:strCache>
            </c:strRef>
          </c:cat>
          <c:val>
            <c:numRef>
              <c:f>Compilation!$B$2:$B$4</c:f>
              <c:numCache>
                <c:formatCode>0.0</c:formatCode>
                <c:ptCount val="3"/>
                <c:pt idx="0">
                  <c:v>71.282122033898304</c:v>
                </c:pt>
                <c:pt idx="1">
                  <c:v>98.529837288135596</c:v>
                </c:pt>
                <c:pt idx="2">
                  <c:v>91.122977966101686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2140928"/>
        <c:axId val="102143104"/>
      </c:barChart>
      <c:catAx>
        <c:axId val="10214092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400">
                    <a:latin typeface="+mj-lt"/>
                  </a:defRPr>
                </a:pPr>
                <a:r>
                  <a:rPr lang="en-US" sz="1400">
                    <a:latin typeface="+mj-lt"/>
                  </a:rPr>
                  <a:t>Solvent</a:t>
                </a:r>
              </a:p>
            </c:rich>
          </c:tx>
          <c:layout/>
          <c:overlay val="0"/>
        </c:title>
        <c:majorTickMark val="out"/>
        <c:minorTickMark val="none"/>
        <c:tickLblPos val="nextTo"/>
        <c:txPr>
          <a:bodyPr rot="0"/>
          <a:lstStyle/>
          <a:p>
            <a:pPr>
              <a:defRPr>
                <a:latin typeface="+mj-lt"/>
              </a:defRPr>
            </a:pPr>
            <a:endParaRPr lang="en-US"/>
          </a:p>
        </c:txPr>
        <c:crossAx val="102143104"/>
        <c:crosses val="autoZero"/>
        <c:auto val="1"/>
        <c:lblAlgn val="ctr"/>
        <c:lblOffset val="100"/>
        <c:noMultiLvlLbl val="0"/>
      </c:catAx>
      <c:valAx>
        <c:axId val="102143104"/>
        <c:scaling>
          <c:orientation val="minMax"/>
          <c:max val="10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400">
                    <a:latin typeface="+mj-lt"/>
                  </a:defRPr>
                </a:pPr>
                <a:r>
                  <a:rPr lang="en-US" sz="1400">
                    <a:latin typeface="+mj-lt"/>
                  </a:rPr>
                  <a:t>% CO</a:t>
                </a:r>
                <a:r>
                  <a:rPr lang="en-US" sz="1400" baseline="-25000">
                    <a:latin typeface="+mj-lt"/>
                  </a:rPr>
                  <a:t>2</a:t>
                </a:r>
                <a:r>
                  <a:rPr lang="en-US" sz="1400">
                    <a:latin typeface="+mj-lt"/>
                  </a:rPr>
                  <a:t> Removal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>
                <a:latin typeface="+mj-lt"/>
              </a:defRPr>
            </a:pPr>
            <a:endParaRPr lang="en-US"/>
          </a:p>
        </c:txPr>
        <c:crossAx val="102140928"/>
        <c:crosses val="autoZero"/>
        <c:crossBetween val="between"/>
      </c:valAx>
    </c:plotArea>
    <c:plotVisOnly val="1"/>
    <c:dispBlanksAs val="gap"/>
    <c:showDLblsOverMax val="0"/>
  </c:chart>
  <c:spPr>
    <a:ln w="19050">
      <a:solidFill>
        <a:schemeClr val="tx1"/>
      </a:solidFill>
    </a:ln>
  </c:spPr>
  <c:txPr>
    <a:bodyPr/>
    <a:lstStyle/>
    <a:p>
      <a:pPr>
        <a:defRPr sz="1200">
          <a:latin typeface="Arial" pitchFamily="34" charset="0"/>
          <a:cs typeface="Arial" pitchFamily="34" charset="0"/>
        </a:defRPr>
      </a:pPr>
      <a:endParaRPr lang="en-US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'CO2-Solubility'!$B$1</c:f>
              <c:strCache>
                <c:ptCount val="1"/>
                <c:pt idx="0">
                  <c:v>CO2 Solubility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0070C0"/>
              </a:solidFill>
            </c:spPr>
          </c:dPt>
          <c:dPt>
            <c:idx val="1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2"/>
            <c:invertIfNegative val="0"/>
            <c:bubble3D val="0"/>
            <c:spPr>
              <a:solidFill>
                <a:srgbClr val="00B050"/>
              </a:solidFill>
            </c:spPr>
          </c:dPt>
          <c:cat>
            <c:strRef>
              <c:f>Compilation!$A$2:$A$4</c:f>
              <c:strCache>
                <c:ptCount val="3"/>
                <c:pt idx="0">
                  <c:v>Water</c:v>
                </c:pt>
                <c:pt idx="1">
                  <c:v>Methanol</c:v>
                </c:pt>
                <c:pt idx="2">
                  <c:v>Ethanol</c:v>
                </c:pt>
              </c:strCache>
            </c:strRef>
          </c:cat>
          <c:val>
            <c:numRef>
              <c:f>'CO2-Solubility'!$B$2:$B$4</c:f>
              <c:numCache>
                <c:formatCode>0.0</c:formatCode>
                <c:ptCount val="3"/>
                <c:pt idx="0">
                  <c:v>1.5</c:v>
                </c:pt>
                <c:pt idx="1">
                  <c:v>7.7</c:v>
                </c:pt>
                <c:pt idx="2">
                  <c:v>6.16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2165888"/>
        <c:axId val="102503936"/>
      </c:barChart>
      <c:catAx>
        <c:axId val="10216588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400">
                    <a:latin typeface="+mj-lt"/>
                  </a:defRPr>
                </a:pPr>
                <a:r>
                  <a:rPr lang="en-US" sz="1400">
                    <a:latin typeface="+mj-lt"/>
                  </a:rPr>
                  <a:t>Solvent</a:t>
                </a:r>
              </a:p>
            </c:rich>
          </c:tx>
          <c:layout/>
          <c:overlay val="0"/>
        </c:title>
        <c:majorTickMark val="out"/>
        <c:minorTickMark val="none"/>
        <c:tickLblPos val="nextTo"/>
        <c:txPr>
          <a:bodyPr rot="0"/>
          <a:lstStyle/>
          <a:p>
            <a:pPr>
              <a:defRPr>
                <a:latin typeface="+mj-lt"/>
              </a:defRPr>
            </a:pPr>
            <a:endParaRPr lang="en-US"/>
          </a:p>
        </c:txPr>
        <c:crossAx val="102503936"/>
        <c:crosses val="autoZero"/>
        <c:auto val="1"/>
        <c:lblAlgn val="ctr"/>
        <c:lblOffset val="100"/>
        <c:noMultiLvlLbl val="0"/>
      </c:catAx>
      <c:valAx>
        <c:axId val="102503936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400">
                    <a:latin typeface="+mj-lt"/>
                  </a:defRPr>
                </a:pPr>
                <a:r>
                  <a:rPr lang="en-US" sz="1400">
                    <a:latin typeface="+mj-lt"/>
                  </a:rPr>
                  <a:t>CO</a:t>
                </a:r>
                <a:r>
                  <a:rPr lang="en-US" sz="1400" baseline="-25000">
                    <a:latin typeface="+mj-lt"/>
                  </a:rPr>
                  <a:t>2</a:t>
                </a:r>
                <a:r>
                  <a:rPr lang="en-US" sz="1400">
                    <a:latin typeface="+mj-lt"/>
                  </a:rPr>
                  <a:t> Solubility (mg/g) </a:t>
                </a:r>
              </a:p>
              <a:p>
                <a:pPr>
                  <a:defRPr sz="1400">
                    <a:latin typeface="+mj-lt"/>
                  </a:defRPr>
                </a:pPr>
                <a:r>
                  <a:rPr lang="en-US" sz="1400">
                    <a:latin typeface="+mj-lt"/>
                  </a:rPr>
                  <a:t>(1 atm, 25</a:t>
                </a:r>
                <a:r>
                  <a:rPr lang="en-US" sz="1400" baseline="30000">
                    <a:latin typeface="+mj-lt"/>
                  </a:rPr>
                  <a:t>o</a:t>
                </a:r>
                <a:r>
                  <a:rPr lang="en-US" sz="1400">
                    <a:latin typeface="+mj-lt"/>
                  </a:rPr>
                  <a:t>C)</a:t>
                </a:r>
              </a:p>
            </c:rich>
          </c:tx>
          <c:layout/>
          <c:overlay val="0"/>
        </c:title>
        <c:numFmt formatCode="0.0" sourceLinked="0"/>
        <c:majorTickMark val="out"/>
        <c:minorTickMark val="none"/>
        <c:tickLblPos val="nextTo"/>
        <c:txPr>
          <a:bodyPr/>
          <a:lstStyle/>
          <a:p>
            <a:pPr>
              <a:defRPr>
                <a:latin typeface="+mj-lt"/>
              </a:defRPr>
            </a:pPr>
            <a:endParaRPr lang="en-US"/>
          </a:p>
        </c:txPr>
        <c:crossAx val="102165888"/>
        <c:crosses val="autoZero"/>
        <c:crossBetween val="between"/>
      </c:valAx>
    </c:plotArea>
    <c:plotVisOnly val="1"/>
    <c:dispBlanksAs val="gap"/>
    <c:showDLblsOverMax val="0"/>
  </c:chart>
  <c:spPr>
    <a:ln w="19050">
      <a:solidFill>
        <a:schemeClr val="tx1"/>
      </a:solidFill>
    </a:ln>
  </c:spPr>
  <c:txPr>
    <a:bodyPr/>
    <a:lstStyle/>
    <a:p>
      <a:pPr>
        <a:defRPr sz="1200">
          <a:latin typeface="Arial" pitchFamily="34" charset="0"/>
          <a:cs typeface="Arial" pitchFamily="34" charset="0"/>
        </a:defRPr>
      </a:pPr>
      <a:endParaRPr lang="en-US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'Absorbent-Viscosities'!$B$1</c:f>
              <c:strCache>
                <c:ptCount val="1"/>
                <c:pt idx="0">
                  <c:v>Kinematic Viscosity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0070C0"/>
              </a:solidFill>
            </c:spPr>
          </c:dPt>
          <c:dPt>
            <c:idx val="1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2"/>
            <c:invertIfNegative val="0"/>
            <c:bubble3D val="0"/>
            <c:spPr>
              <a:solidFill>
                <a:srgbClr val="00B050"/>
              </a:solidFill>
            </c:spPr>
          </c:dPt>
          <c:cat>
            <c:strRef>
              <c:f>Compilation!$A$2:$A$4</c:f>
              <c:strCache>
                <c:ptCount val="3"/>
                <c:pt idx="0">
                  <c:v>Water</c:v>
                </c:pt>
                <c:pt idx="1">
                  <c:v>Methanol</c:v>
                </c:pt>
                <c:pt idx="2">
                  <c:v>Ethanol</c:v>
                </c:pt>
              </c:strCache>
            </c:strRef>
          </c:cat>
          <c:val>
            <c:numRef>
              <c:f>'Absorbent-Viscosities'!$B$2:$B$4</c:f>
              <c:numCache>
                <c:formatCode>General</c:formatCode>
                <c:ptCount val="3"/>
                <c:pt idx="0">
                  <c:v>2.349025157332</c:v>
                </c:pt>
                <c:pt idx="1">
                  <c:v>1.0022112479859999</c:v>
                </c:pt>
                <c:pt idx="2">
                  <c:v>2.0472265519359998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2518144"/>
        <c:axId val="102548992"/>
      </c:barChart>
      <c:catAx>
        <c:axId val="10251814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sz="1400"/>
                  <a:t>Solvent</a:t>
                </a:r>
              </a:p>
            </c:rich>
          </c:tx>
          <c:layout/>
          <c:overlay val="0"/>
        </c:title>
        <c:majorTickMark val="out"/>
        <c:minorTickMark val="none"/>
        <c:tickLblPos val="nextTo"/>
        <c:txPr>
          <a:bodyPr rot="0"/>
          <a:lstStyle/>
          <a:p>
            <a:pPr>
              <a:defRPr/>
            </a:pPr>
            <a:endParaRPr lang="en-US"/>
          </a:p>
        </c:txPr>
        <c:crossAx val="102548992"/>
        <c:crosses val="autoZero"/>
        <c:auto val="1"/>
        <c:lblAlgn val="ctr"/>
        <c:lblOffset val="100"/>
        <c:noMultiLvlLbl val="0"/>
      </c:catAx>
      <c:valAx>
        <c:axId val="102548992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en-US" sz="1400"/>
                  <a:t>Kinematic Viscosity</a:t>
                </a:r>
              </a:p>
              <a:p>
                <a:pPr>
                  <a:defRPr sz="1400"/>
                </a:pPr>
                <a:r>
                  <a:rPr lang="en-US" sz="1400"/>
                  <a:t>(centistoke, cSt)</a:t>
                </a:r>
              </a:p>
            </c:rich>
          </c:tx>
          <c:layout/>
          <c:overlay val="0"/>
        </c:title>
        <c:numFmt formatCode="0.0" sourceLinked="0"/>
        <c:majorTickMark val="out"/>
        <c:minorTickMark val="none"/>
        <c:tickLblPos val="nextTo"/>
        <c:crossAx val="102518144"/>
        <c:crosses val="autoZero"/>
        <c:crossBetween val="between"/>
      </c:valAx>
    </c:plotArea>
    <c:plotVisOnly val="1"/>
    <c:dispBlanksAs val="gap"/>
    <c:showDLblsOverMax val="0"/>
  </c:chart>
  <c:spPr>
    <a:ln w="19050">
      <a:solidFill>
        <a:schemeClr val="tx1"/>
      </a:solidFill>
    </a:ln>
  </c:spPr>
  <c:txPr>
    <a:bodyPr/>
    <a:lstStyle/>
    <a:p>
      <a:pPr>
        <a:defRPr sz="1200">
          <a:latin typeface="Arial" pitchFamily="34" charset="0"/>
          <a:cs typeface="Arial" pitchFamily="34" charset="0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E691E6-8E36-4EE5-A762-92F974F8A75D}" type="datetimeFigureOut">
              <a:rPr lang="en-US" smtClean="0"/>
              <a:t>4/28/2013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130B2F-6D09-47DF-8E4B-7472D2BEAB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2890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2DA237F-232A-47A5-9124-38F90772BBF1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Picture 2" descr="RicePP-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0800" y="-15240"/>
            <a:ext cx="6400800" cy="914400"/>
          </a:xfrm>
        </p:spPr>
        <p:txBody>
          <a:bodyPr>
            <a:normAutofit/>
          </a:bodyPr>
          <a:lstStyle>
            <a:lvl1pPr algn="r">
              <a:defRPr sz="32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2" descr="RicePP-4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23" b="84765"/>
          <a:stretch/>
        </p:blipFill>
        <p:spPr bwMode="auto">
          <a:xfrm>
            <a:off x="0" y="961900"/>
            <a:ext cx="9145588" cy="83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2" descr="RicePP-4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23" b="84765"/>
          <a:stretch/>
        </p:blipFill>
        <p:spPr bwMode="auto">
          <a:xfrm>
            <a:off x="0" y="961900"/>
            <a:ext cx="9145588" cy="83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0800" y="-15240"/>
            <a:ext cx="6400800" cy="914400"/>
          </a:xfrm>
        </p:spPr>
        <p:txBody>
          <a:bodyPr>
            <a:normAutofit/>
          </a:bodyPr>
          <a:lstStyle>
            <a:lvl1pPr algn="r">
              <a:defRPr sz="32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2" descr="RicePP-4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23" b="84765"/>
          <a:stretch/>
        </p:blipFill>
        <p:spPr bwMode="auto">
          <a:xfrm>
            <a:off x="0" y="961900"/>
            <a:ext cx="9145588" cy="83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"/>
            <a:ext cx="8229600" cy="100584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2" descr="RicePP-4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23" b="84765"/>
          <a:stretch/>
        </p:blipFill>
        <p:spPr bwMode="auto">
          <a:xfrm>
            <a:off x="0" y="961900"/>
            <a:ext cx="9145588" cy="83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0800" y="-15240"/>
            <a:ext cx="6400800" cy="914400"/>
          </a:xfrm>
        </p:spPr>
        <p:txBody>
          <a:bodyPr>
            <a:normAutofit/>
          </a:bodyPr>
          <a:lstStyle>
            <a:lvl1pPr algn="r">
              <a:defRPr sz="32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2" descr="RicePP-4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23" b="84765"/>
          <a:stretch/>
        </p:blipFill>
        <p:spPr bwMode="auto">
          <a:xfrm>
            <a:off x="0" y="961900"/>
            <a:ext cx="9145588" cy="83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5" name="Picture 2" descr="RicePP-4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23" b="84765"/>
          <a:stretch/>
        </p:blipFill>
        <p:spPr bwMode="auto">
          <a:xfrm>
            <a:off x="0" y="961900"/>
            <a:ext cx="9145588" cy="83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2" descr="RicePP-4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23" b="84765"/>
          <a:stretch/>
        </p:blipFill>
        <p:spPr bwMode="auto">
          <a:xfrm>
            <a:off x="0" y="961900"/>
            <a:ext cx="9145588" cy="83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"/>
            <a:ext cx="82296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2" descr="RicePP-4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23" b="84765"/>
          <a:stretch/>
        </p:blipFill>
        <p:spPr bwMode="auto">
          <a:xfrm>
            <a:off x="0" y="961900"/>
            <a:ext cx="9145588" cy="83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058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4/28/2013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j-lt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j-lt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j-lt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j-lt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iytrade.com/china/pd/7727866/Silicon_carbide_ceramic_foam_filter.html" TargetMode="External"/><Relationship Id="rId2" Type="http://schemas.openxmlformats.org/officeDocument/2006/relationships/hyperlink" Target="http://www.co2crc.com.au/aboutccs/cap_absorption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3666" y="1295400"/>
            <a:ext cx="8778240" cy="1737360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smtClean="0"/>
              <a:t>Improved Absorbents for CO2 Capture</a:t>
            </a:r>
            <a:br>
              <a:rPr lang="en-US" sz="3600" b="1" dirty="0" smtClean="0"/>
            </a:br>
            <a:r>
              <a:rPr lang="en-US" sz="2800" b="1" dirty="0" smtClean="0"/>
              <a:t>Influence of the Alkanolamine Solvent</a:t>
            </a:r>
            <a:endParaRPr lang="en-US" sz="3600" b="1" dirty="0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200400"/>
            <a:ext cx="6400800" cy="1371600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solidFill>
                  <a:schemeClr val="tx1"/>
                </a:solidFill>
              </a:rPr>
              <a:t>Sumedh Warudkar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PhD Candidate (</a:t>
            </a:r>
            <a:r>
              <a:rPr lang="en-US" sz="2400" i="1" dirty="0" smtClean="0">
                <a:solidFill>
                  <a:schemeClr val="tx1"/>
                </a:solidFill>
              </a:rPr>
              <a:t>Defended</a:t>
            </a:r>
            <a:r>
              <a:rPr lang="en-US" sz="2400" dirty="0" smtClean="0">
                <a:solidFill>
                  <a:schemeClr val="tx1"/>
                </a:solidFill>
              </a:rPr>
              <a:t>)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Chemical and Biomolecular Engineering</a:t>
            </a:r>
          </a:p>
          <a:p>
            <a:endParaRPr lang="en-US" sz="2400" dirty="0">
              <a:solidFill>
                <a:schemeClr val="tx1"/>
              </a:solidFill>
            </a:endParaRPr>
          </a:p>
          <a:p>
            <a:r>
              <a:rPr lang="en-US" sz="2000" b="1" dirty="0" smtClean="0">
                <a:solidFill>
                  <a:schemeClr val="tx1"/>
                </a:solidFill>
              </a:rPr>
              <a:t>17</a:t>
            </a:r>
            <a:r>
              <a:rPr lang="en-US" sz="2000" b="1" baseline="30000" dirty="0" smtClean="0">
                <a:solidFill>
                  <a:schemeClr val="tx1"/>
                </a:solidFill>
              </a:rPr>
              <a:t>th</a:t>
            </a:r>
            <a:r>
              <a:rPr lang="en-US" sz="2000" b="1" dirty="0" smtClean="0">
                <a:solidFill>
                  <a:schemeClr val="tx1"/>
                </a:solidFill>
              </a:rPr>
              <a:t> Annual Meeting of the Consortium for Processes in Porous Media</a:t>
            </a:r>
          </a:p>
          <a:p>
            <a:r>
              <a:rPr lang="en-US" sz="1800" dirty="0" smtClean="0">
                <a:solidFill>
                  <a:schemeClr val="tx1"/>
                </a:solidFill>
              </a:rPr>
              <a:t>Rice University, Houston, TX</a:t>
            </a:r>
          </a:p>
          <a:p>
            <a:r>
              <a:rPr lang="en-US" sz="1800" dirty="0" smtClean="0">
                <a:solidFill>
                  <a:schemeClr val="tx1"/>
                </a:solidFill>
              </a:rPr>
              <a:t>April 29</a:t>
            </a:r>
            <a:r>
              <a:rPr lang="en-US" sz="1800" baseline="30000" dirty="0" smtClean="0">
                <a:solidFill>
                  <a:schemeClr val="tx1"/>
                </a:solidFill>
              </a:rPr>
              <a:t>th</a:t>
            </a:r>
            <a:r>
              <a:rPr lang="en-US" sz="1800" dirty="0" smtClean="0">
                <a:solidFill>
                  <a:schemeClr val="tx1"/>
                </a:solidFill>
              </a:rPr>
              <a:t>, 2013</a:t>
            </a:r>
            <a:endParaRPr lang="en-US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5012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0800" y="-15240"/>
            <a:ext cx="6400800" cy="914400"/>
          </a:xfrm>
        </p:spPr>
        <p:txBody>
          <a:bodyPr>
            <a:noAutofit/>
          </a:bodyPr>
          <a:lstStyle/>
          <a:p>
            <a:pPr algn="r"/>
            <a:r>
              <a:rPr lang="en-US" sz="3200" b="1" dirty="0"/>
              <a:t>CO</a:t>
            </a:r>
            <a:r>
              <a:rPr lang="en-US" sz="3200" b="1" baseline="-25000" dirty="0"/>
              <a:t>2</a:t>
            </a:r>
            <a:r>
              <a:rPr lang="en-US" sz="3200" b="1" dirty="0"/>
              <a:t> and Climate </a:t>
            </a:r>
            <a:r>
              <a:rPr lang="en-US" sz="3200" b="1" dirty="0" smtClean="0"/>
              <a:t>Change</a:t>
            </a:r>
            <a:endParaRPr lang="en-US" sz="2800" b="1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62761155"/>
              </p:ext>
            </p:extLst>
          </p:nvPr>
        </p:nvGraphicFramePr>
        <p:xfrm>
          <a:off x="457200" y="1063823"/>
          <a:ext cx="8229600" cy="548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1371600" y="6550223"/>
            <a:ext cx="64008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1400" dirty="0" smtClean="0">
                <a:cs typeface="Calibri" pitchFamily="34" charset="0"/>
              </a:rPr>
              <a:t>Atmospheric </a:t>
            </a:r>
            <a:r>
              <a:rPr lang="en-US" sz="1400" dirty="0">
                <a:cs typeface="Calibri" pitchFamily="34" charset="0"/>
              </a:rPr>
              <a:t>CO</a:t>
            </a:r>
            <a:r>
              <a:rPr lang="en-US" sz="1400" baseline="-25000" dirty="0">
                <a:cs typeface="Calibri" pitchFamily="34" charset="0"/>
              </a:rPr>
              <a:t>2</a:t>
            </a:r>
            <a:r>
              <a:rPr lang="en-US" sz="1400" dirty="0">
                <a:cs typeface="Calibri" pitchFamily="34" charset="0"/>
              </a:rPr>
              <a:t> </a:t>
            </a:r>
            <a:r>
              <a:rPr lang="en-US" sz="1400" dirty="0" smtClean="0">
                <a:cs typeface="Calibri" pitchFamily="34" charset="0"/>
              </a:rPr>
              <a:t>variation and global temperature anomaly [</a:t>
            </a:r>
            <a:r>
              <a:rPr lang="en-US" sz="1400" b="1" dirty="0" smtClean="0">
                <a:cs typeface="Calibri" pitchFamily="34" charset="0"/>
              </a:rPr>
              <a:t>Ref:</a:t>
            </a:r>
            <a:r>
              <a:rPr lang="en-US" sz="1400" dirty="0" smtClean="0">
                <a:cs typeface="Calibri" pitchFamily="34" charset="0"/>
              </a:rPr>
              <a:t> 1,2,3]</a:t>
            </a:r>
            <a:endParaRPr lang="en-US" sz="1400" dirty="0"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9801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0800" y="-15240"/>
            <a:ext cx="6400800" cy="914400"/>
          </a:xfrm>
        </p:spPr>
        <p:txBody>
          <a:bodyPr>
            <a:normAutofit/>
          </a:bodyPr>
          <a:lstStyle/>
          <a:p>
            <a:pPr algn="r"/>
            <a:r>
              <a:rPr lang="en-US" sz="3200" b="1" dirty="0" smtClean="0"/>
              <a:t>Carbon Capture and Storage</a:t>
            </a:r>
            <a:endParaRPr lang="en-US" sz="3200" b="1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614" y="1228098"/>
            <a:ext cx="8023236" cy="5257800"/>
          </a:xfrm>
          <a:prstGeom prst="rect">
            <a:avLst/>
          </a:prstGeom>
          <a:ln w="1905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569025" y="6550223"/>
            <a:ext cx="8001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Calibri" pitchFamily="34" charset="0"/>
                <a:cs typeface="Calibri" pitchFamily="34" charset="0"/>
              </a:rPr>
              <a:t>Schematic representation  of Carbon Capture and Storage [</a:t>
            </a:r>
            <a:r>
              <a:rPr lang="en-US" sz="1400" b="1" dirty="0" smtClean="0">
                <a:latin typeface="Calibri" pitchFamily="34" charset="0"/>
                <a:cs typeface="Calibri" pitchFamily="34" charset="0"/>
              </a:rPr>
              <a:t>Ref:</a:t>
            </a:r>
            <a:r>
              <a:rPr lang="en-US" sz="1400" dirty="0" smtClean="0">
                <a:latin typeface="Calibri" pitchFamily="34" charset="0"/>
                <a:cs typeface="Calibri" pitchFamily="34" charset="0"/>
              </a:rPr>
              <a:t> 4]</a:t>
            </a:r>
            <a:endParaRPr lang="en-US" sz="1600" baseline="300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6708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/>
              <a:t>Amine Absorption Process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Application: </a:t>
            </a:r>
            <a:r>
              <a:rPr lang="en-US" smtClean="0"/>
              <a:t>Carbon Capture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73975" y="6245423"/>
            <a:ext cx="8001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Calibri" pitchFamily="34" charset="0"/>
                <a:cs typeface="Calibri" pitchFamily="34" charset="0"/>
              </a:rPr>
              <a:t>Schematic of the amine absorption process applied for post-combustion carbon capture [</a:t>
            </a:r>
            <a:r>
              <a:rPr lang="en-US" sz="1400" b="1" dirty="0" smtClean="0">
                <a:latin typeface="Calibri" pitchFamily="34" charset="0"/>
                <a:cs typeface="Calibri" pitchFamily="34" charset="0"/>
              </a:rPr>
              <a:t>Ref</a:t>
            </a:r>
            <a:r>
              <a:rPr lang="en-US" sz="1400" b="1" smtClean="0">
                <a:latin typeface="Calibri" pitchFamily="34" charset="0"/>
                <a:cs typeface="Calibri" pitchFamily="34" charset="0"/>
              </a:rPr>
              <a:t>:</a:t>
            </a:r>
            <a:r>
              <a:rPr lang="en-US" sz="1400" smtClean="0">
                <a:latin typeface="Calibri" pitchFamily="34" charset="0"/>
                <a:cs typeface="Calibri" pitchFamily="34" charset="0"/>
              </a:rPr>
              <a:t> 5]</a:t>
            </a:r>
            <a:endParaRPr lang="en-US" sz="1400" baseline="3000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600200"/>
            <a:ext cx="6858000" cy="4559643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cxnSp>
        <p:nvCxnSpPr>
          <p:cNvPr id="8" name="Straight Arrow Connector 7"/>
          <p:cNvCxnSpPr/>
          <p:nvPr/>
        </p:nvCxnSpPr>
        <p:spPr bwMode="auto">
          <a:xfrm flipH="1">
            <a:off x="7620000" y="4771725"/>
            <a:ext cx="533400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TextBox 9"/>
          <p:cNvSpPr txBox="1"/>
          <p:nvPr/>
        </p:nvSpPr>
        <p:spPr>
          <a:xfrm>
            <a:off x="45720" y="3880021"/>
            <a:ext cx="1554480" cy="461665"/>
          </a:xfrm>
          <a:prstGeom prst="rect">
            <a:avLst/>
          </a:prstGeom>
          <a:ln w="1905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rgbClr val="FF0000"/>
                </a:solidFill>
              </a:rPr>
              <a:t>Feed:</a:t>
            </a:r>
            <a:r>
              <a:rPr lang="en-US" sz="1200" dirty="0" smtClean="0">
                <a:solidFill>
                  <a:srgbClr val="FF0000"/>
                </a:solidFill>
              </a:rPr>
              <a:t> Flue gas</a:t>
            </a:r>
          </a:p>
          <a:p>
            <a:r>
              <a:rPr lang="en-US" sz="1200" b="1" dirty="0" smtClean="0">
                <a:solidFill>
                  <a:srgbClr val="FF0000"/>
                </a:solidFill>
              </a:rPr>
              <a:t>Pressure:</a:t>
            </a:r>
            <a:r>
              <a:rPr lang="en-US" sz="1200" dirty="0" smtClean="0">
                <a:solidFill>
                  <a:srgbClr val="FF0000"/>
                </a:solidFill>
              </a:rPr>
              <a:t> </a:t>
            </a:r>
            <a:r>
              <a:rPr lang="en-US" sz="12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1 </a:t>
            </a:r>
            <a:r>
              <a:rPr lang="en-US" sz="1200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– </a:t>
            </a:r>
            <a:r>
              <a:rPr lang="en-US" sz="1200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1.5 atm</a:t>
            </a:r>
            <a:endParaRPr lang="en-US" sz="1200" dirty="0">
              <a:solidFill>
                <a:srgbClr val="FF0000"/>
              </a:solidFill>
            </a:endParaRPr>
          </a:p>
        </p:txBody>
      </p:sp>
      <p:cxnSp>
        <p:nvCxnSpPr>
          <p:cNvPr id="13" name="Straight Arrow Connector 12"/>
          <p:cNvCxnSpPr/>
          <p:nvPr/>
        </p:nvCxnSpPr>
        <p:spPr bwMode="auto">
          <a:xfrm flipH="1">
            <a:off x="6248400" y="4038600"/>
            <a:ext cx="731520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" name="TextBox 13"/>
          <p:cNvSpPr txBox="1"/>
          <p:nvPr/>
        </p:nvSpPr>
        <p:spPr>
          <a:xfrm>
            <a:off x="7010400" y="3805535"/>
            <a:ext cx="2103120" cy="46166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rgbClr val="FF0000"/>
                </a:solidFill>
              </a:rPr>
              <a:t>Stripper Pressure: </a:t>
            </a:r>
            <a:r>
              <a:rPr lang="en-US" sz="1200" dirty="0" smtClean="0">
                <a:solidFill>
                  <a:srgbClr val="FF0000"/>
                </a:solidFill>
              </a:rPr>
              <a:t>1.5 – 2 atm</a:t>
            </a:r>
          </a:p>
          <a:p>
            <a:r>
              <a:rPr lang="en-US" sz="1200" b="1" dirty="0" smtClean="0">
                <a:solidFill>
                  <a:srgbClr val="FF0000"/>
                </a:solidFill>
              </a:rPr>
              <a:t>Temperature:</a:t>
            </a:r>
            <a:r>
              <a:rPr lang="en-US" sz="1200" dirty="0" smtClean="0">
                <a:solidFill>
                  <a:srgbClr val="FF0000"/>
                </a:solidFill>
              </a:rPr>
              <a:t> 110</a:t>
            </a:r>
            <a:r>
              <a:rPr lang="en-US" sz="1200" baseline="30000" dirty="0" smtClean="0">
                <a:solidFill>
                  <a:srgbClr val="FF0000"/>
                </a:solidFill>
              </a:rPr>
              <a:t>o</a:t>
            </a:r>
            <a:r>
              <a:rPr lang="en-US" sz="1200" dirty="0" smtClean="0">
                <a:solidFill>
                  <a:srgbClr val="FF0000"/>
                </a:solidFill>
              </a:rPr>
              <a:t>C – 125</a:t>
            </a:r>
            <a:r>
              <a:rPr lang="en-US" sz="1200" baseline="30000" dirty="0" smtClean="0">
                <a:solidFill>
                  <a:srgbClr val="FF0000"/>
                </a:solidFill>
              </a:rPr>
              <a:t>o</a:t>
            </a:r>
            <a:r>
              <a:rPr lang="en-US" sz="1200" dirty="0" smtClean="0">
                <a:solidFill>
                  <a:srgbClr val="FF0000"/>
                </a:solidFill>
              </a:rPr>
              <a:t>C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96200" y="4907280"/>
            <a:ext cx="1371600" cy="274320"/>
          </a:xfrm>
          <a:prstGeom prst="rect">
            <a:avLst/>
          </a:prstGeom>
          <a:ln w="1905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rgbClr val="FF0000"/>
                </a:solidFill>
              </a:rPr>
              <a:t>Steam:</a:t>
            </a:r>
            <a:r>
              <a:rPr lang="en-US" sz="1200" dirty="0" smtClean="0">
                <a:solidFill>
                  <a:srgbClr val="FF0000"/>
                </a:solidFill>
              </a:rPr>
              <a:t> 4 – 4.5 atm</a:t>
            </a:r>
            <a:endParaRPr lang="en-US" sz="1200" dirty="0">
              <a:solidFill>
                <a:srgbClr val="FF0000"/>
              </a:solidFill>
            </a:endParaRPr>
          </a:p>
        </p:txBody>
      </p:sp>
      <p:cxnSp>
        <p:nvCxnSpPr>
          <p:cNvPr id="11" name="Straight Arrow Connector 10"/>
          <p:cNvCxnSpPr/>
          <p:nvPr/>
        </p:nvCxnSpPr>
        <p:spPr bwMode="auto">
          <a:xfrm flipH="1">
            <a:off x="1935480" y="4409975"/>
            <a:ext cx="274320" cy="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arrow" w="med" len="med"/>
            <a:tailEnd type="non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43497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Alkanolamine Absorbents</a:t>
            </a:r>
            <a:endParaRPr lang="en-US" sz="2800" dirty="0"/>
          </a:p>
        </p:txBody>
      </p:sp>
      <p:sp>
        <p:nvSpPr>
          <p:cNvPr id="22" name="Rectangle 21"/>
          <p:cNvSpPr/>
          <p:nvPr/>
        </p:nvSpPr>
        <p:spPr bwMode="auto">
          <a:xfrm>
            <a:off x="24454" y="1102535"/>
            <a:ext cx="9098280" cy="2651760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3" name="Rectangle 22"/>
          <p:cNvSpPr/>
          <p:nvPr/>
        </p:nvSpPr>
        <p:spPr bwMode="auto">
          <a:xfrm>
            <a:off x="2057400" y="3833035"/>
            <a:ext cx="5029200" cy="2651760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4" name="Content Placeholder 6"/>
          <p:cNvSpPr>
            <a:spLocks noGrp="1"/>
          </p:cNvSpPr>
          <p:nvPr>
            <p:ph sz="quarter" idx="1"/>
          </p:nvPr>
        </p:nvSpPr>
        <p:spPr>
          <a:xfrm>
            <a:off x="0" y="1089835"/>
            <a:ext cx="4572000" cy="2743200"/>
          </a:xfrm>
        </p:spPr>
        <p:txBody>
          <a:bodyPr>
            <a:normAutofit/>
          </a:bodyPr>
          <a:lstStyle/>
          <a:p>
            <a:pPr marL="0" indent="0" algn="ctr">
              <a:buFontTx/>
              <a:buNone/>
              <a:defRPr/>
            </a:pPr>
            <a:r>
              <a:rPr lang="en-US" sz="1800" b="1" dirty="0" smtClean="0"/>
              <a:t>Monoethanolamine (MEA)</a:t>
            </a:r>
          </a:p>
          <a:p>
            <a:pPr marL="0" indent="0">
              <a:buFontTx/>
              <a:buNone/>
              <a:defRPr/>
            </a:pPr>
            <a:r>
              <a:rPr lang="en-US" sz="1600" b="1" dirty="0" smtClean="0"/>
              <a:t>Advantage</a:t>
            </a:r>
          </a:p>
          <a:p>
            <a:pPr marL="114300" indent="-114300">
              <a:defRPr/>
            </a:pPr>
            <a:r>
              <a:rPr lang="en-US" sz="1400" dirty="0"/>
              <a:t>Low molecular weight</a:t>
            </a:r>
          </a:p>
          <a:p>
            <a:pPr marL="114300" indent="-114300">
              <a:defRPr/>
            </a:pPr>
            <a:r>
              <a:rPr lang="en-US" sz="1400" dirty="0" smtClean="0"/>
              <a:t>High reaction rate with CO</a:t>
            </a:r>
            <a:r>
              <a:rPr lang="en-US" sz="1400" baseline="-25000" dirty="0" smtClean="0"/>
              <a:t>2</a:t>
            </a:r>
          </a:p>
          <a:p>
            <a:pPr marL="114300" indent="-114300">
              <a:defRPr/>
            </a:pPr>
            <a:r>
              <a:rPr lang="en-US" sz="1400" dirty="0" smtClean="0"/>
              <a:t>Low amine circulation rate</a:t>
            </a:r>
          </a:p>
          <a:p>
            <a:pPr marL="0" indent="0">
              <a:buFontTx/>
              <a:buNone/>
              <a:defRPr/>
            </a:pPr>
            <a:r>
              <a:rPr lang="en-US" sz="1600" b="1" dirty="0" smtClean="0"/>
              <a:t>Drawbacks</a:t>
            </a:r>
          </a:p>
          <a:p>
            <a:pPr marL="114300" indent="-114300">
              <a:defRPr/>
            </a:pPr>
            <a:r>
              <a:rPr lang="en-US" sz="1400" dirty="0" smtClean="0"/>
              <a:t>High heat of reaction</a:t>
            </a:r>
          </a:p>
          <a:p>
            <a:pPr marL="114300" indent="-114300">
              <a:defRPr/>
            </a:pPr>
            <a:r>
              <a:rPr lang="en-US" sz="1400" dirty="0" smtClean="0"/>
              <a:t>MEA concentrations above 30 wt% and CO</a:t>
            </a:r>
            <a:r>
              <a:rPr lang="en-US" sz="1400" baseline="-25000" dirty="0" smtClean="0"/>
              <a:t>2</a:t>
            </a:r>
            <a:r>
              <a:rPr lang="en-US" sz="1400" dirty="0" smtClean="0"/>
              <a:t> loadings above 0.40 moles-CO</a:t>
            </a:r>
            <a:r>
              <a:rPr lang="en-US" sz="1400" baseline="-25000" dirty="0" smtClean="0"/>
              <a:t>2</a:t>
            </a:r>
            <a:r>
              <a:rPr lang="en-US" sz="1400" dirty="0" smtClean="0"/>
              <a:t>/mole-amine are corrosive</a:t>
            </a:r>
          </a:p>
          <a:p>
            <a:pPr marL="114300" indent="-114300">
              <a:defRPr/>
            </a:pPr>
            <a:r>
              <a:rPr lang="en-US" sz="1400" dirty="0" smtClean="0"/>
              <a:t>High volatility</a:t>
            </a:r>
          </a:p>
        </p:txBody>
      </p:sp>
      <p:sp>
        <p:nvSpPr>
          <p:cNvPr id="25" name="Content Placeholder 6"/>
          <p:cNvSpPr txBox="1">
            <a:spLocks/>
          </p:cNvSpPr>
          <p:nvPr/>
        </p:nvSpPr>
        <p:spPr>
          <a:xfrm>
            <a:off x="4572000" y="1089835"/>
            <a:ext cx="4572000" cy="2743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Tx/>
              <a:buNone/>
              <a:defRPr/>
            </a:pPr>
            <a:r>
              <a:rPr lang="en-US" sz="1800" b="1" dirty="0" smtClean="0"/>
              <a:t>Diglycolamine (DGA)</a:t>
            </a:r>
          </a:p>
          <a:p>
            <a:pPr marL="0" indent="0">
              <a:buFontTx/>
              <a:buNone/>
              <a:defRPr/>
            </a:pPr>
            <a:r>
              <a:rPr lang="en-US" sz="1600" b="1" dirty="0" smtClean="0"/>
              <a:t>Advantage</a:t>
            </a:r>
          </a:p>
          <a:p>
            <a:pPr marL="114300" indent="-114300">
              <a:defRPr/>
            </a:pPr>
            <a:r>
              <a:rPr lang="en-US" sz="1400" dirty="0"/>
              <a:t>High DGA concentrations around 50 – 70 </a:t>
            </a:r>
            <a:r>
              <a:rPr lang="en-US" sz="1400" dirty="0" err="1"/>
              <a:t>wt</a:t>
            </a:r>
            <a:r>
              <a:rPr lang="en-US" sz="1400" dirty="0"/>
              <a:t>% can be used due to low volatility</a:t>
            </a:r>
          </a:p>
          <a:p>
            <a:pPr marL="114300" indent="-114300">
              <a:defRPr/>
            </a:pPr>
            <a:r>
              <a:rPr lang="en-US" sz="1400" dirty="0" smtClean="0"/>
              <a:t>High </a:t>
            </a:r>
            <a:r>
              <a:rPr lang="en-US" sz="1400" dirty="0"/>
              <a:t>reaction rate with CO</a:t>
            </a:r>
            <a:r>
              <a:rPr lang="en-US" sz="1400" baseline="-25000" dirty="0"/>
              <a:t>2</a:t>
            </a:r>
          </a:p>
          <a:p>
            <a:pPr marL="114300" indent="-114300">
              <a:defRPr/>
            </a:pPr>
            <a:r>
              <a:rPr lang="en-US" sz="1400" dirty="0"/>
              <a:t>Low amine circulation rate</a:t>
            </a:r>
          </a:p>
          <a:p>
            <a:pPr marL="0" indent="0">
              <a:buFontTx/>
              <a:buNone/>
              <a:defRPr/>
            </a:pPr>
            <a:r>
              <a:rPr lang="en-US" sz="1600" b="1" dirty="0" smtClean="0"/>
              <a:t>Drawbacks</a:t>
            </a:r>
          </a:p>
          <a:p>
            <a:pPr marL="114300" indent="-114300">
              <a:defRPr/>
            </a:pPr>
            <a:r>
              <a:rPr lang="en-US" sz="1400" dirty="0" smtClean="0"/>
              <a:t>High heat of reaction</a:t>
            </a:r>
          </a:p>
          <a:p>
            <a:pPr marL="114300" indent="-114300">
              <a:defRPr/>
            </a:pPr>
            <a:r>
              <a:rPr lang="en-US" sz="1400" dirty="0" smtClean="0"/>
              <a:t>CO</a:t>
            </a:r>
            <a:r>
              <a:rPr lang="en-US" sz="1400" baseline="-25000" dirty="0" smtClean="0"/>
              <a:t>2</a:t>
            </a:r>
            <a:r>
              <a:rPr lang="en-US" sz="1400" dirty="0" smtClean="0"/>
              <a:t> loadings above 0.4 moles-CO2/mole-amine are highly corrosive</a:t>
            </a:r>
            <a:endParaRPr lang="en-US" sz="1400" dirty="0"/>
          </a:p>
        </p:txBody>
      </p:sp>
      <p:sp>
        <p:nvSpPr>
          <p:cNvPr id="26" name="Content Placeholder 6"/>
          <p:cNvSpPr txBox="1">
            <a:spLocks/>
          </p:cNvSpPr>
          <p:nvPr/>
        </p:nvSpPr>
        <p:spPr>
          <a:xfrm>
            <a:off x="2286000" y="3792460"/>
            <a:ext cx="4572000" cy="265176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Tx/>
              <a:buNone/>
              <a:defRPr/>
            </a:pPr>
            <a:r>
              <a:rPr lang="en-US" sz="1800" b="1" dirty="0" smtClean="0"/>
              <a:t>Diethanolamine (DEA)</a:t>
            </a:r>
          </a:p>
          <a:p>
            <a:pPr marL="0" indent="0">
              <a:buFontTx/>
              <a:buNone/>
              <a:defRPr/>
            </a:pPr>
            <a:r>
              <a:rPr lang="en-US" sz="1600" b="1" dirty="0" smtClean="0"/>
              <a:t>Advantage</a:t>
            </a:r>
          </a:p>
          <a:p>
            <a:pPr marL="114300" indent="-114300">
              <a:defRPr/>
            </a:pPr>
            <a:r>
              <a:rPr lang="en-US" sz="1400" dirty="0" smtClean="0"/>
              <a:t>Low volatility</a:t>
            </a:r>
          </a:p>
          <a:p>
            <a:pPr marL="114300" indent="-114300">
              <a:defRPr/>
            </a:pPr>
            <a:r>
              <a:rPr lang="en-US" sz="1400" dirty="0" smtClean="0"/>
              <a:t>Low heat of reaction</a:t>
            </a:r>
          </a:p>
          <a:p>
            <a:pPr marL="0" indent="0">
              <a:buFontTx/>
              <a:buNone/>
              <a:defRPr/>
            </a:pPr>
            <a:r>
              <a:rPr lang="en-US" sz="1600" b="1" dirty="0" smtClean="0"/>
              <a:t>Drawbacks</a:t>
            </a:r>
          </a:p>
          <a:p>
            <a:pPr marL="114300" indent="-114300">
              <a:defRPr/>
            </a:pPr>
            <a:r>
              <a:rPr lang="en-US" sz="1400" dirty="0" smtClean="0"/>
              <a:t>High amine circulation rate</a:t>
            </a:r>
          </a:p>
          <a:p>
            <a:pPr marL="114300" indent="-114300">
              <a:defRPr/>
            </a:pPr>
            <a:r>
              <a:rPr lang="en-US" sz="1400" dirty="0" smtClean="0"/>
              <a:t>Secondary amine, low reaction rate</a:t>
            </a:r>
          </a:p>
          <a:p>
            <a:pPr marL="114300" indent="-114300">
              <a:defRPr/>
            </a:pPr>
            <a:r>
              <a:rPr lang="en-US" sz="1400" dirty="0" smtClean="0"/>
              <a:t>DEA concentrations above 40 wt% are corrosive</a:t>
            </a:r>
          </a:p>
          <a:p>
            <a:pPr marL="114300" indent="-114300">
              <a:defRPr/>
            </a:pPr>
            <a:r>
              <a:rPr lang="en-US" sz="1400" dirty="0" smtClean="0"/>
              <a:t>CO</a:t>
            </a:r>
            <a:r>
              <a:rPr lang="en-US" sz="1400" baseline="-25000" dirty="0" smtClean="0"/>
              <a:t>2</a:t>
            </a:r>
            <a:r>
              <a:rPr lang="en-US" sz="1400" dirty="0" smtClean="0"/>
              <a:t> loadings above 0.4 moles-CO2/mole-amine are highly corrosive</a:t>
            </a:r>
          </a:p>
        </p:txBody>
      </p:sp>
      <p:cxnSp>
        <p:nvCxnSpPr>
          <p:cNvPr id="27" name="Straight Connector 14"/>
          <p:cNvCxnSpPr>
            <a:cxnSpLocks noChangeShapeType="1"/>
          </p:cNvCxnSpPr>
          <p:nvPr/>
        </p:nvCxnSpPr>
        <p:spPr bwMode="auto">
          <a:xfrm>
            <a:off x="4559300" y="1089835"/>
            <a:ext cx="0" cy="2670048"/>
          </a:xfrm>
          <a:prstGeom prst="line">
            <a:avLst/>
          </a:prstGeom>
          <a:noFill/>
          <a:ln w="19050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28" name="Picture 2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9419" y="2004235"/>
            <a:ext cx="1833981" cy="91440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6203" y="4290235"/>
            <a:ext cx="2427997" cy="914400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3720" y="2133600"/>
            <a:ext cx="2011680" cy="802007"/>
          </a:xfrm>
          <a:prstGeom prst="rect">
            <a:avLst/>
          </a:prstGeom>
        </p:spPr>
      </p:pic>
      <p:sp>
        <p:nvSpPr>
          <p:cNvPr id="31" name="TextBox 20"/>
          <p:cNvSpPr txBox="1">
            <a:spLocks noChangeArrowheads="1"/>
          </p:cNvSpPr>
          <p:nvPr/>
        </p:nvSpPr>
        <p:spPr bwMode="auto">
          <a:xfrm>
            <a:off x="1102425" y="6500035"/>
            <a:ext cx="693420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en-US" sz="1400" dirty="0" smtClean="0">
                <a:cs typeface="Calibri" pitchFamily="34" charset="0"/>
              </a:rPr>
              <a:t>A qualitative comparison of various commercial alkanolamines [</a:t>
            </a:r>
            <a:r>
              <a:rPr lang="en-US" sz="1400" b="1" dirty="0" smtClean="0">
                <a:cs typeface="Calibri" pitchFamily="34" charset="0"/>
              </a:rPr>
              <a:t>Ref</a:t>
            </a:r>
            <a:r>
              <a:rPr lang="en-US" sz="1400" b="1" smtClean="0">
                <a:cs typeface="Calibri" pitchFamily="34" charset="0"/>
              </a:rPr>
              <a:t>:</a:t>
            </a:r>
            <a:r>
              <a:rPr lang="en-US" sz="1400" smtClean="0">
                <a:cs typeface="Calibri" pitchFamily="34" charset="0"/>
              </a:rPr>
              <a:t> 6]</a:t>
            </a:r>
            <a:endParaRPr lang="en-US" sz="1400" dirty="0"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6840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0"/>
            <a:ext cx="6858000" cy="914400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Amine – CO</a:t>
            </a:r>
            <a:r>
              <a:rPr lang="en-US" sz="3600" baseline="-25000" dirty="0" smtClean="0"/>
              <a:t>2</a:t>
            </a:r>
            <a:r>
              <a:rPr lang="en-US" sz="3600" dirty="0" smtClean="0"/>
              <a:t> Reaction</a:t>
            </a:r>
            <a:br>
              <a:rPr lang="en-US" sz="3600" dirty="0" smtClean="0"/>
            </a:br>
            <a:r>
              <a:rPr lang="en-US" sz="3100" dirty="0" smtClean="0"/>
              <a:t>Monoethanolamine – A Representative Case</a:t>
            </a:r>
            <a:endParaRPr lang="en-US" dirty="0"/>
          </a:p>
        </p:txBody>
      </p:sp>
      <p:grpSp>
        <p:nvGrpSpPr>
          <p:cNvPr id="21" name="Group 20"/>
          <p:cNvGrpSpPr/>
          <p:nvPr/>
        </p:nvGrpSpPr>
        <p:grpSpPr>
          <a:xfrm>
            <a:off x="228600" y="1219200"/>
            <a:ext cx="3276600" cy="752375"/>
            <a:chOff x="228600" y="1219200"/>
            <a:chExt cx="3276600" cy="75237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TextBox 3"/>
                <p:cNvSpPr txBox="1"/>
                <p:nvPr/>
              </p:nvSpPr>
              <p:spPr>
                <a:xfrm>
                  <a:off x="228600" y="1602243"/>
                  <a:ext cx="204632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0000FF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00FF"/>
                                </a:solidFill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00FF"/>
                                </a:solidFill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solidFill>
                              <a:srgbClr val="0000FF"/>
                            </a:solidFill>
                            <a:latin typeface="Cambria Math"/>
                          </a:rPr>
                          <m:t>𝑂</m:t>
                        </m:r>
                        <m:r>
                          <a:rPr lang="en-US" b="0" i="1" smtClean="0">
                            <a:solidFill>
                              <a:srgbClr val="0000FF"/>
                            </a:solidFill>
                            <a:latin typeface="Cambria Math"/>
                            <a:ea typeface="Cambria Math"/>
                          </a:rPr>
                          <m:t>↔</m:t>
                        </m:r>
                        <m:sSup>
                          <m:sSupPr>
                            <m:ctrlPr>
                              <a:rPr lang="en-US" b="0" i="1" smtClean="0">
                                <a:solidFill>
                                  <a:srgbClr val="0000FF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solidFill>
                                  <a:srgbClr val="0000FF"/>
                                </a:solidFill>
                                <a:latin typeface="Cambria Math"/>
                                <a:ea typeface="Cambria Math"/>
                              </a:rPr>
                              <m:t>𝐻</m:t>
                            </m:r>
                          </m:e>
                          <m:sup>
                            <m:r>
                              <a:rPr lang="en-US" b="0" i="1" smtClean="0">
                                <a:solidFill>
                                  <a:srgbClr val="0000FF"/>
                                </a:solidFill>
                                <a:latin typeface="Cambria Math"/>
                                <a:ea typeface="Cambria Math"/>
                              </a:rPr>
                              <m:t>+</m:t>
                            </m:r>
                          </m:sup>
                        </m:sSup>
                        <m:r>
                          <a:rPr lang="en-US" b="0" i="1" smtClean="0">
                            <a:solidFill>
                              <a:srgbClr val="0000FF"/>
                            </a:solidFill>
                            <a:latin typeface="Cambria Math"/>
                            <a:ea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b="0" i="1" smtClean="0">
                                <a:solidFill>
                                  <a:srgbClr val="0000FF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solidFill>
                                  <a:srgbClr val="0000FF"/>
                                </a:solidFill>
                                <a:latin typeface="Cambria Math"/>
                                <a:ea typeface="Cambria Math"/>
                              </a:rPr>
                              <m:t>𝑂𝐻</m:t>
                            </m:r>
                          </m:e>
                          <m:sup>
                            <m:r>
                              <a:rPr lang="en-US" b="0" i="1" smtClean="0">
                                <a:solidFill>
                                  <a:srgbClr val="0000FF"/>
                                </a:solidFill>
                                <a:latin typeface="Cambria Math"/>
                                <a:ea typeface="Cambria Math"/>
                              </a:rPr>
                              <m:t>−</m:t>
                            </m:r>
                          </m:sup>
                        </m:sSup>
                      </m:oMath>
                    </m:oMathPara>
                  </a14:m>
                  <a:endParaRPr lang="en-US" dirty="0">
                    <a:solidFill>
                      <a:srgbClr val="0000FF"/>
                    </a:solidFill>
                  </a:endParaRPr>
                </a:p>
              </p:txBody>
            </p:sp>
          </mc:Choice>
          <mc:Fallback xmlns="">
            <p:sp>
              <p:nvSpPr>
                <p:cNvPr id="4" name="TextBox 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8600" y="1602243"/>
                  <a:ext cx="2046329" cy="369332"/>
                </a:xfrm>
                <a:prstGeom prst="rect">
                  <a:avLst/>
                </a:prstGeom>
                <a:blipFill rotWithShape="1"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3" name="TextBox 12"/>
            <p:cNvSpPr txBox="1"/>
            <p:nvPr/>
          </p:nvSpPr>
          <p:spPr>
            <a:xfrm>
              <a:off x="228600" y="1219200"/>
              <a:ext cx="3276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/>
                <a:t>Ionization of Water</a:t>
              </a:r>
              <a:endParaRPr lang="en-US" b="1" dirty="0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238225" y="2231093"/>
            <a:ext cx="3749040" cy="740707"/>
            <a:chOff x="238225" y="1992868"/>
            <a:chExt cx="3749040" cy="74070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TextBox 4"/>
                <p:cNvSpPr txBox="1"/>
                <p:nvPr/>
              </p:nvSpPr>
              <p:spPr>
                <a:xfrm>
                  <a:off x="238225" y="2364243"/>
                  <a:ext cx="2961195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rgbClr val="0000FF"/>
                            </a:solidFill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0000FF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00FF"/>
                                </a:solidFill>
                                <a:latin typeface="Cambria Math"/>
                              </a:rPr>
                              <m:t>𝑂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00FF"/>
                                </a:solidFill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solidFill>
                              <a:srgbClr val="0000FF"/>
                            </a:solidFill>
                            <a:latin typeface="Cambria Math"/>
                          </a:rPr>
                          <m:t>+</m:t>
                        </m:r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0000FF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00FF"/>
                                </a:solidFill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00FF"/>
                                </a:solidFill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solidFill>
                              <a:srgbClr val="0000FF"/>
                            </a:solidFill>
                            <a:latin typeface="Cambria Math"/>
                          </a:rPr>
                          <m:t>𝑂</m:t>
                        </m:r>
                        <m:r>
                          <a:rPr lang="en-US" b="0" i="1" smtClean="0">
                            <a:solidFill>
                              <a:srgbClr val="0000FF"/>
                            </a:solidFill>
                            <a:latin typeface="Cambria Math"/>
                            <a:ea typeface="Cambria Math"/>
                          </a:rPr>
                          <m:t>↔</m:t>
                        </m:r>
                        <m:sSup>
                          <m:sSupPr>
                            <m:ctrlPr>
                              <a:rPr lang="en-US" b="0" i="1" smtClean="0">
                                <a:solidFill>
                                  <a:srgbClr val="0000FF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solidFill>
                                  <a:srgbClr val="0000FF"/>
                                </a:solidFill>
                                <a:latin typeface="Cambria Math"/>
                                <a:ea typeface="Cambria Math"/>
                              </a:rPr>
                              <m:t>𝐻𝐶</m:t>
                            </m:r>
                            <m:sSubSup>
                              <m:sSubSupPr>
                                <m:ctrlPr>
                                  <a:rPr lang="en-US" b="0" i="1" smtClean="0">
                                    <a:solidFill>
                                      <a:srgbClr val="0000FF"/>
                                    </a:solidFill>
                                    <a:latin typeface="Cambria Math"/>
                                    <a:ea typeface="Cambria Math"/>
                                  </a:rPr>
                                </m:ctrlPr>
                              </m:sSubSupPr>
                              <m:e>
                                <m:r>
                                  <a:rPr lang="en-US" b="0" i="1" smtClean="0">
                                    <a:solidFill>
                                      <a:srgbClr val="0000FF"/>
                                    </a:solidFill>
                                    <a:latin typeface="Cambria Math"/>
                                    <a:ea typeface="Cambria Math"/>
                                  </a:rPr>
                                  <m:t>𝑂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rgbClr val="0000FF"/>
                                    </a:solidFill>
                                    <a:latin typeface="Cambria Math"/>
                                    <a:ea typeface="Cambria Math"/>
                                  </a:rPr>
                                  <m:t>3</m:t>
                                </m:r>
                              </m:sub>
                              <m:sup/>
                            </m:sSubSup>
                          </m:e>
                          <m:sup>
                            <m:r>
                              <a:rPr lang="en-US" b="0" i="1" smtClean="0">
                                <a:solidFill>
                                  <a:srgbClr val="0000FF"/>
                                </a:solidFill>
                                <a:latin typeface="Cambria Math"/>
                                <a:ea typeface="Cambria Math"/>
                              </a:rPr>
                              <m:t>−</m:t>
                            </m:r>
                          </m:sup>
                        </m:sSup>
                        <m:r>
                          <a:rPr lang="en-US" b="0" i="1" smtClean="0">
                            <a:solidFill>
                              <a:srgbClr val="0000FF"/>
                            </a:solidFill>
                            <a:latin typeface="Cambria Math"/>
                            <a:ea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b="0" i="1" smtClean="0">
                                <a:solidFill>
                                  <a:srgbClr val="0000FF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solidFill>
                                  <a:srgbClr val="0000FF"/>
                                </a:solidFill>
                                <a:latin typeface="Cambria Math"/>
                                <a:ea typeface="Cambria Math"/>
                              </a:rPr>
                              <m:t>𝐻</m:t>
                            </m:r>
                          </m:e>
                          <m:sup>
                            <m:r>
                              <a:rPr lang="en-US" b="0" i="1" smtClean="0">
                                <a:solidFill>
                                  <a:srgbClr val="0000FF"/>
                                </a:solidFill>
                                <a:latin typeface="Cambria Math"/>
                                <a:ea typeface="Cambria Math"/>
                              </a:rPr>
                              <m:t>+</m:t>
                            </m:r>
                          </m:sup>
                        </m:sSup>
                      </m:oMath>
                    </m:oMathPara>
                  </a14:m>
                  <a:endParaRPr lang="en-US" dirty="0">
                    <a:solidFill>
                      <a:srgbClr val="0000FF"/>
                    </a:solidFill>
                  </a:endParaRPr>
                </a:p>
              </p:txBody>
            </p:sp>
          </mc:Choice>
          <mc:Fallback xmlns="">
            <p:sp>
              <p:nvSpPr>
                <p:cNvPr id="5" name="TextBox 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8225" y="2364243"/>
                  <a:ext cx="2961195" cy="369332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" name="TextBox 13"/>
            <p:cNvSpPr txBox="1"/>
            <p:nvPr/>
          </p:nvSpPr>
          <p:spPr>
            <a:xfrm>
              <a:off x="238225" y="1992868"/>
              <a:ext cx="3749040" cy="36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/>
                <a:t>Dissociation of Carbon Dioxide (CO</a:t>
              </a:r>
              <a:r>
                <a:rPr lang="en-US" b="1" baseline="-25000" dirty="0" smtClean="0"/>
                <a:t>2</a:t>
              </a:r>
              <a:r>
                <a:rPr lang="en-US" b="1" dirty="0" smtClean="0"/>
                <a:t>)</a:t>
              </a:r>
              <a:endParaRPr lang="en-US" b="1" dirty="0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228600" y="3293883"/>
            <a:ext cx="5740226" cy="744717"/>
            <a:chOff x="228600" y="2834640"/>
            <a:chExt cx="5740226" cy="74471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/>
                <p:cNvSpPr txBox="1"/>
                <p:nvPr/>
              </p:nvSpPr>
              <p:spPr>
                <a:xfrm>
                  <a:off x="228600" y="3210025"/>
                  <a:ext cx="5740226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rgbClr val="0000FF"/>
                            </a:solidFill>
                            <a:latin typeface="Cambria Math"/>
                          </a:rPr>
                          <m:t>𝑂𝐻</m:t>
                        </m:r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0000FF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00FF"/>
                                </a:solidFill>
                                <a:latin typeface="Cambria Math"/>
                              </a:rPr>
                              <m:t>−</m:t>
                            </m:r>
                            <m:d>
                              <m:dPr>
                                <m:ctrlPr>
                                  <a:rPr lang="en-US" i="1">
                                    <a:solidFill>
                                      <a:srgbClr val="0000FF"/>
                                    </a:solidFill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solidFill>
                                      <a:srgbClr val="0000FF"/>
                                    </a:solidFill>
                                    <a:latin typeface="Cambria Math"/>
                                  </a:rPr>
                                  <m:t>𝐶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FF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FF"/>
                                        </a:solidFill>
                                        <a:latin typeface="Cambria Math"/>
                                      </a:rPr>
                                      <m:t>𝐻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FF"/>
                                        </a:solidFill>
                                        <a:latin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d>
                          </m:e>
                          <m:sub>
                            <m:r>
                              <a:rPr lang="en-US" b="0" i="1" smtClean="0">
                                <a:solidFill>
                                  <a:srgbClr val="0000FF"/>
                                </a:solidFill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solidFill>
                              <a:srgbClr val="0000FF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en-US" b="0" i="1" smtClean="0">
                            <a:solidFill>
                              <a:srgbClr val="0000FF"/>
                            </a:solidFill>
                            <a:latin typeface="Cambria Math"/>
                          </a:rPr>
                          <m:t>𝑁</m:t>
                        </m:r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0000FF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00FF"/>
                                </a:solidFill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00FF"/>
                                </a:solidFill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solidFill>
                              <a:srgbClr val="0000FF"/>
                            </a:solidFill>
                            <a:latin typeface="Cambria Math"/>
                          </a:rPr>
                          <m:t>+</m:t>
                        </m:r>
                        <m:r>
                          <a:rPr lang="en-US" b="0" i="1" smtClean="0">
                            <a:solidFill>
                              <a:srgbClr val="0000FF"/>
                            </a:solidFill>
                            <a:latin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0000FF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00FF"/>
                                </a:solidFill>
                                <a:latin typeface="Cambria Math"/>
                              </a:rPr>
                              <m:t>𝑂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00FF"/>
                                </a:solidFill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solidFill>
                              <a:srgbClr val="0000FF"/>
                            </a:solidFill>
                            <a:latin typeface="Cambria Math"/>
                            <a:ea typeface="Cambria Math"/>
                          </a:rPr>
                          <m:t>↔</m:t>
                        </m:r>
                        <m:r>
                          <a:rPr lang="en-US" i="1">
                            <a:solidFill>
                              <a:srgbClr val="0000FF"/>
                            </a:solidFill>
                            <a:latin typeface="Cambria Math"/>
                          </a:rPr>
                          <m:t>𝑂𝐻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FF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00FF"/>
                                </a:solidFill>
                                <a:latin typeface="Cambria Math"/>
                              </a:rPr>
                              <m:t>−</m:t>
                            </m:r>
                            <m:d>
                              <m:dPr>
                                <m:ctrlPr>
                                  <a:rPr lang="en-US" i="1">
                                    <a:solidFill>
                                      <a:srgbClr val="0000FF"/>
                                    </a:solidFill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solidFill>
                                      <a:srgbClr val="0000FF"/>
                                    </a:solidFill>
                                    <a:latin typeface="Cambria Math"/>
                                  </a:rPr>
                                  <m:t>𝐶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FF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FF"/>
                                        </a:solidFill>
                                        <a:latin typeface="Cambria Math"/>
                                      </a:rPr>
                                      <m:t>𝐻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FF"/>
                                        </a:solidFill>
                                        <a:latin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d>
                          </m:e>
                          <m:sub>
                            <m:r>
                              <a:rPr lang="en-US" i="1">
                                <a:solidFill>
                                  <a:srgbClr val="0000FF"/>
                                </a:solidFill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solidFill>
                              <a:srgbClr val="0000FF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en-US" i="1">
                            <a:solidFill>
                              <a:srgbClr val="0000FF"/>
                            </a:solidFill>
                            <a:latin typeface="Cambria Math"/>
                          </a:rPr>
                          <m:t>𝑁</m:t>
                        </m:r>
                        <m:sSubSup>
                          <m:sSubSupPr>
                            <m:ctrlPr>
                              <a:rPr lang="en-US" i="1" smtClean="0">
                                <a:solidFill>
                                  <a:srgbClr val="0000FF"/>
                                </a:solidFill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solidFill>
                                  <a:srgbClr val="0000FF"/>
                                </a:solidFill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00FF"/>
                                </a:solidFill>
                                <a:latin typeface="Cambria Math"/>
                              </a:rPr>
                              <m:t>2</m:t>
                            </m:r>
                          </m:sub>
                          <m:sup>
                            <m:r>
                              <a:rPr lang="en-US" b="0" i="1" smtClean="0">
                                <a:solidFill>
                                  <a:srgbClr val="0000FF"/>
                                </a:solidFill>
                                <a:latin typeface="Cambria Math"/>
                              </a:rPr>
                              <m:t>+</m:t>
                            </m:r>
                          </m:sup>
                        </m:sSubSup>
                        <m:r>
                          <a:rPr lang="en-US" b="0" i="1" smtClean="0">
                            <a:solidFill>
                              <a:srgbClr val="0000FF"/>
                            </a:solidFill>
                            <a:latin typeface="Cambria Math"/>
                            <a:ea typeface="Cambria Math"/>
                          </a:rPr>
                          <m:t>𝐶𝑂</m:t>
                        </m:r>
                        <m:sSup>
                          <m:sSupPr>
                            <m:ctrlPr>
                              <a:rPr lang="en-US" b="0" i="1" smtClean="0">
                                <a:solidFill>
                                  <a:srgbClr val="0000FF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solidFill>
                                  <a:srgbClr val="0000FF"/>
                                </a:solidFill>
                                <a:latin typeface="Cambria Math"/>
                                <a:ea typeface="Cambria Math"/>
                              </a:rPr>
                              <m:t>𝑂</m:t>
                            </m:r>
                          </m:e>
                          <m:sup>
                            <m:r>
                              <a:rPr lang="en-US" b="0" i="1" smtClean="0">
                                <a:solidFill>
                                  <a:srgbClr val="0000FF"/>
                                </a:solidFill>
                                <a:latin typeface="Cambria Math"/>
                                <a:ea typeface="Cambria Math"/>
                              </a:rPr>
                              <m:t>−</m:t>
                            </m:r>
                          </m:sup>
                        </m:sSup>
                      </m:oMath>
                    </m:oMathPara>
                  </a14:m>
                  <a:endParaRPr lang="en-US" dirty="0">
                    <a:solidFill>
                      <a:srgbClr val="0000FF"/>
                    </a:solidFill>
                  </a:endParaRPr>
                </a:p>
              </p:txBody>
            </p:sp>
          </mc:Choice>
          <mc:Fallback xmlns="">
            <p:sp>
              <p:nvSpPr>
                <p:cNvPr id="8" name="TextBox 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8600" y="3210025"/>
                  <a:ext cx="5740226" cy="369332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5" name="TextBox 14"/>
            <p:cNvSpPr txBox="1"/>
            <p:nvPr/>
          </p:nvSpPr>
          <p:spPr>
            <a:xfrm>
              <a:off x="238225" y="2834640"/>
              <a:ext cx="4206240" cy="36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/>
                <a:t>Reaction of Monoethanolamine with CO</a:t>
              </a:r>
              <a:r>
                <a:rPr lang="en-US" b="1" baseline="-25000" dirty="0" smtClean="0"/>
                <a:t>2</a:t>
              </a:r>
              <a:endParaRPr lang="en-US" b="1" baseline="-25000" dirty="0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229873" y="4421369"/>
            <a:ext cx="7866577" cy="1017706"/>
            <a:chOff x="228600" y="3733800"/>
            <a:chExt cx="7866577" cy="101770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/>
                <p:cNvSpPr txBox="1"/>
                <p:nvPr/>
              </p:nvSpPr>
              <p:spPr>
                <a:xfrm>
                  <a:off x="228600" y="4105175"/>
                  <a:ext cx="7866577" cy="64633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smtClean="0">
                            <a:solidFill>
                              <a:srgbClr val="0000FF"/>
                            </a:solidFill>
                            <a:latin typeface="Cambria Math"/>
                          </a:rPr>
                          <m:t>𝑂𝐻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FF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FF"/>
                                </a:solidFill>
                                <a:latin typeface="Cambria Math"/>
                              </a:rPr>
                              <m:t>−</m:t>
                            </m:r>
                            <m:d>
                              <m:dPr>
                                <m:ctrlPr>
                                  <a:rPr lang="en-US" i="1">
                                    <a:solidFill>
                                      <a:srgbClr val="0000FF"/>
                                    </a:solidFill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solidFill>
                                      <a:srgbClr val="0000FF"/>
                                    </a:solidFill>
                                    <a:latin typeface="Cambria Math"/>
                                  </a:rPr>
                                  <m:t>𝐶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FF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FF"/>
                                        </a:solidFill>
                                        <a:latin typeface="Cambria Math"/>
                                      </a:rPr>
                                      <m:t>𝐻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FF"/>
                                        </a:solidFill>
                                        <a:latin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d>
                          </m:e>
                          <m:sub>
                            <m:r>
                              <a:rPr lang="en-US" i="1">
                                <a:solidFill>
                                  <a:srgbClr val="0000FF"/>
                                </a:solidFill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00FF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en-US" i="1">
                            <a:solidFill>
                              <a:srgbClr val="0000FF"/>
                            </a:solidFill>
                            <a:latin typeface="Cambria Math"/>
                          </a:rPr>
                          <m:t>𝑁</m:t>
                        </m:r>
                        <m:sSubSup>
                          <m:sSubSupPr>
                            <m:ctrlPr>
                              <a:rPr lang="en-US" i="1">
                                <a:solidFill>
                                  <a:srgbClr val="0000FF"/>
                                </a:solidFill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solidFill>
                                  <a:srgbClr val="0000FF"/>
                                </a:solidFill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FF"/>
                                </a:solidFill>
                                <a:latin typeface="Cambria Math"/>
                              </a:rPr>
                              <m:t>2</m:t>
                            </m:r>
                          </m:sub>
                          <m:sup>
                            <m:r>
                              <a:rPr lang="en-US" i="1" smtClean="0">
                                <a:solidFill>
                                  <a:srgbClr val="0000FF"/>
                                </a:solidFill>
                                <a:latin typeface="Cambria Math"/>
                              </a:rPr>
                              <m:t>+</m:t>
                            </m:r>
                          </m:sup>
                        </m:sSubSup>
                        <m:r>
                          <a:rPr lang="en-US" i="1">
                            <a:solidFill>
                              <a:srgbClr val="0000FF"/>
                            </a:solidFill>
                            <a:latin typeface="Cambria Math"/>
                            <a:ea typeface="Cambria Math"/>
                          </a:rPr>
                          <m:t>𝐶𝑂</m:t>
                        </m:r>
                        <m:sSup>
                          <m:sSupPr>
                            <m:ctrlPr>
                              <a:rPr lang="en-US" i="1">
                                <a:solidFill>
                                  <a:srgbClr val="0000FF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i="1">
                                <a:solidFill>
                                  <a:srgbClr val="0000FF"/>
                                </a:solidFill>
                                <a:latin typeface="Cambria Math"/>
                                <a:ea typeface="Cambria Math"/>
                              </a:rPr>
                              <m:t>𝑂</m:t>
                            </m:r>
                          </m:e>
                          <m:sup>
                            <m:r>
                              <a:rPr lang="en-US" i="1" smtClean="0">
                                <a:solidFill>
                                  <a:srgbClr val="0000FF"/>
                                </a:solidFill>
                                <a:latin typeface="Cambria Math"/>
                                <a:ea typeface="Cambria Math"/>
                              </a:rPr>
                              <m:t>−</m:t>
                            </m:r>
                          </m:sup>
                        </m:sSup>
                        <m:r>
                          <a:rPr lang="en-US" b="0" i="1" smtClean="0">
                            <a:solidFill>
                              <a:srgbClr val="0000FF"/>
                            </a:solidFill>
                            <a:latin typeface="Cambria Math"/>
                            <a:ea typeface="Cambria Math"/>
                          </a:rPr>
                          <m:t>+</m:t>
                        </m:r>
                        <m:r>
                          <a:rPr lang="en-US" i="1">
                            <a:solidFill>
                              <a:srgbClr val="0000FF"/>
                            </a:solidFill>
                            <a:latin typeface="Cambria Math"/>
                          </a:rPr>
                          <m:t>𝑂𝐻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FF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FF"/>
                                </a:solidFill>
                                <a:latin typeface="Cambria Math"/>
                              </a:rPr>
                              <m:t>−</m:t>
                            </m:r>
                            <m:d>
                              <m:dPr>
                                <m:ctrlPr>
                                  <a:rPr lang="en-US" i="1">
                                    <a:solidFill>
                                      <a:srgbClr val="0000FF"/>
                                    </a:solidFill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solidFill>
                                      <a:srgbClr val="0000FF"/>
                                    </a:solidFill>
                                    <a:latin typeface="Cambria Math"/>
                                  </a:rPr>
                                  <m:t>𝐶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FF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FF"/>
                                        </a:solidFill>
                                        <a:latin typeface="Cambria Math"/>
                                      </a:rPr>
                                      <m:t>𝐻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FF"/>
                                        </a:solidFill>
                                        <a:latin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d>
                          </m:e>
                          <m:sub>
                            <m:r>
                              <a:rPr lang="en-US" i="1">
                                <a:solidFill>
                                  <a:srgbClr val="0000FF"/>
                                </a:solidFill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00FF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en-US" i="1">
                            <a:solidFill>
                              <a:srgbClr val="0000FF"/>
                            </a:solidFill>
                            <a:latin typeface="Cambria Math"/>
                          </a:rPr>
                          <m:t>𝑁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FF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FF"/>
                                </a:solidFill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FF"/>
                                </a:solidFill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solidFill>
                              <a:srgbClr val="0000FF"/>
                            </a:solidFill>
                            <a:latin typeface="Cambria Math"/>
                            <a:ea typeface="Cambria Math"/>
                          </a:rPr>
                          <m:t>→</m:t>
                        </m:r>
                        <m:r>
                          <a:rPr lang="en-US" i="1">
                            <a:solidFill>
                              <a:srgbClr val="0000FF"/>
                            </a:solidFill>
                            <a:latin typeface="Cambria Math"/>
                          </a:rPr>
                          <m:t>𝑂𝐻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FF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FF"/>
                                </a:solidFill>
                                <a:latin typeface="Cambria Math"/>
                              </a:rPr>
                              <m:t>−</m:t>
                            </m:r>
                            <m:d>
                              <m:dPr>
                                <m:ctrlPr>
                                  <a:rPr lang="en-US" i="1">
                                    <a:solidFill>
                                      <a:srgbClr val="0000FF"/>
                                    </a:solidFill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solidFill>
                                      <a:srgbClr val="0000FF"/>
                                    </a:solidFill>
                                    <a:latin typeface="Cambria Math"/>
                                  </a:rPr>
                                  <m:t>𝐶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FF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FF"/>
                                        </a:solidFill>
                                        <a:latin typeface="Cambria Math"/>
                                      </a:rPr>
                                      <m:t>𝐻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FF"/>
                                        </a:solidFill>
                                        <a:latin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d>
                          </m:e>
                          <m:sub>
                            <m:r>
                              <a:rPr lang="en-US" i="1">
                                <a:solidFill>
                                  <a:srgbClr val="0000FF"/>
                                </a:solidFill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00FF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en-US" i="1">
                            <a:solidFill>
                              <a:srgbClr val="0000FF"/>
                            </a:solidFill>
                            <a:latin typeface="Cambria Math"/>
                          </a:rPr>
                          <m:t>𝑁𝐻𝐶𝑂</m:t>
                        </m:r>
                        <m:sSup>
                          <m:sSupPr>
                            <m:ctrlPr>
                              <a:rPr lang="en-US" i="1">
                                <a:solidFill>
                                  <a:srgbClr val="0000FF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i="1">
                                <a:solidFill>
                                  <a:srgbClr val="0000FF"/>
                                </a:solidFill>
                                <a:latin typeface="Cambria Math"/>
                                <a:ea typeface="Cambria Math"/>
                              </a:rPr>
                              <m:t>𝑂</m:t>
                            </m:r>
                          </m:e>
                          <m:sup>
                            <m:r>
                              <a:rPr lang="en-US" i="1" smtClean="0">
                                <a:solidFill>
                                  <a:srgbClr val="0000FF"/>
                                </a:solidFill>
                                <a:latin typeface="Cambria Math"/>
                                <a:ea typeface="Cambria Math"/>
                              </a:rPr>
                              <m:t>−</m:t>
                            </m:r>
                          </m:sup>
                        </m:sSup>
                      </m:oMath>
                    </m:oMathPara>
                  </a14:m>
                  <a:endParaRPr lang="en-US" i="1" dirty="0" smtClean="0">
                    <a:solidFill>
                      <a:srgbClr val="0000FF"/>
                    </a:solidFill>
                    <a:latin typeface="Cambria Math"/>
                    <a:ea typeface="Cambria Math"/>
                  </a:endParaRPr>
                </a:p>
                <a:p>
                  <a:r>
                    <a:rPr lang="en-US" b="0" dirty="0" smtClean="0">
                      <a:solidFill>
                        <a:srgbClr val="0000FF"/>
                      </a:solidFill>
                      <a:ea typeface="Cambria Math"/>
                    </a:rPr>
                    <a:t>						</a:t>
                  </a:r>
                  <a14:m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00FF"/>
                          </a:solidFill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i="1">
                          <a:solidFill>
                            <a:srgbClr val="0000FF"/>
                          </a:solidFill>
                          <a:latin typeface="Cambria Math"/>
                        </a:rPr>
                        <m:t>𝑂𝐻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FF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FF"/>
                              </a:solidFill>
                              <a:latin typeface="Cambria Math"/>
                            </a:rPr>
                            <m:t>−</m:t>
                          </m:r>
                          <m:d>
                            <m:dPr>
                              <m:ctrlPr>
                                <a:rPr lang="en-US" i="1">
                                  <a:solidFill>
                                    <a:srgbClr val="0000FF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0000FF"/>
                                  </a:solidFill>
                                  <a:latin typeface="Cambria Math"/>
                                </a:rPr>
                                <m:t>𝐶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FF"/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FF"/>
                                      </a:solidFill>
                                      <a:latin typeface="Cambria Math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FF"/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a:rPr lang="en-US" i="1">
                              <a:solidFill>
                                <a:srgbClr val="0000FF"/>
                              </a:solidFill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solidFill>
                            <a:srgbClr val="0000FF"/>
                          </a:solidFill>
                          <a:latin typeface="Cambria Math"/>
                        </a:rPr>
                        <m:t>−</m:t>
                      </m:r>
                      <m:r>
                        <a:rPr lang="en-US" i="1">
                          <a:solidFill>
                            <a:srgbClr val="0000FF"/>
                          </a:solidFill>
                          <a:latin typeface="Cambria Math"/>
                        </a:rPr>
                        <m:t>𝑁</m:t>
                      </m:r>
                      <m:sSubSup>
                        <m:sSubSupPr>
                          <m:ctrlP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/>
                              <a:ea typeface="Cambria Math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/>
                              <a:ea typeface="Cambria Math"/>
                            </a:rPr>
                            <m:t>𝐻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/>
                              <a:ea typeface="Cambria Math"/>
                            </a:rPr>
                            <m:t>3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0000FF"/>
                              </a:solidFill>
                              <a:latin typeface="Cambria Math"/>
                              <a:ea typeface="Cambria Math"/>
                            </a:rPr>
                            <m:t>+</m:t>
                          </m:r>
                        </m:sup>
                      </m:sSubSup>
                    </m:oMath>
                  </a14:m>
                  <a:endParaRPr lang="en-US" dirty="0">
                    <a:solidFill>
                      <a:srgbClr val="0000FF"/>
                    </a:solidFill>
                  </a:endParaRPr>
                </a:p>
              </p:txBody>
            </p:sp>
          </mc:Choice>
          <mc:Fallback xmlns="">
            <p:sp>
              <p:nvSpPr>
                <p:cNvPr id="9" name="Text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8600" y="4105175"/>
                  <a:ext cx="7866577" cy="646331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6" name="TextBox 15"/>
            <p:cNvSpPr txBox="1"/>
            <p:nvPr/>
          </p:nvSpPr>
          <p:spPr>
            <a:xfrm>
              <a:off x="238225" y="3733800"/>
              <a:ext cx="6217920" cy="36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/>
                <a:t>Reaction of Monoethanolamine Carbamate with a base (amine)</a:t>
              </a:r>
              <a:endParaRPr lang="en-US" b="1" baseline="-25000" dirty="0"/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238225" y="5579883"/>
            <a:ext cx="8282652" cy="744717"/>
            <a:chOff x="238225" y="4511040"/>
            <a:chExt cx="8282652" cy="74471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/>
                <p:cNvSpPr txBox="1"/>
                <p:nvPr/>
              </p:nvSpPr>
              <p:spPr>
                <a:xfrm>
                  <a:off x="238225" y="4886425"/>
                  <a:ext cx="828265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solidFill>
                              <a:srgbClr val="0000FF"/>
                            </a:solidFill>
                            <a:latin typeface="Cambria Math"/>
                            <a:ea typeface="Cambria Math"/>
                          </a:rPr>
                          <m:t>2 </m:t>
                        </m:r>
                        <m:r>
                          <a:rPr lang="en-US" i="1">
                            <a:solidFill>
                              <a:srgbClr val="0000FF"/>
                            </a:solidFill>
                            <a:latin typeface="Cambria Math"/>
                          </a:rPr>
                          <m:t>𝑂𝐻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FF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FF"/>
                                </a:solidFill>
                                <a:latin typeface="Cambria Math"/>
                              </a:rPr>
                              <m:t>−</m:t>
                            </m:r>
                            <m:d>
                              <m:dPr>
                                <m:ctrlPr>
                                  <a:rPr lang="en-US" i="1">
                                    <a:solidFill>
                                      <a:srgbClr val="0000FF"/>
                                    </a:solidFill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solidFill>
                                      <a:srgbClr val="0000FF"/>
                                    </a:solidFill>
                                    <a:latin typeface="Cambria Math"/>
                                  </a:rPr>
                                  <m:t>𝐶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FF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FF"/>
                                        </a:solidFill>
                                        <a:latin typeface="Cambria Math"/>
                                      </a:rPr>
                                      <m:t>𝐻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FF"/>
                                        </a:solidFill>
                                        <a:latin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d>
                          </m:e>
                          <m:sub>
                            <m:r>
                              <a:rPr lang="en-US" i="1">
                                <a:solidFill>
                                  <a:srgbClr val="0000FF"/>
                                </a:solidFill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00FF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en-US" i="1">
                            <a:solidFill>
                              <a:srgbClr val="0000FF"/>
                            </a:solidFill>
                            <a:latin typeface="Cambria Math"/>
                          </a:rPr>
                          <m:t>𝑁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FF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FF"/>
                                </a:solidFill>
                                <a:latin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FF"/>
                                </a:solidFill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solidFill>
                              <a:srgbClr val="0000FF"/>
                            </a:solidFill>
                            <a:latin typeface="Cambria Math"/>
                            <a:ea typeface="Cambria Math"/>
                          </a:rPr>
                          <m:t>+</m:t>
                        </m:r>
                        <m:r>
                          <a:rPr lang="en-US" b="0" i="1" smtClean="0">
                            <a:solidFill>
                              <a:srgbClr val="0000FF"/>
                            </a:solidFill>
                            <a:latin typeface="Cambria Math"/>
                            <a:ea typeface="Cambria Math"/>
                          </a:rPr>
                          <m:t>𝐶</m:t>
                        </m:r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0000FF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00FF"/>
                                </a:solidFill>
                                <a:latin typeface="Cambria Math"/>
                                <a:ea typeface="Cambria Math"/>
                              </a:rPr>
                              <m:t>𝑂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00FF"/>
                                </a:solidFill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solidFill>
                              <a:srgbClr val="0000FF"/>
                            </a:solidFill>
                            <a:latin typeface="Cambria Math"/>
                            <a:ea typeface="Cambria Math"/>
                          </a:rPr>
                          <m:t>↔</m:t>
                        </m:r>
                        <m:r>
                          <a:rPr lang="en-US" i="1">
                            <a:solidFill>
                              <a:srgbClr val="0000FF"/>
                            </a:solidFill>
                            <a:latin typeface="Cambria Math"/>
                          </a:rPr>
                          <m:t>𝑂𝐻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FF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FF"/>
                                </a:solidFill>
                                <a:latin typeface="Cambria Math"/>
                              </a:rPr>
                              <m:t>−</m:t>
                            </m:r>
                            <m:d>
                              <m:dPr>
                                <m:ctrlPr>
                                  <a:rPr lang="en-US" i="1">
                                    <a:solidFill>
                                      <a:srgbClr val="0000FF"/>
                                    </a:solidFill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solidFill>
                                      <a:srgbClr val="0000FF"/>
                                    </a:solidFill>
                                    <a:latin typeface="Cambria Math"/>
                                  </a:rPr>
                                  <m:t>𝐶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FF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FF"/>
                                        </a:solidFill>
                                        <a:latin typeface="Cambria Math"/>
                                      </a:rPr>
                                      <m:t>𝐻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FF"/>
                                        </a:solidFill>
                                        <a:latin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d>
                          </m:e>
                          <m:sub>
                            <m:r>
                              <a:rPr lang="en-US" i="1">
                                <a:solidFill>
                                  <a:srgbClr val="0000FF"/>
                                </a:solidFill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00FF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en-US" i="1">
                            <a:solidFill>
                              <a:srgbClr val="0000FF"/>
                            </a:solidFill>
                            <a:latin typeface="Cambria Math"/>
                          </a:rPr>
                          <m:t>𝑁𝐻𝐶𝑂</m:t>
                        </m:r>
                        <m:sSup>
                          <m:sSupPr>
                            <m:ctrlPr>
                              <a:rPr lang="en-US" b="0" i="1" smtClean="0">
                                <a:solidFill>
                                  <a:srgbClr val="0000FF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solidFill>
                                  <a:srgbClr val="0000FF"/>
                                </a:solidFill>
                                <a:latin typeface="Cambria Math"/>
                                <a:ea typeface="Cambria Math"/>
                              </a:rPr>
                              <m:t>𝑂</m:t>
                            </m:r>
                          </m:e>
                          <m:sup>
                            <m:r>
                              <a:rPr lang="en-US" b="0" i="1" smtClean="0">
                                <a:solidFill>
                                  <a:srgbClr val="0000FF"/>
                                </a:solidFill>
                                <a:latin typeface="Cambria Math"/>
                                <a:ea typeface="Cambria Math"/>
                              </a:rPr>
                              <m:t>−</m:t>
                            </m:r>
                          </m:sup>
                        </m:sSup>
                        <m:r>
                          <a:rPr lang="en-US" b="0" i="1" smtClean="0">
                            <a:solidFill>
                              <a:srgbClr val="0000FF"/>
                            </a:solidFill>
                            <a:latin typeface="Cambria Math"/>
                            <a:ea typeface="Cambria Math"/>
                          </a:rPr>
                          <m:t>+</m:t>
                        </m:r>
                        <m:r>
                          <a:rPr lang="en-US" i="1">
                            <a:solidFill>
                              <a:srgbClr val="0000FF"/>
                            </a:solidFill>
                            <a:latin typeface="Cambria Math"/>
                          </a:rPr>
                          <m:t>𝑂𝐻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FF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FF"/>
                                </a:solidFill>
                                <a:latin typeface="Cambria Math"/>
                              </a:rPr>
                              <m:t>−</m:t>
                            </m:r>
                            <m:d>
                              <m:dPr>
                                <m:ctrlPr>
                                  <a:rPr lang="en-US" i="1">
                                    <a:solidFill>
                                      <a:srgbClr val="0000FF"/>
                                    </a:solidFill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solidFill>
                                      <a:srgbClr val="0000FF"/>
                                    </a:solidFill>
                                    <a:latin typeface="Cambria Math"/>
                                  </a:rPr>
                                  <m:t>𝐶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FF"/>
                                        </a:solidFill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FF"/>
                                        </a:solidFill>
                                        <a:latin typeface="Cambria Math"/>
                                      </a:rPr>
                                      <m:t>𝐻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FF"/>
                                        </a:solidFill>
                                        <a:latin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d>
                          </m:e>
                          <m:sub>
                            <m:r>
                              <a:rPr lang="en-US" i="1">
                                <a:solidFill>
                                  <a:srgbClr val="0000FF"/>
                                </a:solidFill>
                                <a:latin typeface="Cambria Math"/>
                              </a:rPr>
                              <m:t>2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0000FF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en-US" i="1">
                            <a:solidFill>
                              <a:srgbClr val="0000FF"/>
                            </a:solidFill>
                            <a:latin typeface="Cambria Math"/>
                          </a:rPr>
                          <m:t>𝑁</m:t>
                        </m:r>
                        <m:sSubSup>
                          <m:sSubSupPr>
                            <m:ctrlPr>
                              <a:rPr lang="en-US" b="0" i="1" smtClean="0">
                                <a:solidFill>
                                  <a:srgbClr val="0000FF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solidFill>
                                  <a:srgbClr val="0000FF"/>
                                </a:solidFill>
                                <a:latin typeface="Cambria Math"/>
                                <a:ea typeface="Cambria Math"/>
                              </a:rPr>
                              <m:t>𝐻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00FF"/>
                                </a:solidFill>
                                <a:latin typeface="Cambria Math"/>
                                <a:ea typeface="Cambria Math"/>
                              </a:rPr>
                              <m:t>3</m:t>
                            </m:r>
                          </m:sub>
                          <m:sup>
                            <m:r>
                              <a:rPr lang="en-US" b="0" i="1" smtClean="0">
                                <a:solidFill>
                                  <a:srgbClr val="0000FF"/>
                                </a:solidFill>
                                <a:latin typeface="Cambria Math"/>
                                <a:ea typeface="Cambria Math"/>
                              </a:rPr>
                              <m:t>+</m:t>
                            </m:r>
                          </m:sup>
                        </m:sSubSup>
                      </m:oMath>
                    </m:oMathPara>
                  </a14:m>
                  <a:endParaRPr lang="en-US" dirty="0">
                    <a:solidFill>
                      <a:srgbClr val="0000FF"/>
                    </a:solidFill>
                  </a:endParaRPr>
                </a:p>
              </p:txBody>
            </p:sp>
          </mc:Choice>
          <mc:Fallback xmlns="">
            <p:sp>
              <p:nvSpPr>
                <p:cNvPr id="11" name="TextBox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8225" y="4886425"/>
                  <a:ext cx="8282652" cy="369332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7" name="TextBox 16"/>
            <p:cNvSpPr txBox="1"/>
            <p:nvPr/>
          </p:nvSpPr>
          <p:spPr>
            <a:xfrm>
              <a:off x="238225" y="4511040"/>
              <a:ext cx="5212080" cy="3657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/>
                <a:t>Overall Reaction of Monoethanolamine with CO</a:t>
              </a:r>
              <a:r>
                <a:rPr lang="en-US" b="1" baseline="-25000" dirty="0" smtClean="0"/>
                <a:t>2</a:t>
              </a:r>
              <a:endParaRPr lang="en-US" b="1" baseline="-25000" dirty="0"/>
            </a:p>
          </p:txBody>
        </p:sp>
      </p:grpSp>
      <p:sp>
        <p:nvSpPr>
          <p:cNvPr id="31" name="Rectangle 30"/>
          <p:cNvSpPr/>
          <p:nvPr/>
        </p:nvSpPr>
        <p:spPr>
          <a:xfrm>
            <a:off x="152400" y="5583893"/>
            <a:ext cx="8153400" cy="816907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263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19400" y="38100"/>
            <a:ext cx="6217920" cy="914400"/>
          </a:xfrm>
        </p:spPr>
        <p:txBody>
          <a:bodyPr>
            <a:normAutofit fontScale="90000"/>
          </a:bodyPr>
          <a:lstStyle/>
          <a:p>
            <a:r>
              <a:rPr lang="en-US" sz="3200" dirty="0" smtClean="0"/>
              <a:t>Dissecting the Reboiler Energy Duty</a:t>
            </a:r>
            <a:br>
              <a:rPr lang="en-US" sz="3200" dirty="0" smtClean="0"/>
            </a:br>
            <a:r>
              <a:rPr lang="en-US" sz="2800" dirty="0" smtClean="0"/>
              <a:t>Methodology and Assumptions</a:t>
            </a:r>
            <a:endParaRPr lang="en-US" sz="3200" dirty="0"/>
          </a:p>
        </p:txBody>
      </p:sp>
      <p:sp>
        <p:nvSpPr>
          <p:cNvPr id="12" name="Content Placeholder 2"/>
          <p:cNvSpPr txBox="1">
            <a:spLocks/>
          </p:cNvSpPr>
          <p:nvPr/>
        </p:nvSpPr>
        <p:spPr bwMode="auto">
          <a:xfrm>
            <a:off x="457200" y="1828800"/>
            <a:ext cx="3810000" cy="4114800"/>
          </a:xfrm>
          <a:prstGeom prst="rect">
            <a:avLst/>
          </a:prstGeom>
          <a:ln w="19050"/>
          <a:extLst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14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sng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ＭＳ Ｐゴシック"/>
                <a:cs typeface="Calibri" pitchFamily="34" charset="0"/>
              </a:rPr>
              <a:t>Reboiler Duty</a:t>
            </a:r>
          </a:p>
          <a:p>
            <a:pPr marL="342900" marR="0" lvl="0" indent="-342900" algn="l" defTabSz="914400" rtl="0" eaLnBrk="1" fontAlgn="base" latinLnBrk="0" hangingPunct="1">
              <a:lnSpc>
                <a:spcPct val="114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ＭＳ Ｐゴシック"/>
                <a:cs typeface="Calibri" pitchFamily="34" charset="0"/>
              </a:rPr>
              <a:t>Sensible heating</a:t>
            </a:r>
          </a:p>
          <a:p>
            <a:pPr marL="0" marR="0" lvl="0" indent="0" algn="l" defTabSz="914400" rtl="0" eaLnBrk="1" fontAlgn="base" latinLnBrk="0" hangingPunct="1">
              <a:lnSpc>
                <a:spcPct val="114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ＭＳ Ｐゴシック"/>
                <a:cs typeface="Calibri" pitchFamily="34" charset="0"/>
              </a:rPr>
              <a:t>Energy required to raise the temperature of the rich amine solution (~100</a:t>
            </a:r>
            <a:r>
              <a:rPr kumimoji="0" lang="en-US" sz="1400" b="0" i="0" u="none" strike="noStrike" kern="0" cap="none" spc="0" normalizeH="0" baseline="30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ＭＳ Ｐゴシック"/>
                <a:cs typeface="Calibri" pitchFamily="34" charset="0"/>
              </a:rPr>
              <a:t>o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ＭＳ Ｐゴシック"/>
                <a:cs typeface="Calibri" pitchFamily="34" charset="0"/>
              </a:rPr>
              <a:t>C) to that in the desorber (110</a:t>
            </a:r>
            <a:r>
              <a:rPr kumimoji="0" lang="en-US" sz="1400" b="0" i="0" u="none" strike="noStrike" kern="0" cap="none" spc="0" normalizeH="0" baseline="30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ＭＳ Ｐゴシック"/>
                <a:cs typeface="Calibri" pitchFamily="34" charset="0"/>
              </a:rPr>
              <a:t>o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ＭＳ Ｐゴシック"/>
                <a:cs typeface="Calibri" pitchFamily="34" charset="0"/>
              </a:rPr>
              <a:t>C - 115</a:t>
            </a:r>
            <a:r>
              <a:rPr kumimoji="0" lang="en-US" sz="1400" b="0" i="0" u="none" strike="noStrike" kern="0" cap="none" spc="0" normalizeH="0" baseline="30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ＭＳ Ｐゴシック"/>
                <a:cs typeface="Calibri" pitchFamily="34" charset="0"/>
              </a:rPr>
              <a:t>o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ＭＳ Ｐゴシック"/>
                <a:cs typeface="Calibri" pitchFamily="34" charset="0"/>
              </a:rPr>
              <a:t>C)</a:t>
            </a:r>
          </a:p>
          <a:p>
            <a:pPr marL="342900" marR="0" lvl="0" indent="-342900" algn="l" defTabSz="914400" rtl="0" eaLnBrk="1" fontAlgn="base" latinLnBrk="0" hangingPunct="1">
              <a:lnSpc>
                <a:spcPct val="114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ＭＳ Ｐゴシック"/>
                <a:cs typeface="Calibri" pitchFamily="34" charset="0"/>
              </a:rPr>
              <a:t>Heat of reaction</a:t>
            </a:r>
          </a:p>
          <a:p>
            <a:pPr marL="0" marR="0" lvl="0" indent="0" algn="l" defTabSz="914400" rtl="0" eaLnBrk="1" fontAlgn="base" latinLnBrk="0" hangingPunct="1">
              <a:lnSpc>
                <a:spcPct val="114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ＭＳ Ｐゴシック"/>
                <a:cs typeface="Calibri" pitchFamily="34" charset="0"/>
              </a:rPr>
              <a:t>Energy required to reverse the endothermic reaction between alkanolamines and CO</a:t>
            </a:r>
            <a:r>
              <a:rPr kumimoji="0" lang="en-US" sz="1400" b="0" i="0" u="none" strike="noStrike" kern="0" cap="none" spc="0" normalizeH="0" baseline="-25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ＭＳ Ｐゴシック"/>
                <a:cs typeface="Calibri" pitchFamily="34" charset="0"/>
              </a:rPr>
              <a:t>2</a:t>
            </a: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ＭＳ Ｐゴシック"/>
              <a:cs typeface="Calibri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14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ＭＳ Ｐゴシック"/>
                <a:cs typeface="Calibri" pitchFamily="34" charset="0"/>
              </a:rPr>
              <a:t>Generating the stripping vapor</a:t>
            </a:r>
          </a:p>
          <a:p>
            <a:pPr marL="0" marR="0" lvl="0" indent="0" algn="l" defTabSz="914400" rtl="0" eaLnBrk="1" fontAlgn="base" latinLnBrk="0" hangingPunct="1">
              <a:lnSpc>
                <a:spcPct val="114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ＭＳ Ｐゴシック"/>
                <a:cs typeface="Calibri" pitchFamily="34" charset="0"/>
              </a:rPr>
              <a:t>Energy required to produce stripping vapor (mostly steam) that transports the energy for the above two processes and to dilute the CO</a:t>
            </a:r>
            <a:r>
              <a:rPr kumimoji="0" lang="en-US" sz="1400" b="0" i="0" u="none" strike="noStrike" kern="0" cap="none" spc="0" normalizeH="0" baseline="-25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ＭＳ Ｐゴシック"/>
                <a:cs typeface="Calibri" pitchFamily="34" charset="0"/>
              </a:rPr>
              <a:t>2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ＭＳ Ｐゴシック"/>
                <a:cs typeface="Calibri" pitchFamily="34" charset="0"/>
              </a:rPr>
              <a:t> released in the desorber column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ＭＳ Ｐゴシック"/>
              <a:cs typeface="Calibri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ontent Placeholder 4"/>
              <p:cNvSpPr txBox="1">
                <a:spLocks/>
              </p:cNvSpPr>
              <p:nvPr/>
            </p:nvSpPr>
            <p:spPr bwMode="auto">
              <a:xfrm>
                <a:off x="4876800" y="1828800"/>
                <a:ext cx="3810000" cy="4114800"/>
              </a:xfrm>
              <a:prstGeom prst="rect">
                <a:avLst/>
              </a:prstGeom>
              <a:ln w="19050"/>
              <a:extLst/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8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4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0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18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18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18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18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18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18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14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sng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itchFamily="34" charset="0"/>
                    <a:ea typeface="ＭＳ Ｐゴシック"/>
                    <a:cs typeface="Calibri" pitchFamily="34" charset="0"/>
                  </a:rPr>
                  <a:t>Estimating these contributions</a:t>
                </a:r>
              </a:p>
              <a:p>
                <a:pPr marL="342900" marR="0" lvl="0" indent="-342900" algn="l" defTabSz="914400" rtl="0" eaLnBrk="1" fontAlgn="base" latinLnBrk="0" hangingPunct="1">
                  <a:lnSpc>
                    <a:spcPct val="114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  <a:defRPr/>
                </a:pPr>
                <a:r>
                  <a:rPr kumimoji="0" lang="en-US" sz="1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itchFamily="34" charset="0"/>
                    <a:ea typeface="ＭＳ Ｐゴシック"/>
                    <a:cs typeface="Calibri" pitchFamily="34" charset="0"/>
                  </a:rPr>
                  <a:t>Sensible heating</a:t>
                </a:r>
              </a:p>
              <a:p>
                <a:pPr marL="0" marR="0" lvl="0" indent="0" algn="l" defTabSz="914400" rtl="0" eaLnBrk="1" fontAlgn="base" latinLnBrk="0" hangingPunct="1">
                  <a:lnSpc>
                    <a:spcPct val="114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/>
                              <a:cs typeface="+mn-cs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kumimoji="0" lang="en-US" sz="14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/>
                                  <a:cs typeface="+mn-cs"/>
                                </a:rPr>
                              </m:ctrlPr>
                            </m:accPr>
                            <m:e>
                              <m:r>
                                <a:rPr kumimoji="0" lang="en-US" sz="14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/>
                                  <a:cs typeface="+mn-cs"/>
                                </a:rPr>
                                <m:t>𝑄</m:t>
                              </m:r>
                            </m:e>
                          </m:acc>
                        </m:e>
                        <m:sub>
                          <m:r>
                            <a:rPr kumimoji="0" lang="en-US" sz="1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/>
                              <a:cs typeface="+mn-cs"/>
                            </a:rPr>
                            <m:t>𝑠𝑒𝑛</m:t>
                          </m:r>
                        </m:sub>
                      </m:sSub>
                      <m:r>
                        <a:rPr kumimoji="0" lang="en-US" sz="14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/>
                          <a:cs typeface="+mn-cs"/>
                        </a:rPr>
                        <m:t>=</m:t>
                      </m:r>
                      <m:sSub>
                        <m:sSubPr>
                          <m:ctrlPr>
                            <a:rPr kumimoji="0" lang="en-US" sz="1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/>
                              <a:cs typeface="+mn-cs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kumimoji="0" lang="en-US" sz="14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/>
                                  <a:cs typeface="+mn-cs"/>
                                </a:rPr>
                              </m:ctrlPr>
                            </m:accPr>
                            <m:e>
                              <m:r>
                                <a:rPr kumimoji="0" lang="en-US" sz="14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/>
                                  <a:cs typeface="+mn-cs"/>
                                </a:rPr>
                                <m:t>𝑚</m:t>
                              </m:r>
                            </m:e>
                          </m:acc>
                        </m:e>
                        <m:sub>
                          <m:r>
                            <a:rPr kumimoji="0" lang="en-US" sz="1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/>
                              <a:cs typeface="+mn-cs"/>
                            </a:rPr>
                            <m:t>𝑎𝑚𝑖𝑛𝑒</m:t>
                          </m:r>
                        </m:sub>
                      </m:sSub>
                      <m:r>
                        <a:rPr kumimoji="0" lang="en-US" sz="14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/>
                          <a:ea typeface="Cambria Math"/>
                          <a:cs typeface="+mn-cs"/>
                        </a:rPr>
                        <m:t>∙</m:t>
                      </m:r>
                      <m:sSub>
                        <m:sSubPr>
                          <m:ctrlPr>
                            <a:rPr kumimoji="0" lang="en-US" sz="1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Cambria Math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1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Cambria Math"/>
                              <a:cs typeface="+mn-cs"/>
                            </a:rPr>
                            <m:t>𝑐</m:t>
                          </m:r>
                        </m:e>
                        <m:sub>
                          <m:r>
                            <a:rPr kumimoji="0" lang="en-US" sz="1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Cambria Math"/>
                              <a:cs typeface="+mn-cs"/>
                            </a:rPr>
                            <m:t>𝑝</m:t>
                          </m:r>
                          <m:r>
                            <a:rPr kumimoji="0" lang="en-US" sz="1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Cambria Math"/>
                              <a:cs typeface="+mn-cs"/>
                            </a:rPr>
                            <m:t>, </m:t>
                          </m:r>
                          <m:r>
                            <a:rPr kumimoji="0" lang="en-US" sz="1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Cambria Math"/>
                              <a:cs typeface="+mn-cs"/>
                            </a:rPr>
                            <m:t>𝑎𝑚𝑖𝑛𝑒</m:t>
                          </m:r>
                        </m:sub>
                      </m:sSub>
                      <m:r>
                        <a:rPr kumimoji="0" lang="en-US" sz="14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/>
                          <a:ea typeface="Cambria Math"/>
                          <a:cs typeface="+mn-cs"/>
                        </a:rPr>
                        <m:t>∙</m:t>
                      </m:r>
                      <m:d>
                        <m:dPr>
                          <m:ctrlPr>
                            <a:rPr kumimoji="0" lang="en-US" sz="1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Cambria Math"/>
                              <a:cs typeface="+mn-cs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kumimoji="0" lang="en-US" sz="14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/>
                                  <a:ea typeface="Cambria Math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14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/>
                                  <a:ea typeface="Cambria Math"/>
                                  <a:cs typeface="+mn-cs"/>
                                </a:rPr>
                                <m:t>𝑇</m:t>
                              </m:r>
                            </m:e>
                            <m:sub>
                              <m:r>
                                <a:rPr kumimoji="0" lang="en-US" sz="14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/>
                                  <a:ea typeface="Cambria Math"/>
                                  <a:cs typeface="+mn-cs"/>
                                </a:rPr>
                                <m:t>𝑠𝑡𝑟𝑖𝑝𝑝𝑒𝑟</m:t>
                              </m:r>
                            </m:sub>
                          </m:sSub>
                          <m:r>
                            <a:rPr kumimoji="0" lang="en-US" sz="1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Cambria Math"/>
                              <a:cs typeface="+mn-cs"/>
                            </a:rPr>
                            <m:t>−</m:t>
                          </m:r>
                          <m:sSub>
                            <m:sSubPr>
                              <m:ctrlPr>
                                <a:rPr kumimoji="0" lang="en-US" sz="14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/>
                                  <a:ea typeface="Cambria Math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14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/>
                                  <a:ea typeface="Cambria Math"/>
                                  <a:cs typeface="+mn-cs"/>
                                </a:rPr>
                                <m:t>𝑇</m:t>
                              </m:r>
                            </m:e>
                            <m:sub>
                              <m:r>
                                <a:rPr kumimoji="0" lang="en-US" sz="14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/>
                                  <a:ea typeface="Cambria Math"/>
                                  <a:cs typeface="+mn-cs"/>
                                </a:rPr>
                                <m:t>𝑎𝑚𝑖𝑛𝑒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kumimoji="0" 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itchFamily="34" charset="0"/>
                  <a:ea typeface="Cambria Math"/>
                  <a:cs typeface="Calibri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14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itchFamily="34" charset="0"/>
                    <a:ea typeface="ＭＳ Ｐゴシック"/>
                    <a:cs typeface="Calibri" pitchFamily="34" charset="0"/>
                  </a:rPr>
                  <a:t>Assumption:</a:t>
                </a:r>
                <a:r>
                  <a:rPr kumimoji="0" lang="en-US" sz="14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itchFamily="34" charset="0"/>
                    <a:ea typeface="ＭＳ Ｐゴシック"/>
                    <a:cs typeface="Calibri" pitchFamily="34" charset="0"/>
                  </a:rPr>
                  <a:t> Amine flow-rate and properties remain constant in the stripper</a:t>
                </a:r>
              </a:p>
              <a:p>
                <a:pPr marL="342900" marR="0" lvl="0" indent="-342900" algn="l" defTabSz="914400" rtl="0" eaLnBrk="1" fontAlgn="base" latinLnBrk="0" hangingPunct="1">
                  <a:lnSpc>
                    <a:spcPct val="114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  <a:defRPr/>
                </a:pPr>
                <a:r>
                  <a:rPr kumimoji="0" lang="en-US" sz="1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itchFamily="34" charset="0"/>
                    <a:ea typeface="ＭＳ Ｐゴシック"/>
                    <a:cs typeface="Calibri" pitchFamily="34" charset="0"/>
                  </a:rPr>
                  <a:t>Heat of reaction</a:t>
                </a:r>
                <a:endPara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itchFamily="34" charset="0"/>
                  <a:ea typeface="ＭＳ Ｐゴシック"/>
                  <a:cs typeface="Calibri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14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4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/>
                              <a:cs typeface="+mn-cs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kumimoji="0" lang="en-US" sz="1400" b="0" i="1" u="none" strike="noStrike" kern="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/>
                                  <a:cs typeface="+mn-cs"/>
                                </a:rPr>
                              </m:ctrlPr>
                            </m:accPr>
                            <m:e>
                              <m:r>
                                <a:rPr kumimoji="0" lang="en-US" sz="1400" b="0" i="1" u="none" strike="noStrike" kern="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/>
                                  <a:cs typeface="+mn-cs"/>
                                </a:rPr>
                                <m:t>𝑄</m:t>
                              </m:r>
                            </m:e>
                          </m:acc>
                        </m:e>
                        <m:sub>
                          <m:r>
                            <a:rPr kumimoji="0" lang="en-US" sz="1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/>
                              <a:cs typeface="+mn-cs"/>
                            </a:rPr>
                            <m:t>𝑟𝑥𝑛</m:t>
                          </m:r>
                        </m:sub>
                      </m:sSub>
                      <m:r>
                        <a:rPr kumimoji="0" lang="en-US" sz="14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/>
                          <a:cs typeface="+mn-cs"/>
                        </a:rPr>
                        <m:t>=</m:t>
                      </m:r>
                      <m:sSub>
                        <m:sSubPr>
                          <m:ctrlPr>
                            <a:rPr kumimoji="0" lang="en-US" sz="14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/>
                              <a:cs typeface="+mn-cs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kumimoji="0" lang="en-US" sz="1400" b="0" i="1" u="none" strike="noStrike" kern="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/>
                                  <a:cs typeface="+mn-cs"/>
                                </a:rPr>
                              </m:ctrlPr>
                            </m:accPr>
                            <m:e>
                              <m:r>
                                <a:rPr kumimoji="0" lang="en-US" sz="1400" b="0" i="1" u="none" strike="noStrike" kern="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/>
                                  <a:cs typeface="+mn-cs"/>
                                </a:rPr>
                                <m:t>𝑚</m:t>
                              </m:r>
                            </m:e>
                          </m:acc>
                        </m:e>
                        <m:sub>
                          <m:r>
                            <a:rPr kumimoji="0" lang="en-US" sz="1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/>
                              <a:cs typeface="+mn-cs"/>
                            </a:rPr>
                            <m:t>𝐶𝑂</m:t>
                          </m:r>
                          <m:r>
                            <a:rPr kumimoji="0" lang="en-US" sz="1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/>
                              <a:cs typeface="+mn-cs"/>
                            </a:rPr>
                            <m:t>2</m:t>
                          </m:r>
                        </m:sub>
                      </m:sSub>
                      <m:r>
                        <a:rPr kumimoji="0" lang="en-US" sz="14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/>
                          <a:ea typeface="Cambria Math"/>
                          <a:cs typeface="+mn-cs"/>
                        </a:rPr>
                        <m:t>∙</m:t>
                      </m:r>
                      <m:sSub>
                        <m:sSubPr>
                          <m:ctrlPr>
                            <a:rPr kumimoji="0" lang="en-US" sz="14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Cambria Math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1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Cambria Math"/>
                              <a:cs typeface="+mn-cs"/>
                            </a:rPr>
                            <m:t>∆</m:t>
                          </m:r>
                          <m:r>
                            <a:rPr kumimoji="0" lang="en-US" sz="1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Cambria Math"/>
                              <a:cs typeface="+mn-cs"/>
                            </a:rPr>
                            <m:t>𝐻</m:t>
                          </m:r>
                        </m:e>
                        <m:sub>
                          <m:r>
                            <a:rPr kumimoji="0" lang="en-US" sz="1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Cambria Math"/>
                              <a:cs typeface="+mn-cs"/>
                            </a:rPr>
                            <m:t>𝑟𝑥𝑛</m:t>
                          </m:r>
                        </m:sub>
                      </m:sSub>
                    </m:oMath>
                  </m:oMathPara>
                </a14:m>
                <a:endPara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itchFamily="34" charset="0"/>
                  <a:ea typeface="Cambria Math"/>
                  <a:cs typeface="Calibri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14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itchFamily="34" charset="0"/>
                    <a:ea typeface="ＭＳ Ｐゴシック"/>
                    <a:cs typeface="Calibri" pitchFamily="34" charset="0"/>
                  </a:rPr>
                  <a:t>Assumption:</a:t>
                </a:r>
                <a:r>
                  <a:rPr kumimoji="0" 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itchFamily="34" charset="0"/>
                    <a:ea typeface="ＭＳ Ｐゴシック"/>
                    <a:cs typeface="Calibri" pitchFamily="34" charset="0"/>
                  </a:rPr>
                  <a:t> </a:t>
                </a:r>
                <a:r>
                  <a:rPr kumimoji="0" lang="en-US" sz="14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itchFamily="34" charset="0"/>
                    <a:ea typeface="ＭＳ Ｐゴシック"/>
                    <a:cs typeface="Calibri" pitchFamily="34" charset="0"/>
                  </a:rPr>
                  <a:t>Heat of reaction is independent of temperature and CO</a:t>
                </a:r>
                <a:r>
                  <a:rPr kumimoji="0" lang="en-US" sz="1400" b="0" i="0" u="none" strike="noStrike" kern="0" cap="none" spc="0" normalizeH="0" baseline="-2500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itchFamily="34" charset="0"/>
                    <a:ea typeface="ＭＳ Ｐゴシック"/>
                    <a:cs typeface="Calibri" pitchFamily="34" charset="0"/>
                  </a:rPr>
                  <a:t>2</a:t>
                </a:r>
                <a:r>
                  <a:rPr kumimoji="0" lang="en-US" sz="14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itchFamily="34" charset="0"/>
                    <a:ea typeface="ＭＳ Ｐゴシック"/>
                    <a:cs typeface="Calibri" pitchFamily="34" charset="0"/>
                  </a:rPr>
                  <a:t> loading of amine</a:t>
                </a:r>
                <a:endPara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itchFamily="34" charset="0"/>
                  <a:ea typeface="ＭＳ Ｐゴシック"/>
                  <a:cs typeface="Calibri" pitchFamily="34" charset="0"/>
                </a:endParaRPr>
              </a:p>
              <a:p>
                <a:pPr marL="342900" marR="0" lvl="0" indent="-342900" algn="l" defTabSz="914400" rtl="0" eaLnBrk="1" fontAlgn="base" latinLnBrk="0" hangingPunct="1">
                  <a:lnSpc>
                    <a:spcPct val="114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  <a:defRPr/>
                </a:pPr>
                <a:r>
                  <a:rPr kumimoji="0" lang="en-US" sz="16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itchFamily="34" charset="0"/>
                    <a:ea typeface="ＭＳ Ｐゴシック"/>
                    <a:cs typeface="Calibri" pitchFamily="34" charset="0"/>
                  </a:rPr>
                  <a:t>Generating the stripping vapor</a:t>
                </a:r>
                <a:endPara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itchFamily="34" charset="0"/>
                  <a:ea typeface="ＭＳ Ｐゴシック"/>
                  <a:cs typeface="Calibri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14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4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/>
                              <a:cs typeface="+mn-cs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kumimoji="0" lang="en-US" sz="1400" b="0" i="1" u="none" strike="noStrike" kern="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/>
                                  <a:cs typeface="+mn-cs"/>
                                </a:rPr>
                              </m:ctrlPr>
                            </m:accPr>
                            <m:e>
                              <m:r>
                                <a:rPr kumimoji="0" lang="en-US" sz="1400" b="0" i="1" u="none" strike="noStrike" kern="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/>
                                  <a:cs typeface="+mn-cs"/>
                                </a:rPr>
                                <m:t>𝑄</m:t>
                              </m:r>
                            </m:e>
                          </m:acc>
                        </m:e>
                        <m:sub>
                          <m:r>
                            <a:rPr kumimoji="0" lang="en-US" sz="14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/>
                              <a:cs typeface="+mn-cs"/>
                            </a:rPr>
                            <m:t>𝑠</m:t>
                          </m:r>
                          <m:r>
                            <a:rPr kumimoji="0" lang="en-US" sz="1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/>
                              <a:cs typeface="+mn-cs"/>
                            </a:rPr>
                            <m:t>𝑡𝑟𝑝</m:t>
                          </m:r>
                        </m:sub>
                      </m:sSub>
                      <m:r>
                        <a:rPr kumimoji="0" lang="en-US" sz="14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/>
                          <a:cs typeface="+mn-cs"/>
                        </a:rPr>
                        <m:t>=</m:t>
                      </m:r>
                      <m:sSub>
                        <m:sSubPr>
                          <m:ctrlPr>
                            <a:rPr kumimoji="0" lang="en-US" sz="14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/>
                              <a:cs typeface="+mn-cs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kumimoji="0" lang="en-US" sz="1400" b="0" i="1" u="none" strike="noStrike" kern="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/>
                                  <a:cs typeface="+mn-cs"/>
                                </a:rPr>
                              </m:ctrlPr>
                            </m:accPr>
                            <m:e>
                              <m:r>
                                <a:rPr kumimoji="0" lang="en-US" sz="1400" b="0" i="1" u="none" strike="noStrike" kern="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/>
                                  <a:cs typeface="+mn-cs"/>
                                </a:rPr>
                                <m:t>𝑚</m:t>
                              </m:r>
                            </m:e>
                          </m:acc>
                        </m:e>
                        <m:sub>
                          <m:r>
                            <a:rPr kumimoji="0" lang="en-US" sz="1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/>
                              <a:cs typeface="+mn-cs"/>
                            </a:rPr>
                            <m:t>𝑐𝑜𝑛𝑑</m:t>
                          </m:r>
                          <m:r>
                            <a:rPr kumimoji="0" lang="en-US" sz="1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/>
                              <a:cs typeface="+mn-cs"/>
                            </a:rPr>
                            <m:t>, </m:t>
                          </m:r>
                          <m:r>
                            <a:rPr kumimoji="0" lang="en-US" sz="1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/>
                              <a:cs typeface="+mn-cs"/>
                            </a:rPr>
                            <m:t>𝑤𝑎𝑡𝑒𝑟</m:t>
                          </m:r>
                        </m:sub>
                      </m:sSub>
                      <m:r>
                        <a:rPr kumimoji="0" lang="en-US" sz="14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/>
                          <a:ea typeface="Cambria Math"/>
                          <a:cs typeface="+mn-cs"/>
                        </a:rPr>
                        <m:t>∙</m:t>
                      </m:r>
                      <m:sSub>
                        <m:sSubPr>
                          <m:ctrlPr>
                            <a:rPr kumimoji="0" lang="en-US" sz="14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Cambria Math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1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Cambria Math"/>
                              <a:cs typeface="+mn-cs"/>
                            </a:rPr>
                            <m:t>∆</m:t>
                          </m:r>
                          <m:r>
                            <a:rPr kumimoji="0" lang="en-US" sz="1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Cambria Math"/>
                              <a:cs typeface="+mn-cs"/>
                            </a:rPr>
                            <m:t>𝐻</m:t>
                          </m:r>
                        </m:e>
                        <m:sub>
                          <m:r>
                            <a:rPr kumimoji="0" lang="en-US" sz="1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Cambria Math"/>
                              <a:cs typeface="+mn-cs"/>
                            </a:rPr>
                            <m:t>𝐿𝑎𝑡𝑒𝑛𝑡</m:t>
                          </m:r>
                          <m:r>
                            <a:rPr kumimoji="0" lang="en-US" sz="1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Cambria Math"/>
                              <a:cs typeface="+mn-cs"/>
                            </a:rPr>
                            <m:t>, </m:t>
                          </m:r>
                          <m:r>
                            <a:rPr kumimoji="0" lang="en-US" sz="1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Cambria Math"/>
                              <a:cs typeface="+mn-cs"/>
                            </a:rPr>
                            <m:t>𝑣𝑎𝑝</m:t>
                          </m:r>
                        </m:sub>
                      </m:sSub>
                    </m:oMath>
                  </m:oMathPara>
                </a14:m>
                <a:endPara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itchFamily="34" charset="0"/>
                  <a:ea typeface="Cambria Math"/>
                  <a:cs typeface="Calibri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14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itchFamily="34" charset="0"/>
                    <a:ea typeface="ＭＳ Ｐゴシック"/>
                    <a:cs typeface="Calibri" pitchFamily="34" charset="0"/>
                  </a:rPr>
                  <a:t>Assumption:</a:t>
                </a:r>
                <a:r>
                  <a:rPr kumimoji="0" 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itchFamily="34" charset="0"/>
                    <a:ea typeface="ＭＳ Ｐゴシック"/>
                    <a:cs typeface="Calibri" pitchFamily="34" charset="0"/>
                  </a:rPr>
                  <a:t> </a:t>
                </a:r>
                <a:r>
                  <a:rPr kumimoji="0" lang="en-US" sz="14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itchFamily="34" charset="0"/>
                    <a:ea typeface="ＭＳ Ｐゴシック"/>
                    <a:cs typeface="Calibri" pitchFamily="34" charset="0"/>
                  </a:rPr>
                  <a:t>All stripping vapor gets condensed in the partial condenser</a:t>
                </a:r>
                <a:endPara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itchFamily="34" charset="0"/>
                  <a:ea typeface="ＭＳ Ｐゴシック"/>
                  <a:cs typeface="Calibri" pitchFamily="34" charset="0"/>
                </a:endParaRPr>
              </a:p>
            </p:txBody>
          </p:sp>
        </mc:Choice>
        <mc:Fallback xmlns="">
          <p:sp>
            <p:nvSpPr>
              <p:cNvPr id="13" name="Content Placeholder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76800" y="1828800"/>
                <a:ext cx="3810000" cy="4114800"/>
              </a:xfrm>
              <a:prstGeom prst="rect">
                <a:avLst/>
              </a:prstGeom>
              <a:blipFill rotWithShape="1">
                <a:blip r:embed="rId2"/>
                <a:stretch>
                  <a:fillRect l="-1115" t="-147"/>
                </a:stretch>
              </a:blipFill>
              <a:ln w="19050"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14"/>
          <p:cNvSpPr/>
          <p:nvPr/>
        </p:nvSpPr>
        <p:spPr bwMode="auto">
          <a:xfrm>
            <a:off x="4929250" y="3371228"/>
            <a:ext cx="3657600" cy="2225040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Arial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037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514600" y="28575"/>
            <a:ext cx="6492240" cy="914400"/>
          </a:xfrm>
        </p:spPr>
        <p:txBody>
          <a:bodyPr>
            <a:normAutofit fontScale="90000"/>
          </a:bodyPr>
          <a:lstStyle/>
          <a:p>
            <a:r>
              <a:rPr lang="en-US" sz="3200" dirty="0" smtClean="0"/>
              <a:t>Dissecting the Reboiler Energy Duty</a:t>
            </a:r>
            <a:br>
              <a:rPr lang="en-US" sz="3200" dirty="0" smtClean="0"/>
            </a:br>
            <a:r>
              <a:rPr lang="en-US" sz="2800" dirty="0" smtClean="0"/>
              <a:t>Contributions of physical processes</a:t>
            </a:r>
            <a:endParaRPr lang="en-US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91978601"/>
              </p:ext>
            </p:extLst>
          </p:nvPr>
        </p:nvGraphicFramePr>
        <p:xfrm>
          <a:off x="1005840" y="1100468"/>
          <a:ext cx="7132320" cy="5349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914400" y="6400347"/>
            <a:ext cx="731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Calibri" pitchFamily="34" charset="0"/>
                <a:cs typeface="Calibri" pitchFamily="34" charset="0"/>
              </a:rPr>
              <a:t>Contribution of constituent physical processes to reboiler energy duty – A representative case (DEA 40 wt%, 150 kPa) [</a:t>
            </a:r>
            <a:r>
              <a:rPr lang="en-US" sz="1400" b="1" dirty="0" smtClean="0">
                <a:latin typeface="Calibri" pitchFamily="34" charset="0"/>
                <a:cs typeface="Calibri" pitchFamily="34" charset="0"/>
              </a:rPr>
              <a:t>Ref:</a:t>
            </a:r>
            <a:r>
              <a:rPr lang="en-US" sz="14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1400" dirty="0">
                <a:latin typeface="Calibri" pitchFamily="34" charset="0"/>
                <a:cs typeface="Calibri" pitchFamily="34" charset="0"/>
              </a:rPr>
              <a:t>7</a:t>
            </a:r>
            <a:r>
              <a:rPr lang="en-US" sz="1400" dirty="0" smtClean="0">
                <a:latin typeface="Calibri" pitchFamily="34" charset="0"/>
                <a:cs typeface="Calibri" pitchFamily="34" charset="0"/>
              </a:rPr>
              <a:t>]</a:t>
            </a:r>
            <a:endParaRPr lang="en-US" sz="1400" baseline="300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7412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Current Research on Developing Novel Absorbents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50225"/>
            <a:ext cx="8229600" cy="2651760"/>
          </a:xfrm>
        </p:spPr>
        <p:txBody>
          <a:bodyPr>
            <a:normAutofit fontScale="77500" lnSpcReduction="20000"/>
          </a:bodyPr>
          <a:lstStyle/>
          <a:p>
            <a:r>
              <a:rPr lang="en-US" b="1" dirty="0" smtClean="0"/>
              <a:t>University of Texas at Austin</a:t>
            </a:r>
          </a:p>
          <a:p>
            <a:pPr lvl="1"/>
            <a:r>
              <a:rPr lang="en-US" dirty="0" smtClean="0"/>
              <a:t>Piperazine promoted Potassium Carbonate (PZ/K</a:t>
            </a:r>
            <a:r>
              <a:rPr lang="en-US" baseline="-25000" dirty="0" smtClean="0"/>
              <a:t>2</a:t>
            </a:r>
            <a:r>
              <a:rPr lang="en-US" dirty="0" smtClean="0"/>
              <a:t>CO</a:t>
            </a:r>
            <a:r>
              <a:rPr lang="en-US" baseline="-25000" dirty="0" smtClean="0"/>
              <a:t>3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Concentrated Piperazine (PZ)</a:t>
            </a:r>
          </a:p>
          <a:p>
            <a:r>
              <a:rPr lang="en-US" b="1" dirty="0" smtClean="0"/>
              <a:t>Alstom</a:t>
            </a:r>
          </a:p>
          <a:p>
            <a:pPr lvl="1"/>
            <a:r>
              <a:rPr lang="en-US" dirty="0" smtClean="0"/>
              <a:t>Chilled Ammonia Process</a:t>
            </a:r>
          </a:p>
          <a:p>
            <a:r>
              <a:rPr lang="en-US" b="1" dirty="0" smtClean="0"/>
              <a:t>Mitsubishi Heavy Industries</a:t>
            </a:r>
          </a:p>
          <a:p>
            <a:pPr lvl="1"/>
            <a:r>
              <a:rPr lang="en-US" dirty="0" smtClean="0"/>
              <a:t>Hindered amines (KS-1, KS-2)</a:t>
            </a:r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2750" y="1227799"/>
            <a:ext cx="4572000" cy="1198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090550" y="1364242"/>
            <a:ext cx="219456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Calibri" pitchFamily="34" charset="0"/>
                <a:cs typeface="Calibri" pitchFamily="34" charset="0"/>
              </a:rPr>
              <a:t>Influences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>
                <a:latin typeface="Calibri" pitchFamily="34" charset="0"/>
                <a:cs typeface="Calibri" pitchFamily="34" charset="0"/>
              </a:rPr>
              <a:t>Heat of reaction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>
                <a:latin typeface="Calibri" pitchFamily="34" charset="0"/>
                <a:cs typeface="Calibri" pitchFamily="34" charset="0"/>
              </a:rPr>
              <a:t>Sensible heating</a:t>
            </a:r>
            <a:endParaRPr lang="en-US" sz="1600" dirty="0"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1106133" y="5357750"/>
            <a:ext cx="6923567" cy="1188851"/>
            <a:chOff x="1371600" y="2825999"/>
            <a:chExt cx="6923567" cy="1188851"/>
          </a:xfrm>
        </p:grpSpPr>
        <p:pic>
          <p:nvPicPr>
            <p:cNvPr id="6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1600" y="2825999"/>
              <a:ext cx="4572000" cy="11888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6100607" y="2943968"/>
              <a:ext cx="2194560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latin typeface="Calibri" pitchFamily="34" charset="0"/>
                  <a:cs typeface="Calibri" pitchFamily="34" charset="0"/>
                </a:rPr>
                <a:t>Influences</a:t>
              </a:r>
            </a:p>
            <a:p>
              <a:pPr marL="285750" indent="-285750">
                <a:buFont typeface="Arial" pitchFamily="34" charset="0"/>
                <a:buChar char="•"/>
              </a:pPr>
              <a:r>
                <a:rPr lang="en-US" sz="1600" dirty="0" smtClean="0">
                  <a:latin typeface="Calibri" pitchFamily="34" charset="0"/>
                  <a:cs typeface="Calibri" pitchFamily="34" charset="0"/>
                </a:rPr>
                <a:t>Stripping vapor</a:t>
              </a:r>
            </a:p>
            <a:p>
              <a:pPr marL="285750" indent="-285750">
                <a:buFont typeface="Arial" pitchFamily="34" charset="0"/>
                <a:buChar char="•"/>
              </a:pPr>
              <a:r>
                <a:rPr lang="en-US" sz="1600" dirty="0" smtClean="0">
                  <a:latin typeface="Calibri" pitchFamily="34" charset="0"/>
                  <a:cs typeface="Calibri" pitchFamily="34" charset="0"/>
                </a:rPr>
                <a:t>Sensible heating</a:t>
              </a:r>
              <a:endParaRPr lang="en-US" sz="1600" dirty="0">
                <a:latin typeface="Calibri" pitchFamily="34" charset="0"/>
                <a:cs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13042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-1524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Why Water?</a:t>
            </a:r>
            <a:br>
              <a:rPr lang="en-US" dirty="0" smtClean="0"/>
            </a:br>
            <a:r>
              <a:rPr lang="en-US" sz="2200" dirty="0" smtClean="0"/>
              <a:t>A comparison of the Heat of Vaporization and Specific Heat Capacity</a:t>
            </a:r>
            <a:endParaRPr lang="en-US" dirty="0"/>
          </a:p>
        </p:txBody>
      </p:sp>
      <p:graphicFrame>
        <p:nvGraphicFramePr>
          <p:cNvPr id="8" name="Chart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131075"/>
              </p:ext>
            </p:extLst>
          </p:nvPr>
        </p:nvGraphicFramePr>
        <p:xfrm>
          <a:off x="450470" y="1070748"/>
          <a:ext cx="82296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Char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3519070"/>
              </p:ext>
            </p:extLst>
          </p:nvPr>
        </p:nvGraphicFramePr>
        <p:xfrm>
          <a:off x="457200" y="3886200"/>
          <a:ext cx="82296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228600" y="6582051"/>
            <a:ext cx="8686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+mj-lt"/>
                <a:cs typeface="Calibri" pitchFamily="34" charset="0"/>
              </a:rPr>
              <a:t>Comparison of specific heat capacity and heat of vaporization of water and various alcohols [</a:t>
            </a:r>
            <a:r>
              <a:rPr lang="en-US" sz="1400" b="1" dirty="0" smtClean="0">
                <a:latin typeface="+mj-lt"/>
                <a:cs typeface="Calibri" pitchFamily="34" charset="0"/>
              </a:rPr>
              <a:t>Ref</a:t>
            </a:r>
            <a:r>
              <a:rPr lang="en-US" sz="1400" b="1" smtClean="0">
                <a:latin typeface="+mj-lt"/>
                <a:cs typeface="Calibri" pitchFamily="34" charset="0"/>
              </a:rPr>
              <a:t>:</a:t>
            </a:r>
            <a:r>
              <a:rPr lang="en-US" sz="1400" smtClean="0">
                <a:latin typeface="+mj-lt"/>
                <a:cs typeface="Calibri" pitchFamily="34" charset="0"/>
              </a:rPr>
              <a:t> </a:t>
            </a:r>
            <a:r>
              <a:rPr lang="en-US" sz="1400">
                <a:latin typeface="+mj-lt"/>
                <a:cs typeface="Calibri" pitchFamily="34" charset="0"/>
              </a:rPr>
              <a:t>8</a:t>
            </a:r>
            <a:r>
              <a:rPr lang="en-US" sz="1400" smtClean="0">
                <a:latin typeface="+mj-lt"/>
                <a:cs typeface="Calibri" pitchFamily="34" charset="0"/>
              </a:rPr>
              <a:t>]</a:t>
            </a:r>
            <a:endParaRPr lang="en-US" sz="1400" baseline="30000" dirty="0">
              <a:latin typeface="+mj-lt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9348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5660066" y="1219200"/>
            <a:ext cx="1371600" cy="4297680"/>
            <a:chOff x="5660066" y="1219200"/>
            <a:chExt cx="1371600" cy="4297680"/>
          </a:xfrm>
        </p:grpSpPr>
        <p:sp>
          <p:nvSpPr>
            <p:cNvPr id="3" name="Rectangle 2"/>
            <p:cNvSpPr/>
            <p:nvPr/>
          </p:nvSpPr>
          <p:spPr>
            <a:xfrm>
              <a:off x="5660066" y="1219200"/>
              <a:ext cx="1371600" cy="4297680"/>
            </a:xfrm>
            <a:prstGeom prst="rect">
              <a:avLst/>
            </a:prstGeom>
            <a:solidFill>
              <a:srgbClr val="FF0000">
                <a:alpha val="21000"/>
              </a:srgb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013847" y="1447800"/>
              <a:ext cx="615553" cy="2743200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en-US" sz="1400" b="1" dirty="0" smtClean="0"/>
                <a:t>Rich Amine Loadings</a:t>
              </a:r>
            </a:p>
            <a:p>
              <a:pPr algn="ctr"/>
              <a:r>
                <a:rPr lang="en-US" sz="1400" b="1" dirty="0" smtClean="0"/>
                <a:t>Moles-CO</a:t>
              </a:r>
              <a:r>
                <a:rPr lang="en-US" sz="1400" b="1" baseline="-25000" dirty="0" smtClean="0"/>
                <a:t>2</a:t>
              </a:r>
              <a:r>
                <a:rPr lang="en-US" sz="1400" b="1" dirty="0" smtClean="0"/>
                <a:t>/mole-amine</a:t>
              </a:r>
              <a:endParaRPr lang="en-US" sz="1400" b="1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0"/>
            <a:ext cx="8229600" cy="914400"/>
          </a:xfrm>
        </p:spPr>
        <p:txBody>
          <a:bodyPr>
            <a:normAutofit fontScale="90000"/>
          </a:bodyPr>
          <a:lstStyle/>
          <a:p>
            <a:pPr algn="r"/>
            <a:r>
              <a:rPr lang="en-US" sz="3600" b="1" dirty="0" smtClean="0"/>
              <a:t>Vapor-liquid Equilibrium</a:t>
            </a:r>
            <a:br>
              <a:rPr lang="en-US" sz="3600" b="1" dirty="0" smtClean="0"/>
            </a:br>
            <a:r>
              <a:rPr lang="en-US" sz="3100" b="1" dirty="0" smtClean="0"/>
              <a:t>Effect of Methanol </a:t>
            </a:r>
            <a:r>
              <a:rPr lang="en-US" sz="3100" dirty="0"/>
              <a:t>A</a:t>
            </a:r>
            <a:r>
              <a:rPr lang="en-US" sz="3100" b="1" dirty="0" smtClean="0"/>
              <a:t>ddition</a:t>
            </a:r>
            <a:endParaRPr lang="en-US" sz="36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228600" y="6582051"/>
            <a:ext cx="8686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+mj-lt"/>
                <a:cs typeface="Calibri" pitchFamily="34" charset="0"/>
              </a:rPr>
              <a:t>Comparison of vapor liquid equilibrium for aqueous diethanolamine – with and without methanol [</a:t>
            </a:r>
            <a:r>
              <a:rPr lang="en-US" sz="1400" b="1" dirty="0" smtClean="0">
                <a:latin typeface="+mj-lt"/>
                <a:cs typeface="Calibri" pitchFamily="34" charset="0"/>
              </a:rPr>
              <a:t>Ref:</a:t>
            </a:r>
            <a:r>
              <a:rPr lang="en-US" sz="1400" dirty="0" smtClean="0">
                <a:latin typeface="+mj-lt"/>
                <a:cs typeface="Calibri" pitchFamily="34" charset="0"/>
              </a:rPr>
              <a:t> 9, 10]</a:t>
            </a:r>
            <a:endParaRPr lang="en-US" sz="1400" baseline="30000" dirty="0">
              <a:latin typeface="+mj-lt"/>
              <a:cs typeface="Calibri" pitchFamily="34" charset="0"/>
            </a:endParaRP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67593269"/>
              </p:ext>
            </p:extLst>
          </p:nvPr>
        </p:nvGraphicFramePr>
        <p:xfrm>
          <a:off x="446567" y="1066800"/>
          <a:ext cx="8229600" cy="548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Rectangle 8"/>
          <p:cNvSpPr/>
          <p:nvPr/>
        </p:nvSpPr>
        <p:spPr>
          <a:xfrm>
            <a:off x="2906233" y="1219200"/>
            <a:ext cx="685800" cy="4297680"/>
          </a:xfrm>
          <a:prstGeom prst="rect">
            <a:avLst/>
          </a:prstGeom>
          <a:solidFill>
            <a:srgbClr val="00B0F0">
              <a:alpha val="21000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938132" y="2245275"/>
            <a:ext cx="615553" cy="27432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n-US" sz="1400" b="1" dirty="0" smtClean="0"/>
              <a:t>Lean Amine Loadings</a:t>
            </a:r>
          </a:p>
          <a:p>
            <a:pPr algn="ctr"/>
            <a:r>
              <a:rPr lang="en-US" sz="1400" b="1" dirty="0" smtClean="0"/>
              <a:t>Moles-CO</a:t>
            </a:r>
            <a:r>
              <a:rPr lang="en-US" sz="1400" b="1" baseline="-25000" dirty="0" smtClean="0"/>
              <a:t>2</a:t>
            </a:r>
            <a:r>
              <a:rPr lang="en-US" sz="1400" b="1" dirty="0" smtClean="0"/>
              <a:t>/mole-amine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2694834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-15240"/>
            <a:ext cx="7498080" cy="914400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Approaches to Modeling Amine Absorption</a:t>
            </a:r>
            <a:endParaRPr lang="en-US" sz="31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143000"/>
            <a:ext cx="8229600" cy="519021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1123750" y="3013752"/>
            <a:ext cx="7944050" cy="2863273"/>
            <a:chOff x="1123750" y="3013752"/>
            <a:chExt cx="7944050" cy="2863273"/>
          </a:xfrm>
        </p:grpSpPr>
        <p:cxnSp>
          <p:nvCxnSpPr>
            <p:cNvPr id="7" name="Straight Arrow Connector 6"/>
            <p:cNvCxnSpPr>
              <a:cxnSpLocks noChangeAspect="1"/>
            </p:cNvCxnSpPr>
            <p:nvPr/>
          </p:nvCxnSpPr>
          <p:spPr>
            <a:xfrm flipV="1">
              <a:off x="1123750" y="3013752"/>
              <a:ext cx="4572000" cy="2863273"/>
            </a:xfrm>
            <a:prstGeom prst="straightConnector1">
              <a:avLst/>
            </a:prstGeom>
            <a:ln w="25400">
              <a:solidFill>
                <a:srgbClr val="FF0000"/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6050280" y="3905071"/>
              <a:ext cx="3017520" cy="1200329"/>
            </a:xfrm>
            <a:prstGeom prst="rect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</a:rPr>
                <a:t>Requires extensive thermodynamic data – reaction kinetics, vapor liquid equilibria and heats of mixing.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6172200" y="1143000"/>
            <a:ext cx="2560320" cy="2762071"/>
            <a:chOff x="6172200" y="1143000"/>
            <a:chExt cx="2560320" cy="2762071"/>
          </a:xfrm>
        </p:grpSpPr>
        <p:sp>
          <p:nvSpPr>
            <p:cNvPr id="12" name="Rectangle 11"/>
            <p:cNvSpPr/>
            <p:nvPr/>
          </p:nvSpPr>
          <p:spPr>
            <a:xfrm>
              <a:off x="6248400" y="1447800"/>
              <a:ext cx="2362200" cy="2457271"/>
            </a:xfrm>
            <a:prstGeom prst="rect">
              <a:avLst/>
            </a:prstGeom>
            <a:noFill/>
            <a:ln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172200" y="1143000"/>
              <a:ext cx="256032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solidFill>
                    <a:srgbClr val="0000FF"/>
                  </a:solidFill>
                </a:rPr>
                <a:t>Commercial Process Simulators</a:t>
              </a:r>
              <a:endParaRPr lang="en-US" sz="1400" b="1" dirty="0">
                <a:solidFill>
                  <a:srgbClr val="0000FF"/>
                </a:solidFill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1005840" y="3810000"/>
            <a:ext cx="2560320" cy="2590245"/>
            <a:chOff x="1005840" y="3810000"/>
            <a:chExt cx="2560320" cy="2590245"/>
          </a:xfrm>
        </p:grpSpPr>
        <p:sp>
          <p:nvSpPr>
            <p:cNvPr id="15" name="Rectangle 14"/>
            <p:cNvSpPr/>
            <p:nvPr/>
          </p:nvSpPr>
          <p:spPr>
            <a:xfrm>
              <a:off x="1295400" y="3810000"/>
              <a:ext cx="1981200" cy="2038150"/>
            </a:xfrm>
            <a:prstGeom prst="rect">
              <a:avLst/>
            </a:prstGeom>
            <a:noFill/>
            <a:ln>
              <a:solidFill>
                <a:srgbClr val="0000FF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005840" y="5877025"/>
              <a:ext cx="256032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smtClean="0">
                  <a:solidFill>
                    <a:srgbClr val="FF0000"/>
                  </a:solidFill>
                </a:rPr>
                <a:t>Evaluating Reboiler Duty for Alcohol blended Alkanolamines</a:t>
              </a:r>
              <a:endParaRPr lang="en-US" sz="14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493706" y="6345866"/>
            <a:ext cx="81381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+mj-lt"/>
                <a:cs typeface="Calibri" pitchFamily="34" charset="0"/>
              </a:rPr>
              <a:t>A graphic representation of the reaction kinetics and thermodynamic complexity of models used for describing reactive absorption processes [</a:t>
            </a:r>
            <a:r>
              <a:rPr lang="en-US" sz="1400" b="1" dirty="0" smtClean="0">
                <a:latin typeface="+mj-lt"/>
                <a:cs typeface="Calibri" pitchFamily="34" charset="0"/>
              </a:rPr>
              <a:t>Ref:</a:t>
            </a:r>
            <a:r>
              <a:rPr lang="en-US" sz="1400" dirty="0" smtClean="0">
                <a:latin typeface="+mj-lt"/>
                <a:cs typeface="Calibri" pitchFamily="34" charset="0"/>
              </a:rPr>
              <a:t> 11] </a:t>
            </a:r>
            <a:endParaRPr lang="en-US" sz="1400" baseline="30000" dirty="0">
              <a:latin typeface="+mj-lt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715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-15240"/>
            <a:ext cx="8229600" cy="914400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Estimating Reboiler Duty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100" dirty="0" smtClean="0"/>
              <a:t>Validating the “Equilibrium Assumption”</a:t>
            </a:r>
            <a:endParaRPr lang="en-US" sz="3100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26449303"/>
              </p:ext>
            </p:extLst>
          </p:nvPr>
        </p:nvGraphicFramePr>
        <p:xfrm>
          <a:off x="457200" y="1066800"/>
          <a:ext cx="8229600" cy="548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276600" y="1292423"/>
            <a:ext cx="5486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0000FF"/>
                </a:solidFill>
              </a:rPr>
              <a:t>1.6%</a:t>
            </a:r>
            <a:endParaRPr lang="en-US" sz="1400" b="1" dirty="0">
              <a:solidFill>
                <a:srgbClr val="0000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973894" y="1295400"/>
            <a:ext cx="5486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0000FF"/>
                </a:solidFill>
              </a:rPr>
              <a:t>6%</a:t>
            </a:r>
            <a:endParaRPr lang="en-US" sz="1400" b="1" dirty="0">
              <a:solidFill>
                <a:srgbClr val="0000FF"/>
              </a:solidFill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7239000" y="1600200"/>
            <a:ext cx="0" cy="283464"/>
          </a:xfrm>
          <a:prstGeom prst="straightConnector1">
            <a:avLst/>
          </a:prstGeom>
          <a:ln w="19050">
            <a:solidFill>
              <a:srgbClr val="FF0000"/>
            </a:solidFill>
            <a:prstDash val="sys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31134" y="6550223"/>
            <a:ext cx="88696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+mj-lt"/>
                <a:cs typeface="Calibri" pitchFamily="34" charset="0"/>
              </a:rPr>
              <a:t>A comparison between the reboiler heat duty evaluated using the “equilibrium approach” and ProMax [</a:t>
            </a:r>
            <a:r>
              <a:rPr lang="en-US" sz="1400" b="1" dirty="0" smtClean="0">
                <a:latin typeface="+mj-lt"/>
                <a:cs typeface="Calibri" pitchFamily="34" charset="0"/>
              </a:rPr>
              <a:t>Ref:</a:t>
            </a:r>
            <a:r>
              <a:rPr lang="en-US" sz="1400" dirty="0" smtClean="0">
                <a:latin typeface="+mj-lt"/>
                <a:cs typeface="Calibri" pitchFamily="34" charset="0"/>
              </a:rPr>
              <a:t> 12]</a:t>
            </a:r>
            <a:endParaRPr lang="en-US" sz="1400" baseline="30000" dirty="0">
              <a:latin typeface="+mj-lt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9695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/>
              <a:t>Reboiler Duty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100" dirty="0" smtClean="0"/>
              <a:t>Effect of Methanol Addition</a:t>
            </a:r>
            <a:endParaRPr lang="en-US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13824074"/>
              </p:ext>
            </p:extLst>
          </p:nvPr>
        </p:nvGraphicFramePr>
        <p:xfrm>
          <a:off x="451174" y="1078000"/>
          <a:ext cx="8229600" cy="548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7" name="Straight Arrow Connector 6"/>
          <p:cNvCxnSpPr/>
          <p:nvPr/>
        </p:nvCxnSpPr>
        <p:spPr>
          <a:xfrm flipV="1">
            <a:off x="4082901" y="1786268"/>
            <a:ext cx="0" cy="630936"/>
          </a:xfrm>
          <a:prstGeom prst="straightConnector1">
            <a:avLst/>
          </a:prstGeom>
          <a:ln w="1905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7630633" y="1988995"/>
            <a:ext cx="0" cy="548640"/>
          </a:xfrm>
          <a:prstGeom prst="straightConnector1">
            <a:avLst/>
          </a:prstGeom>
          <a:ln w="1905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191000" y="1905000"/>
            <a:ext cx="5486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0000FF"/>
                </a:solidFill>
              </a:rPr>
              <a:t>18%</a:t>
            </a:r>
            <a:endParaRPr lang="en-US" sz="1400" b="1" dirty="0">
              <a:solidFill>
                <a:srgbClr val="0000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680960" y="2130623"/>
            <a:ext cx="5486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rgbClr val="0000FF"/>
                </a:solidFill>
              </a:rPr>
              <a:t>17%</a:t>
            </a:r>
            <a:endParaRPr lang="en-US" sz="1400" b="1" dirty="0">
              <a:solidFill>
                <a:srgbClr val="0000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31134" y="6560856"/>
            <a:ext cx="88696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+mj-lt"/>
                <a:cs typeface="Calibri" pitchFamily="34" charset="0"/>
              </a:rPr>
              <a:t>Effect of addition of methanol to aqueous diethanolamine on reboiler duty [</a:t>
            </a:r>
            <a:r>
              <a:rPr lang="en-US" sz="1400" b="1" dirty="0" smtClean="0">
                <a:latin typeface="+mj-lt"/>
                <a:cs typeface="Calibri" pitchFamily="34" charset="0"/>
              </a:rPr>
              <a:t>Ref:</a:t>
            </a:r>
            <a:r>
              <a:rPr lang="en-US" sz="1400" dirty="0" smtClean="0">
                <a:latin typeface="+mj-lt"/>
                <a:cs typeface="Calibri" pitchFamily="34" charset="0"/>
              </a:rPr>
              <a:t> 12]</a:t>
            </a:r>
            <a:endParaRPr lang="en-US" sz="1400" baseline="30000" dirty="0">
              <a:latin typeface="+mj-lt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070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/>
              <a:t>Reboiler Operating Temperature</a:t>
            </a:r>
            <a:br>
              <a:rPr lang="en-US" sz="3600" dirty="0" smtClean="0"/>
            </a:br>
            <a:r>
              <a:rPr lang="en-US" sz="3100" dirty="0" smtClean="0"/>
              <a:t>Effect of Methanol Addition</a:t>
            </a:r>
            <a:endParaRPr lang="en-US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61553164"/>
              </p:ext>
            </p:extLst>
          </p:nvPr>
        </p:nvGraphicFramePr>
        <p:xfrm>
          <a:off x="451174" y="1090405"/>
          <a:ext cx="8229600" cy="548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31134" y="6560856"/>
            <a:ext cx="88696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+mj-lt"/>
                <a:cs typeface="Calibri" pitchFamily="34" charset="0"/>
              </a:rPr>
              <a:t>Effect of addition of methanol to aqueous diethanolamine on reboiler temperature [</a:t>
            </a:r>
            <a:r>
              <a:rPr lang="en-US" sz="1400" b="1" dirty="0" smtClean="0">
                <a:latin typeface="+mj-lt"/>
                <a:cs typeface="Calibri" pitchFamily="34" charset="0"/>
              </a:rPr>
              <a:t>Ref</a:t>
            </a:r>
            <a:r>
              <a:rPr lang="en-US" sz="1400" b="1" smtClean="0">
                <a:latin typeface="+mj-lt"/>
                <a:cs typeface="Calibri" pitchFamily="34" charset="0"/>
              </a:rPr>
              <a:t>:</a:t>
            </a:r>
            <a:r>
              <a:rPr lang="en-US" sz="1400" smtClean="0">
                <a:latin typeface="+mj-lt"/>
                <a:cs typeface="Calibri" pitchFamily="34" charset="0"/>
              </a:rPr>
              <a:t> 12]</a:t>
            </a:r>
            <a:endParaRPr lang="en-US" sz="1400" baseline="30000" dirty="0">
              <a:latin typeface="+mj-lt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1443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Estimated Parasitic Power Loss</a:t>
            </a:r>
            <a:endParaRPr lang="en-US" dirty="0"/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1680612135"/>
              </p:ext>
            </p:extLst>
          </p:nvPr>
        </p:nvGraphicFramePr>
        <p:xfrm>
          <a:off x="446567" y="1066800"/>
          <a:ext cx="8229600" cy="548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13" name="Group 12"/>
          <p:cNvGrpSpPr/>
          <p:nvPr/>
        </p:nvGrpSpPr>
        <p:grpSpPr>
          <a:xfrm>
            <a:off x="4343400" y="1692031"/>
            <a:ext cx="1399032" cy="3543064"/>
            <a:chOff x="4343400" y="1692031"/>
            <a:chExt cx="1399032" cy="3543064"/>
          </a:xfrm>
        </p:grpSpPr>
        <p:sp>
          <p:nvSpPr>
            <p:cNvPr id="6" name="Rectangle 5"/>
            <p:cNvSpPr/>
            <p:nvPr/>
          </p:nvSpPr>
          <p:spPr>
            <a:xfrm>
              <a:off x="4448451" y="3091970"/>
              <a:ext cx="1069848" cy="2143125"/>
            </a:xfrm>
            <a:prstGeom prst="rect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US" sz="1100"/>
            </a:p>
          </p:txBody>
        </p:sp>
        <p:cxnSp>
          <p:nvCxnSpPr>
            <p:cNvPr id="7" name="Straight Arrow Connector 6"/>
            <p:cNvCxnSpPr/>
            <p:nvPr/>
          </p:nvCxnSpPr>
          <p:spPr>
            <a:xfrm>
              <a:off x="5029200" y="2301396"/>
              <a:ext cx="0" cy="762000"/>
            </a:xfrm>
            <a:prstGeom prst="straightConnector1">
              <a:avLst/>
            </a:prstGeom>
            <a:ln w="254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5"/>
            <p:cNvSpPr txBox="1"/>
            <p:nvPr/>
          </p:nvSpPr>
          <p:spPr>
            <a:xfrm>
              <a:off x="4343400" y="1692031"/>
              <a:ext cx="1399032" cy="457200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100" b="1" dirty="0" smtClean="0"/>
                <a:t>Can Utilize</a:t>
              </a:r>
              <a:r>
                <a:rPr lang="en-US" sz="1100" b="1" baseline="0" dirty="0" smtClean="0"/>
                <a:t> </a:t>
              </a:r>
              <a:r>
                <a:rPr lang="en-US" sz="1100" b="1" baseline="0" dirty="0"/>
                <a:t>Waste Heat at 20 psia, 140</a:t>
              </a:r>
              <a:r>
                <a:rPr lang="en-US" sz="1100" b="1" baseline="30000" dirty="0"/>
                <a:t>o</a:t>
              </a:r>
              <a:r>
                <a:rPr lang="en-US" sz="1100" b="1" baseline="0" dirty="0"/>
                <a:t>C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1490332" y="1535723"/>
            <a:ext cx="1399032" cy="3705948"/>
            <a:chOff x="1490332" y="1535723"/>
            <a:chExt cx="1399032" cy="3705948"/>
          </a:xfrm>
        </p:grpSpPr>
        <p:sp>
          <p:nvSpPr>
            <p:cNvPr id="9" name="Rectangle 8"/>
            <p:cNvSpPr/>
            <p:nvPr/>
          </p:nvSpPr>
          <p:spPr>
            <a:xfrm>
              <a:off x="1621466" y="2884233"/>
              <a:ext cx="1069848" cy="2357438"/>
            </a:xfrm>
            <a:prstGeom prst="rect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US" sz="1100"/>
            </a:p>
          </p:txBody>
        </p:sp>
        <p:cxnSp>
          <p:nvCxnSpPr>
            <p:cNvPr id="10" name="Straight Arrow Connector 9"/>
            <p:cNvCxnSpPr/>
            <p:nvPr/>
          </p:nvCxnSpPr>
          <p:spPr>
            <a:xfrm>
              <a:off x="2188534" y="2115089"/>
              <a:ext cx="0" cy="762000"/>
            </a:xfrm>
            <a:prstGeom prst="straightConnector1">
              <a:avLst/>
            </a:prstGeom>
            <a:ln w="254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1490332" y="1535723"/>
              <a:ext cx="1399032" cy="457200"/>
            </a:xfrm>
            <a:prstGeom prst="rect">
              <a:avLst/>
            </a:prstGeom>
            <a:noFill/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100" b="1" dirty="0" smtClean="0"/>
                <a:t>Can Utilize</a:t>
              </a:r>
              <a:r>
                <a:rPr lang="en-US" sz="1100" b="1" baseline="0" dirty="0" smtClean="0"/>
                <a:t> </a:t>
              </a:r>
              <a:r>
                <a:rPr lang="en-US" sz="1100" b="1" baseline="0" dirty="0"/>
                <a:t>Waste Heat at 20 psia, 140</a:t>
              </a:r>
              <a:r>
                <a:rPr lang="en-US" sz="1100" b="1" baseline="30000" dirty="0"/>
                <a:t>o</a:t>
              </a:r>
              <a:r>
                <a:rPr lang="en-US" sz="1100" b="1" baseline="0" dirty="0"/>
                <a:t>C</a:t>
              </a: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131134" y="6560856"/>
            <a:ext cx="88696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+mj-lt"/>
                <a:cs typeface="Calibri" pitchFamily="34" charset="0"/>
              </a:rPr>
              <a:t>Effect of addition of methanol to aqueous diethanolamine on the estimated parasitic power loss [</a:t>
            </a:r>
            <a:r>
              <a:rPr lang="en-US" sz="1400" b="1" dirty="0" smtClean="0">
                <a:latin typeface="+mj-lt"/>
                <a:cs typeface="Calibri" pitchFamily="34" charset="0"/>
              </a:rPr>
              <a:t>Ref: </a:t>
            </a:r>
            <a:r>
              <a:rPr lang="en-US" sz="1400" dirty="0" smtClean="0">
                <a:latin typeface="+mj-lt"/>
                <a:cs typeface="Calibri" pitchFamily="34" charset="0"/>
              </a:rPr>
              <a:t>12]</a:t>
            </a:r>
            <a:endParaRPr lang="en-US" sz="1400" baseline="30000" dirty="0">
              <a:latin typeface="+mj-lt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5744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0"/>
            <a:ext cx="8229600" cy="914400"/>
          </a:xfrm>
        </p:spPr>
        <p:txBody>
          <a:bodyPr>
            <a:normAutofit/>
          </a:bodyPr>
          <a:lstStyle/>
          <a:p>
            <a:pPr algn="r"/>
            <a:r>
              <a:rPr lang="en-US" sz="3600" b="1" smtClean="0"/>
              <a:t>Solvent Polarity</a:t>
            </a:r>
            <a:endParaRPr lang="en-US" sz="36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828800" y="6550223"/>
            <a:ext cx="5486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Calibri" pitchFamily="34" charset="0"/>
                <a:cs typeface="Calibri" pitchFamily="34" charset="0"/>
              </a:rPr>
              <a:t>Dielectric constants for water, methanol and ethanol [</a:t>
            </a:r>
            <a:r>
              <a:rPr lang="en-US" sz="1400" b="1" dirty="0" smtClean="0">
                <a:latin typeface="Calibri" pitchFamily="34" charset="0"/>
                <a:cs typeface="Calibri" pitchFamily="34" charset="0"/>
              </a:rPr>
              <a:t>Ref:</a:t>
            </a:r>
            <a:r>
              <a:rPr lang="en-US" sz="14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1400" dirty="0">
                <a:latin typeface="Calibri" pitchFamily="34" charset="0"/>
                <a:cs typeface="Calibri" pitchFamily="34" charset="0"/>
              </a:rPr>
              <a:t>8</a:t>
            </a:r>
            <a:r>
              <a:rPr lang="en-US" sz="1400" dirty="0" smtClean="0">
                <a:latin typeface="Calibri" pitchFamily="34" charset="0"/>
                <a:cs typeface="Calibri" pitchFamily="34" charset="0"/>
              </a:rPr>
              <a:t>]</a:t>
            </a:r>
            <a:endParaRPr lang="en-US" sz="1400" baseline="30000" dirty="0"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96361319"/>
              </p:ext>
            </p:extLst>
          </p:nvPr>
        </p:nvGraphicFramePr>
        <p:xfrm>
          <a:off x="457200" y="1063823"/>
          <a:ext cx="8229600" cy="548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14569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/>
              <a:t>CO</a:t>
            </a:r>
            <a:r>
              <a:rPr lang="en-US" sz="3600" baseline="-25000" dirty="0" smtClean="0"/>
              <a:t>2</a:t>
            </a:r>
            <a:r>
              <a:rPr lang="en-US" sz="3600" dirty="0" smtClean="0"/>
              <a:t> Removal Studies</a:t>
            </a:r>
            <a:br>
              <a:rPr lang="en-US" sz="3600" dirty="0" smtClean="0"/>
            </a:br>
            <a:r>
              <a:rPr lang="en-US" sz="3100" dirty="0" smtClean="0"/>
              <a:t>Effect of alcohol addition</a:t>
            </a:r>
            <a:endParaRPr lang="en-US" sz="31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191076"/>
            <a:ext cx="6858000" cy="5285924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31134" y="6560856"/>
            <a:ext cx="88696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+mj-lt"/>
                <a:cs typeface="Calibri" pitchFamily="34" charset="0"/>
              </a:rPr>
              <a:t>Experimental setup developed to screen the CO</a:t>
            </a:r>
            <a:r>
              <a:rPr lang="en-US" sz="1400" baseline="-25000" dirty="0" smtClean="0">
                <a:latin typeface="+mj-lt"/>
                <a:cs typeface="Calibri" pitchFamily="34" charset="0"/>
              </a:rPr>
              <a:t>2</a:t>
            </a:r>
            <a:r>
              <a:rPr lang="en-US" sz="1400" dirty="0" smtClean="0">
                <a:latin typeface="+mj-lt"/>
                <a:cs typeface="Calibri" pitchFamily="34" charset="0"/>
              </a:rPr>
              <a:t> removal performance of different absorbent blends [</a:t>
            </a:r>
            <a:r>
              <a:rPr lang="en-US" sz="1400" b="1" dirty="0" smtClean="0">
                <a:latin typeface="+mj-lt"/>
                <a:cs typeface="Calibri" pitchFamily="34" charset="0"/>
              </a:rPr>
              <a:t>Ref</a:t>
            </a:r>
            <a:r>
              <a:rPr lang="en-US" sz="1400" b="1" smtClean="0">
                <a:latin typeface="+mj-lt"/>
                <a:cs typeface="Calibri" pitchFamily="34" charset="0"/>
              </a:rPr>
              <a:t>:</a:t>
            </a:r>
            <a:r>
              <a:rPr lang="en-US" sz="1400" smtClean="0">
                <a:latin typeface="+mj-lt"/>
                <a:cs typeface="Calibri" pitchFamily="34" charset="0"/>
              </a:rPr>
              <a:t> 12]</a:t>
            </a:r>
            <a:endParaRPr lang="en-US" sz="1400" baseline="30000" dirty="0">
              <a:latin typeface="+mj-lt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9808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0"/>
            <a:ext cx="8229600" cy="914400"/>
          </a:xfrm>
        </p:spPr>
        <p:txBody>
          <a:bodyPr>
            <a:normAutofit/>
          </a:bodyPr>
          <a:lstStyle/>
          <a:p>
            <a:pPr algn="r"/>
            <a:r>
              <a:rPr lang="en-US" sz="3600" b="1" dirty="0" smtClean="0"/>
              <a:t>CO</a:t>
            </a:r>
            <a:r>
              <a:rPr lang="en-US" sz="3600" b="1" baseline="-25000" dirty="0" smtClean="0"/>
              <a:t>2</a:t>
            </a:r>
            <a:r>
              <a:rPr lang="en-US" sz="3600" b="1" dirty="0" smtClean="0"/>
              <a:t> Removal Experiments</a:t>
            </a:r>
            <a:endParaRPr lang="en-US" sz="36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57200" y="6334780"/>
            <a:ext cx="822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Calibri" pitchFamily="34" charset="0"/>
                <a:cs typeface="Calibri" pitchFamily="34" charset="0"/>
              </a:rPr>
              <a:t>Degree of CO</a:t>
            </a:r>
            <a:r>
              <a:rPr lang="en-US" sz="1400" baseline="-25000" dirty="0" smtClean="0">
                <a:latin typeface="Calibri" pitchFamily="34" charset="0"/>
                <a:cs typeface="Calibri" pitchFamily="34" charset="0"/>
              </a:rPr>
              <a:t>2</a:t>
            </a:r>
            <a:r>
              <a:rPr lang="en-US" sz="1400" dirty="0" smtClean="0">
                <a:latin typeface="Calibri" pitchFamily="34" charset="0"/>
                <a:cs typeface="Calibri" pitchFamily="34" charset="0"/>
              </a:rPr>
              <a:t> removal for 30 wt% DGA in different solvents – water, methanol and ethanol. Absorbent flow-rate: 0.02 LPM, Gas flow-rate: 3 SLPM, CO</a:t>
            </a:r>
            <a:r>
              <a:rPr lang="en-US" sz="1400" baseline="-25000" dirty="0" smtClean="0">
                <a:latin typeface="Calibri" pitchFamily="34" charset="0"/>
                <a:cs typeface="Calibri" pitchFamily="34" charset="0"/>
              </a:rPr>
              <a:t>2</a:t>
            </a:r>
            <a:r>
              <a:rPr lang="en-US" sz="1400" dirty="0" smtClean="0">
                <a:latin typeface="Calibri" pitchFamily="34" charset="0"/>
                <a:cs typeface="Calibri" pitchFamily="34" charset="0"/>
              </a:rPr>
              <a:t> content: 13% (v/V) [</a:t>
            </a:r>
            <a:r>
              <a:rPr lang="en-US" sz="1400" b="1" dirty="0" smtClean="0">
                <a:latin typeface="Calibri" pitchFamily="34" charset="0"/>
                <a:cs typeface="Calibri" pitchFamily="34" charset="0"/>
              </a:rPr>
              <a:t>Ref:</a:t>
            </a:r>
            <a:r>
              <a:rPr lang="en-US" sz="1400" dirty="0" smtClean="0">
                <a:latin typeface="Calibri" pitchFamily="34" charset="0"/>
                <a:cs typeface="Calibri" pitchFamily="34" charset="0"/>
              </a:rPr>
              <a:t> 12]</a:t>
            </a:r>
            <a:endParaRPr lang="en-US" sz="1400" baseline="30000" dirty="0"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82280990"/>
              </p:ext>
            </p:extLst>
          </p:nvPr>
        </p:nvGraphicFramePr>
        <p:xfrm>
          <a:off x="432396" y="1089706"/>
          <a:ext cx="8229600" cy="5212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25020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0"/>
            <a:ext cx="8229600" cy="914400"/>
          </a:xfrm>
        </p:spPr>
        <p:txBody>
          <a:bodyPr>
            <a:normAutofit/>
          </a:bodyPr>
          <a:lstStyle/>
          <a:p>
            <a:pPr algn="r"/>
            <a:r>
              <a:rPr lang="en-US" sz="3600" b="1" dirty="0" smtClean="0"/>
              <a:t>How soluble is CO</a:t>
            </a:r>
            <a:r>
              <a:rPr lang="en-US" sz="3600" b="1" baseline="-25000" dirty="0" smtClean="0"/>
              <a:t>2</a:t>
            </a:r>
            <a:r>
              <a:rPr lang="en-US" sz="3600" b="1" dirty="0" smtClean="0"/>
              <a:t> in alcohols?</a:t>
            </a:r>
            <a:endParaRPr lang="en-US" sz="36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828800" y="6550223"/>
            <a:ext cx="5486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Calibri" pitchFamily="34" charset="0"/>
                <a:cs typeface="Calibri" pitchFamily="34" charset="0"/>
              </a:rPr>
              <a:t>CO</a:t>
            </a:r>
            <a:r>
              <a:rPr lang="en-US" sz="1400" baseline="-25000" dirty="0" smtClean="0">
                <a:latin typeface="Calibri" pitchFamily="34" charset="0"/>
                <a:cs typeface="Calibri" pitchFamily="34" charset="0"/>
              </a:rPr>
              <a:t>2</a:t>
            </a:r>
            <a:r>
              <a:rPr lang="en-US" sz="1400" dirty="0" smtClean="0">
                <a:latin typeface="Calibri" pitchFamily="34" charset="0"/>
                <a:cs typeface="Calibri" pitchFamily="34" charset="0"/>
              </a:rPr>
              <a:t> solubility in water, methanol and ethanol [</a:t>
            </a:r>
            <a:r>
              <a:rPr lang="en-US" sz="1400" b="1" dirty="0" smtClean="0">
                <a:latin typeface="Calibri" pitchFamily="34" charset="0"/>
                <a:cs typeface="Calibri" pitchFamily="34" charset="0"/>
              </a:rPr>
              <a:t>Ref:</a:t>
            </a:r>
            <a:r>
              <a:rPr lang="en-US" sz="1400" dirty="0" smtClean="0">
                <a:latin typeface="Calibri" pitchFamily="34" charset="0"/>
                <a:cs typeface="Calibri" pitchFamily="34" charset="0"/>
              </a:rPr>
              <a:t> 13, 14, 15]</a:t>
            </a:r>
            <a:endParaRPr lang="en-US" sz="1400" baseline="30000" dirty="0"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69897969"/>
              </p:ext>
            </p:extLst>
          </p:nvPr>
        </p:nvGraphicFramePr>
        <p:xfrm>
          <a:off x="457200" y="1074823"/>
          <a:ext cx="8229600" cy="548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98977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0"/>
            <a:ext cx="8229600" cy="914400"/>
          </a:xfrm>
        </p:spPr>
        <p:txBody>
          <a:bodyPr>
            <a:normAutofit fontScale="90000"/>
          </a:bodyPr>
          <a:lstStyle/>
          <a:p>
            <a:pPr algn="r"/>
            <a:r>
              <a:rPr lang="en-US" sz="3600" b="1" dirty="0" smtClean="0"/>
              <a:t>Kinematic viscosity of DGA solutions</a:t>
            </a:r>
            <a:br>
              <a:rPr lang="en-US" sz="3600" b="1" dirty="0" smtClean="0"/>
            </a:br>
            <a:r>
              <a:rPr lang="en-US" sz="3600" b="1" dirty="0" smtClean="0"/>
              <a:t>In Water, Methanol </a:t>
            </a:r>
            <a:r>
              <a:rPr lang="en-US" sz="3600" b="1" smtClean="0"/>
              <a:t>and Ethanol</a:t>
            </a:r>
            <a:endParaRPr lang="en-US" sz="36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88334" y="6583680"/>
            <a:ext cx="79552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smtClean="0">
                <a:latin typeface="Calibri" pitchFamily="34" charset="0"/>
                <a:cs typeface="Calibri" pitchFamily="34" charset="0"/>
              </a:rPr>
              <a:t>Kinematic </a:t>
            </a:r>
            <a:r>
              <a:rPr lang="en-US" sz="1400" dirty="0" smtClean="0">
                <a:latin typeface="Calibri" pitchFamily="34" charset="0"/>
                <a:cs typeface="Calibri" pitchFamily="34" charset="0"/>
              </a:rPr>
              <a:t>viscosity for 30 wt% DGA solutions in various solvents – water, methanol and ethanol</a:t>
            </a:r>
            <a:endParaRPr lang="en-US" sz="1400" baseline="30000" dirty="0">
              <a:latin typeface="Calibri" pitchFamily="34" charset="0"/>
              <a:cs typeface="Calibri" pitchFamily="34" charset="0"/>
            </a:endParaRP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18905468"/>
              </p:ext>
            </p:extLst>
          </p:nvPr>
        </p:nvGraphicFramePr>
        <p:xfrm>
          <a:off x="443029" y="1085228"/>
          <a:ext cx="8229600" cy="548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23047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8686800" cy="576072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b="1" u="sng" dirty="0" smtClean="0">
                <a:solidFill>
                  <a:srgbClr val="FF0000"/>
                </a:solidFill>
              </a:rPr>
              <a:t>My Hypothesis</a:t>
            </a:r>
          </a:p>
          <a:p>
            <a:r>
              <a:rPr lang="en-US" sz="3000" dirty="0" smtClean="0">
                <a:solidFill>
                  <a:srgbClr val="0000FF"/>
                </a:solidFill>
              </a:rPr>
              <a:t>Addition of a co-solvent to conventional absorbents such as aqueous alkanolamines can result in reduction in parasitic power loss.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b="1" u="sng" dirty="0" smtClean="0">
                <a:solidFill>
                  <a:srgbClr val="FF0000"/>
                </a:solidFill>
              </a:rPr>
              <a:t>Findings</a:t>
            </a:r>
          </a:p>
          <a:p>
            <a:r>
              <a:rPr lang="en-US" sz="3000" dirty="0" smtClean="0">
                <a:solidFill>
                  <a:srgbClr val="0000FF"/>
                </a:solidFill>
              </a:rPr>
              <a:t>A proof-of-concept case was developed using published vapor-liquid equilibrium data for methanol blended aqueous diethanolamine (DEA) (DEA:Aq:MeOH::40:40:20 wt%).</a:t>
            </a:r>
          </a:p>
          <a:p>
            <a:r>
              <a:rPr lang="en-US" sz="3000" dirty="0" smtClean="0">
                <a:solidFill>
                  <a:srgbClr val="0000FF"/>
                </a:solidFill>
              </a:rPr>
              <a:t>Addition of methanol to aqueous diethanolamine (DEA) resulted in a significant increase in the equilibrium partial pressure of CO</a:t>
            </a:r>
            <a:r>
              <a:rPr lang="en-US" sz="3000" baseline="-25000" dirty="0" smtClean="0">
                <a:solidFill>
                  <a:srgbClr val="0000FF"/>
                </a:solidFill>
              </a:rPr>
              <a:t>2</a:t>
            </a:r>
            <a:r>
              <a:rPr lang="en-US" sz="3000" dirty="0" smtClean="0">
                <a:solidFill>
                  <a:srgbClr val="0000FF"/>
                </a:solidFill>
              </a:rPr>
              <a:t>.</a:t>
            </a:r>
          </a:p>
          <a:p>
            <a:r>
              <a:rPr lang="en-US" sz="3000" dirty="0" smtClean="0">
                <a:solidFill>
                  <a:srgbClr val="0000FF"/>
                </a:solidFill>
              </a:rPr>
              <a:t>Reboiler duty for the methanol blended diethanolamine (DEA) system was estimated by adopting an equilibrium approach at 150 kPa and 200 kPa. Addition of methanol reduced the reboiler duty by ~18% as compared to that for aqueous diethanolamine (DEA).</a:t>
            </a:r>
          </a:p>
          <a:p>
            <a:r>
              <a:rPr lang="en-US" sz="3000" dirty="0" smtClean="0">
                <a:solidFill>
                  <a:srgbClr val="0000FF"/>
                </a:solidFill>
              </a:rPr>
              <a:t>Addition of methanol resulted in a decrease in the stripper/reboiler operating temperature by ~15</a:t>
            </a:r>
            <a:r>
              <a:rPr lang="en-US" sz="3000" baseline="30000" dirty="0" smtClean="0">
                <a:solidFill>
                  <a:srgbClr val="0000FF"/>
                </a:solidFill>
              </a:rPr>
              <a:t>o</a:t>
            </a:r>
            <a:r>
              <a:rPr lang="en-US" sz="3000" dirty="0" smtClean="0">
                <a:solidFill>
                  <a:srgbClr val="0000FF"/>
                </a:solidFill>
              </a:rPr>
              <a:t>C. As a result, a 150 kPa stripper utilizing the methanol blended diethanolamine (DEA) can utilize waste heat.</a:t>
            </a:r>
          </a:p>
          <a:p>
            <a:r>
              <a:rPr lang="en-US" sz="3000" dirty="0" smtClean="0">
                <a:solidFill>
                  <a:srgbClr val="0000FF"/>
                </a:solidFill>
              </a:rPr>
              <a:t>As compared to aqueous diglycolamine, methanolic and ethanolic solutions of 30 wt% diglycolamine (DGA) appeared to increase the CO</a:t>
            </a:r>
            <a:r>
              <a:rPr lang="en-US" sz="3000" baseline="-25000" dirty="0" smtClean="0">
                <a:solidFill>
                  <a:srgbClr val="0000FF"/>
                </a:solidFill>
              </a:rPr>
              <a:t>2</a:t>
            </a:r>
            <a:r>
              <a:rPr lang="en-US" sz="3000" dirty="0" smtClean="0">
                <a:solidFill>
                  <a:srgbClr val="0000FF"/>
                </a:solidFill>
              </a:rPr>
              <a:t> removal in bench-scale studies. It is believed that this is a result of higher CO</a:t>
            </a:r>
            <a:r>
              <a:rPr lang="en-US" sz="3000" baseline="-25000" dirty="0" smtClean="0">
                <a:solidFill>
                  <a:srgbClr val="0000FF"/>
                </a:solidFill>
              </a:rPr>
              <a:t>2</a:t>
            </a:r>
            <a:r>
              <a:rPr lang="en-US" sz="3000" dirty="0" smtClean="0">
                <a:solidFill>
                  <a:srgbClr val="0000FF"/>
                </a:solidFill>
              </a:rPr>
              <a:t> solubility in alcohols than in water.</a:t>
            </a:r>
          </a:p>
        </p:txBody>
      </p:sp>
    </p:spTree>
    <p:extLst>
      <p:ext uri="{BB962C8B-B14F-4D97-AF65-F5344CB8AC3E}">
        <p14:creationId xmlns:p14="http://schemas.microsoft.com/office/powerpoint/2010/main" val="3602758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Acknowledgements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29768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sz="4000" b="1" dirty="0"/>
              <a:t>Personnel</a:t>
            </a:r>
          </a:p>
          <a:p>
            <a:r>
              <a:rPr lang="en-US" sz="2600" dirty="0"/>
              <a:t>Dr. George Hirasaki, AJ Hartsook Professor in Chemical Engineering, Rice U.</a:t>
            </a:r>
          </a:p>
          <a:p>
            <a:r>
              <a:rPr lang="en-US" sz="2600" dirty="0"/>
              <a:t>Dr. Michael Wong, Professor in Chemical Engineering and Chemistry, Rice U.</a:t>
            </a:r>
          </a:p>
          <a:p>
            <a:r>
              <a:rPr lang="en-US" sz="2600" dirty="0"/>
              <a:t>Dr. Kenneth </a:t>
            </a:r>
            <a:r>
              <a:rPr lang="en-US" sz="2600" dirty="0" smtClean="0"/>
              <a:t>Cox, Professor-in-the-Practice, Chemical Engineering, Rice U.</a:t>
            </a:r>
          </a:p>
          <a:p>
            <a:r>
              <a:rPr lang="en-US" sz="2600" dirty="0" smtClean="0"/>
              <a:t>Dr</a:t>
            </a:r>
            <a:r>
              <a:rPr lang="en-US" sz="2600" dirty="0"/>
              <a:t>. Joe Powell, Chief Scientist at Shell Oil </a:t>
            </a:r>
            <a:r>
              <a:rPr lang="en-US" sz="2600" dirty="0" smtClean="0"/>
              <a:t>Company</a:t>
            </a:r>
          </a:p>
          <a:p>
            <a:r>
              <a:rPr lang="en-US" sz="2600" dirty="0" smtClean="0"/>
              <a:t>Members of the Hirasaki and Wong research groups</a:t>
            </a:r>
          </a:p>
          <a:p>
            <a:endParaRPr lang="en-US" sz="2600" dirty="0" smtClean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r>
              <a:rPr lang="en-US" sz="4000" b="1" dirty="0" smtClean="0"/>
              <a:t>Funding and Material Support</a:t>
            </a:r>
            <a:endParaRPr lang="en-US" sz="4000" b="1" dirty="0"/>
          </a:p>
          <a:p>
            <a:r>
              <a:rPr lang="en-US" sz="2600" dirty="0"/>
              <a:t>US Department of Energy (DE-FE0007531)</a:t>
            </a:r>
          </a:p>
          <a:p>
            <a:r>
              <a:rPr lang="en-US" sz="2600" dirty="0" smtClean="0"/>
              <a:t>Rice </a:t>
            </a:r>
            <a:r>
              <a:rPr lang="en-US" sz="2600" dirty="0"/>
              <a:t>Consortium on Processes in Porous Media</a:t>
            </a:r>
          </a:p>
          <a:p>
            <a:r>
              <a:rPr lang="en-US" sz="2600" dirty="0" smtClean="0"/>
              <a:t>Schlumberger Ltd.</a:t>
            </a:r>
          </a:p>
          <a:p>
            <a:r>
              <a:rPr lang="en-US" sz="2600" dirty="0" smtClean="0"/>
              <a:t>Huntsman Corporation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443261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0800" y="-15240"/>
            <a:ext cx="6400800" cy="914400"/>
          </a:xfrm>
        </p:spPr>
        <p:txBody>
          <a:bodyPr>
            <a:normAutofit/>
          </a:bodyPr>
          <a:lstStyle/>
          <a:p>
            <a:pPr algn="r"/>
            <a:r>
              <a:rPr lang="en-US" sz="3200" b="1" dirty="0" smtClean="0"/>
              <a:t>References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82040"/>
            <a:ext cx="8229600" cy="5760720"/>
          </a:xfrm>
        </p:spPr>
        <p:txBody>
          <a:bodyPr>
            <a:normAutofit fontScale="92500" lnSpcReduction="20000"/>
          </a:bodyPr>
          <a:lstStyle/>
          <a:p>
            <a:pPr>
              <a:buFont typeface="+mj-lt"/>
              <a:buAutoNum type="arabicPeriod"/>
            </a:pPr>
            <a:r>
              <a:rPr lang="en-US" sz="1600" dirty="0" smtClean="0"/>
              <a:t>National </a:t>
            </a:r>
            <a:r>
              <a:rPr lang="en-US" sz="1600" dirty="0"/>
              <a:t>Oceanographic and Atmospheric </a:t>
            </a:r>
            <a:r>
              <a:rPr lang="en-US" sz="1600" dirty="0" smtClean="0"/>
              <a:t>Administration</a:t>
            </a:r>
          </a:p>
          <a:p>
            <a:pPr>
              <a:buFont typeface="+mj-lt"/>
              <a:buAutoNum type="arabicPeriod"/>
            </a:pPr>
            <a:r>
              <a:rPr lang="en-US" sz="1600" dirty="0" smtClean="0"/>
              <a:t>A</a:t>
            </a:r>
            <a:r>
              <a:rPr lang="en-US" sz="1600" dirty="0"/>
              <a:t>. </a:t>
            </a:r>
            <a:r>
              <a:rPr lang="en-US" sz="1600" dirty="0" err="1"/>
              <a:t>Neftel</a:t>
            </a:r>
            <a:r>
              <a:rPr lang="en-US" sz="1600" dirty="0"/>
              <a:t>, et al. “</a:t>
            </a:r>
            <a:r>
              <a:rPr lang="en-US" sz="1600" i="1" dirty="0"/>
              <a:t>Historical carbon dioxide record from the </a:t>
            </a:r>
            <a:r>
              <a:rPr lang="en-US" sz="1600" i="1" dirty="0" err="1"/>
              <a:t>Siple</a:t>
            </a:r>
            <a:r>
              <a:rPr lang="en-US" sz="1600" i="1" dirty="0"/>
              <a:t> Station ice core</a:t>
            </a:r>
            <a:r>
              <a:rPr lang="en-US" sz="1600" dirty="0"/>
              <a:t>”, Carbon dioxide Information Analysis Center (</a:t>
            </a:r>
            <a:r>
              <a:rPr lang="en-US" sz="1600" dirty="0" smtClean="0"/>
              <a:t>1994)</a:t>
            </a:r>
          </a:p>
          <a:p>
            <a:pPr>
              <a:buFont typeface="+mj-lt"/>
              <a:buAutoNum type="arabicPeriod"/>
            </a:pPr>
            <a:r>
              <a:rPr lang="en-US" sz="1600" dirty="0" smtClean="0"/>
              <a:t>JM </a:t>
            </a:r>
            <a:r>
              <a:rPr lang="en-US" sz="1600" dirty="0" err="1"/>
              <a:t>Barnola</a:t>
            </a:r>
            <a:r>
              <a:rPr lang="en-US" sz="1600" dirty="0"/>
              <a:t> et al., “</a:t>
            </a:r>
            <a:r>
              <a:rPr lang="en-US" sz="1600" i="1" dirty="0"/>
              <a:t>Historical carbon dioxide record from </a:t>
            </a:r>
            <a:r>
              <a:rPr lang="en-US" sz="1600" i="1" dirty="0" err="1"/>
              <a:t>Vostok</a:t>
            </a:r>
            <a:r>
              <a:rPr lang="en-US" sz="1600" i="1" dirty="0"/>
              <a:t> ice core</a:t>
            </a:r>
            <a:r>
              <a:rPr lang="en-US" sz="1600" dirty="0"/>
              <a:t>”, Nature (1987</a:t>
            </a:r>
            <a:r>
              <a:rPr lang="en-US" sz="1600" dirty="0" smtClean="0"/>
              <a:t>)</a:t>
            </a:r>
          </a:p>
          <a:p>
            <a:pPr>
              <a:buFont typeface="+mj-lt"/>
              <a:buAutoNum type="arabicPeriod"/>
            </a:pPr>
            <a:r>
              <a:rPr lang="en-US" sz="1600" dirty="0" smtClean="0"/>
              <a:t>Scottish </a:t>
            </a:r>
            <a:r>
              <a:rPr lang="en-US" sz="1600" dirty="0"/>
              <a:t>Center for Carbon </a:t>
            </a:r>
            <a:r>
              <a:rPr lang="en-US" sz="1600" dirty="0" smtClean="0"/>
              <a:t>Storage</a:t>
            </a:r>
          </a:p>
          <a:p>
            <a:pPr>
              <a:buFont typeface="+mj-lt"/>
              <a:buAutoNum type="arabicPeriod"/>
            </a:pPr>
            <a:r>
              <a:rPr lang="en-US" sz="1600" dirty="0" smtClean="0"/>
              <a:t>Image Courtesy: </a:t>
            </a:r>
            <a:r>
              <a:rPr lang="en-US" sz="1600" dirty="0" smtClean="0">
                <a:hlinkClick r:id="rId2"/>
              </a:rPr>
              <a:t>http</a:t>
            </a:r>
            <a:r>
              <a:rPr lang="en-US" sz="1600" dirty="0">
                <a:hlinkClick r:id="rId2"/>
              </a:rPr>
              <a:t>://</a:t>
            </a:r>
            <a:r>
              <a:rPr lang="en-US" sz="1600" dirty="0" smtClean="0">
                <a:hlinkClick r:id="rId2"/>
              </a:rPr>
              <a:t>www.co2crc.com.au/aboutccs/cap_absorption.html</a:t>
            </a:r>
            <a:endParaRPr lang="en-US" sz="1600" dirty="0" smtClean="0"/>
          </a:p>
          <a:p>
            <a:pPr>
              <a:buFont typeface="+mj-lt"/>
              <a:buAutoNum type="arabicPeriod"/>
            </a:pPr>
            <a:r>
              <a:rPr lang="en-US" sz="1600" dirty="0"/>
              <a:t>A.L. Kohl and R. Nielsen, Gas Purification, Gulf Publishing Company (1997</a:t>
            </a:r>
            <a:r>
              <a:rPr lang="en-US" sz="1600" dirty="0" smtClean="0"/>
              <a:t>)</a:t>
            </a:r>
          </a:p>
          <a:p>
            <a:pPr>
              <a:buFont typeface="+mj-lt"/>
              <a:buAutoNum type="arabicPeriod"/>
            </a:pPr>
            <a:r>
              <a:rPr lang="en-US" sz="1600" dirty="0"/>
              <a:t>S Warudkar, et al., </a:t>
            </a:r>
            <a:r>
              <a:rPr lang="en-US" sz="1600" i="1" dirty="0"/>
              <a:t>Influence of stripper operating parameters on the performance of amine absorption systems for post-combustion carbon capture: Part I. High pressure strippers, International Journal of Greenhouse Gas Control</a:t>
            </a:r>
            <a:r>
              <a:rPr lang="en-US" sz="1600" dirty="0"/>
              <a:t> (2013</a:t>
            </a:r>
            <a:r>
              <a:rPr lang="en-US" sz="1600" dirty="0" smtClean="0"/>
              <a:t>)</a:t>
            </a:r>
          </a:p>
          <a:p>
            <a:pPr>
              <a:buFont typeface="+mj-lt"/>
              <a:buAutoNum type="arabicPeriod"/>
            </a:pPr>
            <a:r>
              <a:rPr lang="en-US" sz="1600" dirty="0"/>
              <a:t>D. Green, et al., Perry’s Chemical Engineers’ Handbook. McGraw-Hill Publications (2007</a:t>
            </a:r>
            <a:r>
              <a:rPr lang="en-US" sz="1600" dirty="0" smtClean="0"/>
              <a:t>)</a:t>
            </a:r>
          </a:p>
          <a:p>
            <a:pPr>
              <a:buFont typeface="+mj-lt"/>
              <a:buAutoNum type="arabicPeriod"/>
            </a:pPr>
            <a:r>
              <a:rPr lang="en-US" sz="1600" dirty="0"/>
              <a:t>M. Z. Haji-</a:t>
            </a:r>
            <a:r>
              <a:rPr lang="en-US" sz="1600" dirty="0" err="1"/>
              <a:t>Sulaiman</a:t>
            </a:r>
            <a:r>
              <a:rPr lang="en-US" sz="1600" dirty="0"/>
              <a:t>, et al. Analysis of equilibrium data of CO2 in aqueous solutions of diethanolamine (DEA), methyldiethanolamine (MDEA) and their mixtures using the modified Kent-Eisenberg Model, </a:t>
            </a:r>
            <a:r>
              <a:rPr lang="en-US" sz="1600" dirty="0" err="1"/>
              <a:t>TransIChemE</a:t>
            </a:r>
            <a:r>
              <a:rPr lang="en-US" sz="1600" dirty="0"/>
              <a:t> (1998</a:t>
            </a:r>
            <a:r>
              <a:rPr lang="en-US" sz="1600" dirty="0" smtClean="0"/>
              <a:t>)</a:t>
            </a:r>
          </a:p>
          <a:p>
            <a:pPr>
              <a:buFont typeface="+mj-lt"/>
              <a:buAutoNum type="arabicPeriod"/>
            </a:pPr>
            <a:r>
              <a:rPr lang="en-US" sz="1600" dirty="0"/>
              <a:t>K.N. </a:t>
            </a:r>
            <a:r>
              <a:rPr lang="en-US" sz="1600" dirty="0" err="1"/>
              <a:t>Habchi</a:t>
            </a:r>
            <a:r>
              <a:rPr lang="en-US" sz="1600" dirty="0"/>
              <a:t> </a:t>
            </a:r>
            <a:r>
              <a:rPr lang="en-US" sz="1600" dirty="0" err="1"/>
              <a:t>Tounsi</a:t>
            </a:r>
            <a:r>
              <a:rPr lang="en-US" sz="1600" dirty="0"/>
              <a:t>, et al., Measurement of carbon dioxide solubility in a solution of diethanolamine (DEA) mixed with methanol, Ind. Eng. Chem. Res (2005</a:t>
            </a:r>
            <a:r>
              <a:rPr lang="en-US" sz="1600" dirty="0" smtClean="0"/>
              <a:t>)</a:t>
            </a:r>
          </a:p>
          <a:p>
            <a:pPr>
              <a:buFont typeface="+mj-lt"/>
              <a:buAutoNum type="arabicPeriod"/>
            </a:pPr>
            <a:r>
              <a:rPr lang="en-US" sz="1600" dirty="0"/>
              <a:t>E.Y. </a:t>
            </a:r>
            <a:r>
              <a:rPr lang="en-US" sz="1600" dirty="0" err="1"/>
              <a:t>Kenig</a:t>
            </a:r>
            <a:r>
              <a:rPr lang="en-US" sz="1600" dirty="0"/>
              <a:t>, et al., Reactive absorption: Optimal process design via optimal modeling, Chemical Engineering Science (2001</a:t>
            </a:r>
            <a:r>
              <a:rPr lang="en-US" sz="1600" dirty="0" smtClean="0"/>
              <a:t>)</a:t>
            </a:r>
          </a:p>
          <a:p>
            <a:pPr>
              <a:buFont typeface="+mj-lt"/>
              <a:buAutoNum type="arabicPeriod"/>
            </a:pPr>
            <a:r>
              <a:rPr lang="en-US" sz="1600" dirty="0"/>
              <a:t>S Warudkar, et al.,</a:t>
            </a:r>
            <a:r>
              <a:rPr lang="en-US" sz="1600" b="1" dirty="0"/>
              <a:t> </a:t>
            </a:r>
            <a:r>
              <a:rPr lang="en-US" sz="1600" i="1" dirty="0"/>
              <a:t>“Effect of various co-solvents on the energy consumption for carbon capture” </a:t>
            </a:r>
            <a:r>
              <a:rPr lang="en-US" sz="1600" dirty="0"/>
              <a:t>(In </a:t>
            </a:r>
            <a:r>
              <a:rPr lang="en-US" sz="1600" dirty="0" smtClean="0"/>
              <a:t>preparation)</a:t>
            </a:r>
          </a:p>
          <a:p>
            <a:pPr>
              <a:buFont typeface="+mj-lt"/>
              <a:buAutoNum type="arabicPeriod"/>
            </a:pPr>
            <a:r>
              <a:rPr lang="en-US" sz="1600" dirty="0" smtClean="0"/>
              <a:t>I</a:t>
            </a:r>
            <a:r>
              <a:rPr lang="en-US" sz="1600" dirty="0"/>
              <a:t>. </a:t>
            </a:r>
            <a:r>
              <a:rPr lang="en-US" sz="1600" dirty="0" err="1"/>
              <a:t>Dalmolin</a:t>
            </a:r>
            <a:r>
              <a:rPr lang="en-US" sz="1600" dirty="0"/>
              <a:t>, et al., Solubility of carbon dioxide in binary and ternary mixtures with ethanol and water, Fluid Phase Equilibria (</a:t>
            </a:r>
            <a:r>
              <a:rPr lang="en-US" sz="1600" dirty="0" smtClean="0"/>
              <a:t>2006)</a:t>
            </a:r>
          </a:p>
          <a:p>
            <a:pPr>
              <a:buFont typeface="+mj-lt"/>
              <a:buAutoNum type="arabicPeriod"/>
            </a:pPr>
            <a:r>
              <a:rPr lang="en-US" sz="1600" dirty="0" smtClean="0"/>
              <a:t>K</a:t>
            </a:r>
            <a:r>
              <a:rPr lang="en-US" sz="1600" dirty="0"/>
              <a:t>. Suzuki, et al., Isothermal vapor-liquid equilibrium data for binary systems at high pressures: carbon dioxide-methanol, carbon dioxide-ethanol, carbon dioxide-1-propanol, methane-ethanol, methane-1-propanol, ethane-ethanol, and ethane-1-propanol systems, J. Chem. Eng. Data (</a:t>
            </a:r>
            <a:r>
              <a:rPr lang="en-US" sz="1600" dirty="0" smtClean="0"/>
              <a:t>1990)</a:t>
            </a:r>
          </a:p>
          <a:p>
            <a:pPr>
              <a:buFont typeface="+mj-lt"/>
              <a:buAutoNum type="arabicPeriod"/>
            </a:pPr>
            <a:r>
              <a:rPr lang="en-US" sz="1600" dirty="0" smtClean="0"/>
              <a:t>Image </a:t>
            </a:r>
            <a:r>
              <a:rPr lang="en-US" sz="1600" dirty="0"/>
              <a:t>Courtesy: </a:t>
            </a:r>
            <a:r>
              <a:rPr lang="en-US" sz="1600" dirty="0">
                <a:hlinkClick r:id="rId3"/>
              </a:rPr>
              <a:t>http://</a:t>
            </a:r>
            <a:r>
              <a:rPr lang="en-US" sz="1600" dirty="0" smtClean="0">
                <a:hlinkClick r:id="rId3"/>
              </a:rPr>
              <a:t>www.diytrade.com/china/pd/7727866/Silicon_carbide_ceramic_foam_filter.html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019628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17998</TotalTime>
  <Words>1733</Words>
  <Application>Microsoft Office PowerPoint</Application>
  <PresentationFormat>On-screen Show (4:3)</PresentationFormat>
  <Paragraphs>203</Paragraphs>
  <Slides>24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Improved Absorbents for CO2 Capture Influence of the Alkanolamine Solvent</vt:lpstr>
      <vt:lpstr>CO2 and Climate Change</vt:lpstr>
      <vt:lpstr>Carbon Capture and Storage</vt:lpstr>
      <vt:lpstr>Amine Absorption Process Application: Carbon Capture</vt:lpstr>
      <vt:lpstr>Alkanolamine Absorbents</vt:lpstr>
      <vt:lpstr>Amine – CO2 Reaction Monoethanolamine – A Representative Case</vt:lpstr>
      <vt:lpstr>Dissecting the Reboiler Energy Duty Methodology and Assumptions</vt:lpstr>
      <vt:lpstr>Dissecting the Reboiler Energy Duty Contributions of physical processes</vt:lpstr>
      <vt:lpstr>Current Research on Developing Novel Absorbents</vt:lpstr>
      <vt:lpstr>Why Water? A comparison of the Heat of Vaporization and Specific Heat Capacity</vt:lpstr>
      <vt:lpstr>Vapor-liquid Equilibrium Effect of Methanol Addition</vt:lpstr>
      <vt:lpstr>Approaches to Modeling Amine Absorption</vt:lpstr>
      <vt:lpstr>Estimating Reboiler Duty Validating the “Equilibrium Assumption”</vt:lpstr>
      <vt:lpstr>Reboiler Duty Effect of Methanol Addition</vt:lpstr>
      <vt:lpstr>Reboiler Operating Temperature Effect of Methanol Addition</vt:lpstr>
      <vt:lpstr>Estimated Parasitic Power Loss</vt:lpstr>
      <vt:lpstr>Solvent Polarity</vt:lpstr>
      <vt:lpstr>CO2 Removal Studies Effect of alcohol addition</vt:lpstr>
      <vt:lpstr>CO2 Removal Experiments</vt:lpstr>
      <vt:lpstr>How soluble is CO2 in alcohols?</vt:lpstr>
      <vt:lpstr>Kinematic viscosity of DGA solutions In Water, Methanol and Ethanol</vt:lpstr>
      <vt:lpstr>Summary</vt:lpstr>
      <vt:lpstr>Acknowledgements</vt:lpstr>
      <vt:lpstr>References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Sumedh</dc:creator>
  <cp:lastModifiedBy>owner</cp:lastModifiedBy>
  <cp:revision>625</cp:revision>
  <dcterms:created xsi:type="dcterms:W3CDTF">2006-08-16T00:00:00Z</dcterms:created>
  <dcterms:modified xsi:type="dcterms:W3CDTF">2013-04-29T04:04:12Z</dcterms:modified>
</cp:coreProperties>
</file>