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avi" ContentType="video/avi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30"/>
  </p:notesMasterIdLst>
  <p:handoutMasterIdLst>
    <p:handoutMasterId r:id="rId31"/>
  </p:handoutMasterIdLst>
  <p:sldIdLst>
    <p:sldId id="279" r:id="rId2"/>
    <p:sldId id="257" r:id="rId3"/>
    <p:sldId id="258" r:id="rId4"/>
    <p:sldId id="259" r:id="rId5"/>
    <p:sldId id="260" r:id="rId6"/>
    <p:sldId id="292" r:id="rId7"/>
    <p:sldId id="261" r:id="rId8"/>
    <p:sldId id="262" r:id="rId9"/>
    <p:sldId id="281" r:id="rId10"/>
    <p:sldId id="264" r:id="rId11"/>
    <p:sldId id="300" r:id="rId12"/>
    <p:sldId id="310" r:id="rId13"/>
    <p:sldId id="311" r:id="rId14"/>
    <p:sldId id="294" r:id="rId15"/>
    <p:sldId id="269" r:id="rId16"/>
    <p:sldId id="295" r:id="rId17"/>
    <p:sldId id="299" r:id="rId18"/>
    <p:sldId id="312" r:id="rId19"/>
    <p:sldId id="313" r:id="rId20"/>
    <p:sldId id="305" r:id="rId21"/>
    <p:sldId id="298" r:id="rId22"/>
    <p:sldId id="308" r:id="rId23"/>
    <p:sldId id="309" r:id="rId24"/>
    <p:sldId id="314" r:id="rId25"/>
    <p:sldId id="270" r:id="rId26"/>
    <p:sldId id="287" r:id="rId27"/>
    <p:sldId id="315" r:id="rId28"/>
    <p:sldId id="280" r:id="rId29"/>
  </p:sldIdLst>
  <p:sldSz cx="9144000" cy="6858000" type="screen4x3"/>
  <p:notesSz cx="6670675" cy="9929813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559" autoAdjust="0"/>
    <p:restoredTop sz="89319" autoAdjust="0"/>
  </p:normalViewPr>
  <p:slideViewPr>
    <p:cSldViewPr>
      <p:cViewPr varScale="1">
        <p:scale>
          <a:sx n="63" d="100"/>
          <a:sy n="63" d="100"/>
        </p:scale>
        <p:origin x="-1434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image" Target="../media/image4.wmf"/><Relationship Id="rId1" Type="http://schemas.openxmlformats.org/officeDocument/2006/relationships/image" Target="../media/image3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11.wmf"/><Relationship Id="rId1" Type="http://schemas.openxmlformats.org/officeDocument/2006/relationships/image" Target="../media/image10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wmf"/></Relationships>
</file>

<file path=ppt/drawings/_rels/vmlDrawing8.vml.rels><?xml version="1.0" encoding="UTF-8" standalone="yes"?>
<Relationships xmlns="http://schemas.openxmlformats.org/package/2006/relationships"><Relationship Id="rId2" Type="http://schemas.openxmlformats.org/officeDocument/2006/relationships/image" Target="../media/image15.wmf"/><Relationship Id="rId1" Type="http://schemas.openxmlformats.org/officeDocument/2006/relationships/image" Target="../media/image14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wmf"/></Relationships>
</file>

<file path=ppt/drawings/_rels/vmlDrawing12.vml.rels><?xml version="1.0" encoding="UTF-8" standalone="yes"?>
<Relationships xmlns="http://schemas.openxmlformats.org/package/2006/relationships"><Relationship Id="rId2" Type="http://schemas.openxmlformats.org/officeDocument/2006/relationships/image" Target="../media/image25.wmf"/><Relationship Id="rId1" Type="http://schemas.openxmlformats.org/officeDocument/2006/relationships/image" Target="../media/image24.w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w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8.w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8.w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32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90626" cy="4964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778505" y="0"/>
            <a:ext cx="2890626" cy="4964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8D798D-E6EB-4EFF-9787-070019FEA535}" type="datetimeFigureOut">
              <a:rPr lang="zh-CN" altLang="en-US" smtClean="0"/>
              <a:t>2013/4/25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9431599"/>
            <a:ext cx="2890626" cy="496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778505" y="9431599"/>
            <a:ext cx="2890626" cy="496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10D1ED7-E62B-4168-9919-5078E976193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6012962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90626" cy="4964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778505" y="0"/>
            <a:ext cx="2890626" cy="4964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7CB38EE-1D0E-4667-A524-DD97BABF5D1D}" type="datetimeFigureOut">
              <a:rPr lang="zh-CN" altLang="en-US" smtClean="0"/>
              <a:t>2013/4/25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852488" y="744538"/>
            <a:ext cx="4965700" cy="3724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67068" y="4716661"/>
            <a:ext cx="5336540" cy="4468416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431599"/>
            <a:ext cx="2890626" cy="496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778505" y="9431599"/>
            <a:ext cx="2890626" cy="496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1736317-ACD0-4581-90D7-CBEE6A3FC53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39788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736317-ACD0-4581-90D7-CBEE6A3FC53F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299912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736317-ACD0-4581-90D7-CBEE6A3FC53F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955458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736317-ACD0-4581-90D7-CBEE6A3FC53F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586555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736317-ACD0-4581-90D7-CBEE6A3FC53F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9389141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736317-ACD0-4581-90D7-CBEE6A3FC53F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3942202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736317-ACD0-4581-90D7-CBEE6A3FC53F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9530833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736317-ACD0-4581-90D7-CBEE6A3FC53F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9368503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736317-ACD0-4581-90D7-CBEE6A3FC53F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0263161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 smtClean="0"/>
              <a:t>This</a:t>
            </a:r>
            <a:r>
              <a:rPr lang="en-US" altLang="zh-CN" baseline="0" dirty="0" smtClean="0"/>
              <a:t> cartoon shows how the pressure profile changes with time. 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736317-ACD0-4581-90D7-CBEE6A3FC53F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4366522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736317-ACD0-4581-90D7-CBEE6A3FC53F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4359899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736317-ACD0-4581-90D7-CBEE6A3FC53F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219041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 smtClean="0"/>
              <a:t>In the future</a:t>
            </a:r>
            <a:r>
              <a:rPr lang="en-US" altLang="zh-CN" baseline="0" dirty="0" smtClean="0"/>
              <a:t> we can do…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736317-ACD0-4581-90D7-CBEE6A3FC53F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7068136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736317-ACD0-4581-90D7-CBEE6A3FC53F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424399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4A565-960F-43ED-A210-A2A7A70BC5D1}" type="datetime1">
              <a:rPr lang="zh-CN" altLang="en-US" smtClean="0"/>
              <a:t>2013/4/25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775B0-49FA-4177-AE7D-678D05CA9F53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11" name="Picture 2" descr="RicePP-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5588" cy="6859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5240"/>
            <a:ext cx="8229600" cy="100584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0F654F-2A47-4D2E-A157-0C8F6473C51A}" type="datetime1">
              <a:rPr lang="zh-CN" altLang="en-US" smtClean="0"/>
              <a:t>2013/4/25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775B0-49FA-4177-AE7D-678D05CA9F53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7" name="Picture 2" descr="RicePP-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023" b="84765"/>
          <a:stretch/>
        </p:blipFill>
        <p:spPr bwMode="auto">
          <a:xfrm>
            <a:off x="0" y="961900"/>
            <a:ext cx="9145588" cy="831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DBDCAC-9924-40E1-ACED-3CB28F191711}" type="datetime1">
              <a:rPr lang="zh-CN" altLang="en-US" smtClean="0"/>
              <a:t>2013/4/25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775B0-49FA-4177-AE7D-678D05CA9F53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7" name="Picture 2" descr="RicePP-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023" b="84765"/>
          <a:stretch/>
        </p:blipFill>
        <p:spPr bwMode="auto">
          <a:xfrm>
            <a:off x="0" y="961900"/>
            <a:ext cx="9145588" cy="831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5240"/>
            <a:ext cx="8229600" cy="100584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F8D04C-9DA5-461D-8D62-0069B3E45511}" type="datetime1">
              <a:rPr lang="zh-CN" altLang="en-US" smtClean="0"/>
              <a:t>2013/4/25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775B0-49FA-4177-AE7D-678D05CA9F53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8" name="Picture 2" descr="RicePP-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023" b="84765"/>
          <a:stretch/>
        </p:blipFill>
        <p:spPr bwMode="auto">
          <a:xfrm>
            <a:off x="0" y="961900"/>
            <a:ext cx="9145588" cy="831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5240"/>
            <a:ext cx="8229600" cy="100584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58943F-B83E-467A-8F23-92881F176C1E}" type="datetime1">
              <a:rPr lang="zh-CN" altLang="en-US" smtClean="0"/>
              <a:t>2013/4/25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775B0-49FA-4177-AE7D-678D05CA9F53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10" name="Picture 2" descr="RicePP-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023" b="84765"/>
          <a:stretch/>
        </p:blipFill>
        <p:spPr bwMode="auto">
          <a:xfrm>
            <a:off x="0" y="961900"/>
            <a:ext cx="9145588" cy="831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5240"/>
            <a:ext cx="8229600" cy="100584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61068F-B289-45D5-9429-7FEFE0DF61F8}" type="datetime1">
              <a:rPr lang="zh-CN" altLang="en-US" smtClean="0"/>
              <a:t>2013/4/25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775B0-49FA-4177-AE7D-678D05CA9F53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6" name="Picture 2" descr="RicePP-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023" b="84765"/>
          <a:stretch/>
        </p:blipFill>
        <p:spPr bwMode="auto">
          <a:xfrm>
            <a:off x="0" y="961900"/>
            <a:ext cx="9145588" cy="831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F7D200-A5B1-4270-B721-630272FCB67D}" type="datetime1">
              <a:rPr lang="zh-CN" altLang="en-US" smtClean="0"/>
              <a:t>2013/4/25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775B0-49FA-4177-AE7D-678D05CA9F53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5" name="Picture 2" descr="RicePP-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023" b="84765"/>
          <a:stretch/>
        </p:blipFill>
        <p:spPr bwMode="auto">
          <a:xfrm>
            <a:off x="0" y="961900"/>
            <a:ext cx="9145588" cy="831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3BB0B6-3357-4E4A-B8F9-EBAB7038A850}" type="datetime1">
              <a:rPr lang="zh-CN" altLang="en-US" smtClean="0"/>
              <a:t>2013/4/25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775B0-49FA-4177-AE7D-678D05CA9F5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F5A34A-C9B4-423D-B4F2-67448408C17E}" type="datetime1">
              <a:rPr lang="zh-CN" altLang="en-US" smtClean="0"/>
              <a:t>2013/4/25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775B0-49FA-4177-AE7D-678D05CA9F5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5240"/>
            <a:ext cx="8229600" cy="100584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3BCBF-0947-4180-B9A5-92C506D7595B}" type="datetime1">
              <a:rPr lang="zh-CN" altLang="en-US" smtClean="0"/>
              <a:t>2013/4/25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775B0-49FA-4177-AE7D-678D05CA9F53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7" name="Picture 2" descr="RicePP-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023" b="84765"/>
          <a:stretch/>
        </p:blipFill>
        <p:spPr bwMode="auto">
          <a:xfrm>
            <a:off x="0" y="961900"/>
            <a:ext cx="9145588" cy="831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AAB1A6-6155-4DE4-B8C3-4C8E2B4F5D75}" type="datetime1">
              <a:rPr lang="zh-CN" altLang="en-US" smtClean="0"/>
              <a:t>2013/4/25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775B0-49FA-4177-AE7D-678D05CA9F5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563003A7-755C-48DC-ADFE-99C6E5987DF3}" type="datetime1">
              <a:rPr lang="zh-CN" altLang="en-US" smtClean="0"/>
              <a:t>2013/4/25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D9A775B0-49FA-4177-AE7D-678D05CA9F5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2.wmf"/><Relationship Id="rId4" Type="http://schemas.openxmlformats.org/officeDocument/2006/relationships/oleObject" Target="../embeddings/oleObject1.bin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.bin"/><Relationship Id="rId3" Type="http://schemas.openxmlformats.org/officeDocument/2006/relationships/notesSlide" Target="../notesSlides/notesSlide4.xml"/><Relationship Id="rId7" Type="http://schemas.openxmlformats.org/officeDocument/2006/relationships/image" Target="../media/image4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3.bin"/><Relationship Id="rId5" Type="http://schemas.openxmlformats.org/officeDocument/2006/relationships/image" Target="../media/image3.wmf"/><Relationship Id="rId4" Type="http://schemas.openxmlformats.org/officeDocument/2006/relationships/oleObject" Target="../embeddings/oleObject2.bin"/><Relationship Id="rId9" Type="http://schemas.openxmlformats.org/officeDocument/2006/relationships/image" Target="../media/image5.w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7.png"/><Relationship Id="rId5" Type="http://schemas.openxmlformats.org/officeDocument/2006/relationships/image" Target="../media/image6.wmf"/><Relationship Id="rId4" Type="http://schemas.openxmlformats.org/officeDocument/2006/relationships/oleObject" Target="../embeddings/oleObject5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9.png"/><Relationship Id="rId4" Type="http://schemas.openxmlformats.org/officeDocument/2006/relationships/image" Target="../media/image8.w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7" Type="http://schemas.openxmlformats.org/officeDocument/2006/relationships/image" Target="../media/image11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8.bin"/><Relationship Id="rId5" Type="http://schemas.openxmlformats.org/officeDocument/2006/relationships/image" Target="../media/image10.wmf"/><Relationship Id="rId4" Type="http://schemas.openxmlformats.org/officeDocument/2006/relationships/oleObject" Target="../embeddings/oleObject7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5" Type="http://schemas.openxmlformats.org/officeDocument/2006/relationships/image" Target="../media/image12.wmf"/><Relationship Id="rId4" Type="http://schemas.openxmlformats.org/officeDocument/2006/relationships/oleObject" Target="../embeddings/oleObject9.bin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5" Type="http://schemas.openxmlformats.org/officeDocument/2006/relationships/image" Target="../media/image13.wmf"/><Relationship Id="rId4" Type="http://schemas.openxmlformats.org/officeDocument/2006/relationships/oleObject" Target="../embeddings/oleObject10.bin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7" Type="http://schemas.openxmlformats.org/officeDocument/2006/relationships/image" Target="../media/image15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12.bin"/><Relationship Id="rId5" Type="http://schemas.openxmlformats.org/officeDocument/2006/relationships/image" Target="../media/image14.wmf"/><Relationship Id="rId4" Type="http://schemas.openxmlformats.org/officeDocument/2006/relationships/oleObject" Target="../embeddings/oleObject11.bin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wmf"/><Relationship Id="rId3" Type="http://schemas.openxmlformats.org/officeDocument/2006/relationships/video" Target="../media/media1.avi"/><Relationship Id="rId7" Type="http://schemas.openxmlformats.org/officeDocument/2006/relationships/oleObject" Target="../embeddings/oleObject13.bin"/><Relationship Id="rId2" Type="http://schemas.microsoft.com/office/2007/relationships/media" Target="../media/media1.avi"/><Relationship Id="rId1" Type="http://schemas.openxmlformats.org/officeDocument/2006/relationships/vmlDrawing" Target="../drawings/vmlDrawing9.vml"/><Relationship Id="rId6" Type="http://schemas.openxmlformats.org/officeDocument/2006/relationships/image" Target="../media/image17.png"/><Relationship Id="rId5" Type="http://schemas.openxmlformats.org/officeDocument/2006/relationships/notesSlide" Target="../notesSlides/notesSlide10.xml"/><Relationship Id="rId4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microsoft.com/office/2007/relationships/media" Target="../media/media3.avi"/><Relationship Id="rId7" Type="http://schemas.openxmlformats.org/officeDocument/2006/relationships/slideLayout" Target="../slideLayouts/slideLayout2.xml"/><Relationship Id="rId2" Type="http://schemas.openxmlformats.org/officeDocument/2006/relationships/video" Target="../media/media2.avi"/><Relationship Id="rId1" Type="http://schemas.microsoft.com/office/2007/relationships/media" Target="../media/media2.avi"/><Relationship Id="rId6" Type="http://schemas.openxmlformats.org/officeDocument/2006/relationships/video" Target="../media/media4.avi"/><Relationship Id="rId5" Type="http://schemas.microsoft.com/office/2007/relationships/media" Target="../media/media4.avi"/><Relationship Id="rId10" Type="http://schemas.openxmlformats.org/officeDocument/2006/relationships/image" Target="../media/image20.png"/><Relationship Id="rId4" Type="http://schemas.openxmlformats.org/officeDocument/2006/relationships/video" Target="../media/media3.avi"/><Relationship Id="rId9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5" Type="http://schemas.openxmlformats.org/officeDocument/2006/relationships/image" Target="../media/image22.png"/><Relationship Id="rId4" Type="http://schemas.openxmlformats.org/officeDocument/2006/relationships/image" Target="../media/image21.w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5" Type="http://schemas.openxmlformats.org/officeDocument/2006/relationships/image" Target="../media/image23.png"/><Relationship Id="rId4" Type="http://schemas.openxmlformats.org/officeDocument/2006/relationships/image" Target="../media/image21.wmf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6" Type="http://schemas.openxmlformats.org/officeDocument/2006/relationships/image" Target="../media/image25.wmf"/><Relationship Id="rId5" Type="http://schemas.openxmlformats.org/officeDocument/2006/relationships/oleObject" Target="../embeddings/oleObject17.bin"/><Relationship Id="rId4" Type="http://schemas.openxmlformats.org/officeDocument/2006/relationships/image" Target="../media/image24.w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video" Target="../media/media5.avi"/><Relationship Id="rId7" Type="http://schemas.openxmlformats.org/officeDocument/2006/relationships/image" Target="../media/image26.wmf"/><Relationship Id="rId2" Type="http://schemas.microsoft.com/office/2007/relationships/media" Target="../media/media5.avi"/><Relationship Id="rId1" Type="http://schemas.openxmlformats.org/officeDocument/2006/relationships/vmlDrawing" Target="../drawings/vmlDrawing13.vml"/><Relationship Id="rId6" Type="http://schemas.openxmlformats.org/officeDocument/2006/relationships/oleObject" Target="../embeddings/oleObject18.bin"/><Relationship Id="rId5" Type="http://schemas.openxmlformats.org/officeDocument/2006/relationships/image" Target="../media/image27.png"/><Relationship Id="rId4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microsoft.com/office/2007/relationships/media" Target="../media/media7.avi"/><Relationship Id="rId7" Type="http://schemas.openxmlformats.org/officeDocument/2006/relationships/slideLayout" Target="../slideLayouts/slideLayout2.xml"/><Relationship Id="rId2" Type="http://schemas.openxmlformats.org/officeDocument/2006/relationships/video" Target="../media/media6.avi"/><Relationship Id="rId1" Type="http://schemas.microsoft.com/office/2007/relationships/media" Target="../media/media6.avi"/><Relationship Id="rId6" Type="http://schemas.openxmlformats.org/officeDocument/2006/relationships/video" Target="../media/media8.avi"/><Relationship Id="rId5" Type="http://schemas.microsoft.com/office/2007/relationships/media" Target="../media/media8.avi"/><Relationship Id="rId10" Type="http://schemas.openxmlformats.org/officeDocument/2006/relationships/image" Target="../media/image20.png"/><Relationship Id="rId4" Type="http://schemas.openxmlformats.org/officeDocument/2006/relationships/video" Target="../media/media7.avi"/><Relationship Id="rId9" Type="http://schemas.openxmlformats.org/officeDocument/2006/relationships/image" Target="../media/image1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Relationship Id="rId5" Type="http://schemas.openxmlformats.org/officeDocument/2006/relationships/image" Target="../media/image29.png"/><Relationship Id="rId4" Type="http://schemas.openxmlformats.org/officeDocument/2006/relationships/image" Target="../media/image28.w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Relationship Id="rId5" Type="http://schemas.openxmlformats.org/officeDocument/2006/relationships/image" Target="../media/image30.png"/><Relationship Id="rId4" Type="http://schemas.openxmlformats.org/officeDocument/2006/relationships/image" Target="../media/image28.wmf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em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Relationship Id="rId5" Type="http://schemas.openxmlformats.org/officeDocument/2006/relationships/image" Target="../media/image33.png"/><Relationship Id="rId4" Type="http://schemas.openxmlformats.org/officeDocument/2006/relationships/image" Target="../media/image32.wmf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447800"/>
            <a:ext cx="9036496" cy="1909192"/>
          </a:xfrm>
        </p:spPr>
        <p:txBody>
          <a:bodyPr>
            <a:normAutofit fontScale="90000"/>
          </a:bodyPr>
          <a:lstStyle/>
          <a:p>
            <a:r>
              <a:rPr lang="en-US" altLang="zh-CN" dirty="0"/>
              <a:t/>
            </a:r>
            <a:br>
              <a:rPr lang="en-US" altLang="zh-CN" dirty="0"/>
            </a:br>
            <a:r>
              <a:rPr lang="en-US" altLang="zh-CN" b="1" dirty="0"/>
              <a:t>The Effect of Surfactant </a:t>
            </a:r>
            <a:r>
              <a:rPr lang="en-US" altLang="zh-CN" b="1" dirty="0" smtClean="0"/>
              <a:t>Partitioning  and </a:t>
            </a:r>
            <a:r>
              <a:rPr lang="en-US" altLang="zh-CN" b="1" i="1" dirty="0" err="1" smtClean="0"/>
              <a:t>fmsurf</a:t>
            </a:r>
            <a:r>
              <a:rPr lang="en-US" altLang="zh-CN" b="1" dirty="0" smtClean="0"/>
              <a:t> on Foam Transport</a:t>
            </a:r>
            <a:endParaRPr lang="en-US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Yongchao Zeng, Kun Ma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6073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Surfactant for Foam </a:t>
            </a:r>
            <a:r>
              <a:rPr lang="en-US" altLang="zh-CN" dirty="0"/>
              <a:t>F</a:t>
            </a:r>
            <a:r>
              <a:rPr lang="en-US" altLang="zh-CN" dirty="0" smtClean="0"/>
              <a:t>looding 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dirty="0" smtClean="0"/>
              <a:t>Anionic surfactants </a:t>
            </a:r>
            <a:endParaRPr lang="en-US" altLang="zh-CN" dirty="0"/>
          </a:p>
          <a:p>
            <a:pPr marL="0" indent="0">
              <a:buNone/>
            </a:pPr>
            <a:r>
              <a:rPr lang="en-US" altLang="zh-CN" dirty="0" smtClean="0"/>
              <a:t>          do not partition into the gas phase</a:t>
            </a:r>
            <a:endParaRPr lang="en-US" altLang="zh-CN" dirty="0"/>
          </a:p>
          <a:p>
            <a:r>
              <a:rPr lang="en-US" altLang="zh-CN" dirty="0" smtClean="0"/>
              <a:t>Non-ionic surfactants</a:t>
            </a:r>
          </a:p>
          <a:p>
            <a:pPr marL="0" indent="0">
              <a:buNone/>
            </a:pPr>
            <a:r>
              <a:rPr lang="en-US" altLang="zh-CN" dirty="0"/>
              <a:t> </a:t>
            </a:r>
            <a:r>
              <a:rPr lang="en-US" altLang="zh-CN" dirty="0" smtClean="0"/>
              <a:t>         CO</a:t>
            </a:r>
            <a:r>
              <a:rPr lang="en-US" altLang="zh-CN" baseline="-25000" dirty="0" smtClean="0"/>
              <a:t>2</a:t>
            </a:r>
            <a:r>
              <a:rPr lang="en-US" altLang="zh-CN" dirty="0" smtClean="0"/>
              <a:t> soluble</a:t>
            </a:r>
          </a:p>
          <a:p>
            <a:pPr marL="0" indent="0">
              <a:buNone/>
            </a:pPr>
            <a:r>
              <a:rPr lang="en-US" altLang="zh-CN" dirty="0"/>
              <a:t> </a:t>
            </a:r>
            <a:r>
              <a:rPr lang="en-US" altLang="zh-CN" dirty="0" smtClean="0"/>
              <a:t>         can partition into the CO</a:t>
            </a:r>
            <a:r>
              <a:rPr lang="en-US" altLang="zh-CN" baseline="-25000" dirty="0" smtClean="0"/>
              <a:t>2 </a:t>
            </a:r>
            <a:r>
              <a:rPr lang="en-US" altLang="zh-CN" dirty="0" smtClean="0"/>
              <a:t>phase</a:t>
            </a:r>
          </a:p>
          <a:p>
            <a:pPr marL="0" indent="0">
              <a:buNone/>
            </a:pPr>
            <a:endParaRPr lang="en-US" altLang="zh-CN" dirty="0"/>
          </a:p>
          <a:p>
            <a:pPr marL="0" indent="0">
              <a:buNone/>
            </a:pPr>
            <a:r>
              <a:rPr lang="en-US" altLang="zh-CN" dirty="0" smtClean="0"/>
              <a:t>          </a:t>
            </a:r>
          </a:p>
        </p:txBody>
      </p:sp>
      <p:graphicFrame>
        <p:nvGraphicFramePr>
          <p:cNvPr id="4" name="对象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10552900"/>
              </p:ext>
            </p:extLst>
          </p:nvPr>
        </p:nvGraphicFramePr>
        <p:xfrm>
          <a:off x="1619672" y="4653136"/>
          <a:ext cx="1944216" cy="12725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7" name="Equation" r:id="rId4" imgW="698400" imgH="457200" progId="Equation.DSMT4">
                  <p:embed/>
                </p:oleObj>
              </mc:Choice>
              <mc:Fallback>
                <p:oleObj name="Equation" r:id="rId4" imgW="698400" imgH="4572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619672" y="4653136"/>
                        <a:ext cx="1944216" cy="127257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775B0-49FA-4177-AE7D-678D05CA9F53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20958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 dirty="0" smtClean="0"/>
              <a:t> Non-Ionic CO</a:t>
            </a:r>
            <a:r>
              <a:rPr lang="en-US" altLang="zh-CN" baseline="-25000" dirty="0" smtClean="0"/>
              <a:t>2</a:t>
            </a:r>
            <a:r>
              <a:rPr lang="en-US" altLang="zh-CN" dirty="0" smtClean="0"/>
              <a:t> Soluble Surfactant 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6264696"/>
          </a:xfrm>
        </p:spPr>
        <p:txBody>
          <a:bodyPr>
            <a:normAutofit/>
          </a:bodyPr>
          <a:lstStyle/>
          <a:p>
            <a:endParaRPr lang="en-US" altLang="zh-CN" dirty="0" smtClean="0"/>
          </a:p>
          <a:p>
            <a:r>
              <a:rPr lang="en-US" altLang="zh-CN" dirty="0" smtClean="0"/>
              <a:t>Lower adsorption on carbonate formation</a:t>
            </a:r>
          </a:p>
          <a:p>
            <a:pPr marL="0" indent="0">
              <a:buNone/>
            </a:pPr>
            <a:endParaRPr lang="en-US" altLang="zh-CN" dirty="0"/>
          </a:p>
          <a:p>
            <a:r>
              <a:rPr lang="en-US" altLang="zh-CN" dirty="0" smtClean="0"/>
              <a:t>More in-depth robust foam </a:t>
            </a:r>
          </a:p>
          <a:p>
            <a:pPr marL="0" indent="0">
              <a:buNone/>
            </a:pPr>
            <a:endParaRPr lang="en-US" altLang="zh-CN" dirty="0"/>
          </a:p>
          <a:p>
            <a:pPr marL="0" indent="0">
              <a:buNone/>
            </a:pPr>
            <a:endParaRPr lang="en-US" altLang="zh-CN" dirty="0" smtClean="0"/>
          </a:p>
          <a:p>
            <a:pPr marL="0" indent="0">
              <a:buNone/>
            </a:pPr>
            <a:endParaRPr lang="en-US" altLang="zh-CN" dirty="0"/>
          </a:p>
          <a:p>
            <a:pPr marL="0" indent="0">
              <a:buNone/>
            </a:pPr>
            <a:r>
              <a:rPr lang="en-US" altLang="zh-CN" dirty="0" smtClean="0"/>
              <a:t>  </a:t>
            </a:r>
            <a:endParaRPr lang="en-US" altLang="zh-CN" dirty="0"/>
          </a:p>
          <a:p>
            <a:pPr marL="0" indent="0">
              <a:buNone/>
            </a:pPr>
            <a:r>
              <a:rPr lang="en-US" altLang="zh-CN" dirty="0"/>
              <a:t> </a:t>
            </a:r>
            <a:r>
              <a:rPr lang="en-US" altLang="zh-CN" dirty="0" smtClean="0"/>
              <a:t> 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1906" y="6151304"/>
            <a:ext cx="87265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err="1" smtClean="0"/>
              <a:t>Ren</a:t>
            </a:r>
            <a:r>
              <a:rPr lang="en-US" altLang="zh-CN" dirty="0" smtClean="0"/>
              <a:t>, G. (2011)  SPE Enhanced Oil Recovery  Conference  19-21 July 2011,Kuala  </a:t>
            </a:r>
            <a:r>
              <a:rPr lang="en-US" altLang="zh-CN" dirty="0" err="1" smtClean="0"/>
              <a:t>Lumper</a:t>
            </a:r>
            <a:r>
              <a:rPr lang="en-US" altLang="zh-CN" dirty="0" smtClean="0"/>
              <a:t>, Malaysia</a:t>
            </a:r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775B0-49FA-4177-AE7D-678D05CA9F53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38124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STARS Foam Model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4997152"/>
          </a:xfrm>
        </p:spPr>
        <p:txBody>
          <a:bodyPr>
            <a:normAutofit fontScale="92500"/>
          </a:bodyPr>
          <a:lstStyle/>
          <a:p>
            <a:r>
              <a:rPr lang="en-US" altLang="zh-CN" dirty="0"/>
              <a:t>T</a:t>
            </a:r>
            <a:r>
              <a:rPr lang="en-US" altLang="zh-CN" dirty="0" smtClean="0"/>
              <a:t>he STARS Model</a:t>
            </a:r>
          </a:p>
          <a:p>
            <a:endParaRPr lang="en-US" altLang="zh-CN" dirty="0"/>
          </a:p>
          <a:p>
            <a:endParaRPr lang="en-US" altLang="zh-CN" dirty="0" smtClean="0"/>
          </a:p>
          <a:p>
            <a:endParaRPr lang="en-US" altLang="zh-CN" dirty="0"/>
          </a:p>
          <a:p>
            <a:endParaRPr lang="en-US" altLang="zh-CN" dirty="0" smtClean="0"/>
          </a:p>
          <a:p>
            <a:r>
              <a:rPr lang="en-US" altLang="zh-CN" dirty="0" smtClean="0"/>
              <a:t>                  reference mobility reduction factor</a:t>
            </a:r>
          </a:p>
          <a:p>
            <a:pPr marL="0" indent="0">
              <a:buNone/>
            </a:pPr>
            <a:r>
              <a:rPr lang="en-US" altLang="zh-CN" dirty="0"/>
              <a:t> </a:t>
            </a:r>
            <a:r>
              <a:rPr lang="en-US" altLang="zh-CN" dirty="0" smtClean="0"/>
              <a:t>                 </a:t>
            </a:r>
          </a:p>
          <a:p>
            <a:r>
              <a:rPr lang="en-US" altLang="zh-CN" dirty="0"/>
              <a:t> </a:t>
            </a:r>
            <a:r>
              <a:rPr lang="en-US" altLang="zh-CN" dirty="0" smtClean="0"/>
              <a:t>                 contribution of different factors on</a:t>
            </a:r>
          </a:p>
          <a:p>
            <a:pPr marL="0" indent="0">
              <a:buNone/>
            </a:pPr>
            <a:r>
              <a:rPr lang="en-US" altLang="zh-CN" dirty="0" smtClean="0"/>
              <a:t>                      foam strength </a:t>
            </a:r>
            <a:endParaRPr lang="en-US" altLang="zh-CN" dirty="0"/>
          </a:p>
          <a:p>
            <a:endParaRPr lang="zh-CN" altLang="en-US" dirty="0"/>
          </a:p>
        </p:txBody>
      </p:sp>
      <p:graphicFrame>
        <p:nvGraphicFramePr>
          <p:cNvPr id="4" name="对象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70631187"/>
              </p:ext>
            </p:extLst>
          </p:nvPr>
        </p:nvGraphicFramePr>
        <p:xfrm>
          <a:off x="755576" y="1628800"/>
          <a:ext cx="7020780" cy="187220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99" name="Equation" r:id="rId4" imgW="2666880" imgH="711000" progId="Equation.DSMT4">
                  <p:embed/>
                </p:oleObj>
              </mc:Choice>
              <mc:Fallback>
                <p:oleObj name="Equation" r:id="rId4" imgW="2666880" imgH="7110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755576" y="1628800"/>
                        <a:ext cx="7020780" cy="187220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对象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73649419"/>
              </p:ext>
            </p:extLst>
          </p:nvPr>
        </p:nvGraphicFramePr>
        <p:xfrm>
          <a:off x="971600" y="3789040"/>
          <a:ext cx="1512168" cy="62037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00" name="Equation" r:id="rId6" imgW="495000" imgH="203040" progId="Equation.DSMT4">
                  <p:embed/>
                </p:oleObj>
              </mc:Choice>
              <mc:Fallback>
                <p:oleObj name="Equation" r:id="rId6" imgW="495000" imgH="2030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971600" y="3789040"/>
                        <a:ext cx="1512168" cy="62037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对象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98525735"/>
              </p:ext>
            </p:extLst>
          </p:nvPr>
        </p:nvGraphicFramePr>
        <p:xfrm>
          <a:off x="1043608" y="4797152"/>
          <a:ext cx="1296144" cy="63055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01" name="Equation" r:id="rId8" imgW="469800" imgH="228600" progId="Equation.DSMT4">
                  <p:embed/>
                </p:oleObj>
              </mc:Choice>
              <mc:Fallback>
                <p:oleObj name="Equation" r:id="rId8" imgW="469800" imgH="2286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043608" y="4797152"/>
                        <a:ext cx="1296144" cy="63055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21906" y="6151304"/>
            <a:ext cx="87265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err="1" smtClean="0"/>
              <a:t>Ren</a:t>
            </a:r>
            <a:r>
              <a:rPr lang="en-US" altLang="zh-CN" dirty="0" smtClean="0"/>
              <a:t>, G. (2011)  SPE Enhanced Oil Recovery  Conference  19-21 July 2011,Kuala  </a:t>
            </a:r>
            <a:r>
              <a:rPr lang="en-US" altLang="zh-CN" dirty="0" err="1" smtClean="0"/>
              <a:t>Lumper</a:t>
            </a:r>
            <a:r>
              <a:rPr lang="en-US" altLang="zh-CN" dirty="0" smtClean="0"/>
              <a:t>, Malaysia</a:t>
            </a:r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775B0-49FA-4177-AE7D-678D05CA9F53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35957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-468560" y="0"/>
            <a:ext cx="10153128" cy="1005840"/>
          </a:xfrm>
        </p:spPr>
        <p:txBody>
          <a:bodyPr>
            <a:normAutofit/>
          </a:bodyPr>
          <a:lstStyle/>
          <a:p>
            <a:r>
              <a:rPr lang="en-US" altLang="zh-CN" sz="3600" dirty="0" smtClean="0"/>
              <a:t>Surfactant-Concentration-Dependent </a:t>
            </a:r>
            <a:r>
              <a:rPr lang="en-US" altLang="zh-CN" sz="3600" dirty="0"/>
              <a:t>function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67544" y="1124744"/>
            <a:ext cx="8229600" cy="4857403"/>
          </a:xfrm>
        </p:spPr>
        <p:txBody>
          <a:bodyPr>
            <a:normAutofit/>
          </a:bodyPr>
          <a:lstStyle/>
          <a:p>
            <a:endParaRPr lang="en-US" altLang="zh-CN" dirty="0"/>
          </a:p>
          <a:p>
            <a:endParaRPr lang="en-US" altLang="zh-CN" dirty="0" smtClean="0"/>
          </a:p>
          <a:p>
            <a:pPr marL="0" indent="0">
              <a:buNone/>
            </a:pPr>
            <a:endParaRPr lang="en-US" altLang="zh-CN" dirty="0" smtClean="0"/>
          </a:p>
          <a:p>
            <a:endParaRPr lang="en-US" altLang="zh-CN" dirty="0"/>
          </a:p>
          <a:p>
            <a:endParaRPr lang="en-US" altLang="zh-CN" dirty="0" smtClean="0"/>
          </a:p>
          <a:p>
            <a:endParaRPr lang="en-US" altLang="zh-CN" dirty="0"/>
          </a:p>
          <a:p>
            <a:endParaRPr lang="zh-CN" altLang="en-US" dirty="0"/>
          </a:p>
        </p:txBody>
      </p:sp>
      <p:graphicFrame>
        <p:nvGraphicFramePr>
          <p:cNvPr id="4" name="对象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52790167"/>
              </p:ext>
            </p:extLst>
          </p:nvPr>
        </p:nvGraphicFramePr>
        <p:xfrm>
          <a:off x="1268845" y="1700808"/>
          <a:ext cx="6195355" cy="165618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10" name="Equation" r:id="rId4" imgW="2565360" imgH="685800" progId="Equation.DSMT4">
                  <p:embed/>
                </p:oleObj>
              </mc:Choice>
              <mc:Fallback>
                <p:oleObj name="Equation" r:id="rId4" imgW="2565360" imgH="6858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268845" y="1700808"/>
                        <a:ext cx="6195355" cy="165618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3244" y="6211669"/>
            <a:ext cx="87265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err="1" smtClean="0"/>
              <a:t>Ren</a:t>
            </a:r>
            <a:r>
              <a:rPr lang="en-US" altLang="zh-CN" dirty="0" smtClean="0"/>
              <a:t>, G. (2011)  SPE Enhanced Oil Recovery  Conference  19-21 July 2011,Kuala  </a:t>
            </a:r>
            <a:r>
              <a:rPr lang="en-US" altLang="zh-CN" dirty="0" err="1" smtClean="0"/>
              <a:t>Lumper</a:t>
            </a:r>
            <a:r>
              <a:rPr lang="en-US" altLang="zh-CN" dirty="0" smtClean="0"/>
              <a:t>, Malaysia</a:t>
            </a:r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775B0-49FA-4177-AE7D-678D05CA9F53}" type="slidenum">
              <a:rPr lang="zh-CN" altLang="en-US" smtClean="0"/>
              <a:t>5</a:t>
            </a:fld>
            <a:endParaRPr lang="zh-CN" altLang="en-US"/>
          </a:p>
        </p:txBody>
      </p:sp>
      <p:pic>
        <p:nvPicPr>
          <p:cNvPr id="4382" name="Picture 28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4" y="0"/>
            <a:ext cx="9140756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949784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0" y="-15240"/>
            <a:ext cx="9144000" cy="1005840"/>
          </a:xfrm>
        </p:spPr>
        <p:txBody>
          <a:bodyPr>
            <a:normAutofit fontScale="90000"/>
          </a:bodyPr>
          <a:lstStyle/>
          <a:p>
            <a:r>
              <a:rPr lang="en-US" altLang="zh-CN" dirty="0" smtClean="0"/>
              <a:t>Water-Saturation-Dependent Function</a:t>
            </a:r>
            <a:endParaRPr lang="zh-CN" altLang="en-US" dirty="0"/>
          </a:p>
        </p:txBody>
      </p:sp>
      <p:graphicFrame>
        <p:nvGraphicFramePr>
          <p:cNvPr id="4" name="对象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15513075"/>
              </p:ext>
            </p:extLst>
          </p:nvPr>
        </p:nvGraphicFramePr>
        <p:xfrm>
          <a:off x="1403648" y="1556792"/>
          <a:ext cx="5886450" cy="10080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572" name="Equation" r:id="rId3" imgW="2298600" imgH="393480" progId="Equation.DSMT4">
                  <p:embed/>
                </p:oleObj>
              </mc:Choice>
              <mc:Fallback>
                <p:oleObj name="Equation" r:id="rId3" imgW="2298600" imgH="393480" progId="Equation.DSMT4">
                  <p:embed/>
                  <p:pic>
                    <p:nvPicPr>
                      <p:cNvPr id="0" name="对象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03648" y="1556792"/>
                        <a:ext cx="5886450" cy="10080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21906" y="6151304"/>
            <a:ext cx="87265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err="1" smtClean="0"/>
              <a:t>Ren</a:t>
            </a:r>
            <a:r>
              <a:rPr lang="en-US" altLang="zh-CN" dirty="0" smtClean="0"/>
              <a:t>, G. (2011)  SPE Enhanced Oil Recovery  Conference  19-21 July 2011,Kuala  </a:t>
            </a:r>
            <a:r>
              <a:rPr lang="en-US" altLang="zh-CN" dirty="0" err="1" smtClean="0"/>
              <a:t>Lumper</a:t>
            </a:r>
            <a:r>
              <a:rPr lang="en-US" altLang="zh-CN" dirty="0" smtClean="0"/>
              <a:t>, Malaysia</a:t>
            </a:r>
            <a:endParaRPr lang="zh-CN" altLang="en-US" dirty="0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775B0-49FA-4177-AE7D-678D05CA9F53}" type="slidenum">
              <a:rPr lang="zh-CN" altLang="en-US" smtClean="0"/>
              <a:t>6</a:t>
            </a:fld>
            <a:endParaRPr lang="zh-CN" altLang="en-US"/>
          </a:p>
        </p:txBody>
      </p:sp>
      <p:pic>
        <p:nvPicPr>
          <p:cNvPr id="19545" name="Picture 8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40568" y="0"/>
            <a:ext cx="10297144" cy="6857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78789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1-D Foam Simulator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256584"/>
          </a:xfrm>
        </p:spPr>
        <p:txBody>
          <a:bodyPr/>
          <a:lstStyle/>
          <a:p>
            <a:r>
              <a:rPr lang="en-US" altLang="zh-CN" dirty="0" smtClean="0"/>
              <a:t>Conservation of Mass</a:t>
            </a:r>
          </a:p>
          <a:p>
            <a:endParaRPr lang="en-US" altLang="zh-CN" dirty="0"/>
          </a:p>
          <a:p>
            <a:endParaRPr lang="en-US" altLang="zh-CN" dirty="0" smtClean="0"/>
          </a:p>
          <a:p>
            <a:pPr marL="0" indent="0">
              <a:buNone/>
            </a:pPr>
            <a:endParaRPr lang="en-US" altLang="zh-CN" dirty="0"/>
          </a:p>
          <a:p>
            <a:r>
              <a:rPr lang="en-US" altLang="zh-CN" dirty="0" smtClean="0"/>
              <a:t>Conservation of Momentum: Darcy’s Law</a:t>
            </a:r>
          </a:p>
          <a:p>
            <a:endParaRPr lang="en-US" altLang="zh-CN" dirty="0" smtClean="0"/>
          </a:p>
        </p:txBody>
      </p:sp>
      <p:graphicFrame>
        <p:nvGraphicFramePr>
          <p:cNvPr id="4" name="对象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07906205"/>
              </p:ext>
            </p:extLst>
          </p:nvPr>
        </p:nvGraphicFramePr>
        <p:xfrm>
          <a:off x="827584" y="1628800"/>
          <a:ext cx="2448272" cy="201982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36" name="Equation" r:id="rId4" imgW="1015920" imgH="838080" progId="Equation.DSMT4">
                  <p:embed/>
                </p:oleObj>
              </mc:Choice>
              <mc:Fallback>
                <p:oleObj name="Equation" r:id="rId4" imgW="1015920" imgH="8380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827584" y="1628800"/>
                        <a:ext cx="2448272" cy="201982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对象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40095410"/>
              </p:ext>
            </p:extLst>
          </p:nvPr>
        </p:nvGraphicFramePr>
        <p:xfrm>
          <a:off x="899592" y="4149080"/>
          <a:ext cx="2376264" cy="225440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37" name="Equation" r:id="rId6" imgW="990360" imgH="939600" progId="Equation.DSMT4">
                  <p:embed/>
                </p:oleObj>
              </mc:Choice>
              <mc:Fallback>
                <p:oleObj name="Equation" r:id="rId6" imgW="990360" imgH="9396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899592" y="4149080"/>
                        <a:ext cx="2376264" cy="225440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0" y="6240469"/>
            <a:ext cx="87265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Ma K . (2013) </a:t>
            </a:r>
            <a:r>
              <a:rPr lang="en-US" altLang="zh-CN" dirty="0"/>
              <a:t>Transport of Surfactant and Foam in Porous Media for Enhanced Oil Recovery </a:t>
            </a:r>
            <a:r>
              <a:rPr lang="en-US" altLang="zh-CN" dirty="0" smtClean="0"/>
              <a:t>Processes, PhD Dissertation, Rice University. </a:t>
            </a:r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775B0-49FA-4177-AE7D-678D05CA9F53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35987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1-D Foam Simulator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 smtClean="0"/>
              <a:t>Surfactant Partitioning</a:t>
            </a:r>
          </a:p>
          <a:p>
            <a:endParaRPr lang="en-US" altLang="zh-CN" dirty="0" smtClean="0"/>
          </a:p>
          <a:p>
            <a:endParaRPr lang="en-US" altLang="zh-CN" dirty="0"/>
          </a:p>
        </p:txBody>
      </p:sp>
      <p:sp>
        <p:nvSpPr>
          <p:cNvPr id="5" name="TextBox 4"/>
          <p:cNvSpPr txBox="1"/>
          <p:nvPr/>
        </p:nvSpPr>
        <p:spPr>
          <a:xfrm>
            <a:off x="0" y="6240469"/>
            <a:ext cx="87265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Ma K . (2013) </a:t>
            </a:r>
            <a:r>
              <a:rPr lang="en-US" altLang="zh-CN" dirty="0"/>
              <a:t>Transport of Surfactant and Foam in Porous Media for Enhanced Oil Recovery </a:t>
            </a:r>
            <a:r>
              <a:rPr lang="en-US" altLang="zh-CN" dirty="0" smtClean="0"/>
              <a:t>Processes, PhD Dissertation, Rice University. </a:t>
            </a:r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775B0-49FA-4177-AE7D-678D05CA9F53}" type="slidenum">
              <a:rPr lang="zh-CN" altLang="en-US" smtClean="0"/>
              <a:t>8</a:t>
            </a:fld>
            <a:endParaRPr lang="zh-CN" altLang="en-US"/>
          </a:p>
        </p:txBody>
      </p:sp>
      <p:graphicFrame>
        <p:nvGraphicFramePr>
          <p:cNvPr id="7" name="对象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61763777"/>
              </p:ext>
            </p:extLst>
          </p:nvPr>
        </p:nvGraphicFramePr>
        <p:xfrm>
          <a:off x="501219" y="2420888"/>
          <a:ext cx="8167850" cy="32403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58" name="Equation" r:id="rId4" imgW="3873240" imgH="1536480" progId="Equation.DSMT4">
                  <p:embed/>
                </p:oleObj>
              </mc:Choice>
              <mc:Fallback>
                <p:oleObj name="Equation" r:id="rId4" imgW="3873240" imgH="15364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501219" y="2420888"/>
                        <a:ext cx="8167850" cy="324036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176784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Important Parameters</a:t>
            </a:r>
            <a:endParaRPr lang="zh-CN" alt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0" y="6240469"/>
            <a:ext cx="87265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Ma K . (2013) </a:t>
            </a:r>
            <a:r>
              <a:rPr lang="en-US" altLang="zh-CN" dirty="0"/>
              <a:t>Transport of Surfactant and Foam in Porous Media for Enhanced Oil Recovery </a:t>
            </a:r>
            <a:r>
              <a:rPr lang="en-US" altLang="zh-CN" dirty="0" smtClean="0"/>
              <a:t>Processes, PhD Dissertation, Rice University. </a:t>
            </a:r>
            <a:endParaRPr lang="zh-CN" altLang="en-US" dirty="0"/>
          </a:p>
        </p:txBody>
      </p:sp>
      <p:graphicFrame>
        <p:nvGraphicFramePr>
          <p:cNvPr id="7" name="对象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08811061"/>
              </p:ext>
            </p:extLst>
          </p:nvPr>
        </p:nvGraphicFramePr>
        <p:xfrm>
          <a:off x="539552" y="1412776"/>
          <a:ext cx="7974324" cy="453650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626" name="Equation" r:id="rId4" imgW="2857320" imgH="1625400" progId="Equation.DSMT4">
                  <p:embed/>
                </p:oleObj>
              </mc:Choice>
              <mc:Fallback>
                <p:oleObj name="Equation" r:id="rId4" imgW="2857320" imgH="16254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539552" y="1412776"/>
                        <a:ext cx="7974324" cy="453650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矩形 2"/>
          <p:cNvSpPr/>
          <p:nvPr/>
        </p:nvSpPr>
        <p:spPr>
          <a:xfrm>
            <a:off x="4644008" y="1340768"/>
            <a:ext cx="3888432" cy="720080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107504" y="5229200"/>
            <a:ext cx="3888432" cy="720080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775B0-49FA-4177-AE7D-678D05CA9F53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061326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内容占位符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5069160"/>
          </a:xfrm>
        </p:spPr>
        <p:txBody>
          <a:bodyPr>
            <a:normAutofit/>
          </a:bodyPr>
          <a:lstStyle/>
          <a:p>
            <a:r>
              <a:rPr lang="en-US" altLang="zh-CN" dirty="0" smtClean="0"/>
              <a:t>I.C.</a:t>
            </a:r>
          </a:p>
          <a:p>
            <a:pPr marL="0" indent="0">
              <a:buNone/>
            </a:pPr>
            <a:r>
              <a:rPr lang="en-US" altLang="zh-CN" dirty="0" smtClean="0"/>
              <a:t>     1-D formation core saturated with water</a:t>
            </a:r>
          </a:p>
          <a:p>
            <a:r>
              <a:rPr lang="en-US" altLang="zh-CN" dirty="0" smtClean="0"/>
              <a:t>B.C.</a:t>
            </a:r>
          </a:p>
          <a:p>
            <a:endParaRPr lang="en-US" altLang="zh-CN" dirty="0"/>
          </a:p>
          <a:p>
            <a:pPr marL="0" indent="0">
              <a:buNone/>
            </a:pPr>
            <a:endParaRPr lang="en-US" altLang="zh-CN" dirty="0" smtClean="0"/>
          </a:p>
          <a:p>
            <a:r>
              <a:rPr lang="en-US" altLang="zh-CN" dirty="0" smtClean="0"/>
              <a:t>Parameter</a:t>
            </a:r>
          </a:p>
          <a:p>
            <a:pPr marL="0" indent="0">
              <a:buNone/>
            </a:pPr>
            <a:r>
              <a:rPr lang="en-US" altLang="zh-CN" dirty="0" smtClean="0"/>
              <a:t>      </a:t>
            </a:r>
            <a:endParaRPr lang="en-US" altLang="zh-CN" dirty="0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0" y="-15240"/>
            <a:ext cx="9144000" cy="1005840"/>
          </a:xfrm>
        </p:spPr>
        <p:txBody>
          <a:bodyPr>
            <a:normAutofit fontScale="90000"/>
          </a:bodyPr>
          <a:lstStyle/>
          <a:p>
            <a:r>
              <a:rPr lang="en-US" altLang="zh-CN" dirty="0" smtClean="0"/>
              <a:t>Single Slug of Gas Followed by Water</a:t>
            </a:r>
            <a:endParaRPr lang="zh-CN" altLang="en-US" dirty="0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775B0-49FA-4177-AE7D-678D05CA9F53}" type="slidenum">
              <a:rPr lang="zh-CN" altLang="en-US" smtClean="0"/>
              <a:t>10</a:t>
            </a:fld>
            <a:endParaRPr lang="zh-CN" altLang="en-US"/>
          </a:p>
        </p:txBody>
      </p:sp>
      <p:graphicFrame>
        <p:nvGraphicFramePr>
          <p:cNvPr id="8" name="对象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60152779"/>
              </p:ext>
            </p:extLst>
          </p:nvPr>
        </p:nvGraphicFramePr>
        <p:xfrm>
          <a:off x="1000025" y="2996952"/>
          <a:ext cx="5444183" cy="122413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89" name="Equation" r:id="rId4" imgW="2145960" imgH="482400" progId="Equation.DSMT4">
                  <p:embed/>
                </p:oleObj>
              </mc:Choice>
              <mc:Fallback>
                <p:oleObj name="Equation" r:id="rId4" imgW="2145960" imgH="4824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000025" y="2996952"/>
                        <a:ext cx="5444183" cy="122413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对象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21237743"/>
              </p:ext>
            </p:extLst>
          </p:nvPr>
        </p:nvGraphicFramePr>
        <p:xfrm>
          <a:off x="971600" y="4869160"/>
          <a:ext cx="4284476" cy="122413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90" name="Equation" r:id="rId6" imgW="1600200" imgH="457200" progId="Equation.DSMT4">
                  <p:embed/>
                </p:oleObj>
              </mc:Choice>
              <mc:Fallback>
                <p:oleObj name="Equation" r:id="rId6" imgW="1600200" imgH="4572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971600" y="4869160"/>
                        <a:ext cx="4284476" cy="122413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矩形 9"/>
          <p:cNvSpPr/>
          <p:nvPr/>
        </p:nvSpPr>
        <p:spPr>
          <a:xfrm>
            <a:off x="827584" y="2996952"/>
            <a:ext cx="5904656" cy="1224136"/>
          </a:xfrm>
          <a:prstGeom prst="rect">
            <a:avLst/>
          </a:prstGeom>
          <a:noFill/>
          <a:ln w="635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7321920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ressure_profile_Plot(0419(single_Slug))_baofeng.avi">
            <a:hlinkClick r:id="" action="ppaction://media"/>
          </p:cNvPr>
          <p:cNvPicPr>
            <a:picLocks noGrp="1" noChangeAspect="1"/>
          </p:cNvPicPr>
          <p:nvPr>
            <p:ph idx="1"/>
            <a:vide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0" y="620688"/>
            <a:ext cx="9144000" cy="6408712"/>
          </a:xfrm>
        </p:spPr>
      </p:pic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775B0-49FA-4177-AE7D-678D05CA9F53}" type="slidenum">
              <a:rPr lang="zh-CN" altLang="en-US" smtClean="0"/>
              <a:t>11</a:t>
            </a:fld>
            <a:endParaRPr lang="zh-CN" altLang="en-US"/>
          </a:p>
        </p:txBody>
      </p:sp>
      <p:graphicFrame>
        <p:nvGraphicFramePr>
          <p:cNvPr id="3" name="对象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6876552"/>
              </p:ext>
            </p:extLst>
          </p:nvPr>
        </p:nvGraphicFramePr>
        <p:xfrm>
          <a:off x="11967" y="0"/>
          <a:ext cx="9067659" cy="5486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630" name="Equation" r:id="rId7" imgW="3987720" imgH="241200" progId="Equation.DSMT4">
                  <p:embed/>
                </p:oleObj>
              </mc:Choice>
              <mc:Fallback>
                <p:oleObj name="Equation" r:id="rId7" imgW="3987720" imgH="2412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1967" y="0"/>
                        <a:ext cx="9067659" cy="54868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4260237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20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as_Saturation_profile_Plot(0423(Single_slug)).avi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936" y="6504"/>
            <a:ext cx="9144000" cy="2414384"/>
          </a:xfrm>
        </p:spPr>
      </p:pic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775B0-49FA-4177-AE7D-678D05CA9F53}" type="slidenum">
              <a:rPr lang="zh-CN" altLang="en-US" smtClean="0"/>
              <a:t>12</a:t>
            </a:fld>
            <a:endParaRPr lang="zh-CN" altLang="en-US"/>
          </a:p>
        </p:txBody>
      </p:sp>
      <p:pic>
        <p:nvPicPr>
          <p:cNvPr id="8" name="Surfactant Concentration in Aqueous Phase Profile(0423(Single_slug)).avi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-27072" y="2272680"/>
            <a:ext cx="9144000" cy="2520280"/>
          </a:xfrm>
          <a:prstGeom prst="rect">
            <a:avLst/>
          </a:prstGeom>
        </p:spPr>
      </p:pic>
      <p:pic>
        <p:nvPicPr>
          <p:cNvPr id="9" name="Apparent_Visocity_profile_Plot((0423(Single_slug)))~1.avi">
            <a:hlinkClick r:id="" action="ppaction://media"/>
          </p:cNvPr>
          <p:cNvPicPr>
            <a:picLocks noChangeAspect="1"/>
          </p:cNvPicPr>
          <p:nvPr>
            <a:vide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880" y="4656308"/>
            <a:ext cx="9144000" cy="2201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45305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6666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26666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26666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775B0-49FA-4177-AE7D-678D05CA9F53}" type="slidenum">
              <a:rPr lang="zh-CN" altLang="en-US" smtClean="0"/>
              <a:t>13</a:t>
            </a:fld>
            <a:endParaRPr lang="zh-CN" altLang="en-US"/>
          </a:p>
        </p:txBody>
      </p:sp>
      <p:graphicFrame>
        <p:nvGraphicFramePr>
          <p:cNvPr id="5" name="对象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6876552"/>
              </p:ext>
            </p:extLst>
          </p:nvPr>
        </p:nvGraphicFramePr>
        <p:xfrm>
          <a:off x="12700" y="0"/>
          <a:ext cx="9066213" cy="549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917" name="Equation" r:id="rId3" imgW="3987800" imgH="241300" progId="Equation.DSMT4">
                  <p:embed/>
                </p:oleObj>
              </mc:Choice>
              <mc:Fallback>
                <p:oleObj name="Equation" r:id="rId3" imgW="3987800" imgH="241300" progId="Equation.DSMT4">
                  <p:embed/>
                  <p:pic>
                    <p:nvPicPr>
                      <p:cNvPr id="0" name="对象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700" y="0"/>
                        <a:ext cx="9066213" cy="549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5900" name="Picture 6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40567" y="548681"/>
            <a:ext cx="10009112" cy="6309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57482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775B0-49FA-4177-AE7D-678D05CA9F53}" type="slidenum">
              <a:rPr lang="zh-CN" altLang="en-US" smtClean="0"/>
              <a:t>14</a:t>
            </a:fld>
            <a:endParaRPr lang="zh-CN" altLang="en-US"/>
          </a:p>
        </p:txBody>
      </p:sp>
      <p:graphicFrame>
        <p:nvGraphicFramePr>
          <p:cNvPr id="4" name="对象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6876552"/>
              </p:ext>
            </p:extLst>
          </p:nvPr>
        </p:nvGraphicFramePr>
        <p:xfrm>
          <a:off x="12700" y="0"/>
          <a:ext cx="9066213" cy="549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674" name="Equation" r:id="rId3" imgW="3987720" imgH="241200" progId="Equation.DSMT4">
                  <p:embed/>
                </p:oleObj>
              </mc:Choice>
              <mc:Fallback>
                <p:oleObj name="Equation" r:id="rId3" imgW="3987720" imgH="241200" progId="Equation.DSMT4">
                  <p:embed/>
                  <p:pic>
                    <p:nvPicPr>
                      <p:cNvPr id="0" name="对象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700" y="0"/>
                        <a:ext cx="9066213" cy="549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4650" name="Picture 7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20688"/>
            <a:ext cx="9144000" cy="6237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51861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720080"/>
          </a:xfrm>
        </p:spPr>
        <p:txBody>
          <a:bodyPr>
            <a:normAutofit fontScale="90000"/>
          </a:bodyPr>
          <a:lstStyle/>
          <a:p>
            <a:r>
              <a:rPr lang="en-US" altLang="zh-CN" dirty="0"/>
              <a:t>Effect of Partition </a:t>
            </a:r>
            <a:r>
              <a:rPr lang="en-US" altLang="zh-CN" dirty="0" smtClean="0"/>
              <a:t>Coefficient</a:t>
            </a:r>
            <a:br>
              <a:rPr lang="en-US" altLang="zh-CN" dirty="0" smtClean="0"/>
            </a:br>
            <a:r>
              <a:rPr lang="en-US" altLang="zh-CN" sz="3600" dirty="0" smtClean="0"/>
              <a:t>(Surfactant injected in gas phase)</a:t>
            </a:r>
            <a:endParaRPr lang="zh-CN" altLang="en-US" sz="3600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-36512" y="1124744"/>
            <a:ext cx="9073008" cy="5832648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en-US" altLang="zh-CN" dirty="0" smtClean="0"/>
              <a:t>Small partition coefficient will keep the surfactant concentrated in a small region. It will result in an early gas breakthrough however a slower foam propagation velocity.</a:t>
            </a:r>
          </a:p>
          <a:p>
            <a:pPr marL="0" indent="0" algn="just">
              <a:buNone/>
            </a:pPr>
            <a:endParaRPr lang="en-US" altLang="zh-CN" sz="1400" dirty="0"/>
          </a:p>
          <a:p>
            <a:pPr algn="just"/>
            <a:r>
              <a:rPr lang="en-US" altLang="zh-CN" dirty="0" smtClean="0"/>
              <a:t>Large partition coefficient will spread out the surfactant concentration thus elongating the foam </a:t>
            </a:r>
            <a:r>
              <a:rPr lang="en-US" altLang="zh-CN" dirty="0"/>
              <a:t>bank</a:t>
            </a:r>
            <a:r>
              <a:rPr lang="en-US" altLang="zh-CN" dirty="0" smtClean="0"/>
              <a:t>. It will accelerate foam propagation speed.</a:t>
            </a:r>
            <a:r>
              <a:rPr lang="en-US" altLang="zh-CN" dirty="0"/>
              <a:t> </a:t>
            </a:r>
            <a:r>
              <a:rPr lang="en-US" altLang="zh-CN" dirty="0" smtClean="0"/>
              <a:t>However when </a:t>
            </a:r>
            <a:r>
              <a:rPr lang="en-US" altLang="zh-CN" i="1" dirty="0" err="1" smtClean="0"/>
              <a:t>C</a:t>
            </a:r>
            <a:r>
              <a:rPr lang="en-US" altLang="zh-CN" i="1" kern="100" baseline="-25000" dirty="0" err="1"/>
              <a:t>sw</a:t>
            </a:r>
            <a:r>
              <a:rPr lang="en-US" altLang="zh-CN" dirty="0" smtClean="0"/>
              <a:t> drops below </a:t>
            </a:r>
            <a:r>
              <a:rPr lang="en-US" altLang="zh-CN" i="1" dirty="0" err="1" smtClean="0"/>
              <a:t>fmsurf</a:t>
            </a:r>
            <a:r>
              <a:rPr lang="en-US" altLang="zh-CN" dirty="0" smtClean="0"/>
              <a:t>, foam strength will decrease sharply.</a:t>
            </a:r>
          </a:p>
          <a:p>
            <a:pPr algn="just"/>
            <a:endParaRPr lang="en-US" altLang="zh-CN" sz="1400" dirty="0" smtClean="0"/>
          </a:p>
          <a:p>
            <a:pPr algn="just"/>
            <a:r>
              <a:rPr lang="en-US" altLang="zh-CN" dirty="0" smtClean="0"/>
              <a:t>Unity partition coefficient will distribute surfactant in a relatively large region and keep the surfactant concentrated at around </a:t>
            </a:r>
            <a:r>
              <a:rPr lang="en-US" altLang="zh-CN" i="1" dirty="0" err="1" smtClean="0"/>
              <a:t>fmsurf</a:t>
            </a:r>
            <a:r>
              <a:rPr lang="en-US" altLang="zh-CN" dirty="0" smtClean="0"/>
              <a:t>. Foam travels at a moderate speed thus largest apparent viscosity can be expected.</a:t>
            </a:r>
            <a:endParaRPr lang="zh-CN" altLang="en-US" i="1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775B0-49FA-4177-AE7D-678D05CA9F53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30720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-216024" y="-15240"/>
            <a:ext cx="9612560" cy="1005840"/>
          </a:xfrm>
        </p:spPr>
        <p:txBody>
          <a:bodyPr>
            <a:noAutofit/>
          </a:bodyPr>
          <a:lstStyle/>
          <a:p>
            <a:r>
              <a:rPr lang="en-US" altLang="zh-CN" sz="3800" dirty="0" smtClean="0"/>
              <a:t>WAG—surfactant injected in CO</a:t>
            </a:r>
            <a:r>
              <a:rPr lang="en-US" altLang="zh-CN" sz="3200" i="1" kern="100" baseline="-25000" dirty="0">
                <a:ea typeface="+mn-ea"/>
              </a:rPr>
              <a:t>2</a:t>
            </a:r>
            <a:r>
              <a:rPr lang="en-US" altLang="zh-CN" sz="3800" dirty="0" smtClean="0"/>
              <a:t> Phase</a:t>
            </a:r>
            <a:endParaRPr lang="zh-CN" altLang="en-US" sz="3800" dirty="0"/>
          </a:p>
        </p:txBody>
      </p:sp>
      <p:sp>
        <p:nvSpPr>
          <p:cNvPr id="6" name="内容占位符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5400600"/>
          </a:xfrm>
        </p:spPr>
        <p:txBody>
          <a:bodyPr>
            <a:normAutofit/>
          </a:bodyPr>
          <a:lstStyle/>
          <a:p>
            <a:r>
              <a:rPr lang="en-US" altLang="zh-CN" dirty="0" smtClean="0"/>
              <a:t>I.C.</a:t>
            </a:r>
          </a:p>
          <a:p>
            <a:pPr marL="0" indent="0">
              <a:buNone/>
            </a:pPr>
            <a:r>
              <a:rPr lang="en-US" altLang="zh-CN" dirty="0" smtClean="0"/>
              <a:t>     1-D formation core saturated with water</a:t>
            </a:r>
          </a:p>
          <a:p>
            <a:r>
              <a:rPr lang="en-US" altLang="zh-CN" dirty="0" smtClean="0"/>
              <a:t>B.C.</a:t>
            </a:r>
          </a:p>
          <a:p>
            <a:endParaRPr lang="en-US" altLang="zh-CN" dirty="0" smtClean="0"/>
          </a:p>
          <a:p>
            <a:endParaRPr lang="en-US" altLang="zh-CN" dirty="0" smtClean="0"/>
          </a:p>
          <a:p>
            <a:endParaRPr lang="en-US" altLang="zh-CN" dirty="0"/>
          </a:p>
          <a:p>
            <a:pPr marL="0" indent="0">
              <a:buNone/>
            </a:pPr>
            <a:endParaRPr lang="en-US" altLang="zh-CN" dirty="0" smtClean="0"/>
          </a:p>
          <a:p>
            <a:r>
              <a:rPr lang="en-US" altLang="zh-CN" dirty="0" smtClean="0"/>
              <a:t>Parameter</a:t>
            </a:r>
          </a:p>
          <a:p>
            <a:pPr marL="0" indent="0">
              <a:buNone/>
            </a:pPr>
            <a:r>
              <a:rPr lang="en-US" altLang="zh-CN" dirty="0" smtClean="0"/>
              <a:t>      </a:t>
            </a:r>
            <a:endParaRPr lang="en-US" altLang="zh-CN" dirty="0"/>
          </a:p>
        </p:txBody>
      </p:sp>
      <p:sp>
        <p:nvSpPr>
          <p:cNvPr id="11" name="矩形 10"/>
          <p:cNvSpPr/>
          <p:nvPr/>
        </p:nvSpPr>
        <p:spPr>
          <a:xfrm>
            <a:off x="611560" y="2996952"/>
            <a:ext cx="7776864" cy="2160240"/>
          </a:xfrm>
          <a:prstGeom prst="rect">
            <a:avLst/>
          </a:prstGeom>
          <a:noFill/>
          <a:ln w="635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775B0-49FA-4177-AE7D-678D05CA9F53}" type="slidenum">
              <a:rPr lang="zh-CN" altLang="en-US" smtClean="0"/>
              <a:t>16</a:t>
            </a:fld>
            <a:endParaRPr lang="zh-CN" altLang="en-US"/>
          </a:p>
        </p:txBody>
      </p:sp>
      <p:graphicFrame>
        <p:nvGraphicFramePr>
          <p:cNvPr id="4" name="对象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2263460"/>
              </p:ext>
            </p:extLst>
          </p:nvPr>
        </p:nvGraphicFramePr>
        <p:xfrm>
          <a:off x="1043608" y="3140968"/>
          <a:ext cx="6768752" cy="195317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790" name="Equation" r:id="rId3" imgW="2552400" imgH="736560" progId="Equation.DSMT4">
                  <p:embed/>
                </p:oleObj>
              </mc:Choice>
              <mc:Fallback>
                <p:oleObj name="Equation" r:id="rId3" imgW="2552400" imgH="73656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43608" y="3140968"/>
                        <a:ext cx="6768752" cy="195317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对象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79258206"/>
              </p:ext>
            </p:extLst>
          </p:nvPr>
        </p:nvGraphicFramePr>
        <p:xfrm>
          <a:off x="932248" y="5976508"/>
          <a:ext cx="7744208" cy="62084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791" name="Equation" r:id="rId5" imgW="3009600" imgH="241200" progId="Equation.DSMT4">
                  <p:embed/>
                </p:oleObj>
              </mc:Choice>
              <mc:Fallback>
                <p:oleObj name="Equation" r:id="rId5" imgW="3009600" imgH="2412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932248" y="5976508"/>
                        <a:ext cx="7744208" cy="62084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0678819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ressure_profile_Plot(0419(WAG))_baofeng.avi">
            <a:hlinkClick r:id="" action="ppaction://media"/>
          </p:cNvPr>
          <p:cNvPicPr>
            <a:picLocks noGrp="1" noChangeAspect="1"/>
          </p:cNvPicPr>
          <p:nvPr>
            <p:ph idx="1"/>
            <a:vide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692696"/>
            <a:ext cx="9144000" cy="6165304"/>
          </a:xfrm>
        </p:spPr>
      </p:pic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775B0-49FA-4177-AE7D-678D05CA9F53}" type="slidenum">
              <a:rPr lang="zh-CN" altLang="en-US" smtClean="0"/>
              <a:t>17</a:t>
            </a:fld>
            <a:endParaRPr lang="zh-CN" altLang="en-US"/>
          </a:p>
        </p:txBody>
      </p:sp>
      <p:graphicFrame>
        <p:nvGraphicFramePr>
          <p:cNvPr id="4" name="对象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08872815"/>
              </p:ext>
            </p:extLst>
          </p:nvPr>
        </p:nvGraphicFramePr>
        <p:xfrm>
          <a:off x="9735" y="5070"/>
          <a:ext cx="9134265" cy="61561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749" name="Equation" r:id="rId6" imgW="4101840" imgH="241200" progId="Equation.DSMT4">
                  <p:embed/>
                </p:oleObj>
              </mc:Choice>
              <mc:Fallback>
                <p:oleObj name="Equation" r:id="rId6" imgW="4101840" imgH="2412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9735" y="5070"/>
                        <a:ext cx="9134265" cy="61561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5570425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20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as_Saturation_profile_Plot(0423(WAG)).avi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0" y="8519"/>
            <a:ext cx="9144000" cy="2340361"/>
          </a:xfrm>
        </p:spPr>
      </p:pic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775B0-49FA-4177-AE7D-678D05CA9F53}" type="slidenum">
              <a:rPr lang="zh-CN" altLang="en-US" smtClean="0"/>
              <a:t>18</a:t>
            </a:fld>
            <a:endParaRPr lang="zh-CN" altLang="en-US"/>
          </a:p>
        </p:txBody>
      </p:sp>
      <p:pic>
        <p:nvPicPr>
          <p:cNvPr id="7" name="Surfactant Concentration in Aqueous Phase Profile(0423(WAG)).avi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9933" y="2204864"/>
            <a:ext cx="9144000" cy="2520280"/>
          </a:xfrm>
          <a:prstGeom prst="rect">
            <a:avLst/>
          </a:prstGeom>
        </p:spPr>
      </p:pic>
      <p:pic>
        <p:nvPicPr>
          <p:cNvPr id="9" name="Apparent_Visocity_profile_Plot((0423(WAG))).avi">
            <a:hlinkClick r:id="" action="ppaction://media"/>
          </p:cNvPr>
          <p:cNvPicPr>
            <a:picLocks noChangeAspect="1"/>
          </p:cNvPicPr>
          <p:nvPr>
            <a:vide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9933" y="4581128"/>
            <a:ext cx="9144000" cy="2276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17283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6666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2666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26666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775B0-49FA-4177-AE7D-678D05CA9F53}" type="slidenum">
              <a:rPr lang="zh-CN" altLang="en-US" smtClean="0"/>
              <a:t>19</a:t>
            </a:fld>
            <a:endParaRPr lang="zh-CN" altLang="en-US"/>
          </a:p>
        </p:txBody>
      </p:sp>
      <p:graphicFrame>
        <p:nvGraphicFramePr>
          <p:cNvPr id="5" name="对象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08872815"/>
              </p:ext>
            </p:extLst>
          </p:nvPr>
        </p:nvGraphicFramePr>
        <p:xfrm>
          <a:off x="9525" y="4763"/>
          <a:ext cx="9134475" cy="615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964" name="Equation" r:id="rId3" imgW="4102100" imgH="241300" progId="Equation.DSMT4">
                  <p:embed/>
                </p:oleObj>
              </mc:Choice>
              <mc:Fallback>
                <p:oleObj name="Equation" r:id="rId3" imgW="4102100" imgH="241300" progId="Equation.DSMT4">
                  <p:embed/>
                  <p:pic>
                    <p:nvPicPr>
                      <p:cNvPr id="0" name="对象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525" y="4763"/>
                        <a:ext cx="9134475" cy="615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7946" name="Picture 5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12576" y="620686"/>
            <a:ext cx="10441160" cy="6237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59557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775B0-49FA-4177-AE7D-678D05CA9F53}" type="slidenum">
              <a:rPr lang="zh-CN" altLang="en-US" smtClean="0"/>
              <a:t>20</a:t>
            </a:fld>
            <a:endParaRPr lang="zh-CN" altLang="en-US"/>
          </a:p>
        </p:txBody>
      </p:sp>
      <p:graphicFrame>
        <p:nvGraphicFramePr>
          <p:cNvPr id="5" name="对象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08872815"/>
              </p:ext>
            </p:extLst>
          </p:nvPr>
        </p:nvGraphicFramePr>
        <p:xfrm>
          <a:off x="9525" y="4763"/>
          <a:ext cx="9134475" cy="615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801" name="Equation" r:id="rId3" imgW="4101840" imgH="241200" progId="Equation.DSMT4">
                  <p:embed/>
                </p:oleObj>
              </mc:Choice>
              <mc:Fallback>
                <p:oleObj name="Equation" r:id="rId3" imgW="4101840" imgH="241200" progId="Equation.DSMT4">
                  <p:embed/>
                  <p:pic>
                    <p:nvPicPr>
                      <p:cNvPr id="0" name="对象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525" y="4763"/>
                        <a:ext cx="9134475" cy="615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29778" name="Picture 8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64704"/>
            <a:ext cx="9144000" cy="60932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99411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0" y="-15240"/>
            <a:ext cx="9144000" cy="1005840"/>
          </a:xfrm>
        </p:spPr>
        <p:txBody>
          <a:bodyPr>
            <a:normAutofit/>
          </a:bodyPr>
          <a:lstStyle/>
          <a:p>
            <a:r>
              <a:rPr lang="en-US" altLang="zh-CN" dirty="0"/>
              <a:t>Effect of </a:t>
            </a:r>
            <a:r>
              <a:rPr lang="en-US" altLang="zh-CN" i="1" kern="100" dirty="0" err="1"/>
              <a:t>K</a:t>
            </a:r>
            <a:r>
              <a:rPr lang="en-US" altLang="zh-CN" i="1" kern="100" baseline="-25000" dirty="0" err="1"/>
              <a:t>sgw</a:t>
            </a:r>
            <a:r>
              <a:rPr lang="en-US" altLang="zh-CN" i="1" kern="100" baseline="-25000" dirty="0"/>
              <a:t> </a:t>
            </a:r>
            <a:r>
              <a:rPr lang="en-US" altLang="zh-CN" dirty="0" smtClean="0"/>
              <a:t>and </a:t>
            </a:r>
            <a:r>
              <a:rPr lang="en-US" altLang="zh-CN" i="1" dirty="0" err="1" smtClean="0"/>
              <a:t>fmsurf</a:t>
            </a:r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775B0-49FA-4177-AE7D-678D05CA9F53}" type="slidenum">
              <a:rPr lang="zh-CN" altLang="en-US" smtClean="0"/>
              <a:t>21</a:t>
            </a:fld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0" y="1052736"/>
            <a:ext cx="9144000" cy="4525963"/>
          </a:xfrm>
        </p:spPr>
        <p:txBody>
          <a:bodyPr>
            <a:normAutofit/>
          </a:bodyPr>
          <a:lstStyle/>
          <a:p>
            <a:r>
              <a:rPr lang="en-US" altLang="zh-CN" sz="2400" dirty="0" smtClean="0"/>
              <a:t>Given surfactant injection concentration (2.5 g/L in Gas Phase)</a:t>
            </a:r>
          </a:p>
          <a:p>
            <a:r>
              <a:rPr lang="en-US" altLang="zh-CN" sz="2400" dirty="0" smtClean="0"/>
              <a:t>Given foam quality (</a:t>
            </a:r>
            <a:r>
              <a:rPr lang="en-US" altLang="zh-CN" sz="2400" dirty="0" err="1" smtClean="0"/>
              <a:t>f</a:t>
            </a:r>
            <a:r>
              <a:rPr lang="en-US" altLang="zh-CN" sz="2400" baseline="-25000" dirty="0" err="1" smtClean="0"/>
              <a:t>g,avg</a:t>
            </a:r>
            <a:r>
              <a:rPr lang="en-US" altLang="zh-CN" sz="2400" dirty="0" smtClean="0"/>
              <a:t>=0.8)</a:t>
            </a:r>
            <a:endParaRPr lang="zh-CN" altLang="en-US" sz="2400" dirty="0"/>
          </a:p>
        </p:txBody>
      </p:sp>
      <p:pic>
        <p:nvPicPr>
          <p:cNvPr id="32792" name="Picture 2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988840"/>
            <a:ext cx="8208912" cy="48691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94700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 dirty="0" smtClean="0"/>
              <a:t>WAG Cycle Size  </a:t>
            </a:r>
            <a:r>
              <a:rPr lang="en-US" altLang="zh-CN" dirty="0" err="1" smtClean="0"/>
              <a:t>v.s</a:t>
            </a:r>
            <a:r>
              <a:rPr lang="en-US" altLang="zh-CN" dirty="0" smtClean="0"/>
              <a:t>. Co-Injection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775B0-49FA-4177-AE7D-678D05CA9F53}" type="slidenum">
              <a:rPr lang="zh-CN" altLang="en-US" smtClean="0"/>
              <a:t>22</a:t>
            </a:fld>
            <a:endParaRPr lang="zh-CN" altLang="en-US"/>
          </a:p>
        </p:txBody>
      </p:sp>
      <p:graphicFrame>
        <p:nvGraphicFramePr>
          <p:cNvPr id="3" name="对象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96737468"/>
              </p:ext>
            </p:extLst>
          </p:nvPr>
        </p:nvGraphicFramePr>
        <p:xfrm>
          <a:off x="990549" y="836712"/>
          <a:ext cx="7162901" cy="43204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73" name="Equation" r:id="rId3" imgW="4000320" imgH="241200" progId="Equation.DSMT4">
                  <p:embed/>
                </p:oleObj>
              </mc:Choice>
              <mc:Fallback>
                <p:oleObj name="Equation" r:id="rId3" imgW="4000320" imgH="2412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90549" y="836712"/>
                        <a:ext cx="7162901" cy="432048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3850" name="Picture 5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729" y="1340769"/>
            <a:ext cx="9159729" cy="56166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39366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Conclusion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775B0-49FA-4177-AE7D-678D05CA9F53}" type="slidenum">
              <a:rPr lang="zh-CN" altLang="en-US" smtClean="0"/>
              <a:t>23</a:t>
            </a:fld>
            <a:endParaRPr lang="zh-CN" altLang="en-US"/>
          </a:p>
        </p:txBody>
      </p:sp>
      <p:graphicFrame>
        <p:nvGraphicFramePr>
          <p:cNvPr id="6" name="表格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57823696"/>
              </p:ext>
            </p:extLst>
          </p:nvPr>
        </p:nvGraphicFramePr>
        <p:xfrm>
          <a:off x="144016" y="1556792"/>
          <a:ext cx="8892480" cy="420465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843361"/>
                <a:gridCol w="3014400"/>
                <a:gridCol w="2034719"/>
              </a:tblGrid>
              <a:tr h="77781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CN" sz="3600" kern="100" dirty="0" err="1" smtClean="0">
                          <a:effectLst/>
                        </a:rPr>
                        <a:t>K</a:t>
                      </a:r>
                      <a:r>
                        <a:rPr lang="en-US" altLang="zh-CN" sz="3600" kern="100" baseline="-25000" dirty="0" err="1" smtClean="0">
                          <a:effectLst/>
                        </a:rPr>
                        <a:t>sgw</a:t>
                      </a:r>
                      <a:endParaRPr lang="zh-CN" altLang="zh-CN" sz="3600" kern="100" dirty="0">
                        <a:effectLst/>
                        <a:latin typeface="+mn-lt"/>
                        <a:ea typeface="+mn-ea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600" dirty="0" smtClean="0"/>
                        <a:t>Small</a:t>
                      </a:r>
                      <a:endParaRPr lang="zh-CN" altLang="en-US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600" dirty="0" smtClean="0"/>
                        <a:t>Large</a:t>
                      </a:r>
                      <a:endParaRPr lang="zh-CN" altLang="en-US" sz="3600" dirty="0"/>
                    </a:p>
                  </a:txBody>
                  <a:tcPr/>
                </a:tc>
              </a:tr>
              <a:tr h="85671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600" dirty="0" smtClean="0"/>
                        <a:t>Gas Breakthrough</a:t>
                      </a:r>
                      <a:endParaRPr lang="zh-CN" altLang="en-US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600" dirty="0" smtClean="0"/>
                        <a:t>Early</a:t>
                      </a:r>
                      <a:endParaRPr lang="zh-CN" altLang="en-US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600" dirty="0" smtClean="0"/>
                        <a:t>Late</a:t>
                      </a:r>
                      <a:endParaRPr lang="zh-CN" altLang="en-US" sz="3600" dirty="0"/>
                    </a:p>
                  </a:txBody>
                  <a:tcPr/>
                </a:tc>
              </a:tr>
              <a:tr h="85671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600" dirty="0" smtClean="0"/>
                        <a:t>Foam Propagation </a:t>
                      </a:r>
                      <a:endParaRPr lang="zh-CN" altLang="en-US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600" dirty="0" smtClean="0"/>
                        <a:t>Slow</a:t>
                      </a:r>
                      <a:endParaRPr lang="zh-CN" altLang="en-US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600" dirty="0" smtClean="0"/>
                        <a:t>Fast</a:t>
                      </a:r>
                      <a:endParaRPr lang="zh-CN" altLang="en-US" sz="3600" dirty="0"/>
                    </a:p>
                  </a:txBody>
                  <a:tcPr/>
                </a:tc>
              </a:tr>
              <a:tr h="85671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600" dirty="0" smtClean="0"/>
                        <a:t>Surfactant </a:t>
                      </a:r>
                      <a:r>
                        <a:rPr lang="en-US" altLang="zh-CN" sz="3600" baseline="0" dirty="0" smtClean="0"/>
                        <a:t>Con.</a:t>
                      </a:r>
                      <a:endParaRPr lang="zh-CN" altLang="en-US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600" dirty="0" smtClean="0"/>
                        <a:t>Concentrated</a:t>
                      </a:r>
                      <a:endParaRPr lang="zh-CN" altLang="en-US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600" dirty="0" smtClean="0"/>
                        <a:t>Diluted</a:t>
                      </a:r>
                      <a:endParaRPr lang="zh-CN" altLang="en-US" sz="3600" dirty="0"/>
                    </a:p>
                  </a:txBody>
                  <a:tcPr/>
                </a:tc>
              </a:tr>
              <a:tr h="85671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600" dirty="0" smtClean="0"/>
                        <a:t>Foam Bank</a:t>
                      </a:r>
                      <a:r>
                        <a:rPr lang="en-US" altLang="zh-CN" sz="3600" baseline="0" dirty="0" smtClean="0"/>
                        <a:t> Size</a:t>
                      </a:r>
                      <a:endParaRPr lang="zh-CN" altLang="en-US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600" dirty="0" smtClean="0"/>
                        <a:t>Short</a:t>
                      </a:r>
                      <a:endParaRPr lang="zh-CN" altLang="en-US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600" dirty="0" smtClean="0"/>
                        <a:t>Long</a:t>
                      </a:r>
                      <a:endParaRPr lang="zh-CN" altLang="en-US" sz="36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0842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79512" y="1412776"/>
            <a:ext cx="8748464" cy="4525963"/>
          </a:xfrm>
        </p:spPr>
        <p:txBody>
          <a:bodyPr/>
          <a:lstStyle/>
          <a:p>
            <a:pPr algn="just"/>
            <a:r>
              <a:rPr lang="en-US" altLang="zh-CN" dirty="0" smtClean="0"/>
              <a:t>For a certain injection strategy and surfactant concentration, a smaller </a:t>
            </a:r>
            <a:r>
              <a:rPr lang="en-US" altLang="zh-CN" i="1" dirty="0" err="1" smtClean="0"/>
              <a:t>fmsurf</a:t>
            </a:r>
            <a:r>
              <a:rPr lang="en-US" altLang="zh-CN" dirty="0" smtClean="0"/>
              <a:t> will help to generate stronger foam (larger apparent viscosity).</a:t>
            </a:r>
          </a:p>
          <a:p>
            <a:endParaRPr lang="en-US" altLang="zh-CN" dirty="0" smtClean="0"/>
          </a:p>
          <a:p>
            <a:r>
              <a:rPr lang="en-US" altLang="zh-CN" dirty="0" smtClean="0"/>
              <a:t>Smaller cycle size will enhance foam strength. When cycle size is small enough, it will approach co-injection foam strength.</a:t>
            </a:r>
            <a:endParaRPr lang="en-US" altLang="zh-CN" dirty="0"/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775B0-49FA-4177-AE7D-678D05CA9F53}" type="slidenum">
              <a:rPr lang="zh-CN" altLang="en-US" smtClean="0"/>
              <a:t>24</a:t>
            </a:fld>
            <a:endParaRPr lang="zh-CN" altLang="en-US"/>
          </a:p>
        </p:txBody>
      </p:sp>
      <p:sp>
        <p:nvSpPr>
          <p:cNvPr id="5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Conclusion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236994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Future Work 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23528" y="1196752"/>
            <a:ext cx="843528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altLang="zh-CN" dirty="0" smtClean="0"/>
          </a:p>
          <a:p>
            <a:pPr algn="just">
              <a:spcAft>
                <a:spcPts val="0"/>
              </a:spcAft>
            </a:pPr>
            <a:r>
              <a:rPr lang="en-US" altLang="zh-CN" dirty="0" smtClean="0"/>
              <a:t>The influence of surfactant partitioning and </a:t>
            </a:r>
            <a:r>
              <a:rPr lang="en-US" altLang="zh-CN" i="1" dirty="0" err="1" smtClean="0"/>
              <a:t>fmsurf</a:t>
            </a:r>
            <a:r>
              <a:rPr lang="en-US" altLang="zh-CN" dirty="0" smtClean="0"/>
              <a:t> in a 2-D or 3-D heterogeneous  system  with the presence of gravity segregation and fractures.</a:t>
            </a:r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775B0-49FA-4177-AE7D-678D05CA9F53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06232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References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>
              <a:spcBef>
                <a:spcPts val="0"/>
              </a:spcBef>
              <a:buNone/>
            </a:pPr>
            <a:r>
              <a:rPr lang="en-US" altLang="zh-CN" sz="1800" dirty="0" err="1">
                <a:solidFill>
                  <a:prstClr val="black"/>
                </a:solidFill>
                <a:latin typeface="Calibri"/>
                <a:cs typeface="+mn-cs"/>
              </a:rPr>
              <a:t>Ren</a:t>
            </a:r>
            <a:r>
              <a:rPr lang="en-US" altLang="zh-CN" sz="1800" dirty="0">
                <a:solidFill>
                  <a:prstClr val="black"/>
                </a:solidFill>
                <a:latin typeface="Calibri"/>
                <a:cs typeface="+mn-cs"/>
              </a:rPr>
              <a:t>, G. (2011)  SPE Enhanced Oil Recovery  Conference  19-21 July 2011,Kuala  </a:t>
            </a:r>
            <a:r>
              <a:rPr lang="en-US" altLang="zh-CN" sz="1800" dirty="0" err="1">
                <a:solidFill>
                  <a:prstClr val="black"/>
                </a:solidFill>
                <a:latin typeface="Calibri"/>
                <a:cs typeface="+mn-cs"/>
              </a:rPr>
              <a:t>Lumper</a:t>
            </a:r>
            <a:r>
              <a:rPr lang="en-US" altLang="zh-CN" sz="1800" dirty="0">
                <a:solidFill>
                  <a:prstClr val="black"/>
                </a:solidFill>
                <a:latin typeface="Calibri"/>
                <a:cs typeface="+mn-cs"/>
              </a:rPr>
              <a:t>, </a:t>
            </a:r>
            <a:r>
              <a:rPr lang="en-US" altLang="zh-CN" sz="1800" dirty="0" smtClean="0">
                <a:solidFill>
                  <a:prstClr val="black"/>
                </a:solidFill>
                <a:latin typeface="Calibri"/>
                <a:cs typeface="+mn-cs"/>
              </a:rPr>
              <a:t>Malaysia</a:t>
            </a:r>
          </a:p>
          <a:p>
            <a:pPr marL="0" lvl="0" indent="0">
              <a:spcBef>
                <a:spcPts val="0"/>
              </a:spcBef>
              <a:buNone/>
            </a:pPr>
            <a:endParaRPr lang="en-US" altLang="zh-CN" sz="1800" dirty="0">
              <a:solidFill>
                <a:prstClr val="black"/>
              </a:solidFill>
              <a:latin typeface="Calibri"/>
              <a:cs typeface="+mn-cs"/>
            </a:endParaRPr>
          </a:p>
          <a:p>
            <a:pPr marL="0" lvl="0" indent="0">
              <a:spcBef>
                <a:spcPts val="0"/>
              </a:spcBef>
              <a:buNone/>
            </a:pPr>
            <a:endParaRPr lang="en-US" altLang="zh-CN" sz="1800" dirty="0" smtClean="0">
              <a:solidFill>
                <a:prstClr val="black"/>
              </a:solidFill>
              <a:latin typeface="Calibri"/>
              <a:cs typeface="+mn-cs"/>
            </a:endParaRPr>
          </a:p>
          <a:p>
            <a:pPr marL="0" lvl="0" indent="0">
              <a:spcBef>
                <a:spcPts val="0"/>
              </a:spcBef>
              <a:buNone/>
            </a:pPr>
            <a:endParaRPr lang="en-US" altLang="zh-CN" sz="1800" dirty="0">
              <a:solidFill>
                <a:prstClr val="black"/>
              </a:solidFill>
              <a:latin typeface="Calibri"/>
              <a:cs typeface="+mn-cs"/>
            </a:endParaRPr>
          </a:p>
          <a:p>
            <a:pPr marL="0" lvl="0" indent="0">
              <a:spcBef>
                <a:spcPts val="0"/>
              </a:spcBef>
              <a:buNone/>
            </a:pPr>
            <a:endParaRPr lang="zh-CN" altLang="en-US" sz="1800" dirty="0">
              <a:solidFill>
                <a:prstClr val="black"/>
              </a:solidFill>
              <a:latin typeface="Calibri"/>
              <a:cs typeface="+mn-cs"/>
            </a:endParaRPr>
          </a:p>
          <a:p>
            <a:endParaRPr lang="zh-CN" alt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441783" y="2501009"/>
            <a:ext cx="87265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Ma K . (2012)  </a:t>
            </a:r>
            <a:r>
              <a:rPr lang="en-US" altLang="zh-CN" dirty="0" err="1" smtClean="0"/>
              <a:t>AlchE</a:t>
            </a:r>
            <a:r>
              <a:rPr lang="en-US" altLang="zh-CN" dirty="0" smtClean="0"/>
              <a:t> Spring Meeting &amp; 8</a:t>
            </a:r>
            <a:r>
              <a:rPr lang="en-US" altLang="zh-CN" baseline="30000" dirty="0" smtClean="0"/>
              <a:t>th</a:t>
            </a:r>
            <a:r>
              <a:rPr lang="en-US" altLang="zh-CN" dirty="0" smtClean="0"/>
              <a:t>  Global Congress on Process Safety,  1-5 April 2012, Houston, TX</a:t>
            </a:r>
            <a:endParaRPr lang="zh-CN" alt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441783" y="3573016"/>
            <a:ext cx="87265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Ma K . (2013) </a:t>
            </a:r>
            <a:r>
              <a:rPr lang="en-US" altLang="zh-CN" dirty="0"/>
              <a:t>Transport of Surfactant and Foam in Porous Media for Enhanced Oil Recovery </a:t>
            </a:r>
            <a:r>
              <a:rPr lang="en-US" altLang="zh-CN" dirty="0" smtClean="0"/>
              <a:t>Processes, PhD Dissertation, Rice University. 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775B0-49FA-4177-AE7D-678D05CA9F53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99232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Acknowledgement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79512" y="1600200"/>
            <a:ext cx="8640960" cy="4525963"/>
          </a:xfrm>
        </p:spPr>
        <p:txBody>
          <a:bodyPr/>
          <a:lstStyle/>
          <a:p>
            <a:pPr marL="0" indent="0">
              <a:buNone/>
            </a:pPr>
            <a:r>
              <a:rPr lang="en-US" altLang="zh-CN" dirty="0"/>
              <a:t>This work was financially supported </a:t>
            </a:r>
            <a:r>
              <a:rPr lang="en-US" altLang="zh-CN" dirty="0" smtClean="0"/>
              <a:t>by </a:t>
            </a:r>
          </a:p>
          <a:p>
            <a:pPr marL="0" indent="0">
              <a:buNone/>
            </a:pPr>
            <a:endParaRPr lang="en-US" altLang="zh-CN" dirty="0" smtClean="0"/>
          </a:p>
          <a:p>
            <a:pPr marL="0" indent="0" algn="ctr">
              <a:buNone/>
            </a:pPr>
            <a:r>
              <a:rPr lang="en-US" altLang="zh-CN" b="1" dirty="0" smtClean="0"/>
              <a:t>Rice University's </a:t>
            </a:r>
          </a:p>
          <a:p>
            <a:pPr marL="0" indent="0" algn="ctr">
              <a:buNone/>
            </a:pPr>
            <a:r>
              <a:rPr lang="en-US" altLang="zh-CN" b="1" dirty="0" smtClean="0"/>
              <a:t>Consortium </a:t>
            </a:r>
            <a:r>
              <a:rPr lang="en-US" altLang="zh-CN" b="1" dirty="0"/>
              <a:t>for Processes in Porous Media</a:t>
            </a:r>
            <a:endParaRPr lang="zh-CN" altLang="en-US" b="1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775B0-49FA-4177-AE7D-678D05CA9F53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38115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3143240"/>
            <a:ext cx="8229600" cy="1005840"/>
          </a:xfrm>
        </p:spPr>
        <p:txBody>
          <a:bodyPr/>
          <a:lstStyle/>
          <a:p>
            <a:r>
              <a:rPr lang="en-US" altLang="zh-CN" dirty="0" smtClean="0"/>
              <a:t>Thank you</a:t>
            </a:r>
            <a:endParaRPr lang="zh-CN" altLang="en-US" dirty="0"/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A775B0-49FA-4177-AE7D-678D05CA9F53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68040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Porous-Media-Consortium-Template</Template>
  <TotalTime>3343</TotalTime>
  <Words>646</Words>
  <Application>Microsoft Office PowerPoint</Application>
  <PresentationFormat>全屏显示(4:3)</PresentationFormat>
  <Paragraphs>159</Paragraphs>
  <Slides>28</Slides>
  <Notes>13</Notes>
  <HiddenSlides>0</HiddenSlides>
  <MMClips>8</MMClips>
  <ScaleCrop>false</ScaleCrop>
  <HeadingPairs>
    <vt:vector size="6" baseType="variant"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28</vt:i4>
      </vt:variant>
    </vt:vector>
  </HeadingPairs>
  <TitlesOfParts>
    <vt:vector size="30" baseType="lpstr">
      <vt:lpstr>Office 主题​​</vt:lpstr>
      <vt:lpstr>Equation</vt:lpstr>
      <vt:lpstr> The Effect of Surfactant Partitioning  and fmsurf on Foam Transport</vt:lpstr>
      <vt:lpstr>Surfactant for Foam Flooding </vt:lpstr>
      <vt:lpstr> Non-Ionic CO2 Soluble Surfactant </vt:lpstr>
      <vt:lpstr>STARS Foam Model</vt:lpstr>
      <vt:lpstr>Surfactant-Concentration-Dependent function</vt:lpstr>
      <vt:lpstr>Water-Saturation-Dependent Function</vt:lpstr>
      <vt:lpstr>1-D Foam Simulator</vt:lpstr>
      <vt:lpstr>1-D Foam Simulator</vt:lpstr>
      <vt:lpstr>Important Parameters</vt:lpstr>
      <vt:lpstr>Single Slug of Gas Followed by Water</vt:lpstr>
      <vt:lpstr>PowerPoint 演示文稿</vt:lpstr>
      <vt:lpstr>PowerPoint 演示文稿</vt:lpstr>
      <vt:lpstr>PowerPoint 演示文稿</vt:lpstr>
      <vt:lpstr>PowerPoint 演示文稿</vt:lpstr>
      <vt:lpstr>Effect of Partition Coefficient (Surfactant injected in gas phase)</vt:lpstr>
      <vt:lpstr>WAG—surfactant injected in CO2 Phase</vt:lpstr>
      <vt:lpstr>PowerPoint 演示文稿</vt:lpstr>
      <vt:lpstr>PowerPoint 演示文稿</vt:lpstr>
      <vt:lpstr>PowerPoint 演示文稿</vt:lpstr>
      <vt:lpstr>PowerPoint 演示文稿</vt:lpstr>
      <vt:lpstr>Effect of Ksgw and fmsurf</vt:lpstr>
      <vt:lpstr>WAG Cycle Size  v.s. Co-Injection</vt:lpstr>
      <vt:lpstr>Conclusion</vt:lpstr>
      <vt:lpstr>Conclusion</vt:lpstr>
      <vt:lpstr>Future Work </vt:lpstr>
      <vt:lpstr>References</vt:lpstr>
      <vt:lpstr>Acknowledgement</vt:lpstr>
      <vt:lpstr>Thank you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effect of surfactant distribution in 1D foam flooding system</dc:title>
  <dc:creator>ALIENWARE</dc:creator>
  <cp:lastModifiedBy>ALIENWARE</cp:lastModifiedBy>
  <cp:revision>176</cp:revision>
  <cp:lastPrinted>2013-04-24T15:55:23Z</cp:lastPrinted>
  <dcterms:created xsi:type="dcterms:W3CDTF">2013-03-19T15:51:28Z</dcterms:created>
  <dcterms:modified xsi:type="dcterms:W3CDTF">2013-04-26T02:57:19Z</dcterms:modified>
</cp:coreProperties>
</file>