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Default Extension="gif" ContentType="image/gif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Default Extension="wmv" ContentType="video/x-ms-wmv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handoutMasterIdLst>
    <p:handoutMasterId r:id="rId24"/>
  </p:handoutMasterIdLst>
  <p:sldIdLst>
    <p:sldId id="279" r:id="rId2"/>
    <p:sldId id="347" r:id="rId3"/>
    <p:sldId id="365" r:id="rId4"/>
    <p:sldId id="272" r:id="rId5"/>
    <p:sldId id="363" r:id="rId6"/>
    <p:sldId id="295" r:id="rId7"/>
    <p:sldId id="340" r:id="rId8"/>
    <p:sldId id="273" r:id="rId9"/>
    <p:sldId id="285" r:id="rId10"/>
    <p:sldId id="277" r:id="rId11"/>
    <p:sldId id="268" r:id="rId12"/>
    <p:sldId id="282" r:id="rId13"/>
    <p:sldId id="286" r:id="rId14"/>
    <p:sldId id="351" r:id="rId15"/>
    <p:sldId id="352" r:id="rId16"/>
    <p:sldId id="284" r:id="rId17"/>
    <p:sldId id="276" r:id="rId18"/>
    <p:sldId id="305" r:id="rId19"/>
    <p:sldId id="292" r:id="rId20"/>
    <p:sldId id="356" r:id="rId21"/>
    <p:sldId id="291" r:id="rId22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49EA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496" autoAdjust="0"/>
    <p:restoredTop sz="97257" autoAdjust="0"/>
  </p:normalViewPr>
  <p:slideViewPr>
    <p:cSldViewPr>
      <p:cViewPr>
        <p:scale>
          <a:sx n="100" d="100"/>
          <a:sy n="100" d="100"/>
        </p:scale>
        <p:origin x="-984" y="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64673797-4C2C-4097-876A-0D4B958C9D82}" type="datetimeFigureOut">
              <a:rPr lang="en-US" smtClean="0"/>
              <a:pPr/>
              <a:t>4/23/2014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9C586833-52BD-4A22-A792-9C0464F315B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B3C884D3-021B-4AFE-8063-1FD00D8EB524}" type="datetimeFigureOut">
              <a:rPr lang="en-US" smtClean="0"/>
              <a:pPr/>
              <a:t>4/23/2014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33AF1A5D-EBBF-4316-912D-FACAAC545A5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98E08E-8C25-4F9C-BFCE-38B6AF26C476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FEEBAC4-2083-40F7-956E-30D91BF66BF4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D54B715-445D-451B-AD59-B47F6743C542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98E08E-8C25-4F9C-BFCE-38B6AF26C476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8599640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D54B715-445D-451B-AD59-B47F6743C542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baseline="0" dirty="0" smtClean="0"/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13E9C69-34C4-448A-8F60-88F05C6E6BD5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en-US" dirty="0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98E08E-8C25-4F9C-BFCE-38B6AF26C476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FEEBAC4-2083-40F7-956E-30D91BF66BF4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98E08E-8C25-4F9C-BFCE-38B6AF26C476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FEEBAC4-2083-40F7-956E-30D91BF66BF4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</a:t>
            </a:fld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98E08E-8C25-4F9C-BFCE-38B6AF26C476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98E08E-8C25-4F9C-BFCE-38B6AF26C476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4680323-7097-40A4-86BD-9E2F6CE4AF80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20</a:t>
            </a:fld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FEEBAC4-2083-40F7-956E-30D91BF66BF4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21</a:t>
            </a:fld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C1775-CFC0-4C92-8CC9-98EEE1D37107}" type="datetimeFigureOut">
              <a:rPr lang="en-US" smtClean="0"/>
              <a:pPr/>
              <a:t>4/23/2014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67689-E8FF-4BF0-97D0-8AC63050BD4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C1775-CFC0-4C92-8CC9-98EEE1D37107}" type="datetimeFigureOut">
              <a:rPr lang="en-US" smtClean="0"/>
              <a:pPr/>
              <a:t>4/23/2014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67689-E8FF-4BF0-97D0-8AC63050BD4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C1775-CFC0-4C92-8CC9-98EEE1D37107}" type="datetimeFigureOut">
              <a:rPr lang="en-US" smtClean="0"/>
              <a:pPr/>
              <a:t>4/23/2014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67689-E8FF-4BF0-97D0-8AC63050BD4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C1775-CFC0-4C92-8CC9-98EEE1D37107}" type="datetimeFigureOut">
              <a:rPr lang="en-US" smtClean="0"/>
              <a:pPr/>
              <a:t>4/23/2014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67689-E8FF-4BF0-97D0-8AC63050BD4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C1775-CFC0-4C92-8CC9-98EEE1D37107}" type="datetimeFigureOut">
              <a:rPr lang="en-US" smtClean="0"/>
              <a:pPr/>
              <a:t>4/23/2014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67689-E8FF-4BF0-97D0-8AC63050BD4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C1775-CFC0-4C92-8CC9-98EEE1D37107}" type="datetimeFigureOut">
              <a:rPr lang="en-US" smtClean="0"/>
              <a:pPr/>
              <a:t>4/23/2014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67689-E8FF-4BF0-97D0-8AC63050BD4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C1775-CFC0-4C92-8CC9-98EEE1D37107}" type="datetimeFigureOut">
              <a:rPr lang="en-US" smtClean="0"/>
              <a:pPr/>
              <a:t>4/23/2014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67689-E8FF-4BF0-97D0-8AC63050BD4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C1775-CFC0-4C92-8CC9-98EEE1D37107}" type="datetimeFigureOut">
              <a:rPr lang="en-US" smtClean="0"/>
              <a:pPr/>
              <a:t>4/23/2014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67689-E8FF-4BF0-97D0-8AC63050BD4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C1775-CFC0-4C92-8CC9-98EEE1D37107}" type="datetimeFigureOut">
              <a:rPr lang="en-US" smtClean="0"/>
              <a:pPr/>
              <a:t>4/23/2014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67689-E8FF-4BF0-97D0-8AC63050BD4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C1775-CFC0-4C92-8CC9-98EEE1D37107}" type="datetimeFigureOut">
              <a:rPr lang="en-US" smtClean="0"/>
              <a:pPr/>
              <a:t>4/23/2014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67689-E8FF-4BF0-97D0-8AC63050BD4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C1775-CFC0-4C92-8CC9-98EEE1D37107}" type="datetimeFigureOut">
              <a:rPr lang="en-US" smtClean="0"/>
              <a:pPr/>
              <a:t>4/23/2014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67689-E8FF-4BF0-97D0-8AC63050BD4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BC1775-CFC0-4C92-8CC9-98EEE1D37107}" type="datetimeFigureOut">
              <a:rPr lang="en-US" smtClean="0"/>
              <a:pPr/>
              <a:t>4/23/2014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267689-E8FF-4BF0-97D0-8AC63050BD4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fad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media" Target="../media/media1.wmv"/><Relationship Id="rId3" Type="http://schemas.openxmlformats.org/officeDocument/2006/relationships/video" Target="../media/media2.wmv"/><Relationship Id="rId12" Type="http://schemas.openxmlformats.org/officeDocument/2006/relationships/oleObject" Target="../embeddings/oleObject1.bin"/><Relationship Id="rId2" Type="http://schemas.openxmlformats.org/officeDocument/2006/relationships/video" Target="../media/media1.wmv"/><Relationship Id="rId1" Type="http://schemas.openxmlformats.org/officeDocument/2006/relationships/vmlDrawing" Target="../drawings/vmlDrawing1.vml"/><Relationship Id="rId11" Type="http://schemas.openxmlformats.org/officeDocument/2006/relationships/image" Target="../media/image13.png"/><Relationship Id="rId5" Type="http://schemas.openxmlformats.org/officeDocument/2006/relationships/notesSlide" Target="../notesSlides/notesSlide6.xml"/><Relationship Id="rId10" Type="http://schemas.microsoft.com/office/2007/relationships/media" Target="../media/media2.wmv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4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13" Type="http://schemas.openxmlformats.org/officeDocument/2006/relationships/image" Target="../media/image46.png"/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12" Type="http://schemas.openxmlformats.org/officeDocument/2006/relationships/image" Target="../media/image4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11" Type="http://schemas.openxmlformats.org/officeDocument/2006/relationships/image" Target="../media/image44.png"/><Relationship Id="rId5" Type="http://schemas.openxmlformats.org/officeDocument/2006/relationships/image" Target="../media/image38.png"/><Relationship Id="rId10" Type="http://schemas.openxmlformats.org/officeDocument/2006/relationships/image" Target="../media/image43.png"/><Relationship Id="rId4" Type="http://schemas.openxmlformats.org/officeDocument/2006/relationships/image" Target="../media/image37.png"/><Relationship Id="rId9" Type="http://schemas.openxmlformats.org/officeDocument/2006/relationships/image" Target="../media/image42.png"/><Relationship Id="rId14" Type="http://schemas.openxmlformats.org/officeDocument/2006/relationships/image" Target="../media/image47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304800"/>
            <a:ext cx="9144000" cy="2457450"/>
          </a:xfrm>
        </p:spPr>
        <p:txBody>
          <a:bodyPr>
            <a:normAutofit/>
          </a:bodyPr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Foam Transport in</a:t>
            </a:r>
            <a:b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Porous Media Micromodels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3352800"/>
            <a:ext cx="9144000" cy="1752600"/>
          </a:xfrm>
        </p:spPr>
        <p:txBody>
          <a:bodyPr>
            <a:normAutofit/>
          </a:bodyPr>
          <a:lstStyle/>
          <a:p>
            <a:r>
              <a:rPr 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Charles Conn</a:t>
            </a:r>
            <a:r>
              <a:rPr lang="en-US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, advised by Dr. </a:t>
            </a:r>
            <a:r>
              <a:rPr lang="en-US" sz="2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Sibani</a:t>
            </a:r>
            <a:r>
              <a:rPr lang="en-US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Lisa </a:t>
            </a:r>
            <a:r>
              <a:rPr lang="en-US" sz="2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Biswal</a:t>
            </a:r>
            <a:endParaRPr lang="en-US" sz="2400" dirty="0" smtClean="0">
              <a:solidFill>
                <a:schemeClr val="tx1">
                  <a:lumMod val="85000"/>
                  <a:lumOff val="15000"/>
                </a:schemeClr>
              </a:solidFill>
              <a:latin typeface="+mn-lt"/>
            </a:endParaRPr>
          </a:p>
          <a:p>
            <a:r>
              <a:rPr 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Rice University, Chemical and Biomolecular Engineering</a:t>
            </a:r>
          </a:p>
          <a:p>
            <a:endParaRPr lang="en-US" sz="2000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Consortium for Processes in Porous Media 2014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0" y="6488668"/>
            <a:ext cx="228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April 21</a:t>
            </a:r>
            <a:r>
              <a:rPr lang="en-US" baseline="30000" dirty="0" smtClean="0">
                <a:solidFill>
                  <a:schemeClr val="bg1">
                    <a:lumMod val="50000"/>
                  </a:schemeClr>
                </a:solidFill>
              </a:rPr>
              <a:t>st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, 2014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0" y="2819400"/>
            <a:ext cx="9144000" cy="0"/>
          </a:xfrm>
          <a:prstGeom prst="line">
            <a:avLst/>
          </a:prstGeom>
          <a:ln w="38100">
            <a:gradFill flip="none" rotWithShape="1">
              <a:gsLst>
                <a:gs pos="0">
                  <a:schemeClr val="tx1">
                    <a:lumMod val="50000"/>
                    <a:lumOff val="50000"/>
                  </a:schemeClr>
                </a:gs>
                <a:gs pos="50000">
                  <a:schemeClr val="tx1"/>
                </a:gs>
                <a:gs pos="100000">
                  <a:schemeClr val="tx1">
                    <a:lumMod val="50000"/>
                    <a:lumOff val="5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7" name="Picture 3" descr="C:\Users\Charles\Desktop\RiceOwl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53400" y="1766358"/>
            <a:ext cx="914400" cy="1053042"/>
          </a:xfrm>
          <a:prstGeom prst="rect">
            <a:avLst/>
          </a:prstGeom>
          <a:noFill/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64544"/>
          <a:stretch/>
        </p:blipFill>
        <p:spPr>
          <a:xfrm>
            <a:off x="76200" y="6210871"/>
            <a:ext cx="1524000" cy="570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516013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90" name="TextBox 15"/>
          <p:cNvSpPr txBox="1">
            <a:spLocks noChangeArrowheads="1"/>
          </p:cNvSpPr>
          <p:nvPr/>
        </p:nvSpPr>
        <p:spPr bwMode="auto">
          <a:xfrm>
            <a:off x="0" y="1828800"/>
            <a:ext cx="9144000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 pitchFamily="34" charset="0"/>
              </a:rPr>
              <a:t>ENHANCED OIL RECOVERY: FOAM</a:t>
            </a:r>
          </a:p>
          <a:p>
            <a:pPr algn="ctr">
              <a:defRPr/>
            </a:pPr>
            <a:endParaRPr lang="en-US" sz="4400" b="1" dirty="0" smtClean="0">
              <a:cs typeface="Calibri" pitchFamily="34" charset="0"/>
            </a:endParaRPr>
          </a:p>
          <a:p>
            <a:pPr algn="ctr">
              <a:defRPr/>
            </a:pPr>
            <a:r>
              <a:rPr lang="en-US" sz="2400" b="1" dirty="0" smtClean="0">
                <a:cs typeface="Calibri" pitchFamily="34" charset="0"/>
              </a:rPr>
              <a:t>Micromodel studies of foams in porous media</a:t>
            </a:r>
            <a:endParaRPr lang="en-US" sz="2400" b="1" dirty="0">
              <a:cs typeface="Calibri" pitchFamily="34" charset="0"/>
            </a:endParaRPr>
          </a:p>
        </p:txBody>
      </p:sp>
      <p:cxnSp>
        <p:nvCxnSpPr>
          <p:cNvPr id="33" name="Straight Connector 32"/>
          <p:cNvCxnSpPr/>
          <p:nvPr/>
        </p:nvCxnSpPr>
        <p:spPr>
          <a:xfrm>
            <a:off x="0" y="2819400"/>
            <a:ext cx="9144000" cy="0"/>
          </a:xfrm>
          <a:prstGeom prst="line">
            <a:avLst/>
          </a:prstGeom>
          <a:ln w="38100">
            <a:gradFill flip="none" rotWithShape="1">
              <a:gsLst>
                <a:gs pos="0">
                  <a:schemeClr val="tx1">
                    <a:lumMod val="50000"/>
                    <a:lumOff val="50000"/>
                  </a:schemeClr>
                </a:gs>
                <a:gs pos="50000">
                  <a:schemeClr val="tx1"/>
                </a:gs>
                <a:gs pos="100000">
                  <a:schemeClr val="tx1">
                    <a:lumMod val="50000"/>
                    <a:lumOff val="5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90" name="TextBox 15"/>
          <p:cNvSpPr txBox="1">
            <a:spLocks noChangeArrowheads="1"/>
          </p:cNvSpPr>
          <p:nvPr/>
        </p:nvSpPr>
        <p:spPr bwMode="auto">
          <a:xfrm>
            <a:off x="0" y="1"/>
            <a:ext cx="914400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Why Enhanced Oil Recovery (EOR)?</a:t>
            </a:r>
            <a:endParaRPr lang="en-US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7" name="TextBox 15"/>
          <p:cNvSpPr txBox="1">
            <a:spLocks noChangeArrowheads="1"/>
          </p:cNvSpPr>
          <p:nvPr/>
        </p:nvSpPr>
        <p:spPr bwMode="auto">
          <a:xfrm>
            <a:off x="457200" y="4064675"/>
            <a:ext cx="8229600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en-US" sz="2800" b="1" dirty="0" smtClean="0">
                <a:effectLst>
                  <a:outerShdw blurRad="50800" dist="50800" dir="2700000" algn="ctr" rotWithShape="0">
                    <a:schemeClr val="bg1">
                      <a:lumMod val="75000"/>
                      <a:alpha val="43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 Produces oil not accessible by conventional methods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en-US" sz="2800" b="1" dirty="0" smtClean="0">
                <a:effectLst>
                  <a:outerShdw blurRad="50800" dist="50800" dir="2700000" algn="ctr" rotWithShape="0">
                    <a:schemeClr val="bg1">
                      <a:lumMod val="75000"/>
                      <a:alpha val="43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 Uses existing reservoirs, infrastructure, &amp; markets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en-US" sz="2800" b="1" dirty="0" smtClean="0">
                <a:effectLst>
                  <a:outerShdw blurRad="50800" dist="50800" dir="2700000" algn="ctr" rotWithShape="0">
                    <a:schemeClr val="bg1">
                      <a:lumMod val="75000"/>
                      <a:alpha val="43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 Increasingly economical with increasing oil prices</a:t>
            </a:r>
          </a:p>
        </p:txBody>
      </p:sp>
      <p:pic>
        <p:nvPicPr>
          <p:cNvPr id="8" name="Picture 7" descr="EOR_Strategies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1500" y="1203018"/>
            <a:ext cx="4695587" cy="2654607"/>
          </a:xfrm>
          <a:prstGeom prst="rect">
            <a:avLst/>
          </a:prstGeom>
        </p:spPr>
      </p:pic>
      <p:pic>
        <p:nvPicPr>
          <p:cNvPr id="6" name="Picture 5" descr="EOR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667375" y="1047750"/>
            <a:ext cx="3181350" cy="2942749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2000"/>
          </a:xfrm>
        </p:spPr>
        <p:txBody>
          <a:bodyPr anchor="t"/>
          <a:lstStyle/>
          <a:p>
            <a:pPr algn="l"/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Mobility Control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2400" y="857071"/>
            <a:ext cx="8991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Challenges in gas flooding – </a:t>
            </a:r>
            <a:r>
              <a:rPr lang="en-US" sz="2400" dirty="0" smtClean="0"/>
              <a:t>premature gas breakthrough, channeling through high-permeability regions, fingering due to low viscosity</a:t>
            </a:r>
          </a:p>
          <a:p>
            <a:endParaRPr lang="en-US" sz="2400" b="1" dirty="0" smtClean="0"/>
          </a:p>
        </p:txBody>
      </p:sp>
      <p:sp>
        <p:nvSpPr>
          <p:cNvPr id="8" name="TextBox 7"/>
          <p:cNvSpPr txBox="1"/>
          <p:nvPr/>
        </p:nvSpPr>
        <p:spPr>
          <a:xfrm>
            <a:off x="0" y="5334000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i="1" dirty="0" smtClean="0"/>
              <a:t>How can foam mobilize trapped oil in porous media?</a:t>
            </a:r>
          </a:p>
          <a:p>
            <a:pPr algn="ctr"/>
            <a:endParaRPr lang="en-US" sz="1200" i="1" dirty="0" smtClean="0"/>
          </a:p>
          <a:p>
            <a:pPr algn="ctr"/>
            <a:r>
              <a:rPr lang="en-US" sz="2400" i="1" dirty="0" smtClean="0"/>
              <a:t>What is the fracture/matrix interaction during a foam flood?</a:t>
            </a:r>
            <a:endParaRPr lang="en-US" sz="2400" b="1" dirty="0" smtClean="0"/>
          </a:p>
        </p:txBody>
      </p:sp>
      <p:sp>
        <p:nvSpPr>
          <p:cNvPr id="3" name="Rectangle 2"/>
          <p:cNvSpPr/>
          <p:nvPr/>
        </p:nvSpPr>
        <p:spPr>
          <a:xfrm>
            <a:off x="381000" y="4009072"/>
            <a:ext cx="61722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/>
              <a:t>Possible Solution: </a:t>
            </a:r>
            <a:r>
              <a:rPr lang="en-US" dirty="0" smtClean="0"/>
              <a:t>Foam</a:t>
            </a:r>
          </a:p>
          <a:p>
            <a:r>
              <a:rPr lang="en-US" b="1" dirty="0" smtClean="0"/>
              <a:t>Applications </a:t>
            </a:r>
            <a:r>
              <a:rPr lang="en-US" b="1" dirty="0"/>
              <a:t>in </a:t>
            </a:r>
            <a:r>
              <a:rPr lang="en-US" dirty="0" smtClean="0"/>
              <a:t>enhanced/improved oil recovery </a:t>
            </a:r>
            <a:r>
              <a:rPr lang="en-US" dirty="0"/>
              <a:t>(EOR/IOR</a:t>
            </a:r>
            <a:r>
              <a:rPr lang="en-US" dirty="0" smtClean="0"/>
              <a:t>) </a:t>
            </a:r>
            <a:r>
              <a:rPr lang="en-US" dirty="0"/>
              <a:t>and </a:t>
            </a:r>
            <a:endParaRPr lang="en-US" dirty="0" smtClean="0"/>
          </a:p>
          <a:p>
            <a:r>
              <a:rPr lang="en-US" dirty="0" smtClean="0"/>
              <a:t>	          CO</a:t>
            </a:r>
            <a:r>
              <a:rPr lang="en-US" baseline="-25000" dirty="0" smtClean="0"/>
              <a:t>2</a:t>
            </a:r>
            <a:r>
              <a:rPr lang="en-US" dirty="0" smtClean="0"/>
              <a:t> sequestration</a:t>
            </a:r>
          </a:p>
          <a:p>
            <a:endParaRPr lang="en-US" sz="800" dirty="0" smtClean="0"/>
          </a:p>
          <a:p>
            <a:r>
              <a:rPr lang="en-US" b="1" dirty="0" smtClean="0"/>
              <a:t>Questions:</a:t>
            </a:r>
            <a:endParaRPr lang="en-US" b="1" dirty="0"/>
          </a:p>
        </p:txBody>
      </p:sp>
      <p:sp>
        <p:nvSpPr>
          <p:cNvPr id="9" name="TextBox 8"/>
          <p:cNvSpPr txBox="1"/>
          <p:nvPr/>
        </p:nvSpPr>
        <p:spPr>
          <a:xfrm>
            <a:off x="0" y="6581001"/>
            <a:ext cx="9144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dirty="0" smtClean="0">
                <a:solidFill>
                  <a:schemeClr val="bg1">
                    <a:lumMod val="50000"/>
                  </a:schemeClr>
                </a:solidFill>
              </a:rPr>
              <a:t>Source: </a:t>
            </a:r>
            <a:r>
              <a:rPr lang="en-US" sz="1200" dirty="0" err="1" smtClean="0">
                <a:solidFill>
                  <a:schemeClr val="bg1">
                    <a:lumMod val="50000"/>
                  </a:schemeClr>
                </a:solidFill>
              </a:rPr>
              <a:t>Vikingstad</a:t>
            </a:r>
            <a:r>
              <a:rPr lang="en-US" sz="1200" dirty="0" smtClean="0">
                <a:solidFill>
                  <a:schemeClr val="bg1">
                    <a:lumMod val="50000"/>
                  </a:schemeClr>
                </a:solidFill>
              </a:rPr>
              <a:t>, </a:t>
            </a:r>
            <a:r>
              <a:rPr lang="en-US" sz="1200" dirty="0" err="1" smtClean="0">
                <a:solidFill>
                  <a:schemeClr val="bg1">
                    <a:lumMod val="50000"/>
                  </a:schemeClr>
                </a:solidFill>
              </a:rPr>
              <a:t>Skauge</a:t>
            </a:r>
            <a:r>
              <a:rPr lang="en-US" sz="1200" dirty="0" smtClean="0">
                <a:solidFill>
                  <a:schemeClr val="bg1">
                    <a:lumMod val="50000"/>
                  </a:schemeClr>
                </a:solidFill>
              </a:rPr>
              <a:t> (2005); adapted from </a:t>
            </a:r>
            <a:r>
              <a:rPr lang="en-US" sz="1200" dirty="0" err="1" smtClean="0">
                <a:solidFill>
                  <a:schemeClr val="bg1">
                    <a:lumMod val="50000"/>
                  </a:schemeClr>
                </a:solidFill>
              </a:rPr>
              <a:t>Hanssen</a:t>
            </a:r>
            <a:r>
              <a:rPr lang="en-US" sz="1200" dirty="0" smtClean="0">
                <a:solidFill>
                  <a:schemeClr val="bg1">
                    <a:lumMod val="50000"/>
                  </a:schemeClr>
                </a:solidFill>
              </a:rPr>
              <a:t>, </a:t>
            </a:r>
            <a:r>
              <a:rPr lang="en-US" sz="1200" dirty="0" err="1" smtClean="0">
                <a:solidFill>
                  <a:schemeClr val="bg1">
                    <a:lumMod val="50000"/>
                  </a:schemeClr>
                </a:solidFill>
              </a:rPr>
              <a:t>Surguchev</a:t>
            </a:r>
            <a:r>
              <a:rPr lang="en-US" sz="1200" dirty="0" smtClean="0">
                <a:solidFill>
                  <a:schemeClr val="bg1">
                    <a:lumMod val="50000"/>
                  </a:schemeClr>
                </a:solidFill>
              </a:rPr>
              <a:t> (1995); epmag.com</a:t>
            </a:r>
            <a:endParaRPr lang="en-US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6" name="Group 46"/>
          <p:cNvGrpSpPr/>
          <p:nvPr/>
        </p:nvGrpSpPr>
        <p:grpSpPr>
          <a:xfrm>
            <a:off x="3124200" y="1941576"/>
            <a:ext cx="2689235" cy="1761460"/>
            <a:chOff x="4321165" y="1981200"/>
            <a:chExt cx="2689235" cy="176146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grpSp>
          <p:nvGrpSpPr>
            <p:cNvPr id="7" name="Group 33"/>
            <p:cNvGrpSpPr/>
            <p:nvPr/>
          </p:nvGrpSpPr>
          <p:grpSpPr>
            <a:xfrm>
              <a:off x="4321165" y="2209331"/>
              <a:ext cx="2689235" cy="1533329"/>
              <a:chOff x="4321165" y="2209331"/>
              <a:chExt cx="2689235" cy="1533329"/>
            </a:xfrm>
          </p:grpSpPr>
          <p:grpSp>
            <p:nvGrpSpPr>
              <p:cNvPr id="10" name="Group 27"/>
              <p:cNvGrpSpPr/>
              <p:nvPr/>
            </p:nvGrpSpPr>
            <p:grpSpPr>
              <a:xfrm>
                <a:off x="4343400" y="2209800"/>
                <a:ext cx="2667000" cy="1531088"/>
                <a:chOff x="5791200" y="2133600"/>
                <a:chExt cx="2667000" cy="1531088"/>
              </a:xfrm>
            </p:grpSpPr>
            <p:sp>
              <p:nvSpPr>
                <p:cNvPr id="14" name="Freeform 13"/>
                <p:cNvSpPr/>
                <p:nvPr/>
              </p:nvSpPr>
              <p:spPr>
                <a:xfrm>
                  <a:off x="5791200" y="2133600"/>
                  <a:ext cx="2667000" cy="893135"/>
                </a:xfrm>
                <a:custGeom>
                  <a:avLst/>
                  <a:gdLst>
                    <a:gd name="connsiteX0" fmla="*/ 0 w 2732567"/>
                    <a:gd name="connsiteY0" fmla="*/ 893135 h 893135"/>
                    <a:gd name="connsiteX1" fmla="*/ 1360967 w 2732567"/>
                    <a:gd name="connsiteY1" fmla="*/ 0 h 893135"/>
                    <a:gd name="connsiteX2" fmla="*/ 2732567 w 2732567"/>
                    <a:gd name="connsiteY2" fmla="*/ 0 h 893135"/>
                    <a:gd name="connsiteX3" fmla="*/ 1350335 w 2732567"/>
                    <a:gd name="connsiteY3" fmla="*/ 893135 h 893135"/>
                    <a:gd name="connsiteX4" fmla="*/ 0 w 2732567"/>
                    <a:gd name="connsiteY4" fmla="*/ 893135 h 8931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732567" h="893135">
                      <a:moveTo>
                        <a:pt x="0" y="893135"/>
                      </a:moveTo>
                      <a:lnTo>
                        <a:pt x="1360967" y="0"/>
                      </a:lnTo>
                      <a:lnTo>
                        <a:pt x="2732567" y="0"/>
                      </a:lnTo>
                      <a:lnTo>
                        <a:pt x="1350335" y="893135"/>
                      </a:lnTo>
                      <a:lnTo>
                        <a:pt x="0" y="893135"/>
                      </a:lnTo>
                      <a:close/>
                    </a:path>
                  </a:pathLst>
                </a:custGeom>
                <a:noFill/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" name="Rectangle 14"/>
                <p:cNvSpPr/>
                <p:nvPr/>
              </p:nvSpPr>
              <p:spPr>
                <a:xfrm>
                  <a:off x="5791200" y="3048000"/>
                  <a:ext cx="1295400" cy="609600"/>
                </a:xfrm>
                <a:prstGeom prst="rect">
                  <a:avLst/>
                </a:prstGeom>
                <a:noFill/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" name="Freeform 17"/>
                <p:cNvSpPr/>
                <p:nvPr/>
              </p:nvSpPr>
              <p:spPr>
                <a:xfrm>
                  <a:off x="7086600" y="2133600"/>
                  <a:ext cx="1371600" cy="1531088"/>
                </a:xfrm>
                <a:custGeom>
                  <a:avLst/>
                  <a:gdLst>
                    <a:gd name="connsiteX0" fmla="*/ 1350335 w 1371600"/>
                    <a:gd name="connsiteY0" fmla="*/ 0 h 1531088"/>
                    <a:gd name="connsiteX1" fmla="*/ 1371600 w 1371600"/>
                    <a:gd name="connsiteY1" fmla="*/ 563525 h 1531088"/>
                    <a:gd name="connsiteX2" fmla="*/ 0 w 1371600"/>
                    <a:gd name="connsiteY2" fmla="*/ 1531088 h 1531088"/>
                    <a:gd name="connsiteX3" fmla="*/ 0 w 1371600"/>
                    <a:gd name="connsiteY3" fmla="*/ 903767 h 1531088"/>
                    <a:gd name="connsiteX4" fmla="*/ 1350335 w 1371600"/>
                    <a:gd name="connsiteY4" fmla="*/ 0 h 15310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71600" h="1531088">
                      <a:moveTo>
                        <a:pt x="1350335" y="0"/>
                      </a:moveTo>
                      <a:lnTo>
                        <a:pt x="1371600" y="563525"/>
                      </a:lnTo>
                      <a:lnTo>
                        <a:pt x="0" y="1531088"/>
                      </a:lnTo>
                      <a:lnTo>
                        <a:pt x="0" y="903767"/>
                      </a:lnTo>
                      <a:lnTo>
                        <a:pt x="1350335" y="0"/>
                      </a:lnTo>
                      <a:close/>
                    </a:path>
                  </a:pathLst>
                </a:custGeom>
                <a:noFill/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" name="Rectangle 18"/>
                <p:cNvSpPr/>
                <p:nvPr/>
              </p:nvSpPr>
              <p:spPr>
                <a:xfrm>
                  <a:off x="5791200" y="3200400"/>
                  <a:ext cx="1295400" cy="228600"/>
                </a:xfrm>
                <a:prstGeom prst="rect">
                  <a:avLst/>
                </a:prstGeom>
                <a:noFill/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21" name="Straight Connector 20"/>
                <p:cNvCxnSpPr/>
                <p:nvPr/>
              </p:nvCxnSpPr>
              <p:spPr>
                <a:xfrm flipV="1">
                  <a:off x="7086600" y="2286000"/>
                  <a:ext cx="1371600" cy="914400"/>
                </a:xfrm>
                <a:prstGeom prst="line">
                  <a:avLst/>
                </a:prstGeom>
                <a:ln w="19050"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" name="Straight Connector 22"/>
                <p:cNvCxnSpPr/>
                <p:nvPr/>
              </p:nvCxnSpPr>
              <p:spPr>
                <a:xfrm flipV="1">
                  <a:off x="7086600" y="2514600"/>
                  <a:ext cx="1371600" cy="914400"/>
                </a:xfrm>
                <a:prstGeom prst="line">
                  <a:avLst/>
                </a:prstGeom>
                <a:ln w="19050"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0" name="Freeform 29"/>
              <p:cNvSpPr/>
              <p:nvPr/>
            </p:nvSpPr>
            <p:spPr>
              <a:xfrm>
                <a:off x="4321165" y="2209331"/>
                <a:ext cx="2651187" cy="1066474"/>
              </a:xfrm>
              <a:custGeom>
                <a:avLst/>
                <a:gdLst>
                  <a:gd name="connsiteX0" fmla="*/ 452854 w 2651187"/>
                  <a:gd name="connsiteY0" fmla="*/ 1054864 h 1066474"/>
                  <a:gd name="connsiteX1" fmla="*/ 506016 w 2651187"/>
                  <a:gd name="connsiteY1" fmla="*/ 1012334 h 1066474"/>
                  <a:gd name="connsiteX2" fmla="*/ 516649 w 2651187"/>
                  <a:gd name="connsiteY2" fmla="*/ 969804 h 1066474"/>
                  <a:gd name="connsiteX3" fmla="*/ 580444 w 2651187"/>
                  <a:gd name="connsiteY3" fmla="*/ 927274 h 1066474"/>
                  <a:gd name="connsiteX4" fmla="*/ 612342 w 2651187"/>
                  <a:gd name="connsiteY4" fmla="*/ 906009 h 1066474"/>
                  <a:gd name="connsiteX5" fmla="*/ 633607 w 2651187"/>
                  <a:gd name="connsiteY5" fmla="*/ 874111 h 1066474"/>
                  <a:gd name="connsiteX6" fmla="*/ 644240 w 2651187"/>
                  <a:gd name="connsiteY6" fmla="*/ 842213 h 1066474"/>
                  <a:gd name="connsiteX7" fmla="*/ 686770 w 2651187"/>
                  <a:gd name="connsiteY7" fmla="*/ 789050 h 1066474"/>
                  <a:gd name="connsiteX8" fmla="*/ 718668 w 2651187"/>
                  <a:gd name="connsiteY8" fmla="*/ 778418 h 1066474"/>
                  <a:gd name="connsiteX9" fmla="*/ 931319 w 2651187"/>
                  <a:gd name="connsiteY9" fmla="*/ 789050 h 1066474"/>
                  <a:gd name="connsiteX10" fmla="*/ 1080175 w 2651187"/>
                  <a:gd name="connsiteY10" fmla="*/ 778418 h 1066474"/>
                  <a:gd name="connsiteX11" fmla="*/ 1143970 w 2651187"/>
                  <a:gd name="connsiteY11" fmla="*/ 757153 h 1066474"/>
                  <a:gd name="connsiteX12" fmla="*/ 1197133 w 2651187"/>
                  <a:gd name="connsiteY12" fmla="*/ 714622 h 1066474"/>
                  <a:gd name="connsiteX13" fmla="*/ 1218398 w 2651187"/>
                  <a:gd name="connsiteY13" fmla="*/ 682725 h 1066474"/>
                  <a:gd name="connsiteX14" fmla="*/ 1250295 w 2651187"/>
                  <a:gd name="connsiteY14" fmla="*/ 661460 h 1066474"/>
                  <a:gd name="connsiteX15" fmla="*/ 1271561 w 2651187"/>
                  <a:gd name="connsiteY15" fmla="*/ 640195 h 1066474"/>
                  <a:gd name="connsiteX16" fmla="*/ 1324723 w 2651187"/>
                  <a:gd name="connsiteY16" fmla="*/ 629562 h 1066474"/>
                  <a:gd name="connsiteX17" fmla="*/ 1399151 w 2651187"/>
                  <a:gd name="connsiteY17" fmla="*/ 608297 h 1066474"/>
                  <a:gd name="connsiteX18" fmla="*/ 1452314 w 2651187"/>
                  <a:gd name="connsiteY18" fmla="*/ 555134 h 1066474"/>
                  <a:gd name="connsiteX19" fmla="*/ 1484212 w 2651187"/>
                  <a:gd name="connsiteY19" fmla="*/ 533869 h 1066474"/>
                  <a:gd name="connsiteX20" fmla="*/ 1516109 w 2651187"/>
                  <a:gd name="connsiteY20" fmla="*/ 501971 h 1066474"/>
                  <a:gd name="connsiteX21" fmla="*/ 1548007 w 2651187"/>
                  <a:gd name="connsiteY21" fmla="*/ 480706 h 1066474"/>
                  <a:gd name="connsiteX22" fmla="*/ 1664965 w 2651187"/>
                  <a:gd name="connsiteY22" fmla="*/ 385013 h 1066474"/>
                  <a:gd name="connsiteX23" fmla="*/ 1707495 w 2651187"/>
                  <a:gd name="connsiteY23" fmla="*/ 374381 h 1066474"/>
                  <a:gd name="connsiteX24" fmla="*/ 1771291 w 2651187"/>
                  <a:gd name="connsiteY24" fmla="*/ 353116 h 1066474"/>
                  <a:gd name="connsiteX25" fmla="*/ 1994575 w 2651187"/>
                  <a:gd name="connsiteY25" fmla="*/ 331850 h 1066474"/>
                  <a:gd name="connsiteX26" fmla="*/ 2100900 w 2651187"/>
                  <a:gd name="connsiteY26" fmla="*/ 299953 h 1066474"/>
                  <a:gd name="connsiteX27" fmla="*/ 2132798 w 2651187"/>
                  <a:gd name="connsiteY27" fmla="*/ 278688 h 1066474"/>
                  <a:gd name="connsiteX28" fmla="*/ 2164695 w 2651187"/>
                  <a:gd name="connsiteY28" fmla="*/ 268055 h 1066474"/>
                  <a:gd name="connsiteX29" fmla="*/ 2185961 w 2651187"/>
                  <a:gd name="connsiteY29" fmla="*/ 246790 h 1066474"/>
                  <a:gd name="connsiteX30" fmla="*/ 2249756 w 2651187"/>
                  <a:gd name="connsiteY30" fmla="*/ 204260 h 1066474"/>
                  <a:gd name="connsiteX31" fmla="*/ 2281654 w 2651187"/>
                  <a:gd name="connsiteY31" fmla="*/ 182995 h 1066474"/>
                  <a:gd name="connsiteX32" fmla="*/ 2313551 w 2651187"/>
                  <a:gd name="connsiteY32" fmla="*/ 172362 h 1066474"/>
                  <a:gd name="connsiteX33" fmla="*/ 2345449 w 2651187"/>
                  <a:gd name="connsiteY33" fmla="*/ 151097 h 1066474"/>
                  <a:gd name="connsiteX34" fmla="*/ 2398612 w 2651187"/>
                  <a:gd name="connsiteY34" fmla="*/ 140464 h 1066474"/>
                  <a:gd name="connsiteX35" fmla="*/ 2430509 w 2651187"/>
                  <a:gd name="connsiteY35" fmla="*/ 129832 h 1066474"/>
                  <a:gd name="connsiteX36" fmla="*/ 2451775 w 2651187"/>
                  <a:gd name="connsiteY36" fmla="*/ 108567 h 1066474"/>
                  <a:gd name="connsiteX37" fmla="*/ 2515570 w 2651187"/>
                  <a:gd name="connsiteY37" fmla="*/ 87302 h 1066474"/>
                  <a:gd name="connsiteX38" fmla="*/ 2568733 w 2651187"/>
                  <a:gd name="connsiteY38" fmla="*/ 55404 h 1066474"/>
                  <a:gd name="connsiteX39" fmla="*/ 2632528 w 2651187"/>
                  <a:gd name="connsiteY39" fmla="*/ 23506 h 1066474"/>
                  <a:gd name="connsiteX40" fmla="*/ 2600630 w 2651187"/>
                  <a:gd name="connsiteY40" fmla="*/ 2241 h 1066474"/>
                  <a:gd name="connsiteX41" fmla="*/ 2547468 w 2651187"/>
                  <a:gd name="connsiteY41" fmla="*/ 12874 h 1066474"/>
                  <a:gd name="connsiteX42" fmla="*/ 2483672 w 2651187"/>
                  <a:gd name="connsiteY42" fmla="*/ 34139 h 1066474"/>
                  <a:gd name="connsiteX43" fmla="*/ 2419877 w 2651187"/>
                  <a:gd name="connsiteY43" fmla="*/ 66036 h 1066474"/>
                  <a:gd name="connsiteX44" fmla="*/ 2260388 w 2651187"/>
                  <a:gd name="connsiteY44" fmla="*/ 97934 h 1066474"/>
                  <a:gd name="connsiteX45" fmla="*/ 2228491 w 2651187"/>
                  <a:gd name="connsiteY45" fmla="*/ 119199 h 1066474"/>
                  <a:gd name="connsiteX46" fmla="*/ 2196593 w 2651187"/>
                  <a:gd name="connsiteY46" fmla="*/ 129832 h 1066474"/>
                  <a:gd name="connsiteX47" fmla="*/ 2111533 w 2651187"/>
                  <a:gd name="connsiteY47" fmla="*/ 193627 h 1066474"/>
                  <a:gd name="connsiteX48" fmla="*/ 2037105 w 2651187"/>
                  <a:gd name="connsiteY48" fmla="*/ 246790 h 1066474"/>
                  <a:gd name="connsiteX49" fmla="*/ 1973309 w 2651187"/>
                  <a:gd name="connsiteY49" fmla="*/ 257422 h 1066474"/>
                  <a:gd name="connsiteX50" fmla="*/ 1622435 w 2651187"/>
                  <a:gd name="connsiteY50" fmla="*/ 257422 h 1066474"/>
                  <a:gd name="connsiteX51" fmla="*/ 1558640 w 2651187"/>
                  <a:gd name="connsiteY51" fmla="*/ 278688 h 1066474"/>
                  <a:gd name="connsiteX52" fmla="*/ 1526742 w 2651187"/>
                  <a:gd name="connsiteY52" fmla="*/ 289320 h 1066474"/>
                  <a:gd name="connsiteX53" fmla="*/ 1516109 w 2651187"/>
                  <a:gd name="connsiteY53" fmla="*/ 321218 h 1066474"/>
                  <a:gd name="connsiteX54" fmla="*/ 1484212 w 2651187"/>
                  <a:gd name="connsiteY54" fmla="*/ 342483 h 1066474"/>
                  <a:gd name="connsiteX55" fmla="*/ 1420416 w 2651187"/>
                  <a:gd name="connsiteY55" fmla="*/ 363748 h 1066474"/>
                  <a:gd name="connsiteX56" fmla="*/ 1229030 w 2651187"/>
                  <a:gd name="connsiteY56" fmla="*/ 385013 h 1066474"/>
                  <a:gd name="connsiteX57" fmla="*/ 1175868 w 2651187"/>
                  <a:gd name="connsiteY57" fmla="*/ 427543 h 1066474"/>
                  <a:gd name="connsiteX58" fmla="*/ 1165235 w 2651187"/>
                  <a:gd name="connsiteY58" fmla="*/ 459441 h 1066474"/>
                  <a:gd name="connsiteX59" fmla="*/ 1133337 w 2651187"/>
                  <a:gd name="connsiteY59" fmla="*/ 470074 h 1066474"/>
                  <a:gd name="connsiteX60" fmla="*/ 1101440 w 2651187"/>
                  <a:gd name="connsiteY60" fmla="*/ 491339 h 1066474"/>
                  <a:gd name="connsiteX61" fmla="*/ 1027012 w 2651187"/>
                  <a:gd name="connsiteY61" fmla="*/ 512604 h 1066474"/>
                  <a:gd name="connsiteX62" fmla="*/ 835626 w 2651187"/>
                  <a:gd name="connsiteY62" fmla="*/ 544502 h 1066474"/>
                  <a:gd name="connsiteX63" fmla="*/ 782463 w 2651187"/>
                  <a:gd name="connsiteY63" fmla="*/ 533869 h 1066474"/>
                  <a:gd name="connsiteX64" fmla="*/ 718668 w 2651187"/>
                  <a:gd name="connsiteY64" fmla="*/ 512604 h 1066474"/>
                  <a:gd name="connsiteX65" fmla="*/ 612342 w 2651187"/>
                  <a:gd name="connsiteY65" fmla="*/ 523236 h 1066474"/>
                  <a:gd name="connsiteX66" fmla="*/ 516649 w 2651187"/>
                  <a:gd name="connsiteY66" fmla="*/ 565767 h 1066474"/>
                  <a:gd name="connsiteX67" fmla="*/ 484751 w 2651187"/>
                  <a:gd name="connsiteY67" fmla="*/ 576399 h 1066474"/>
                  <a:gd name="connsiteX68" fmla="*/ 452854 w 2651187"/>
                  <a:gd name="connsiteY68" fmla="*/ 597664 h 1066474"/>
                  <a:gd name="connsiteX69" fmla="*/ 410323 w 2651187"/>
                  <a:gd name="connsiteY69" fmla="*/ 640195 h 1066474"/>
                  <a:gd name="connsiteX70" fmla="*/ 378426 w 2651187"/>
                  <a:gd name="connsiteY70" fmla="*/ 650827 h 1066474"/>
                  <a:gd name="connsiteX71" fmla="*/ 314630 w 2651187"/>
                  <a:gd name="connsiteY71" fmla="*/ 693357 h 1066474"/>
                  <a:gd name="connsiteX72" fmla="*/ 261468 w 2651187"/>
                  <a:gd name="connsiteY72" fmla="*/ 746520 h 1066474"/>
                  <a:gd name="connsiteX73" fmla="*/ 197672 w 2651187"/>
                  <a:gd name="connsiteY73" fmla="*/ 767785 h 1066474"/>
                  <a:gd name="connsiteX74" fmla="*/ 165775 w 2651187"/>
                  <a:gd name="connsiteY74" fmla="*/ 778418 h 1066474"/>
                  <a:gd name="connsiteX75" fmla="*/ 133877 w 2651187"/>
                  <a:gd name="connsiteY75" fmla="*/ 789050 h 1066474"/>
                  <a:gd name="connsiteX76" fmla="*/ 112612 w 2651187"/>
                  <a:gd name="connsiteY76" fmla="*/ 810316 h 1066474"/>
                  <a:gd name="connsiteX77" fmla="*/ 70082 w 2651187"/>
                  <a:gd name="connsiteY77" fmla="*/ 874111 h 1066474"/>
                  <a:gd name="connsiteX78" fmla="*/ 27551 w 2651187"/>
                  <a:gd name="connsiteY78" fmla="*/ 927274 h 1066474"/>
                  <a:gd name="connsiteX79" fmla="*/ 27551 w 2651187"/>
                  <a:gd name="connsiteY79" fmla="*/ 1044232 h 1066474"/>
                  <a:gd name="connsiteX80" fmla="*/ 70082 w 2651187"/>
                  <a:gd name="connsiteY80" fmla="*/ 1054864 h 1066474"/>
                  <a:gd name="connsiteX81" fmla="*/ 452854 w 2651187"/>
                  <a:gd name="connsiteY81" fmla="*/ 1054864 h 10664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</a:cxnLst>
                <a:rect l="l" t="t" r="r" b="b"/>
                <a:pathLst>
                  <a:path w="2651187" h="1066474">
                    <a:moveTo>
                      <a:pt x="452854" y="1054864"/>
                    </a:moveTo>
                    <a:cubicBezTo>
                      <a:pt x="525510" y="1047776"/>
                      <a:pt x="489984" y="1049741"/>
                      <a:pt x="506016" y="1012334"/>
                    </a:cubicBezTo>
                    <a:cubicBezTo>
                      <a:pt x="511772" y="998903"/>
                      <a:pt x="507026" y="980801"/>
                      <a:pt x="516649" y="969804"/>
                    </a:cubicBezTo>
                    <a:cubicBezTo>
                      <a:pt x="533479" y="950570"/>
                      <a:pt x="559179" y="941451"/>
                      <a:pt x="580444" y="927274"/>
                    </a:cubicBezTo>
                    <a:lnTo>
                      <a:pt x="612342" y="906009"/>
                    </a:lnTo>
                    <a:cubicBezTo>
                      <a:pt x="619430" y="895376"/>
                      <a:pt x="627892" y="885541"/>
                      <a:pt x="633607" y="874111"/>
                    </a:cubicBezTo>
                    <a:cubicBezTo>
                      <a:pt x="638619" y="864086"/>
                      <a:pt x="639228" y="852238"/>
                      <a:pt x="644240" y="842213"/>
                    </a:cubicBezTo>
                    <a:cubicBezTo>
                      <a:pt x="650448" y="829797"/>
                      <a:pt x="672644" y="797526"/>
                      <a:pt x="686770" y="789050"/>
                    </a:cubicBezTo>
                    <a:cubicBezTo>
                      <a:pt x="696381" y="783284"/>
                      <a:pt x="708035" y="781962"/>
                      <a:pt x="718668" y="778418"/>
                    </a:cubicBezTo>
                    <a:cubicBezTo>
                      <a:pt x="789552" y="781962"/>
                      <a:pt x="860347" y="789050"/>
                      <a:pt x="931319" y="789050"/>
                    </a:cubicBezTo>
                    <a:cubicBezTo>
                      <a:pt x="981064" y="789050"/>
                      <a:pt x="1030980" y="785797"/>
                      <a:pt x="1080175" y="778418"/>
                    </a:cubicBezTo>
                    <a:cubicBezTo>
                      <a:pt x="1102342" y="775093"/>
                      <a:pt x="1143970" y="757153"/>
                      <a:pt x="1143970" y="757153"/>
                    </a:cubicBezTo>
                    <a:cubicBezTo>
                      <a:pt x="1167658" y="741361"/>
                      <a:pt x="1179816" y="736269"/>
                      <a:pt x="1197133" y="714622"/>
                    </a:cubicBezTo>
                    <a:cubicBezTo>
                      <a:pt x="1205116" y="704644"/>
                      <a:pt x="1209362" y="691761"/>
                      <a:pt x="1218398" y="682725"/>
                    </a:cubicBezTo>
                    <a:cubicBezTo>
                      <a:pt x="1227434" y="673689"/>
                      <a:pt x="1240317" y="669443"/>
                      <a:pt x="1250295" y="661460"/>
                    </a:cubicBezTo>
                    <a:cubicBezTo>
                      <a:pt x="1258123" y="655198"/>
                      <a:pt x="1262347" y="644144"/>
                      <a:pt x="1271561" y="640195"/>
                    </a:cubicBezTo>
                    <a:cubicBezTo>
                      <a:pt x="1288171" y="633076"/>
                      <a:pt x="1307082" y="633482"/>
                      <a:pt x="1324723" y="629562"/>
                    </a:cubicBezTo>
                    <a:cubicBezTo>
                      <a:pt x="1364775" y="620661"/>
                      <a:pt x="1363630" y="620137"/>
                      <a:pt x="1399151" y="608297"/>
                    </a:cubicBezTo>
                    <a:cubicBezTo>
                      <a:pt x="1484212" y="551590"/>
                      <a:pt x="1381430" y="626018"/>
                      <a:pt x="1452314" y="555134"/>
                    </a:cubicBezTo>
                    <a:cubicBezTo>
                      <a:pt x="1461350" y="546098"/>
                      <a:pt x="1474395" y="542050"/>
                      <a:pt x="1484212" y="533869"/>
                    </a:cubicBezTo>
                    <a:cubicBezTo>
                      <a:pt x="1495763" y="524243"/>
                      <a:pt x="1504558" y="511597"/>
                      <a:pt x="1516109" y="501971"/>
                    </a:cubicBezTo>
                    <a:cubicBezTo>
                      <a:pt x="1525926" y="493790"/>
                      <a:pt x="1538390" y="489121"/>
                      <a:pt x="1548007" y="480706"/>
                    </a:cubicBezTo>
                    <a:cubicBezTo>
                      <a:pt x="1578152" y="454329"/>
                      <a:pt x="1622221" y="395699"/>
                      <a:pt x="1664965" y="385013"/>
                    </a:cubicBezTo>
                    <a:cubicBezTo>
                      <a:pt x="1679142" y="381469"/>
                      <a:pt x="1693498" y="378580"/>
                      <a:pt x="1707495" y="374381"/>
                    </a:cubicBezTo>
                    <a:cubicBezTo>
                      <a:pt x="1728965" y="367940"/>
                      <a:pt x="1749013" y="355591"/>
                      <a:pt x="1771291" y="353116"/>
                    </a:cubicBezTo>
                    <a:cubicBezTo>
                      <a:pt x="1909401" y="337770"/>
                      <a:pt x="1835001" y="345148"/>
                      <a:pt x="1994575" y="331850"/>
                    </a:cubicBezTo>
                    <a:cubicBezTo>
                      <a:pt x="2072233" y="305964"/>
                      <a:pt x="2036624" y="316021"/>
                      <a:pt x="2100900" y="299953"/>
                    </a:cubicBezTo>
                    <a:cubicBezTo>
                      <a:pt x="2111533" y="292865"/>
                      <a:pt x="2121368" y="284403"/>
                      <a:pt x="2132798" y="278688"/>
                    </a:cubicBezTo>
                    <a:cubicBezTo>
                      <a:pt x="2142822" y="273676"/>
                      <a:pt x="2155085" y="273821"/>
                      <a:pt x="2164695" y="268055"/>
                    </a:cubicBezTo>
                    <a:cubicBezTo>
                      <a:pt x="2173291" y="262897"/>
                      <a:pt x="2177941" y="252805"/>
                      <a:pt x="2185961" y="246790"/>
                    </a:cubicBezTo>
                    <a:cubicBezTo>
                      <a:pt x="2206407" y="231456"/>
                      <a:pt x="2228491" y="218437"/>
                      <a:pt x="2249756" y="204260"/>
                    </a:cubicBezTo>
                    <a:cubicBezTo>
                      <a:pt x="2260389" y="197172"/>
                      <a:pt x="2269531" y="187036"/>
                      <a:pt x="2281654" y="182995"/>
                    </a:cubicBezTo>
                    <a:cubicBezTo>
                      <a:pt x="2292286" y="179451"/>
                      <a:pt x="2303527" y="177374"/>
                      <a:pt x="2313551" y="172362"/>
                    </a:cubicBezTo>
                    <a:cubicBezTo>
                      <a:pt x="2324981" y="166647"/>
                      <a:pt x="2333484" y="155584"/>
                      <a:pt x="2345449" y="151097"/>
                    </a:cubicBezTo>
                    <a:cubicBezTo>
                      <a:pt x="2362370" y="144751"/>
                      <a:pt x="2381080" y="144847"/>
                      <a:pt x="2398612" y="140464"/>
                    </a:cubicBezTo>
                    <a:cubicBezTo>
                      <a:pt x="2409485" y="137746"/>
                      <a:pt x="2419877" y="133376"/>
                      <a:pt x="2430509" y="129832"/>
                    </a:cubicBezTo>
                    <a:cubicBezTo>
                      <a:pt x="2437598" y="122744"/>
                      <a:pt x="2442809" y="113050"/>
                      <a:pt x="2451775" y="108567"/>
                    </a:cubicBezTo>
                    <a:cubicBezTo>
                      <a:pt x="2471824" y="98543"/>
                      <a:pt x="2515570" y="87302"/>
                      <a:pt x="2515570" y="87302"/>
                    </a:cubicBezTo>
                    <a:cubicBezTo>
                      <a:pt x="2557105" y="45765"/>
                      <a:pt x="2513522" y="83009"/>
                      <a:pt x="2568733" y="55404"/>
                    </a:cubicBezTo>
                    <a:cubicBezTo>
                      <a:pt x="2651187" y="14178"/>
                      <a:pt x="2552344" y="50235"/>
                      <a:pt x="2632528" y="23506"/>
                    </a:cubicBezTo>
                    <a:cubicBezTo>
                      <a:pt x="2621895" y="16418"/>
                      <a:pt x="2613310" y="3826"/>
                      <a:pt x="2600630" y="2241"/>
                    </a:cubicBezTo>
                    <a:cubicBezTo>
                      <a:pt x="2582698" y="0"/>
                      <a:pt x="2564903" y="8119"/>
                      <a:pt x="2547468" y="12874"/>
                    </a:cubicBezTo>
                    <a:cubicBezTo>
                      <a:pt x="2525842" y="18772"/>
                      <a:pt x="2502323" y="21705"/>
                      <a:pt x="2483672" y="34139"/>
                    </a:cubicBezTo>
                    <a:cubicBezTo>
                      <a:pt x="2442450" y="61621"/>
                      <a:pt x="2463898" y="51363"/>
                      <a:pt x="2419877" y="66036"/>
                    </a:cubicBezTo>
                    <a:cubicBezTo>
                      <a:pt x="2361561" y="124355"/>
                      <a:pt x="2428778" y="66362"/>
                      <a:pt x="2260388" y="97934"/>
                    </a:cubicBezTo>
                    <a:cubicBezTo>
                      <a:pt x="2247828" y="100289"/>
                      <a:pt x="2239920" y="113484"/>
                      <a:pt x="2228491" y="119199"/>
                    </a:cubicBezTo>
                    <a:cubicBezTo>
                      <a:pt x="2218466" y="124211"/>
                      <a:pt x="2207226" y="126288"/>
                      <a:pt x="2196593" y="129832"/>
                    </a:cubicBezTo>
                    <a:cubicBezTo>
                      <a:pt x="2135505" y="190920"/>
                      <a:pt x="2167205" y="175070"/>
                      <a:pt x="2111533" y="193627"/>
                    </a:cubicBezTo>
                    <a:cubicBezTo>
                      <a:pt x="2110528" y="194381"/>
                      <a:pt x="2046432" y="243681"/>
                      <a:pt x="2037105" y="246790"/>
                    </a:cubicBezTo>
                    <a:cubicBezTo>
                      <a:pt x="2016653" y="253607"/>
                      <a:pt x="1994574" y="253878"/>
                      <a:pt x="1973309" y="257422"/>
                    </a:cubicBezTo>
                    <a:cubicBezTo>
                      <a:pt x="1831532" y="249546"/>
                      <a:pt x="1759945" y="237778"/>
                      <a:pt x="1622435" y="257422"/>
                    </a:cubicBezTo>
                    <a:cubicBezTo>
                      <a:pt x="1600245" y="260592"/>
                      <a:pt x="1579905" y="271600"/>
                      <a:pt x="1558640" y="278688"/>
                    </a:cubicBezTo>
                    <a:lnTo>
                      <a:pt x="1526742" y="289320"/>
                    </a:lnTo>
                    <a:cubicBezTo>
                      <a:pt x="1523198" y="299953"/>
                      <a:pt x="1523110" y="312466"/>
                      <a:pt x="1516109" y="321218"/>
                    </a:cubicBezTo>
                    <a:cubicBezTo>
                      <a:pt x="1508126" y="331196"/>
                      <a:pt x="1495889" y="337293"/>
                      <a:pt x="1484212" y="342483"/>
                    </a:cubicBezTo>
                    <a:cubicBezTo>
                      <a:pt x="1463728" y="351587"/>
                      <a:pt x="1441681" y="356659"/>
                      <a:pt x="1420416" y="363748"/>
                    </a:cubicBezTo>
                    <a:cubicBezTo>
                      <a:pt x="1337967" y="391231"/>
                      <a:pt x="1399727" y="373634"/>
                      <a:pt x="1229030" y="385013"/>
                    </a:cubicBezTo>
                    <a:cubicBezTo>
                      <a:pt x="1192241" y="397277"/>
                      <a:pt x="1195105" y="389069"/>
                      <a:pt x="1175868" y="427543"/>
                    </a:cubicBezTo>
                    <a:cubicBezTo>
                      <a:pt x="1170856" y="437568"/>
                      <a:pt x="1173160" y="451516"/>
                      <a:pt x="1165235" y="459441"/>
                    </a:cubicBezTo>
                    <a:cubicBezTo>
                      <a:pt x="1157310" y="467366"/>
                      <a:pt x="1143362" y="465062"/>
                      <a:pt x="1133337" y="470074"/>
                    </a:cubicBezTo>
                    <a:cubicBezTo>
                      <a:pt x="1121908" y="475789"/>
                      <a:pt x="1112870" y="485624"/>
                      <a:pt x="1101440" y="491339"/>
                    </a:cubicBezTo>
                    <a:cubicBezTo>
                      <a:pt x="1086191" y="498963"/>
                      <a:pt x="1040632" y="509199"/>
                      <a:pt x="1027012" y="512604"/>
                    </a:cubicBezTo>
                    <a:cubicBezTo>
                      <a:pt x="954913" y="560669"/>
                      <a:pt x="990640" y="544502"/>
                      <a:pt x="835626" y="544502"/>
                    </a:cubicBezTo>
                    <a:cubicBezTo>
                      <a:pt x="817554" y="544502"/>
                      <a:pt x="799898" y="538624"/>
                      <a:pt x="782463" y="533869"/>
                    </a:cubicBezTo>
                    <a:cubicBezTo>
                      <a:pt x="760838" y="527971"/>
                      <a:pt x="718668" y="512604"/>
                      <a:pt x="718668" y="512604"/>
                    </a:cubicBezTo>
                    <a:cubicBezTo>
                      <a:pt x="683226" y="516148"/>
                      <a:pt x="647351" y="516672"/>
                      <a:pt x="612342" y="523236"/>
                    </a:cubicBezTo>
                    <a:cubicBezTo>
                      <a:pt x="524564" y="539695"/>
                      <a:pt x="573959" y="537113"/>
                      <a:pt x="516649" y="565767"/>
                    </a:cubicBezTo>
                    <a:cubicBezTo>
                      <a:pt x="506624" y="570779"/>
                      <a:pt x="495384" y="572855"/>
                      <a:pt x="484751" y="576399"/>
                    </a:cubicBezTo>
                    <a:cubicBezTo>
                      <a:pt x="474119" y="583487"/>
                      <a:pt x="462556" y="589348"/>
                      <a:pt x="452854" y="597664"/>
                    </a:cubicBezTo>
                    <a:cubicBezTo>
                      <a:pt x="437631" y="610712"/>
                      <a:pt x="429344" y="633855"/>
                      <a:pt x="410323" y="640195"/>
                    </a:cubicBezTo>
                    <a:lnTo>
                      <a:pt x="378426" y="650827"/>
                    </a:lnTo>
                    <a:cubicBezTo>
                      <a:pt x="357161" y="665004"/>
                      <a:pt x="328807" y="672092"/>
                      <a:pt x="314630" y="693357"/>
                    </a:cubicBezTo>
                    <a:cubicBezTo>
                      <a:pt x="295231" y="722456"/>
                      <a:pt x="295044" y="731598"/>
                      <a:pt x="261468" y="746520"/>
                    </a:cubicBezTo>
                    <a:cubicBezTo>
                      <a:pt x="240984" y="755624"/>
                      <a:pt x="218937" y="760696"/>
                      <a:pt x="197672" y="767785"/>
                    </a:cubicBezTo>
                    <a:lnTo>
                      <a:pt x="165775" y="778418"/>
                    </a:lnTo>
                    <a:lnTo>
                      <a:pt x="133877" y="789050"/>
                    </a:lnTo>
                    <a:cubicBezTo>
                      <a:pt x="126789" y="796139"/>
                      <a:pt x="118627" y="802296"/>
                      <a:pt x="112612" y="810316"/>
                    </a:cubicBezTo>
                    <a:cubicBezTo>
                      <a:pt x="97278" y="830762"/>
                      <a:pt x="88154" y="856040"/>
                      <a:pt x="70082" y="874111"/>
                    </a:cubicBezTo>
                    <a:cubicBezTo>
                      <a:pt x="39780" y="904412"/>
                      <a:pt x="54377" y="887035"/>
                      <a:pt x="27551" y="927274"/>
                    </a:cubicBezTo>
                    <a:cubicBezTo>
                      <a:pt x="13974" y="968006"/>
                      <a:pt x="0" y="994640"/>
                      <a:pt x="27551" y="1044232"/>
                    </a:cubicBezTo>
                    <a:cubicBezTo>
                      <a:pt x="34648" y="1057006"/>
                      <a:pt x="55496" y="1053980"/>
                      <a:pt x="70082" y="1054864"/>
                    </a:cubicBezTo>
                    <a:cubicBezTo>
                      <a:pt x="261651" y="1066474"/>
                      <a:pt x="380198" y="1061952"/>
                      <a:pt x="452854" y="1054864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  <a:alpha val="50000"/>
                </a:schemeClr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" name="Freeform 30"/>
              <p:cNvSpPr/>
              <p:nvPr/>
            </p:nvSpPr>
            <p:spPr>
              <a:xfrm>
                <a:off x="4352184" y="2748992"/>
                <a:ext cx="2229369" cy="771541"/>
              </a:xfrm>
              <a:custGeom>
                <a:avLst/>
                <a:gdLst>
                  <a:gd name="connsiteX0" fmla="*/ 347407 w 2229369"/>
                  <a:gd name="connsiteY0" fmla="*/ 674692 h 771541"/>
                  <a:gd name="connsiteX1" fmla="*/ 634486 w 2229369"/>
                  <a:gd name="connsiteY1" fmla="*/ 685324 h 771541"/>
                  <a:gd name="connsiteX2" fmla="*/ 1070421 w 2229369"/>
                  <a:gd name="connsiteY2" fmla="*/ 664059 h 771541"/>
                  <a:gd name="connsiteX3" fmla="*/ 1102318 w 2229369"/>
                  <a:gd name="connsiteY3" fmla="*/ 642794 h 771541"/>
                  <a:gd name="connsiteX4" fmla="*/ 1198011 w 2229369"/>
                  <a:gd name="connsiteY4" fmla="*/ 664059 h 771541"/>
                  <a:gd name="connsiteX5" fmla="*/ 1283072 w 2229369"/>
                  <a:gd name="connsiteY5" fmla="*/ 653427 h 771541"/>
                  <a:gd name="connsiteX6" fmla="*/ 1304337 w 2229369"/>
                  <a:gd name="connsiteY6" fmla="*/ 632161 h 771541"/>
                  <a:gd name="connsiteX7" fmla="*/ 1336235 w 2229369"/>
                  <a:gd name="connsiteY7" fmla="*/ 621529 h 771541"/>
                  <a:gd name="connsiteX8" fmla="*/ 1368132 w 2229369"/>
                  <a:gd name="connsiteY8" fmla="*/ 600264 h 771541"/>
                  <a:gd name="connsiteX9" fmla="*/ 1431928 w 2229369"/>
                  <a:gd name="connsiteY9" fmla="*/ 578999 h 771541"/>
                  <a:gd name="connsiteX10" fmla="*/ 1463825 w 2229369"/>
                  <a:gd name="connsiteY10" fmla="*/ 547101 h 771541"/>
                  <a:gd name="connsiteX11" fmla="*/ 1495723 w 2229369"/>
                  <a:gd name="connsiteY11" fmla="*/ 536468 h 771541"/>
                  <a:gd name="connsiteX12" fmla="*/ 1559518 w 2229369"/>
                  <a:gd name="connsiteY12" fmla="*/ 493938 h 771541"/>
                  <a:gd name="connsiteX13" fmla="*/ 1591416 w 2229369"/>
                  <a:gd name="connsiteY13" fmla="*/ 472673 h 771541"/>
                  <a:gd name="connsiteX14" fmla="*/ 1602049 w 2229369"/>
                  <a:gd name="connsiteY14" fmla="*/ 440775 h 771541"/>
                  <a:gd name="connsiteX15" fmla="*/ 1665844 w 2229369"/>
                  <a:gd name="connsiteY15" fmla="*/ 398245 h 771541"/>
                  <a:gd name="connsiteX16" fmla="*/ 1740272 w 2229369"/>
                  <a:gd name="connsiteY16" fmla="*/ 376980 h 771541"/>
                  <a:gd name="connsiteX17" fmla="*/ 1793435 w 2229369"/>
                  <a:gd name="connsiteY17" fmla="*/ 334450 h 771541"/>
                  <a:gd name="connsiteX18" fmla="*/ 1857230 w 2229369"/>
                  <a:gd name="connsiteY18" fmla="*/ 302552 h 771541"/>
                  <a:gd name="connsiteX19" fmla="*/ 1921025 w 2229369"/>
                  <a:gd name="connsiteY19" fmla="*/ 249389 h 771541"/>
                  <a:gd name="connsiteX20" fmla="*/ 1952923 w 2229369"/>
                  <a:gd name="connsiteY20" fmla="*/ 228124 h 771541"/>
                  <a:gd name="connsiteX21" fmla="*/ 1974188 w 2229369"/>
                  <a:gd name="connsiteY21" fmla="*/ 196227 h 771541"/>
                  <a:gd name="connsiteX22" fmla="*/ 2006086 w 2229369"/>
                  <a:gd name="connsiteY22" fmla="*/ 185594 h 771541"/>
                  <a:gd name="connsiteX23" fmla="*/ 2037983 w 2229369"/>
                  <a:gd name="connsiteY23" fmla="*/ 164329 h 771541"/>
                  <a:gd name="connsiteX24" fmla="*/ 2101779 w 2229369"/>
                  <a:gd name="connsiteY24" fmla="*/ 132431 h 771541"/>
                  <a:gd name="connsiteX25" fmla="*/ 2123044 w 2229369"/>
                  <a:gd name="connsiteY25" fmla="*/ 100534 h 771541"/>
                  <a:gd name="connsiteX26" fmla="*/ 2154942 w 2229369"/>
                  <a:gd name="connsiteY26" fmla="*/ 89901 h 771541"/>
                  <a:gd name="connsiteX27" fmla="*/ 2165574 w 2229369"/>
                  <a:gd name="connsiteY27" fmla="*/ 58003 h 771541"/>
                  <a:gd name="connsiteX28" fmla="*/ 2229369 w 2229369"/>
                  <a:gd name="connsiteY28" fmla="*/ 26106 h 771541"/>
                  <a:gd name="connsiteX29" fmla="*/ 2197472 w 2229369"/>
                  <a:gd name="connsiteY29" fmla="*/ 4841 h 771541"/>
                  <a:gd name="connsiteX30" fmla="*/ 2112411 w 2229369"/>
                  <a:gd name="connsiteY30" fmla="*/ 36738 h 771541"/>
                  <a:gd name="connsiteX31" fmla="*/ 2101779 w 2229369"/>
                  <a:gd name="connsiteY31" fmla="*/ 68636 h 771541"/>
                  <a:gd name="connsiteX32" fmla="*/ 2069881 w 2229369"/>
                  <a:gd name="connsiteY32" fmla="*/ 79268 h 771541"/>
                  <a:gd name="connsiteX33" fmla="*/ 2016718 w 2229369"/>
                  <a:gd name="connsiteY33" fmla="*/ 111166 h 771541"/>
                  <a:gd name="connsiteX34" fmla="*/ 1952923 w 2229369"/>
                  <a:gd name="connsiteY34" fmla="*/ 153696 h 771541"/>
                  <a:gd name="connsiteX35" fmla="*/ 1921025 w 2229369"/>
                  <a:gd name="connsiteY35" fmla="*/ 174961 h 771541"/>
                  <a:gd name="connsiteX36" fmla="*/ 1867863 w 2229369"/>
                  <a:gd name="connsiteY36" fmla="*/ 217492 h 771541"/>
                  <a:gd name="connsiteX37" fmla="*/ 1846597 w 2229369"/>
                  <a:gd name="connsiteY37" fmla="*/ 238757 h 771541"/>
                  <a:gd name="connsiteX38" fmla="*/ 1782802 w 2229369"/>
                  <a:gd name="connsiteY38" fmla="*/ 281287 h 771541"/>
                  <a:gd name="connsiteX39" fmla="*/ 1719007 w 2229369"/>
                  <a:gd name="connsiteY39" fmla="*/ 302552 h 771541"/>
                  <a:gd name="connsiteX40" fmla="*/ 1687109 w 2229369"/>
                  <a:gd name="connsiteY40" fmla="*/ 323817 h 771541"/>
                  <a:gd name="connsiteX41" fmla="*/ 1655211 w 2229369"/>
                  <a:gd name="connsiteY41" fmla="*/ 334450 h 771541"/>
                  <a:gd name="connsiteX42" fmla="*/ 1591416 w 2229369"/>
                  <a:gd name="connsiteY42" fmla="*/ 376980 h 771541"/>
                  <a:gd name="connsiteX43" fmla="*/ 1527621 w 2229369"/>
                  <a:gd name="connsiteY43" fmla="*/ 462041 h 771541"/>
                  <a:gd name="connsiteX44" fmla="*/ 1431928 w 2229369"/>
                  <a:gd name="connsiteY44" fmla="*/ 504571 h 771541"/>
                  <a:gd name="connsiteX45" fmla="*/ 1389397 w 2229369"/>
                  <a:gd name="connsiteY45" fmla="*/ 525836 h 771541"/>
                  <a:gd name="connsiteX46" fmla="*/ 1325602 w 2229369"/>
                  <a:gd name="connsiteY46" fmla="*/ 547101 h 771541"/>
                  <a:gd name="connsiteX47" fmla="*/ 1261807 w 2229369"/>
                  <a:gd name="connsiteY47" fmla="*/ 578999 h 771541"/>
                  <a:gd name="connsiteX48" fmla="*/ 1038523 w 2229369"/>
                  <a:gd name="connsiteY48" fmla="*/ 600264 h 771541"/>
                  <a:gd name="connsiteX49" fmla="*/ 793974 w 2229369"/>
                  <a:gd name="connsiteY49" fmla="*/ 621529 h 771541"/>
                  <a:gd name="connsiteX50" fmla="*/ 719546 w 2229369"/>
                  <a:gd name="connsiteY50" fmla="*/ 632161 h 771541"/>
                  <a:gd name="connsiteX51" fmla="*/ 655751 w 2229369"/>
                  <a:gd name="connsiteY51" fmla="*/ 632161 h 771541"/>
                  <a:gd name="connsiteX52" fmla="*/ 411202 w 2229369"/>
                  <a:gd name="connsiteY52" fmla="*/ 621529 h 771541"/>
                  <a:gd name="connsiteX53" fmla="*/ 464365 w 2229369"/>
                  <a:gd name="connsiteY53" fmla="*/ 547101 h 771541"/>
                  <a:gd name="connsiteX54" fmla="*/ 443100 w 2229369"/>
                  <a:gd name="connsiteY54" fmla="*/ 515203 h 771541"/>
                  <a:gd name="connsiteX55" fmla="*/ 347407 w 2229369"/>
                  <a:gd name="connsiteY55" fmla="*/ 536468 h 771541"/>
                  <a:gd name="connsiteX56" fmla="*/ 39063 w 2229369"/>
                  <a:gd name="connsiteY56" fmla="*/ 547101 h 771541"/>
                  <a:gd name="connsiteX57" fmla="*/ 7165 w 2229369"/>
                  <a:gd name="connsiteY57" fmla="*/ 610896 h 771541"/>
                  <a:gd name="connsiteX58" fmla="*/ 17797 w 2229369"/>
                  <a:gd name="connsiteY58" fmla="*/ 642794 h 771541"/>
                  <a:gd name="connsiteX59" fmla="*/ 28430 w 2229369"/>
                  <a:gd name="connsiteY59" fmla="*/ 738487 h 771541"/>
                  <a:gd name="connsiteX60" fmla="*/ 241081 w 2229369"/>
                  <a:gd name="connsiteY60" fmla="*/ 759752 h 771541"/>
                  <a:gd name="connsiteX61" fmla="*/ 358039 w 2229369"/>
                  <a:gd name="connsiteY61" fmla="*/ 685324 h 771541"/>
                  <a:gd name="connsiteX62" fmla="*/ 347407 w 2229369"/>
                  <a:gd name="connsiteY62" fmla="*/ 674692 h 7715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</a:cxnLst>
                <a:rect l="l" t="t" r="r" b="b"/>
                <a:pathLst>
                  <a:path w="2229369" h="771541">
                    <a:moveTo>
                      <a:pt x="347407" y="674692"/>
                    </a:moveTo>
                    <a:cubicBezTo>
                      <a:pt x="443100" y="678236"/>
                      <a:pt x="538727" y="685324"/>
                      <a:pt x="634486" y="685324"/>
                    </a:cubicBezTo>
                    <a:cubicBezTo>
                      <a:pt x="840256" y="685324"/>
                      <a:pt x="900609" y="678211"/>
                      <a:pt x="1070421" y="664059"/>
                    </a:cubicBezTo>
                    <a:cubicBezTo>
                      <a:pt x="1081053" y="656971"/>
                      <a:pt x="1089638" y="644379"/>
                      <a:pt x="1102318" y="642794"/>
                    </a:cubicBezTo>
                    <a:cubicBezTo>
                      <a:pt x="1111314" y="641670"/>
                      <a:pt x="1185248" y="660869"/>
                      <a:pt x="1198011" y="664059"/>
                    </a:cubicBezTo>
                    <a:cubicBezTo>
                      <a:pt x="1226365" y="660515"/>
                      <a:pt x="1255703" y="661638"/>
                      <a:pt x="1283072" y="653427"/>
                    </a:cubicBezTo>
                    <a:cubicBezTo>
                      <a:pt x="1292674" y="650546"/>
                      <a:pt x="1295741" y="637319"/>
                      <a:pt x="1304337" y="632161"/>
                    </a:cubicBezTo>
                    <a:cubicBezTo>
                      <a:pt x="1313948" y="626395"/>
                      <a:pt x="1325602" y="625073"/>
                      <a:pt x="1336235" y="621529"/>
                    </a:cubicBezTo>
                    <a:cubicBezTo>
                      <a:pt x="1346867" y="614441"/>
                      <a:pt x="1356455" y="605454"/>
                      <a:pt x="1368132" y="600264"/>
                    </a:cubicBezTo>
                    <a:cubicBezTo>
                      <a:pt x="1388616" y="591160"/>
                      <a:pt x="1431928" y="578999"/>
                      <a:pt x="1431928" y="578999"/>
                    </a:cubicBezTo>
                    <a:cubicBezTo>
                      <a:pt x="1442560" y="568366"/>
                      <a:pt x="1451314" y="555442"/>
                      <a:pt x="1463825" y="547101"/>
                    </a:cubicBezTo>
                    <a:cubicBezTo>
                      <a:pt x="1473150" y="540884"/>
                      <a:pt x="1485926" y="541911"/>
                      <a:pt x="1495723" y="536468"/>
                    </a:cubicBezTo>
                    <a:cubicBezTo>
                      <a:pt x="1518064" y="524056"/>
                      <a:pt x="1538253" y="508115"/>
                      <a:pt x="1559518" y="493938"/>
                    </a:cubicBezTo>
                    <a:lnTo>
                      <a:pt x="1591416" y="472673"/>
                    </a:lnTo>
                    <a:cubicBezTo>
                      <a:pt x="1594960" y="462040"/>
                      <a:pt x="1594124" y="448700"/>
                      <a:pt x="1602049" y="440775"/>
                    </a:cubicBezTo>
                    <a:cubicBezTo>
                      <a:pt x="1620121" y="422703"/>
                      <a:pt x="1641050" y="404443"/>
                      <a:pt x="1665844" y="398245"/>
                    </a:cubicBezTo>
                    <a:cubicBezTo>
                      <a:pt x="1679475" y="394837"/>
                      <a:pt x="1725015" y="384608"/>
                      <a:pt x="1740272" y="376980"/>
                    </a:cubicBezTo>
                    <a:cubicBezTo>
                      <a:pt x="1783901" y="355165"/>
                      <a:pt x="1760473" y="360820"/>
                      <a:pt x="1793435" y="334450"/>
                    </a:cubicBezTo>
                    <a:cubicBezTo>
                      <a:pt x="1844221" y="293822"/>
                      <a:pt x="1804822" y="328756"/>
                      <a:pt x="1857230" y="302552"/>
                    </a:cubicBezTo>
                    <a:cubicBezTo>
                      <a:pt x="1896832" y="282751"/>
                      <a:pt x="1885749" y="278786"/>
                      <a:pt x="1921025" y="249389"/>
                    </a:cubicBezTo>
                    <a:cubicBezTo>
                      <a:pt x="1930842" y="241208"/>
                      <a:pt x="1942290" y="235212"/>
                      <a:pt x="1952923" y="228124"/>
                    </a:cubicBezTo>
                    <a:cubicBezTo>
                      <a:pt x="1960011" y="217492"/>
                      <a:pt x="1964210" y="204210"/>
                      <a:pt x="1974188" y="196227"/>
                    </a:cubicBezTo>
                    <a:cubicBezTo>
                      <a:pt x="1982940" y="189226"/>
                      <a:pt x="1996061" y="190606"/>
                      <a:pt x="2006086" y="185594"/>
                    </a:cubicBezTo>
                    <a:cubicBezTo>
                      <a:pt x="2017515" y="179879"/>
                      <a:pt x="2026554" y="170044"/>
                      <a:pt x="2037983" y="164329"/>
                    </a:cubicBezTo>
                    <a:cubicBezTo>
                      <a:pt x="2126029" y="120305"/>
                      <a:pt x="2010359" y="193376"/>
                      <a:pt x="2101779" y="132431"/>
                    </a:cubicBezTo>
                    <a:cubicBezTo>
                      <a:pt x="2108867" y="121799"/>
                      <a:pt x="2113066" y="108517"/>
                      <a:pt x="2123044" y="100534"/>
                    </a:cubicBezTo>
                    <a:cubicBezTo>
                      <a:pt x="2131796" y="93533"/>
                      <a:pt x="2147017" y="97826"/>
                      <a:pt x="2154942" y="89901"/>
                    </a:cubicBezTo>
                    <a:cubicBezTo>
                      <a:pt x="2162867" y="81976"/>
                      <a:pt x="2158573" y="66755"/>
                      <a:pt x="2165574" y="58003"/>
                    </a:cubicBezTo>
                    <a:cubicBezTo>
                      <a:pt x="2180564" y="39265"/>
                      <a:pt x="2208356" y="33110"/>
                      <a:pt x="2229369" y="26106"/>
                    </a:cubicBezTo>
                    <a:cubicBezTo>
                      <a:pt x="2218737" y="19018"/>
                      <a:pt x="2210152" y="6426"/>
                      <a:pt x="2197472" y="4841"/>
                    </a:cubicBezTo>
                    <a:cubicBezTo>
                      <a:pt x="2158747" y="0"/>
                      <a:pt x="2140276" y="18162"/>
                      <a:pt x="2112411" y="36738"/>
                    </a:cubicBezTo>
                    <a:cubicBezTo>
                      <a:pt x="2108867" y="47371"/>
                      <a:pt x="2109704" y="60711"/>
                      <a:pt x="2101779" y="68636"/>
                    </a:cubicBezTo>
                    <a:cubicBezTo>
                      <a:pt x="2093854" y="76561"/>
                      <a:pt x="2079492" y="73502"/>
                      <a:pt x="2069881" y="79268"/>
                    </a:cubicBezTo>
                    <a:cubicBezTo>
                      <a:pt x="1996906" y="123054"/>
                      <a:pt x="2107079" y="81047"/>
                      <a:pt x="2016718" y="111166"/>
                    </a:cubicBezTo>
                    <a:lnTo>
                      <a:pt x="1952923" y="153696"/>
                    </a:lnTo>
                    <a:cubicBezTo>
                      <a:pt x="1942290" y="160784"/>
                      <a:pt x="1930061" y="165925"/>
                      <a:pt x="1921025" y="174961"/>
                    </a:cubicBezTo>
                    <a:cubicBezTo>
                      <a:pt x="1869689" y="226300"/>
                      <a:pt x="1934915" y="163851"/>
                      <a:pt x="1867863" y="217492"/>
                    </a:cubicBezTo>
                    <a:cubicBezTo>
                      <a:pt x="1860035" y="223754"/>
                      <a:pt x="1854617" y="232742"/>
                      <a:pt x="1846597" y="238757"/>
                    </a:cubicBezTo>
                    <a:cubicBezTo>
                      <a:pt x="1826151" y="254091"/>
                      <a:pt x="1807048" y="273205"/>
                      <a:pt x="1782802" y="281287"/>
                    </a:cubicBezTo>
                    <a:lnTo>
                      <a:pt x="1719007" y="302552"/>
                    </a:lnTo>
                    <a:cubicBezTo>
                      <a:pt x="1708374" y="309640"/>
                      <a:pt x="1698539" y="318102"/>
                      <a:pt x="1687109" y="323817"/>
                    </a:cubicBezTo>
                    <a:cubicBezTo>
                      <a:pt x="1677084" y="328829"/>
                      <a:pt x="1665008" y="329007"/>
                      <a:pt x="1655211" y="334450"/>
                    </a:cubicBezTo>
                    <a:cubicBezTo>
                      <a:pt x="1632870" y="346862"/>
                      <a:pt x="1591416" y="376980"/>
                      <a:pt x="1591416" y="376980"/>
                    </a:cubicBezTo>
                    <a:cubicBezTo>
                      <a:pt x="1571984" y="406128"/>
                      <a:pt x="1555716" y="439565"/>
                      <a:pt x="1527621" y="462041"/>
                    </a:cubicBezTo>
                    <a:cubicBezTo>
                      <a:pt x="1475499" y="503739"/>
                      <a:pt x="1510605" y="465233"/>
                      <a:pt x="1431928" y="504571"/>
                    </a:cubicBezTo>
                    <a:cubicBezTo>
                      <a:pt x="1417751" y="511659"/>
                      <a:pt x="1404114" y="519949"/>
                      <a:pt x="1389397" y="525836"/>
                    </a:cubicBezTo>
                    <a:cubicBezTo>
                      <a:pt x="1368585" y="534161"/>
                      <a:pt x="1344253" y="534667"/>
                      <a:pt x="1325602" y="547101"/>
                    </a:cubicBezTo>
                    <a:cubicBezTo>
                      <a:pt x="1296929" y="566216"/>
                      <a:pt x="1294820" y="571663"/>
                      <a:pt x="1261807" y="578999"/>
                    </a:cubicBezTo>
                    <a:cubicBezTo>
                      <a:pt x="1187017" y="595619"/>
                      <a:pt x="1116804" y="595045"/>
                      <a:pt x="1038523" y="600264"/>
                    </a:cubicBezTo>
                    <a:cubicBezTo>
                      <a:pt x="910641" y="625839"/>
                      <a:pt x="1046065" y="601362"/>
                      <a:pt x="793974" y="621529"/>
                    </a:cubicBezTo>
                    <a:cubicBezTo>
                      <a:pt x="768993" y="623527"/>
                      <a:pt x="744355" y="628617"/>
                      <a:pt x="719546" y="632161"/>
                    </a:cubicBezTo>
                    <a:cubicBezTo>
                      <a:pt x="650436" y="655199"/>
                      <a:pt x="724863" y="637477"/>
                      <a:pt x="655751" y="632161"/>
                    </a:cubicBezTo>
                    <a:cubicBezTo>
                      <a:pt x="574398" y="625903"/>
                      <a:pt x="492718" y="625073"/>
                      <a:pt x="411202" y="621529"/>
                    </a:cubicBezTo>
                    <a:cubicBezTo>
                      <a:pt x="436011" y="547101"/>
                      <a:pt x="411202" y="564823"/>
                      <a:pt x="464365" y="547101"/>
                    </a:cubicBezTo>
                    <a:cubicBezTo>
                      <a:pt x="457277" y="536468"/>
                      <a:pt x="455497" y="518302"/>
                      <a:pt x="443100" y="515203"/>
                    </a:cubicBezTo>
                    <a:cubicBezTo>
                      <a:pt x="380781" y="499623"/>
                      <a:pt x="393241" y="533603"/>
                      <a:pt x="347407" y="536468"/>
                    </a:cubicBezTo>
                    <a:cubicBezTo>
                      <a:pt x="244765" y="542883"/>
                      <a:pt x="141844" y="543557"/>
                      <a:pt x="39063" y="547101"/>
                    </a:cubicBezTo>
                    <a:cubicBezTo>
                      <a:pt x="16425" y="569738"/>
                      <a:pt x="7165" y="571703"/>
                      <a:pt x="7165" y="610896"/>
                    </a:cubicBezTo>
                    <a:cubicBezTo>
                      <a:pt x="7165" y="622104"/>
                      <a:pt x="14253" y="632161"/>
                      <a:pt x="17797" y="642794"/>
                    </a:cubicBezTo>
                    <a:cubicBezTo>
                      <a:pt x="21341" y="674692"/>
                      <a:pt x="0" y="723595"/>
                      <a:pt x="28430" y="738487"/>
                    </a:cubicBezTo>
                    <a:cubicBezTo>
                      <a:pt x="91534" y="771541"/>
                      <a:pt x="241081" y="759752"/>
                      <a:pt x="241081" y="759752"/>
                    </a:cubicBezTo>
                    <a:cubicBezTo>
                      <a:pt x="285475" y="753410"/>
                      <a:pt x="358039" y="761911"/>
                      <a:pt x="358039" y="685324"/>
                    </a:cubicBezTo>
                    <a:lnTo>
                      <a:pt x="347407" y="674692"/>
                    </a:ln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  <a:alpha val="50000"/>
                </a:schemeClr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" name="Freeform 32"/>
              <p:cNvSpPr/>
              <p:nvPr/>
            </p:nvSpPr>
            <p:spPr>
              <a:xfrm>
                <a:off x="4345984" y="3498112"/>
                <a:ext cx="1101823" cy="244548"/>
              </a:xfrm>
              <a:custGeom>
                <a:avLst/>
                <a:gdLst>
                  <a:gd name="connsiteX0" fmla="*/ 491830 w 1101823"/>
                  <a:gd name="connsiteY0" fmla="*/ 233916 h 244548"/>
                  <a:gd name="connsiteX1" fmla="*/ 513095 w 1101823"/>
                  <a:gd name="connsiteY1" fmla="*/ 202018 h 244548"/>
                  <a:gd name="connsiteX2" fmla="*/ 566258 w 1101823"/>
                  <a:gd name="connsiteY2" fmla="*/ 148855 h 244548"/>
                  <a:gd name="connsiteX3" fmla="*/ 598156 w 1101823"/>
                  <a:gd name="connsiteY3" fmla="*/ 95693 h 244548"/>
                  <a:gd name="connsiteX4" fmla="*/ 1055356 w 1101823"/>
                  <a:gd name="connsiteY4" fmla="*/ 63795 h 244548"/>
                  <a:gd name="connsiteX5" fmla="*/ 1087253 w 1101823"/>
                  <a:gd name="connsiteY5" fmla="*/ 53162 h 244548"/>
                  <a:gd name="connsiteX6" fmla="*/ 1044723 w 1101823"/>
                  <a:gd name="connsiteY6" fmla="*/ 10632 h 244548"/>
                  <a:gd name="connsiteX7" fmla="*/ 704481 w 1101823"/>
                  <a:gd name="connsiteY7" fmla="*/ 0 h 244548"/>
                  <a:gd name="connsiteX8" fmla="*/ 651318 w 1101823"/>
                  <a:gd name="connsiteY8" fmla="*/ 10632 h 244548"/>
                  <a:gd name="connsiteX9" fmla="*/ 459932 w 1101823"/>
                  <a:gd name="connsiteY9" fmla="*/ 31897 h 244548"/>
                  <a:gd name="connsiteX10" fmla="*/ 311076 w 1101823"/>
                  <a:gd name="connsiteY10" fmla="*/ 21265 h 244548"/>
                  <a:gd name="connsiteX11" fmla="*/ 279179 w 1101823"/>
                  <a:gd name="connsiteY11" fmla="*/ 10632 h 244548"/>
                  <a:gd name="connsiteX12" fmla="*/ 109058 w 1101823"/>
                  <a:gd name="connsiteY12" fmla="*/ 0 h 244548"/>
                  <a:gd name="connsiteX13" fmla="*/ 23997 w 1101823"/>
                  <a:gd name="connsiteY13" fmla="*/ 10632 h 244548"/>
                  <a:gd name="connsiteX14" fmla="*/ 2732 w 1101823"/>
                  <a:gd name="connsiteY14" fmla="*/ 42530 h 244548"/>
                  <a:gd name="connsiteX15" fmla="*/ 13365 w 1101823"/>
                  <a:gd name="connsiteY15" fmla="*/ 148855 h 244548"/>
                  <a:gd name="connsiteX16" fmla="*/ 23997 w 1101823"/>
                  <a:gd name="connsiteY16" fmla="*/ 223283 h 244548"/>
                  <a:gd name="connsiteX17" fmla="*/ 55895 w 1101823"/>
                  <a:gd name="connsiteY17" fmla="*/ 233916 h 244548"/>
                  <a:gd name="connsiteX18" fmla="*/ 353607 w 1101823"/>
                  <a:gd name="connsiteY18" fmla="*/ 244548 h 244548"/>
                  <a:gd name="connsiteX19" fmla="*/ 470565 w 1101823"/>
                  <a:gd name="connsiteY19" fmla="*/ 233916 h 244548"/>
                  <a:gd name="connsiteX20" fmla="*/ 491830 w 1101823"/>
                  <a:gd name="connsiteY20" fmla="*/ 233916 h 2445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1101823" h="244548">
                    <a:moveTo>
                      <a:pt x="491830" y="233916"/>
                    </a:moveTo>
                    <a:cubicBezTo>
                      <a:pt x="498918" y="228600"/>
                      <a:pt x="504059" y="211054"/>
                      <a:pt x="513095" y="202018"/>
                    </a:cubicBezTo>
                    <a:cubicBezTo>
                      <a:pt x="583979" y="131134"/>
                      <a:pt x="509551" y="233916"/>
                      <a:pt x="566258" y="148855"/>
                    </a:cubicBezTo>
                    <a:cubicBezTo>
                      <a:pt x="573534" y="127027"/>
                      <a:pt x="574802" y="107370"/>
                      <a:pt x="598156" y="95693"/>
                    </a:cubicBezTo>
                    <a:cubicBezTo>
                      <a:pt x="720069" y="34737"/>
                      <a:pt x="1027750" y="64541"/>
                      <a:pt x="1055356" y="63795"/>
                    </a:cubicBezTo>
                    <a:cubicBezTo>
                      <a:pt x="1065988" y="60251"/>
                      <a:pt x="1082241" y="63186"/>
                      <a:pt x="1087253" y="53162"/>
                    </a:cubicBezTo>
                    <a:cubicBezTo>
                      <a:pt x="1101823" y="24021"/>
                      <a:pt x="1058506" y="11420"/>
                      <a:pt x="1044723" y="10632"/>
                    </a:cubicBezTo>
                    <a:cubicBezTo>
                      <a:pt x="931438" y="4159"/>
                      <a:pt x="817895" y="3544"/>
                      <a:pt x="704481" y="0"/>
                    </a:cubicBezTo>
                    <a:cubicBezTo>
                      <a:pt x="686760" y="3544"/>
                      <a:pt x="669291" y="8740"/>
                      <a:pt x="651318" y="10632"/>
                    </a:cubicBezTo>
                    <a:cubicBezTo>
                      <a:pt x="449682" y="31857"/>
                      <a:pt x="561946" y="6395"/>
                      <a:pt x="459932" y="31897"/>
                    </a:cubicBezTo>
                    <a:cubicBezTo>
                      <a:pt x="410313" y="28353"/>
                      <a:pt x="360480" y="27077"/>
                      <a:pt x="311076" y="21265"/>
                    </a:cubicBezTo>
                    <a:cubicBezTo>
                      <a:pt x="299945" y="19956"/>
                      <a:pt x="290325" y="11805"/>
                      <a:pt x="279179" y="10632"/>
                    </a:cubicBezTo>
                    <a:cubicBezTo>
                      <a:pt x="222674" y="4684"/>
                      <a:pt x="165765" y="3544"/>
                      <a:pt x="109058" y="0"/>
                    </a:cubicBezTo>
                    <a:cubicBezTo>
                      <a:pt x="80704" y="3544"/>
                      <a:pt x="50528" y="20"/>
                      <a:pt x="23997" y="10632"/>
                    </a:cubicBezTo>
                    <a:cubicBezTo>
                      <a:pt x="12132" y="15378"/>
                      <a:pt x="3712" y="29789"/>
                      <a:pt x="2732" y="42530"/>
                    </a:cubicBezTo>
                    <a:cubicBezTo>
                      <a:pt x="0" y="78044"/>
                      <a:pt x="9203" y="113481"/>
                      <a:pt x="13365" y="148855"/>
                    </a:cubicBezTo>
                    <a:cubicBezTo>
                      <a:pt x="16293" y="173745"/>
                      <a:pt x="12789" y="200868"/>
                      <a:pt x="23997" y="223283"/>
                    </a:cubicBezTo>
                    <a:cubicBezTo>
                      <a:pt x="29009" y="233308"/>
                      <a:pt x="44710" y="233194"/>
                      <a:pt x="55895" y="233916"/>
                    </a:cubicBezTo>
                    <a:cubicBezTo>
                      <a:pt x="154990" y="240309"/>
                      <a:pt x="254370" y="241004"/>
                      <a:pt x="353607" y="244548"/>
                    </a:cubicBezTo>
                    <a:cubicBezTo>
                      <a:pt x="392593" y="241004"/>
                      <a:pt x="431762" y="239090"/>
                      <a:pt x="470565" y="233916"/>
                    </a:cubicBezTo>
                    <a:cubicBezTo>
                      <a:pt x="485050" y="231985"/>
                      <a:pt x="484742" y="239232"/>
                      <a:pt x="491830" y="233916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  <a:alpha val="50000"/>
                </a:schemeClr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cxnSp>
          <p:nvCxnSpPr>
            <p:cNvPr id="36" name="Straight Arrow Connector 35"/>
            <p:cNvCxnSpPr/>
            <p:nvPr/>
          </p:nvCxnSpPr>
          <p:spPr>
            <a:xfrm>
              <a:off x="4343400" y="2362200"/>
              <a:ext cx="0" cy="685800"/>
            </a:xfrm>
            <a:prstGeom prst="straightConnector1">
              <a:avLst/>
            </a:prstGeom>
            <a:ln w="38100">
              <a:solidFill>
                <a:schemeClr val="tx1">
                  <a:lumMod val="75000"/>
                  <a:lumOff val="25000"/>
                </a:schemeClr>
              </a:solidFill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Arrow Connector 36"/>
            <p:cNvCxnSpPr/>
            <p:nvPr/>
          </p:nvCxnSpPr>
          <p:spPr>
            <a:xfrm flipH="1" flipV="1">
              <a:off x="6980464" y="1981200"/>
              <a:ext cx="29936" cy="838198"/>
            </a:xfrm>
            <a:prstGeom prst="straightConnector1">
              <a:avLst/>
            </a:prstGeom>
            <a:ln w="38100">
              <a:solidFill>
                <a:schemeClr val="tx1">
                  <a:lumMod val="75000"/>
                  <a:lumOff val="25000"/>
                </a:schemeClr>
              </a:solidFill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8" name="Picture 47" descr="httpwww.epmag.comImages2010MayEnhanced-Recovery-Odyssey-Powerwavecompare-May.jpg.jpg"/>
          <p:cNvPicPr>
            <a:picLocks noChangeAspect="1"/>
          </p:cNvPicPr>
          <p:nvPr/>
        </p:nvPicPr>
        <p:blipFill>
          <a:blip r:embed="rId3" cstate="print"/>
          <a:srcRect r="52610" b="4739"/>
          <a:stretch>
            <a:fillRect/>
          </a:stretch>
        </p:blipFill>
        <p:spPr>
          <a:xfrm>
            <a:off x="6629400" y="1889539"/>
            <a:ext cx="1905000" cy="306346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9" name="Picture 48" descr="10.1016j.colsurfa.2005.02.03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62000" y="2026674"/>
            <a:ext cx="1371600" cy="170712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138358223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608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608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4" name="TextBox 15"/>
          <p:cNvSpPr txBox="1">
            <a:spLocks noChangeArrowheads="1"/>
          </p:cNvSpPr>
          <p:nvPr/>
        </p:nvSpPr>
        <p:spPr bwMode="auto">
          <a:xfrm>
            <a:off x="299776" y="1828800"/>
            <a:ext cx="4805624" cy="16927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b="1" dirty="0" smtClean="0">
                <a:latin typeface="Calibri" pitchFamily="34" charset="0"/>
                <a:cs typeface="Calibri" pitchFamily="34" charset="0"/>
              </a:rPr>
              <a:t>Most porous media studies: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en-US" sz="2000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000" dirty="0" smtClean="0">
                <a:latin typeface="Calibri" pitchFamily="34" charset="0"/>
                <a:cs typeface="Calibri" pitchFamily="34" charset="0"/>
              </a:rPr>
              <a:t>Black-box process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en-US" sz="2000" dirty="0" smtClean="0">
                <a:latin typeface="Calibri" pitchFamily="34" charset="0"/>
                <a:cs typeface="Calibri" pitchFamily="34" charset="0"/>
              </a:rPr>
              <a:t> Must infer foam behavior from pressure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en-US" sz="2000" dirty="0" smtClean="0">
                <a:latin typeface="Calibri" pitchFamily="34" charset="0"/>
                <a:cs typeface="Calibri" pitchFamily="34" charset="0"/>
              </a:rPr>
              <a:t> Time consuming, downtime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en-US" sz="2000" dirty="0" smtClean="0">
                <a:latin typeface="Calibri" pitchFamily="34" charset="0"/>
                <a:cs typeface="Calibri" pitchFamily="34" charset="0"/>
              </a:rPr>
              <a:t> Heterogeneous, hard to directly compare</a:t>
            </a:r>
          </a:p>
        </p:txBody>
      </p:sp>
      <p:sp>
        <p:nvSpPr>
          <p:cNvPr id="22" name="TextBox 15"/>
          <p:cNvSpPr txBox="1">
            <a:spLocks noChangeArrowheads="1"/>
          </p:cNvSpPr>
          <p:nvPr/>
        </p:nvSpPr>
        <p:spPr bwMode="auto">
          <a:xfrm>
            <a:off x="0" y="1047690"/>
            <a:ext cx="91440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000" i="1" dirty="0" smtClean="0">
                <a:latin typeface="Calibri" pitchFamily="34" charset="0"/>
                <a:cs typeface="Calibri" pitchFamily="34" charset="0"/>
              </a:rPr>
              <a:t>Can we design a microfluidic system to study foam behavior in porous media?</a:t>
            </a:r>
          </a:p>
        </p:txBody>
      </p:sp>
      <p:sp>
        <p:nvSpPr>
          <p:cNvPr id="24" name="TextBox 15"/>
          <p:cNvSpPr txBox="1">
            <a:spLocks noChangeArrowheads="1"/>
          </p:cNvSpPr>
          <p:nvPr/>
        </p:nvSpPr>
        <p:spPr bwMode="auto">
          <a:xfrm>
            <a:off x="304800" y="3821668"/>
            <a:ext cx="472440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b="1" dirty="0" smtClean="0">
                <a:latin typeface="Calibri" pitchFamily="34" charset="0"/>
                <a:cs typeface="Calibri" pitchFamily="34" charset="0"/>
              </a:rPr>
              <a:t>With microfluidic models: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en-US" sz="2000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000" dirty="0" smtClean="0">
                <a:latin typeface="Calibri" pitchFamily="34" charset="0"/>
                <a:cs typeface="Calibri" pitchFamily="34" charset="0"/>
              </a:rPr>
              <a:t>Optically transparent, visual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en-US" sz="2000" dirty="0" smtClean="0">
                <a:latin typeface="Calibri" pitchFamily="34" charset="0"/>
                <a:cs typeface="Calibri" pitchFamily="34" charset="0"/>
              </a:rPr>
              <a:t> Designed porous media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en-US" sz="2000" dirty="0" smtClean="0">
                <a:latin typeface="Calibri" pitchFamily="34" charset="0"/>
                <a:cs typeface="Calibri" pitchFamily="34" charset="0"/>
              </a:rPr>
              <a:t> Well-controlled injection conditions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en-US" sz="2000" dirty="0" smtClean="0">
                <a:latin typeface="Calibri" pitchFamily="34" charset="0"/>
                <a:cs typeface="Calibri" pitchFamily="34" charset="0"/>
              </a:rPr>
              <a:t> On-chip mixing of injected fluids for screening (e.g. salinity, surfactant blends)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en-US" sz="2000" dirty="0" smtClean="0">
                <a:latin typeface="Calibri" pitchFamily="34" charset="0"/>
                <a:cs typeface="Calibri" pitchFamily="34" charset="0"/>
              </a:rPr>
              <a:t> Tunable wettability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791" t="22922" r="3376" b="20314"/>
          <a:stretch/>
        </p:blipFill>
        <p:spPr>
          <a:xfrm>
            <a:off x="5514700" y="2214140"/>
            <a:ext cx="2687782" cy="895597"/>
          </a:xfrm>
          <a:prstGeom prst="rect">
            <a:avLst/>
          </a:prstGeo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</p:pic>
      <p:sp>
        <p:nvSpPr>
          <p:cNvPr id="2" name="Cube 1"/>
          <p:cNvSpPr/>
          <p:nvPr/>
        </p:nvSpPr>
        <p:spPr>
          <a:xfrm>
            <a:off x="6361124" y="2164471"/>
            <a:ext cx="994933" cy="994933"/>
          </a:xfrm>
          <a:prstGeom prst="cube">
            <a:avLst/>
          </a:prstGeom>
          <a:solidFill>
            <a:schemeClr val="tx1">
              <a:lumMod val="85000"/>
              <a:lumOff val="15000"/>
            </a:schemeClr>
          </a:solidFill>
          <a:ln w="50800">
            <a:solidFill>
              <a:schemeClr val="tx1"/>
            </a:solidFill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chemeClr val="bg1"/>
                </a:solidFill>
              </a:rPr>
              <a:t>?</a:t>
            </a:r>
            <a:endParaRPr lang="en-US" sz="4000" dirty="0">
              <a:solidFill>
                <a:schemeClr val="bg1"/>
              </a:solidFill>
            </a:endParaRPr>
          </a:p>
        </p:txBody>
      </p:sp>
      <p:cxnSp>
        <p:nvCxnSpPr>
          <p:cNvPr id="17" name="Straight Arrow Connector 16"/>
          <p:cNvCxnSpPr/>
          <p:nvPr/>
        </p:nvCxnSpPr>
        <p:spPr>
          <a:xfrm>
            <a:off x="5061320" y="2657967"/>
            <a:ext cx="476250" cy="1985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8210550" y="2659952"/>
            <a:ext cx="476250" cy="1985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Picture 18" descr="Rock_pores.jpg"/>
          <p:cNvPicPr>
            <a:picLocks noChangeAspect="1"/>
          </p:cNvPicPr>
          <p:nvPr/>
        </p:nvPicPr>
        <p:blipFill>
          <a:blip r:embed="rId4" cstate="print">
            <a:biLevel thresh="50000"/>
          </a:blip>
          <a:srcRect l="8197" r="13934"/>
          <a:stretch>
            <a:fillRect/>
          </a:stretch>
        </p:blipFill>
        <p:spPr>
          <a:xfrm>
            <a:off x="5257800" y="3810000"/>
            <a:ext cx="1479103" cy="1219200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sp>
        <p:nvSpPr>
          <p:cNvPr id="21" name="TextBox 15"/>
          <p:cNvSpPr txBox="1">
            <a:spLocks noChangeArrowheads="1"/>
          </p:cNvSpPr>
          <p:nvPr/>
        </p:nvSpPr>
        <p:spPr bwMode="auto">
          <a:xfrm>
            <a:off x="0" y="1"/>
            <a:ext cx="914400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Problem &amp; Motivation</a:t>
            </a:r>
            <a:endParaRPr lang="en-US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>
            <a:off x="228600" y="3669268"/>
            <a:ext cx="4648200" cy="0"/>
          </a:xfrm>
          <a:prstGeom prst="line">
            <a:avLst/>
          </a:prstGeom>
          <a:ln w="38100">
            <a:gradFill flip="none" rotWithShape="1">
              <a:gsLst>
                <a:gs pos="0">
                  <a:schemeClr val="tx1">
                    <a:lumMod val="50000"/>
                    <a:lumOff val="50000"/>
                  </a:schemeClr>
                </a:gs>
                <a:gs pos="50000">
                  <a:schemeClr val="tx1"/>
                </a:gs>
                <a:gs pos="100000">
                  <a:schemeClr val="tx1">
                    <a:lumMod val="50000"/>
                    <a:lumOff val="5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Picture 29" descr="PorousElevenw.png"/>
          <p:cNvPicPr>
            <a:picLocks noChangeAspect="1"/>
          </p:cNvPicPr>
          <p:nvPr/>
        </p:nvPicPr>
        <p:blipFill>
          <a:blip r:embed="rId5" cstate="print"/>
          <a:srcRect l="29418" t="28571" r="61983" b="25714"/>
          <a:stretch>
            <a:fillRect/>
          </a:stretch>
        </p:blipFill>
        <p:spPr>
          <a:xfrm>
            <a:off x="6934200" y="3810000"/>
            <a:ext cx="1447800" cy="1219200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31" name="Picture 30" descr="Micromodel_Filled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257800" y="5175037"/>
            <a:ext cx="3124200" cy="1225763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sp>
        <p:nvSpPr>
          <p:cNvPr id="20" name="TextBox 19"/>
          <p:cNvSpPr txBox="1"/>
          <p:nvPr/>
        </p:nvSpPr>
        <p:spPr>
          <a:xfrm>
            <a:off x="5029200" y="6581001"/>
            <a:ext cx="4114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dirty="0" smtClean="0">
                <a:solidFill>
                  <a:schemeClr val="bg1">
                    <a:lumMod val="50000"/>
                  </a:schemeClr>
                </a:solidFill>
              </a:rPr>
              <a:t>Source: Conn et al, in preparation</a:t>
            </a:r>
            <a:endParaRPr lang="en-US" sz="12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3219664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5"/>
          <p:cNvSpPr txBox="1">
            <a:spLocks noChangeArrowheads="1"/>
          </p:cNvSpPr>
          <p:nvPr/>
        </p:nvSpPr>
        <p:spPr bwMode="auto">
          <a:xfrm>
            <a:off x="712332" y="3701259"/>
            <a:ext cx="345642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  <a:defRPr/>
            </a:pPr>
            <a:r>
              <a:rPr lang="en-US" sz="2000" dirty="0" smtClean="0">
                <a:effectLst>
                  <a:outerShdw blurRad="50800" dist="50800" dir="2700000" algn="ctr" rotWithShape="0">
                    <a:schemeClr val="bg1">
                      <a:lumMod val="75000"/>
                      <a:alpha val="43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 </a:t>
            </a:r>
            <a:r>
              <a:rPr lang="en-US" sz="2000" i="1" dirty="0" smtClean="0">
                <a:effectLst>
                  <a:outerShdw blurRad="50800" dist="50800" dir="2700000" algn="ctr" rotWithShape="0">
                    <a:schemeClr val="bg1">
                      <a:lumMod val="75000"/>
                      <a:alpha val="43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gas</a:t>
            </a:r>
            <a:r>
              <a:rPr lang="en-US" sz="2000" dirty="0" smtClean="0">
                <a:effectLst>
                  <a:outerShdw blurRad="50800" dist="50800" dir="2700000" algn="ctr" rotWithShape="0">
                    <a:schemeClr val="bg1">
                      <a:lumMod val="75000"/>
                      <a:alpha val="43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 only displaces high-perm, bypass of low-perm</a:t>
            </a:r>
          </a:p>
        </p:txBody>
      </p:sp>
      <p:pic>
        <p:nvPicPr>
          <p:cNvPr id="3" name="100%gas_1fps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xmlns="" r:embed="rId8"/>
              </p:ext>
            </p:extLst>
          </p:nvPr>
        </p:nvPicPr>
        <p:blipFill>
          <a:blip r:embed="rId9" cstate="print"/>
          <a:stretch>
            <a:fillRect/>
          </a:stretch>
        </p:blipFill>
        <p:spPr>
          <a:xfrm>
            <a:off x="712331" y="1254428"/>
            <a:ext cx="3224982" cy="2418737"/>
          </a:xfrm>
          <a:prstGeom prst="rect">
            <a:avLst/>
          </a:prstGeom>
        </p:spPr>
      </p:pic>
      <p:pic>
        <p:nvPicPr>
          <p:cNvPr id="12" name="Movie022311.wmv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xmlns="" r:embed="rId10"/>
              </p:ext>
            </p:extLst>
          </p:nvPr>
        </p:nvPicPr>
        <p:blipFill>
          <a:blip r:embed="rId11" cstate="print"/>
          <a:stretch>
            <a:fillRect/>
          </a:stretch>
        </p:blipFill>
        <p:spPr>
          <a:xfrm>
            <a:off x="4902940" y="1254428"/>
            <a:ext cx="3262441" cy="2446831"/>
          </a:xfrm>
          <a:prstGeom prst="rect">
            <a:avLst/>
          </a:prstGeom>
        </p:spPr>
      </p:pic>
      <p:cxnSp>
        <p:nvCxnSpPr>
          <p:cNvPr id="13" name="Straight Arrow Connector 12"/>
          <p:cNvCxnSpPr/>
          <p:nvPr/>
        </p:nvCxnSpPr>
        <p:spPr>
          <a:xfrm>
            <a:off x="7398736" y="1271080"/>
            <a:ext cx="0" cy="414258"/>
          </a:xfrm>
          <a:prstGeom prst="straightConnector1">
            <a:avLst/>
          </a:prstGeom>
          <a:ln w="25400">
            <a:solidFill>
              <a:srgbClr val="149EAC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7044074" y="1011620"/>
            <a:ext cx="12673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solidFill>
                  <a:srgbClr val="149EAC"/>
                </a:solidFill>
              </a:rPr>
              <a:t>blue = water</a:t>
            </a:r>
            <a:endParaRPr lang="en-US" sz="1400" dirty="0">
              <a:solidFill>
                <a:srgbClr val="149EAC"/>
              </a:solidFill>
            </a:endParaRPr>
          </a:p>
        </p:txBody>
      </p:sp>
      <p:sp>
        <p:nvSpPr>
          <p:cNvPr id="17" name="TextBox 15"/>
          <p:cNvSpPr txBox="1">
            <a:spLocks noChangeArrowheads="1"/>
          </p:cNvSpPr>
          <p:nvPr/>
        </p:nvSpPr>
        <p:spPr bwMode="auto">
          <a:xfrm>
            <a:off x="4902940" y="3711714"/>
            <a:ext cx="345642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  <a:defRPr/>
            </a:pPr>
            <a:r>
              <a:rPr lang="en-US" sz="2000" dirty="0" smtClean="0">
                <a:effectLst>
                  <a:outerShdw blurRad="50800" dist="50800" dir="2700000" algn="ctr" rotWithShape="0">
                    <a:schemeClr val="bg1">
                      <a:lumMod val="75000"/>
                      <a:alpha val="43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 </a:t>
            </a:r>
            <a:r>
              <a:rPr lang="en-US" sz="2000" i="1" dirty="0" smtClean="0">
                <a:effectLst>
                  <a:outerShdw blurRad="50800" dist="50800" dir="2700000" algn="ctr" rotWithShape="0">
                    <a:schemeClr val="bg1">
                      <a:lumMod val="75000"/>
                      <a:alpha val="43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foam</a:t>
            </a:r>
            <a:r>
              <a:rPr lang="en-US" sz="2000" dirty="0" smtClean="0">
                <a:effectLst>
                  <a:outerShdw blurRad="50800" dist="50800" dir="2700000" algn="ctr" rotWithShape="0">
                    <a:schemeClr val="bg1">
                      <a:lumMod val="75000"/>
                      <a:alpha val="43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 displaces both high-perm and low-perm regions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12331" y="885096"/>
            <a:ext cx="28871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Gas (air) only</a:t>
            </a:r>
            <a:endParaRPr lang="en-US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4902940" y="885096"/>
            <a:ext cx="28871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Foam</a:t>
            </a:r>
            <a:endParaRPr lang="en-US" b="1" dirty="0"/>
          </a:p>
        </p:txBody>
      </p:sp>
      <p:graphicFrame>
        <p:nvGraphicFramePr>
          <p:cNvPr id="20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023673297"/>
              </p:ext>
            </p:extLst>
          </p:nvPr>
        </p:nvGraphicFramePr>
        <p:xfrm>
          <a:off x="3384815" y="4816950"/>
          <a:ext cx="2176775" cy="1163449"/>
        </p:xfrm>
        <a:graphic>
          <a:graphicData uri="http://schemas.openxmlformats.org/presentationml/2006/ole">
            <p:oleObj spid="_x0000_s1026" name="Equation" r:id="rId12" imgW="1473120" imgH="787320" progId="Equation.3">
              <p:embed/>
            </p:oleObj>
          </a:graphicData>
        </a:graphic>
      </p:graphicFrame>
      <p:grpSp>
        <p:nvGrpSpPr>
          <p:cNvPr id="2" name="Group 20"/>
          <p:cNvGrpSpPr/>
          <p:nvPr/>
        </p:nvGrpSpPr>
        <p:grpSpPr>
          <a:xfrm>
            <a:off x="3672850" y="4384067"/>
            <a:ext cx="919430" cy="808393"/>
            <a:chOff x="5839354" y="1465605"/>
            <a:chExt cx="919430" cy="808393"/>
          </a:xfrm>
        </p:grpSpPr>
        <p:cxnSp>
          <p:nvCxnSpPr>
            <p:cNvPr id="22" name="Straight Arrow Connector 21"/>
            <p:cNvCxnSpPr/>
            <p:nvPr/>
          </p:nvCxnSpPr>
          <p:spPr>
            <a:xfrm>
              <a:off x="5954568" y="1758989"/>
              <a:ext cx="0" cy="515009"/>
            </a:xfrm>
            <a:prstGeom prst="straightConnector1">
              <a:avLst/>
            </a:prstGeom>
            <a:ln w="25400">
              <a:solidFill>
                <a:srgbClr val="00339A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Box 22"/>
            <p:cNvSpPr txBox="1"/>
            <p:nvPr/>
          </p:nvSpPr>
          <p:spPr>
            <a:xfrm>
              <a:off x="5839354" y="1465605"/>
              <a:ext cx="91943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>
                  <a:solidFill>
                    <a:srgbClr val="00339A"/>
                  </a:solidFill>
                </a:rPr>
                <a:t>trapped</a:t>
              </a:r>
            </a:p>
            <a:p>
              <a:pPr algn="ctr"/>
              <a:r>
                <a:rPr lang="en-US" sz="1400" dirty="0" smtClean="0">
                  <a:solidFill>
                    <a:srgbClr val="00339A"/>
                  </a:solidFill>
                </a:rPr>
                <a:t>bubbles</a:t>
              </a:r>
              <a:endParaRPr lang="en-US" sz="1400" dirty="0">
                <a:solidFill>
                  <a:srgbClr val="00339A"/>
                </a:solidFill>
              </a:endParaRPr>
            </a:p>
          </p:txBody>
        </p:sp>
      </p:grpSp>
      <p:grpSp>
        <p:nvGrpSpPr>
          <p:cNvPr id="4" name="Group 23"/>
          <p:cNvGrpSpPr/>
          <p:nvPr/>
        </p:nvGrpSpPr>
        <p:grpSpPr>
          <a:xfrm>
            <a:off x="5516274" y="4930850"/>
            <a:ext cx="1036926" cy="523220"/>
            <a:chOff x="7682778" y="2012388"/>
            <a:chExt cx="1036926" cy="523220"/>
          </a:xfrm>
        </p:grpSpPr>
        <p:cxnSp>
          <p:nvCxnSpPr>
            <p:cNvPr id="25" name="Straight Arrow Connector 24"/>
            <p:cNvCxnSpPr/>
            <p:nvPr/>
          </p:nvCxnSpPr>
          <p:spPr>
            <a:xfrm flipV="1">
              <a:off x="7740385" y="2075827"/>
              <a:ext cx="0" cy="404387"/>
            </a:xfrm>
            <a:prstGeom prst="straightConnector1">
              <a:avLst/>
            </a:prstGeom>
            <a:ln w="25400">
              <a:solidFill>
                <a:srgbClr val="00339A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extBox 25"/>
            <p:cNvSpPr txBox="1"/>
            <p:nvPr/>
          </p:nvSpPr>
          <p:spPr>
            <a:xfrm>
              <a:off x="7682778" y="2012388"/>
              <a:ext cx="103692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>
                  <a:solidFill>
                    <a:srgbClr val="00339A"/>
                  </a:solidFill>
                </a:rPr>
                <a:t>lamellae</a:t>
              </a:r>
            </a:p>
            <a:p>
              <a:pPr algn="ctr"/>
              <a:r>
                <a:rPr lang="en-US" sz="1400" dirty="0" smtClean="0">
                  <a:solidFill>
                    <a:srgbClr val="00339A"/>
                  </a:solidFill>
                </a:rPr>
                <a:t>resistance</a:t>
              </a:r>
              <a:endParaRPr lang="en-US" sz="1400" dirty="0">
                <a:solidFill>
                  <a:srgbClr val="00339A"/>
                </a:solidFill>
              </a:endParaRPr>
            </a:p>
          </p:txBody>
        </p:sp>
      </p:grpSp>
      <p:cxnSp>
        <p:nvCxnSpPr>
          <p:cNvPr id="27" name="Straight Arrow Connector 26"/>
          <p:cNvCxnSpPr/>
          <p:nvPr/>
        </p:nvCxnSpPr>
        <p:spPr>
          <a:xfrm>
            <a:off x="3327208" y="5052548"/>
            <a:ext cx="0" cy="803043"/>
          </a:xfrm>
          <a:prstGeom prst="straightConnector1">
            <a:avLst/>
          </a:prstGeom>
          <a:ln w="50800">
            <a:solidFill>
              <a:srgbClr val="C0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2635924" y="6001820"/>
            <a:ext cx="37444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Effective displacement: </a:t>
            </a:r>
            <a:r>
              <a:rPr lang="en-US" sz="2000" b="1" dirty="0" smtClean="0">
                <a:solidFill>
                  <a:srgbClr val="C00000"/>
                </a:solidFill>
              </a:rPr>
              <a:t>M &lt; 1</a:t>
            </a:r>
            <a:endParaRPr lang="en-US" sz="2000" b="1" dirty="0">
              <a:solidFill>
                <a:srgbClr val="C0000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480464" y="5192250"/>
            <a:ext cx="16739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/>
              <a:t>Mobility Ratio:</a:t>
            </a:r>
            <a:endParaRPr lang="en-US" sz="2000" b="1" dirty="0">
              <a:solidFill>
                <a:srgbClr val="C0000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029200" y="6581001"/>
            <a:ext cx="4114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dirty="0" smtClean="0">
                <a:solidFill>
                  <a:schemeClr val="bg1">
                    <a:lumMod val="50000"/>
                  </a:schemeClr>
                </a:solidFill>
              </a:rPr>
              <a:t>Source: Ma 2012</a:t>
            </a:r>
            <a:endParaRPr lang="en-US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0" name="TextBox 15"/>
          <p:cNvSpPr txBox="1">
            <a:spLocks noChangeArrowheads="1"/>
          </p:cNvSpPr>
          <p:nvPr/>
        </p:nvSpPr>
        <p:spPr bwMode="auto">
          <a:xfrm>
            <a:off x="0" y="1"/>
            <a:ext cx="914400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Water Displacement in Micromodels</a:t>
            </a:r>
            <a:endParaRPr lang="en-US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8014430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Title 1"/>
          <p:cNvSpPr txBox="1">
            <a:spLocks/>
          </p:cNvSpPr>
          <p:nvPr/>
        </p:nvSpPr>
        <p:spPr>
          <a:xfrm>
            <a:off x="0" y="0"/>
            <a:ext cx="9144000" cy="7620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j-ea"/>
                <a:cs typeface="+mj-cs"/>
              </a:rPr>
              <a:t>Layered Micromodel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j-ea"/>
              <a:cs typeface="+mj-cs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5029200" y="6581001"/>
            <a:ext cx="4114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dirty="0" smtClean="0">
                <a:solidFill>
                  <a:schemeClr val="bg1">
                    <a:lumMod val="50000"/>
                  </a:schemeClr>
                </a:solidFill>
              </a:rPr>
              <a:t>Source: Conn et al, in preparation</a:t>
            </a:r>
            <a:endParaRPr lang="en-US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7" name="Picture 56" descr="Overview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76274" y="952500"/>
            <a:ext cx="7810501" cy="4566585"/>
          </a:xfrm>
          <a:prstGeom prst="rect">
            <a:avLst/>
          </a:prstGeom>
        </p:spPr>
      </p:pic>
      <p:sp>
        <p:nvSpPr>
          <p:cNvPr id="6" name="TextBox 15"/>
          <p:cNvSpPr txBox="1">
            <a:spLocks noChangeArrowheads="1"/>
          </p:cNvSpPr>
          <p:nvPr/>
        </p:nvSpPr>
        <p:spPr bwMode="auto">
          <a:xfrm>
            <a:off x="0" y="5772150"/>
            <a:ext cx="91440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000" i="1" dirty="0" smtClean="0">
                <a:latin typeface="Calibri" pitchFamily="34" charset="0"/>
                <a:cs typeface="Calibri" pitchFamily="34" charset="0"/>
              </a:rPr>
              <a:t>Flood with foam, watch oil displacement…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76949" y="4343400"/>
            <a:ext cx="9429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 smtClean="0">
                <a:solidFill>
                  <a:srgbClr val="FF0000"/>
                </a:solidFill>
              </a:rPr>
              <a:t>red = oil</a:t>
            </a:r>
            <a:endParaRPr lang="en-US" sz="1600" b="1" dirty="0" smtClean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TextBox 65"/>
          <p:cNvSpPr txBox="1"/>
          <p:nvPr/>
        </p:nvSpPr>
        <p:spPr>
          <a:xfrm>
            <a:off x="5029200" y="6581001"/>
            <a:ext cx="4114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dirty="0" smtClean="0">
                <a:solidFill>
                  <a:schemeClr val="bg1">
                    <a:lumMod val="50000"/>
                  </a:schemeClr>
                </a:solidFill>
              </a:rPr>
              <a:t>Source: Conn et al, in preparation</a:t>
            </a:r>
            <a:endParaRPr lang="en-US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53" name="TextBox 152"/>
          <p:cNvSpPr txBox="1"/>
          <p:nvPr/>
        </p:nvSpPr>
        <p:spPr>
          <a:xfrm>
            <a:off x="0" y="1610380"/>
            <a:ext cx="1905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MATERIALS</a:t>
            </a:r>
            <a:endParaRPr lang="en-US" sz="2400" b="1" dirty="0" smtClean="0"/>
          </a:p>
        </p:txBody>
      </p:sp>
      <p:cxnSp>
        <p:nvCxnSpPr>
          <p:cNvPr id="155" name="Straight Connector 154"/>
          <p:cNvCxnSpPr/>
          <p:nvPr/>
        </p:nvCxnSpPr>
        <p:spPr>
          <a:xfrm>
            <a:off x="0" y="2895600"/>
            <a:ext cx="9144000" cy="0"/>
          </a:xfrm>
          <a:prstGeom prst="line">
            <a:avLst/>
          </a:prstGeom>
          <a:ln w="38100">
            <a:gradFill flip="none" rotWithShape="1">
              <a:gsLst>
                <a:gs pos="0">
                  <a:schemeClr val="tx1">
                    <a:lumMod val="50000"/>
                    <a:lumOff val="50000"/>
                  </a:schemeClr>
                </a:gs>
                <a:gs pos="50000">
                  <a:schemeClr val="tx1"/>
                </a:gs>
                <a:gs pos="100000">
                  <a:schemeClr val="tx1">
                    <a:lumMod val="50000"/>
                    <a:lumOff val="5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Group 163"/>
          <p:cNvGrpSpPr/>
          <p:nvPr/>
        </p:nvGrpSpPr>
        <p:grpSpPr>
          <a:xfrm>
            <a:off x="4495800" y="914400"/>
            <a:ext cx="762000" cy="1828800"/>
            <a:chOff x="1752600" y="1143000"/>
            <a:chExt cx="762000" cy="1828800"/>
          </a:xfrm>
        </p:grpSpPr>
        <p:sp>
          <p:nvSpPr>
            <p:cNvPr id="161" name="Round Same Side Corner Rectangle 160"/>
            <p:cNvSpPr/>
            <p:nvPr/>
          </p:nvSpPr>
          <p:spPr>
            <a:xfrm>
              <a:off x="2057400" y="1295400"/>
              <a:ext cx="152400" cy="228600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bg1">
                <a:lumMod val="65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7" name="Round Same Side Corner Rectangle 156"/>
            <p:cNvSpPr/>
            <p:nvPr/>
          </p:nvSpPr>
          <p:spPr>
            <a:xfrm>
              <a:off x="1905000" y="1524000"/>
              <a:ext cx="457200" cy="1447800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3">
                <a:lumMod val="75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0" name="Oval 159"/>
            <p:cNvSpPr/>
            <p:nvPr/>
          </p:nvSpPr>
          <p:spPr>
            <a:xfrm>
              <a:off x="2133600" y="1219200"/>
              <a:ext cx="228600" cy="2286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8" name="Oval 157"/>
            <p:cNvSpPr/>
            <p:nvPr/>
          </p:nvSpPr>
          <p:spPr>
            <a:xfrm>
              <a:off x="2057400" y="1143000"/>
              <a:ext cx="152400" cy="1524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9" name="Oval 158"/>
            <p:cNvSpPr/>
            <p:nvPr/>
          </p:nvSpPr>
          <p:spPr>
            <a:xfrm>
              <a:off x="2286000" y="1143000"/>
              <a:ext cx="152400" cy="1524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2" name="TextBox 161"/>
            <p:cNvSpPr txBox="1"/>
            <p:nvPr/>
          </p:nvSpPr>
          <p:spPr>
            <a:xfrm>
              <a:off x="1752600" y="1524000"/>
              <a:ext cx="7620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 smtClean="0">
                  <a:solidFill>
                    <a:schemeClr val="bg1"/>
                  </a:solidFill>
                </a:rPr>
                <a:t>GAS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163" name="TextBox 162"/>
            <p:cNvSpPr txBox="1"/>
            <p:nvPr/>
          </p:nvSpPr>
          <p:spPr>
            <a:xfrm>
              <a:off x="1752600" y="2057400"/>
              <a:ext cx="762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/>
                <a:t>Air</a:t>
              </a:r>
              <a:endParaRPr lang="en-US" b="1" dirty="0"/>
            </a:p>
          </p:txBody>
        </p:sp>
      </p:grpSp>
      <p:grpSp>
        <p:nvGrpSpPr>
          <p:cNvPr id="6" name="Group 168"/>
          <p:cNvGrpSpPr/>
          <p:nvPr/>
        </p:nvGrpSpPr>
        <p:grpSpPr>
          <a:xfrm>
            <a:off x="2133600" y="973723"/>
            <a:ext cx="2209800" cy="1769477"/>
            <a:chOff x="1981200" y="1202323"/>
            <a:chExt cx="2209800" cy="1769477"/>
          </a:xfrm>
        </p:grpSpPr>
        <p:grpSp>
          <p:nvGrpSpPr>
            <p:cNvPr id="7" name="Group 139"/>
            <p:cNvGrpSpPr/>
            <p:nvPr/>
          </p:nvGrpSpPr>
          <p:grpSpPr>
            <a:xfrm>
              <a:off x="2133600" y="1219200"/>
              <a:ext cx="1219200" cy="1752600"/>
              <a:chOff x="457200" y="4876800"/>
              <a:chExt cx="1219200" cy="1752600"/>
            </a:xfrm>
          </p:grpSpPr>
          <p:sp>
            <p:nvSpPr>
              <p:cNvPr id="136" name="Round Same Side Corner Rectangle 135"/>
              <p:cNvSpPr/>
              <p:nvPr/>
            </p:nvSpPr>
            <p:spPr>
              <a:xfrm>
                <a:off x="533400" y="5105400"/>
                <a:ext cx="1066800" cy="1524000"/>
              </a:xfrm>
              <a:prstGeom prst="round2SameRect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r>
                  <a:rPr lang="en-US" b="1" dirty="0" smtClean="0">
                    <a:solidFill>
                      <a:schemeClr val="tx1"/>
                    </a:solidFill>
                  </a:rPr>
                  <a:t>AOS </a:t>
                </a:r>
                <a:r>
                  <a:rPr lang="en-US" sz="1100" b="1" dirty="0" smtClean="0">
                    <a:solidFill>
                      <a:schemeClr val="tx1"/>
                    </a:solidFill>
                  </a:rPr>
                  <a:t>14-16</a:t>
                </a:r>
                <a:endParaRPr lang="en-US" sz="1100" dirty="0" smtClean="0">
                  <a:solidFill>
                    <a:schemeClr val="tx1"/>
                  </a:solidFill>
                </a:endParaRPr>
              </a:p>
            </p:txBody>
          </p:sp>
          <p:sp>
            <p:nvSpPr>
              <p:cNvPr id="137" name="Rectangle 136"/>
              <p:cNvSpPr/>
              <p:nvPr/>
            </p:nvSpPr>
            <p:spPr>
              <a:xfrm>
                <a:off x="533400" y="5867400"/>
                <a:ext cx="1066800" cy="762000"/>
              </a:xfrm>
              <a:prstGeom prst="rect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r>
                  <a:rPr lang="en-US" b="1" dirty="0" err="1" smtClean="0">
                    <a:solidFill>
                      <a:schemeClr val="tx1"/>
                    </a:solidFill>
                  </a:rPr>
                  <a:t>lauryl</a:t>
                </a:r>
                <a:r>
                  <a:rPr lang="en-US" b="1" dirty="0" smtClean="0">
                    <a:solidFill>
                      <a:schemeClr val="tx1"/>
                    </a:solidFill>
                  </a:rPr>
                  <a:t> </a:t>
                </a:r>
                <a:r>
                  <a:rPr lang="en-US" b="1" dirty="0" err="1" smtClean="0">
                    <a:solidFill>
                      <a:schemeClr val="tx1"/>
                    </a:solidFill>
                  </a:rPr>
                  <a:t>betaine</a:t>
                </a:r>
                <a:endParaRPr lang="en-US" dirty="0" smtClean="0">
                  <a:solidFill>
                    <a:schemeClr val="tx1"/>
                  </a:solidFill>
                </a:endParaRPr>
              </a:p>
            </p:txBody>
          </p:sp>
          <p:sp>
            <p:nvSpPr>
              <p:cNvPr id="139" name="Rounded Rectangle 138"/>
              <p:cNvSpPr/>
              <p:nvPr/>
            </p:nvSpPr>
            <p:spPr>
              <a:xfrm>
                <a:off x="457200" y="4876800"/>
                <a:ext cx="1219200" cy="304800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 w="19050">
                <a:solidFill>
                  <a:schemeClr val="tx1">
                    <a:lumMod val="65000"/>
                    <a:lumOff val="35000"/>
                  </a:schemeClr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b="1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41" name="Right Brace 140"/>
            <p:cNvSpPr/>
            <p:nvPr/>
          </p:nvSpPr>
          <p:spPr>
            <a:xfrm>
              <a:off x="3352800" y="1524000"/>
              <a:ext cx="152400" cy="1447800"/>
            </a:xfrm>
            <a:prstGeom prst="rightBrace">
              <a:avLst/>
            </a:prstGeom>
            <a:noFill/>
            <a:ln w="190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2" name="Rectangle 141"/>
            <p:cNvSpPr/>
            <p:nvPr/>
          </p:nvSpPr>
          <p:spPr>
            <a:xfrm>
              <a:off x="3429000" y="1924734"/>
              <a:ext cx="762000" cy="646331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sz="1200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ea typeface="Arial Unicode MS" pitchFamily="34" charset="-128"/>
                  <a:cs typeface="Arial" pitchFamily="34" charset="0"/>
                </a:rPr>
                <a:t>1:1 ratio</a:t>
              </a:r>
            </a:p>
            <a:p>
              <a:pPr algn="ctr"/>
              <a:r>
                <a:rPr lang="en-US" sz="1200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ea typeface="Arial Unicode MS" pitchFamily="34" charset="-128"/>
                  <a:cs typeface="Arial" pitchFamily="34" charset="0"/>
                </a:rPr>
                <a:t>1% surf</a:t>
              </a:r>
            </a:p>
            <a:p>
              <a:pPr algn="ctr"/>
              <a:r>
                <a:rPr lang="en-US" sz="1200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ea typeface="Arial Unicode MS" pitchFamily="34" charset="-128"/>
                  <a:cs typeface="Arial" pitchFamily="34" charset="0"/>
                </a:rPr>
                <a:t>SWIS</a:t>
              </a:r>
              <a:endParaRPr lang="en-US" sz="1200" b="1" dirty="0">
                <a:solidFill>
                  <a:schemeClr val="tx1">
                    <a:lumMod val="50000"/>
                    <a:lumOff val="50000"/>
                  </a:schemeClr>
                </a:solidFill>
                <a:ea typeface="Arial Unicode MS" pitchFamily="34" charset="-128"/>
                <a:cs typeface="Arial" pitchFamily="34" charset="0"/>
              </a:endParaRPr>
            </a:p>
          </p:txBody>
        </p:sp>
        <p:sp>
          <p:nvSpPr>
            <p:cNvPr id="165" name="TextBox 164"/>
            <p:cNvSpPr txBox="1"/>
            <p:nvPr/>
          </p:nvSpPr>
          <p:spPr>
            <a:xfrm>
              <a:off x="1981200" y="1202323"/>
              <a:ext cx="1524000" cy="33855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600" b="1" dirty="0" smtClean="0">
                  <a:solidFill>
                    <a:schemeClr val="bg1"/>
                  </a:solidFill>
                </a:rPr>
                <a:t>SURFACTANT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" name="Group 166"/>
          <p:cNvGrpSpPr/>
          <p:nvPr/>
        </p:nvGrpSpPr>
        <p:grpSpPr>
          <a:xfrm>
            <a:off x="5791200" y="956846"/>
            <a:ext cx="1524000" cy="1786354"/>
            <a:chOff x="6400800" y="1185446"/>
            <a:chExt cx="1524000" cy="1786354"/>
          </a:xfrm>
          <a:effectLst/>
        </p:grpSpPr>
        <p:grpSp>
          <p:nvGrpSpPr>
            <p:cNvPr id="9" name="Group 148"/>
            <p:cNvGrpSpPr/>
            <p:nvPr/>
          </p:nvGrpSpPr>
          <p:grpSpPr>
            <a:xfrm>
              <a:off x="6553200" y="1219200"/>
              <a:ext cx="1219200" cy="1752600"/>
              <a:chOff x="5791200" y="4953000"/>
              <a:chExt cx="1219200" cy="1752600"/>
            </a:xfrm>
          </p:grpSpPr>
          <p:sp>
            <p:nvSpPr>
              <p:cNvPr id="144" name="Round Same Side Corner Rectangle 143"/>
              <p:cNvSpPr/>
              <p:nvPr/>
            </p:nvSpPr>
            <p:spPr>
              <a:xfrm>
                <a:off x="5867400" y="5181600"/>
                <a:ext cx="1066800" cy="1524000"/>
              </a:xfrm>
              <a:prstGeom prst="round2SameRect">
                <a:avLst/>
              </a:prstGeom>
              <a:solidFill>
                <a:schemeClr val="bg1">
                  <a:lumMod val="7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endParaRPr lang="en-US" sz="1200" b="1" dirty="0" smtClean="0">
                  <a:solidFill>
                    <a:schemeClr val="tx1"/>
                  </a:solidFill>
                </a:endParaRPr>
              </a:p>
              <a:p>
                <a:pPr algn="ctr"/>
                <a:r>
                  <a:rPr lang="en-US" b="1" dirty="0" smtClean="0">
                    <a:solidFill>
                      <a:schemeClr val="tx1"/>
                    </a:solidFill>
                  </a:rPr>
                  <a:t>Paraffin Oil</a:t>
                </a:r>
              </a:p>
              <a:p>
                <a:pPr algn="ctr"/>
                <a:r>
                  <a:rPr lang="en-US" sz="1400" dirty="0" smtClean="0">
                    <a:solidFill>
                      <a:schemeClr val="tx1"/>
                    </a:solidFill>
                  </a:rPr>
                  <a:t>25 </a:t>
                </a:r>
                <a:r>
                  <a:rPr lang="en-US" sz="1400" dirty="0" err="1" smtClean="0">
                    <a:solidFill>
                      <a:schemeClr val="tx1"/>
                    </a:solidFill>
                  </a:rPr>
                  <a:t>cP</a:t>
                </a:r>
                <a:endParaRPr lang="en-US" sz="1400" dirty="0" smtClean="0">
                  <a:solidFill>
                    <a:schemeClr val="tx1"/>
                  </a:solidFill>
                </a:endParaRPr>
              </a:p>
            </p:txBody>
          </p:sp>
          <p:sp>
            <p:nvSpPr>
              <p:cNvPr id="145" name="Rectangle 144"/>
              <p:cNvSpPr/>
              <p:nvPr/>
            </p:nvSpPr>
            <p:spPr>
              <a:xfrm>
                <a:off x="5867400" y="6400800"/>
                <a:ext cx="1066800" cy="304800"/>
              </a:xfrm>
              <a:prstGeom prst="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r>
                  <a:rPr lang="en-US" sz="1600" b="1" dirty="0" smtClean="0">
                    <a:solidFill>
                      <a:schemeClr val="tx1"/>
                    </a:solidFill>
                  </a:rPr>
                  <a:t>Oil Red O</a:t>
                </a:r>
                <a:endParaRPr lang="en-US" sz="16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46" name="Rounded Rectangle 145"/>
              <p:cNvSpPr/>
              <p:nvPr/>
            </p:nvSpPr>
            <p:spPr>
              <a:xfrm>
                <a:off x="5791200" y="4953000"/>
                <a:ext cx="1219200" cy="304800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 w="19050">
                <a:solidFill>
                  <a:schemeClr val="tx1">
                    <a:lumMod val="65000"/>
                    <a:lumOff val="35000"/>
                  </a:schemeClr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b="1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66" name="TextBox 165"/>
            <p:cNvSpPr txBox="1"/>
            <p:nvPr/>
          </p:nvSpPr>
          <p:spPr>
            <a:xfrm>
              <a:off x="6400800" y="1185446"/>
              <a:ext cx="1524000" cy="33855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600" b="1" dirty="0" smtClean="0">
                  <a:solidFill>
                    <a:schemeClr val="bg1"/>
                  </a:solidFill>
                </a:rPr>
                <a:t>OIL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56" name="Title 1"/>
          <p:cNvSpPr txBox="1">
            <a:spLocks/>
          </p:cNvSpPr>
          <p:nvPr/>
        </p:nvSpPr>
        <p:spPr>
          <a:xfrm>
            <a:off x="0" y="0"/>
            <a:ext cx="9144000" cy="7620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j-ea"/>
                <a:cs typeface="+mj-cs"/>
              </a:rPr>
              <a:t>Experimental Design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j-ea"/>
              <a:cs typeface="+mj-cs"/>
            </a:endParaRPr>
          </a:p>
        </p:txBody>
      </p:sp>
      <p:pic>
        <p:nvPicPr>
          <p:cNvPr id="41" name="Picture 40" descr="Schematic.PN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00531" y="3390900"/>
            <a:ext cx="8186269" cy="27813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38358223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90" name="TextBox 15"/>
          <p:cNvSpPr txBox="1">
            <a:spLocks noChangeArrowheads="1"/>
          </p:cNvSpPr>
          <p:nvPr/>
        </p:nvSpPr>
        <p:spPr bwMode="auto">
          <a:xfrm>
            <a:off x="0" y="1828800"/>
            <a:ext cx="9144000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 pitchFamily="34" charset="0"/>
              </a:rPr>
              <a:t>CONTROL EXPERIMENTS</a:t>
            </a:r>
          </a:p>
          <a:p>
            <a:pPr algn="ctr">
              <a:defRPr/>
            </a:pPr>
            <a:endParaRPr lang="en-US" sz="4400" b="1" dirty="0" smtClean="0">
              <a:cs typeface="Calibri" pitchFamily="34" charset="0"/>
            </a:endParaRPr>
          </a:p>
          <a:p>
            <a:pPr algn="ctr">
              <a:defRPr/>
            </a:pPr>
            <a:r>
              <a:rPr lang="en-US" sz="2400" b="1" dirty="0" smtClean="0">
                <a:cs typeface="Calibri" pitchFamily="34" charset="0"/>
              </a:rPr>
              <a:t>(floods without foam)</a:t>
            </a:r>
            <a:endParaRPr lang="en-US" sz="2400" b="1" dirty="0">
              <a:cs typeface="Calibri" pitchFamily="34" charset="0"/>
            </a:endParaRPr>
          </a:p>
        </p:txBody>
      </p:sp>
      <p:cxnSp>
        <p:nvCxnSpPr>
          <p:cNvPr id="33" name="Straight Connector 32"/>
          <p:cNvCxnSpPr/>
          <p:nvPr/>
        </p:nvCxnSpPr>
        <p:spPr>
          <a:xfrm>
            <a:off x="0" y="2819400"/>
            <a:ext cx="9144000" cy="0"/>
          </a:xfrm>
          <a:prstGeom prst="line">
            <a:avLst/>
          </a:prstGeom>
          <a:ln w="38100">
            <a:gradFill flip="none" rotWithShape="1">
              <a:gsLst>
                <a:gs pos="0">
                  <a:schemeClr val="tx1">
                    <a:lumMod val="50000"/>
                    <a:lumOff val="50000"/>
                  </a:schemeClr>
                </a:gs>
                <a:gs pos="50000">
                  <a:schemeClr val="tx1"/>
                </a:gs>
                <a:gs pos="100000">
                  <a:schemeClr val="tx1">
                    <a:lumMod val="50000"/>
                    <a:lumOff val="5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</p:spPr>
        <p:txBody>
          <a:bodyPr anchor="t"/>
          <a:lstStyle/>
          <a:p>
            <a:pPr algn="l"/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Control Experiments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pic>
        <p:nvPicPr>
          <p:cNvPr id="5" name="Picture 4" descr="300mbar 3.bmp"/>
          <p:cNvPicPr>
            <a:picLocks noChangeAspect="1"/>
          </p:cNvPicPr>
          <p:nvPr/>
        </p:nvPicPr>
        <p:blipFill>
          <a:blip r:embed="rId3" cstate="print"/>
          <a:srcRect l="19166" r="19167"/>
          <a:stretch>
            <a:fillRect/>
          </a:stretch>
        </p:blipFill>
        <p:spPr>
          <a:xfrm>
            <a:off x="1676400" y="2802416"/>
            <a:ext cx="7086600" cy="1845784"/>
          </a:xfrm>
          <a:prstGeom prst="rect">
            <a:avLst/>
          </a:prstGeom>
          <a:effectLst/>
        </p:spPr>
      </p:pic>
      <p:pic>
        <p:nvPicPr>
          <p:cNvPr id="7" name="Picture 6" descr="0.10mlhr 1.bmp"/>
          <p:cNvPicPr>
            <a:picLocks noChangeAspect="1"/>
          </p:cNvPicPr>
          <p:nvPr/>
        </p:nvPicPr>
        <p:blipFill>
          <a:blip r:embed="rId4" cstate="print"/>
          <a:srcRect l="13334" r="22500"/>
          <a:stretch>
            <a:fillRect/>
          </a:stretch>
        </p:blipFill>
        <p:spPr>
          <a:xfrm>
            <a:off x="1676400" y="829429"/>
            <a:ext cx="7086600" cy="1837571"/>
          </a:xfrm>
          <a:prstGeom prst="rect">
            <a:avLst/>
          </a:prstGeom>
          <a:effectLst/>
        </p:spPr>
      </p:pic>
      <p:sp>
        <p:nvSpPr>
          <p:cNvPr id="8" name="TextBox 7"/>
          <p:cNvSpPr txBox="1"/>
          <p:nvPr/>
        </p:nvSpPr>
        <p:spPr>
          <a:xfrm>
            <a:off x="0" y="1411069"/>
            <a:ext cx="167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WATER FLOOD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29200" y="6581001"/>
            <a:ext cx="4114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dirty="0" smtClean="0">
                <a:solidFill>
                  <a:schemeClr val="bg1">
                    <a:lumMod val="50000"/>
                  </a:schemeClr>
                </a:solidFill>
              </a:rPr>
              <a:t>Source: Conn et al, in preparation</a:t>
            </a:r>
            <a:endParaRPr lang="en-US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953000" y="533400"/>
            <a:ext cx="3886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 smtClean="0">
                <a:solidFill>
                  <a:srgbClr val="FF0000"/>
                </a:solidFill>
              </a:rPr>
              <a:t>red = oil </a:t>
            </a:r>
            <a:r>
              <a:rPr lang="en-US" sz="1600" b="1" dirty="0" smtClean="0"/>
              <a:t>| </a:t>
            </a:r>
            <a:r>
              <a:rPr lang="en-US" sz="1600" b="1" dirty="0" smtClean="0">
                <a:solidFill>
                  <a:schemeClr val="bg1">
                    <a:lumMod val="50000"/>
                  </a:schemeClr>
                </a:solidFill>
              </a:rPr>
              <a:t>white = water or air</a:t>
            </a:r>
          </a:p>
        </p:txBody>
      </p:sp>
      <p:pic>
        <p:nvPicPr>
          <p:cNvPr id="18" name="Picture 17" descr="AirWater_6mSurvey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676400" y="4785454"/>
            <a:ext cx="7086600" cy="1843946"/>
          </a:xfrm>
          <a:prstGeom prst="rect">
            <a:avLst/>
          </a:prstGeom>
        </p:spPr>
      </p:pic>
      <p:grpSp>
        <p:nvGrpSpPr>
          <p:cNvPr id="26" name="Group 25"/>
          <p:cNvGrpSpPr/>
          <p:nvPr/>
        </p:nvGrpSpPr>
        <p:grpSpPr>
          <a:xfrm>
            <a:off x="8001000" y="866001"/>
            <a:ext cx="685800" cy="276999"/>
            <a:chOff x="8458200" y="4066401"/>
            <a:chExt cx="685800" cy="276999"/>
          </a:xfrm>
        </p:grpSpPr>
        <p:cxnSp>
          <p:nvCxnSpPr>
            <p:cNvPr id="27" name="Straight Connector 26"/>
            <p:cNvCxnSpPr/>
            <p:nvPr/>
          </p:nvCxnSpPr>
          <p:spPr>
            <a:xfrm>
              <a:off x="8610600" y="4343400"/>
              <a:ext cx="533400" cy="0"/>
            </a:xfrm>
            <a:prstGeom prst="line">
              <a:avLst/>
            </a:prstGeom>
            <a:ln w="508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TextBox 27"/>
            <p:cNvSpPr txBox="1"/>
            <p:nvPr/>
          </p:nvSpPr>
          <p:spPr>
            <a:xfrm>
              <a:off x="8458200" y="4066401"/>
              <a:ext cx="6858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200" b="1" dirty="0" smtClean="0"/>
                <a:t>1 mm</a:t>
              </a:r>
            </a:p>
          </p:txBody>
        </p:sp>
      </p:grpSp>
      <p:sp>
        <p:nvSpPr>
          <p:cNvPr id="29" name="TextBox 28"/>
          <p:cNvSpPr txBox="1"/>
          <p:nvPr/>
        </p:nvSpPr>
        <p:spPr>
          <a:xfrm>
            <a:off x="0" y="3516868"/>
            <a:ext cx="16764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GAS FLOOD</a:t>
            </a:r>
          </a:p>
          <a:p>
            <a:pPr algn="ctr"/>
            <a:r>
              <a:rPr lang="en-US" sz="1200" dirty="0" smtClean="0"/>
              <a:t>(high pressure!)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0" y="5373469"/>
            <a:ext cx="1676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WATER &amp; AIR FLOOD</a:t>
            </a:r>
          </a:p>
        </p:txBody>
      </p:sp>
    </p:spTree>
    <p:extLst>
      <p:ext uri="{BB962C8B-B14F-4D97-AF65-F5344CB8AC3E}">
        <p14:creationId xmlns="" xmlns:p14="http://schemas.microsoft.com/office/powerpoint/2010/main" val="138358223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0"/>
            <a:ext cx="9144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/>
              <a:t>CONTROL – Waterflood</a:t>
            </a:r>
            <a:endParaRPr lang="en-US" sz="4400" dirty="0" smtClean="0"/>
          </a:p>
        </p:txBody>
      </p:sp>
      <p:sp>
        <p:nvSpPr>
          <p:cNvPr id="10" name="TextBox 9"/>
          <p:cNvSpPr txBox="1"/>
          <p:nvPr/>
        </p:nvSpPr>
        <p:spPr>
          <a:xfrm>
            <a:off x="5029200" y="6581001"/>
            <a:ext cx="4114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dirty="0" smtClean="0">
                <a:solidFill>
                  <a:schemeClr val="bg1">
                    <a:lumMod val="50000"/>
                  </a:schemeClr>
                </a:solidFill>
              </a:rPr>
              <a:t>Source: Conn et al, in preparation</a:t>
            </a:r>
            <a:endParaRPr lang="en-US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Picture 4" descr="vlcsnap-2014-04-23-12h56m30s193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62000" y="762000"/>
            <a:ext cx="7620000" cy="5715000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0" y="0"/>
            <a:ext cx="9144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/>
              <a:t>CONTROL – Water &amp; Gas Flood</a:t>
            </a:r>
            <a:endParaRPr lang="en-US" sz="4400" dirty="0" smtClean="0"/>
          </a:p>
        </p:txBody>
      </p:sp>
      <p:sp>
        <p:nvSpPr>
          <p:cNvPr id="10" name="TextBox 9"/>
          <p:cNvSpPr txBox="1"/>
          <p:nvPr/>
        </p:nvSpPr>
        <p:spPr>
          <a:xfrm>
            <a:off x="5029200" y="6581001"/>
            <a:ext cx="4114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dirty="0" smtClean="0">
                <a:solidFill>
                  <a:schemeClr val="bg1">
                    <a:lumMod val="50000"/>
                  </a:schemeClr>
                </a:solidFill>
              </a:rPr>
              <a:t>Source: Conn et al, in preparation</a:t>
            </a:r>
            <a:endParaRPr lang="en-US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Picture 7" descr="vlcsnap-2014-04-23-12h58m28s14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724400" y="1981200"/>
            <a:ext cx="4038600" cy="3028950"/>
          </a:xfrm>
          <a:prstGeom prst="rect">
            <a:avLst/>
          </a:prstGeom>
        </p:spPr>
      </p:pic>
      <p:pic>
        <p:nvPicPr>
          <p:cNvPr id="11" name="Picture 10" descr="vlcsnap-2014-04-23-12h59m07s243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81000" y="1981200"/>
            <a:ext cx="4038600" cy="3028950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90" name="TextBox 15"/>
          <p:cNvSpPr txBox="1">
            <a:spLocks noChangeArrowheads="1"/>
          </p:cNvSpPr>
          <p:nvPr/>
        </p:nvSpPr>
        <p:spPr bwMode="auto">
          <a:xfrm>
            <a:off x="0" y="6200001"/>
            <a:ext cx="914400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000" dirty="0" smtClean="0">
                <a:cs typeface="Calibri" pitchFamily="34" charset="0"/>
              </a:rPr>
              <a:t>Foam stability in presence of oil</a:t>
            </a:r>
            <a:endParaRPr lang="en-US" sz="1000" dirty="0">
              <a:cs typeface="Calibri" pitchFamily="34" charset="0"/>
            </a:endParaRPr>
          </a:p>
        </p:txBody>
      </p:sp>
      <p:cxnSp>
        <p:nvCxnSpPr>
          <p:cNvPr id="33" name="Straight Connector 32"/>
          <p:cNvCxnSpPr/>
          <p:nvPr/>
        </p:nvCxnSpPr>
        <p:spPr>
          <a:xfrm>
            <a:off x="0" y="2819400"/>
            <a:ext cx="9144000" cy="0"/>
          </a:xfrm>
          <a:prstGeom prst="line">
            <a:avLst/>
          </a:prstGeom>
          <a:ln w="38100">
            <a:gradFill flip="none" rotWithShape="1">
              <a:gsLst>
                <a:gs pos="0">
                  <a:schemeClr val="tx1">
                    <a:lumMod val="50000"/>
                    <a:lumOff val="50000"/>
                  </a:schemeClr>
                </a:gs>
                <a:gs pos="50000">
                  <a:schemeClr val="tx1"/>
                </a:gs>
                <a:gs pos="100000">
                  <a:schemeClr val="tx1">
                    <a:lumMod val="50000"/>
                    <a:lumOff val="5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2" descr="F:\AOS.LB-10min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34972" y="3962400"/>
            <a:ext cx="1070428" cy="2247900"/>
          </a:xfrm>
          <a:prstGeom prst="rect">
            <a:avLst/>
          </a:prstGeom>
          <a:noFill/>
        </p:spPr>
      </p:pic>
      <p:sp>
        <p:nvSpPr>
          <p:cNvPr id="5" name="TextBox 15"/>
          <p:cNvSpPr txBox="1">
            <a:spLocks noChangeArrowheads="1"/>
          </p:cNvSpPr>
          <p:nvPr/>
        </p:nvSpPr>
        <p:spPr bwMode="auto">
          <a:xfrm>
            <a:off x="0" y="1828800"/>
            <a:ext cx="9144000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 pitchFamily="34" charset="0"/>
              </a:rPr>
              <a:t>FOAM EXPERIMENTS</a:t>
            </a:r>
          </a:p>
          <a:p>
            <a:pPr algn="ctr">
              <a:defRPr/>
            </a:pPr>
            <a:endParaRPr lang="en-US" sz="4400" b="1" dirty="0" smtClean="0">
              <a:cs typeface="Calibri" pitchFamily="34" charset="0"/>
            </a:endParaRPr>
          </a:p>
          <a:p>
            <a:pPr algn="ctr">
              <a:defRPr/>
            </a:pPr>
            <a:r>
              <a:rPr lang="en-US" sz="2400" b="1" dirty="0" smtClean="0">
                <a:cs typeface="Calibri" pitchFamily="34" charset="0"/>
              </a:rPr>
              <a:t>(floods with foam)</a:t>
            </a:r>
            <a:endParaRPr lang="en-US" sz="2400" b="1" dirty="0">
              <a:cs typeface="Calibri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0" y="0"/>
            <a:ext cx="9144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/>
              <a:t>Poor Foaming Surfactant</a:t>
            </a:r>
            <a:endParaRPr lang="en-US" sz="4400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5029200" y="6581001"/>
            <a:ext cx="4114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dirty="0" smtClean="0">
                <a:solidFill>
                  <a:schemeClr val="bg1">
                    <a:lumMod val="50000"/>
                  </a:schemeClr>
                </a:solidFill>
              </a:rPr>
              <a:t>Source: Conn et al, in preparation</a:t>
            </a:r>
            <a:endParaRPr lang="en-US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Picture 7" descr="vlcsnap-2014-04-23-13h00m23s196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62000" y="762000"/>
            <a:ext cx="7620000" cy="5715000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0" y="0"/>
            <a:ext cx="9144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/>
              <a:t>Good Foaming Surfactant</a:t>
            </a:r>
            <a:endParaRPr lang="en-US" sz="4400" dirty="0" smtClean="0"/>
          </a:p>
        </p:txBody>
      </p:sp>
      <p:sp>
        <p:nvSpPr>
          <p:cNvPr id="9" name="TextBox 8"/>
          <p:cNvSpPr txBox="1"/>
          <p:nvPr/>
        </p:nvSpPr>
        <p:spPr>
          <a:xfrm>
            <a:off x="5029200" y="6581001"/>
            <a:ext cx="4114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dirty="0" smtClean="0">
                <a:solidFill>
                  <a:schemeClr val="bg1">
                    <a:lumMod val="50000"/>
                  </a:schemeClr>
                </a:solidFill>
              </a:rPr>
              <a:t>Source: Conn et al, in preparation</a:t>
            </a:r>
            <a:endParaRPr lang="en-US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04800" y="4800600"/>
            <a:ext cx="88392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Mechanisms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 Bubble blocking, lamellae resistance in high-perm zones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 Phase separation due to different capillary entry pressures</a:t>
            </a:r>
          </a:p>
          <a:p>
            <a:pPr algn="ctr"/>
            <a:r>
              <a:rPr lang="en-US" sz="2800" dirty="0" err="1" smtClean="0"/>
              <a:t>CEP</a:t>
            </a:r>
            <a:r>
              <a:rPr lang="en-US" sz="2800" baseline="-25000" dirty="0" err="1" smtClean="0"/>
              <a:t>surf</a:t>
            </a:r>
            <a:r>
              <a:rPr lang="en-US" sz="2800" baseline="-25000" dirty="0" smtClean="0"/>
              <a:t>-oil</a:t>
            </a:r>
            <a:r>
              <a:rPr lang="en-US" sz="2800" dirty="0" smtClean="0"/>
              <a:t> &lt; </a:t>
            </a:r>
            <a:r>
              <a:rPr lang="en-US" sz="2800" dirty="0" err="1" smtClean="0"/>
              <a:t>CEP</a:t>
            </a:r>
            <a:r>
              <a:rPr lang="en-US" sz="2800" baseline="-25000" dirty="0" err="1" smtClean="0"/>
              <a:t>gas</a:t>
            </a:r>
            <a:r>
              <a:rPr lang="en-US" sz="2800" baseline="-25000" dirty="0" smtClean="0"/>
              <a:t>-oil</a:t>
            </a:r>
            <a:endParaRPr lang="en-US" sz="2800" dirty="0" smtClean="0"/>
          </a:p>
          <a:p>
            <a:pPr algn="ctr">
              <a:buFont typeface="Arial" pitchFamily="34" charset="0"/>
              <a:buChar char="•"/>
            </a:pPr>
            <a:endParaRPr lang="en-US" sz="2800" b="1" dirty="0" smtClean="0"/>
          </a:p>
        </p:txBody>
      </p:sp>
      <p:pic>
        <p:nvPicPr>
          <p:cNvPr id="8" name="Picture 7" descr="vlcsnap-2014-04-23-13h01m19s35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48200" y="1219200"/>
            <a:ext cx="4267200" cy="3200400"/>
          </a:xfrm>
          <a:prstGeom prst="rect">
            <a:avLst/>
          </a:prstGeom>
        </p:spPr>
      </p:pic>
      <p:pic>
        <p:nvPicPr>
          <p:cNvPr id="12" name="Picture 11" descr="vlcsnap-2014-04-23-13h01m47s45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8600" y="1219200"/>
            <a:ext cx="4267200" cy="3200400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52400" y="685800"/>
            <a:ext cx="6324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WATERFLOOD </a:t>
            </a:r>
            <a:r>
              <a:rPr lang="en-US" sz="1200" dirty="0" smtClean="0"/>
              <a:t>(</a:t>
            </a:r>
            <a:r>
              <a:rPr lang="en-US" sz="1200" b="1" dirty="0" smtClean="0"/>
              <a:t>200x</a:t>
            </a:r>
            <a:r>
              <a:rPr lang="en-US" sz="1200" dirty="0" smtClean="0"/>
              <a:t> the liquid flow rate in the foam case!)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0" y="820579"/>
            <a:ext cx="3048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00" dirty="0" smtClean="0">
                <a:solidFill>
                  <a:srgbClr val="FF0000"/>
                </a:solidFill>
              </a:rPr>
              <a:t>red = oil </a:t>
            </a:r>
            <a:r>
              <a:rPr lang="en-US" sz="1000" dirty="0" smtClean="0"/>
              <a:t>| </a:t>
            </a:r>
            <a:r>
              <a:rPr lang="en-US" sz="1000" dirty="0" smtClean="0">
                <a:solidFill>
                  <a:schemeClr val="bg1">
                    <a:lumMod val="50000"/>
                  </a:schemeClr>
                </a:solidFill>
              </a:rPr>
              <a:t>white = aqueous or air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0" y="0"/>
            <a:ext cx="9144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Superior Foam Performance</a:t>
            </a:r>
            <a:endParaRPr lang="en-US" sz="4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101" name="Picture 5" descr="C:\Users\Charles\Dropbox\Research\GroupMtgNov2013\Waterflood15survey.jpg"/>
          <p:cNvPicPr>
            <a:picLocks noChangeAspect="1" noChangeArrowheads="1"/>
          </p:cNvPicPr>
          <p:nvPr/>
        </p:nvPicPr>
        <p:blipFill>
          <a:blip r:embed="rId2" cstate="print"/>
          <a:srcRect l="7729" r="13048"/>
          <a:stretch>
            <a:fillRect/>
          </a:stretch>
        </p:blipFill>
        <p:spPr bwMode="auto">
          <a:xfrm>
            <a:off x="685800" y="1009710"/>
            <a:ext cx="7772400" cy="1610564"/>
          </a:xfrm>
          <a:prstGeom prst="rect">
            <a:avLst/>
          </a:prstGeom>
          <a:noFill/>
        </p:spPr>
      </p:pic>
      <p:pic>
        <p:nvPicPr>
          <p:cNvPr id="4102" name="Picture 6" descr="C:\Users\Charles\Dropbox\Research\GroupMtgNov2013\Foam13survey.jpg"/>
          <p:cNvPicPr>
            <a:picLocks noChangeAspect="1" noChangeArrowheads="1"/>
          </p:cNvPicPr>
          <p:nvPr/>
        </p:nvPicPr>
        <p:blipFill>
          <a:blip r:embed="rId3" cstate="print"/>
          <a:srcRect l="6350" r="6870"/>
          <a:stretch>
            <a:fillRect/>
          </a:stretch>
        </p:blipFill>
        <p:spPr bwMode="auto">
          <a:xfrm>
            <a:off x="685800" y="4972665"/>
            <a:ext cx="7772400" cy="1599645"/>
          </a:xfrm>
          <a:prstGeom prst="rect">
            <a:avLst/>
          </a:prstGeom>
          <a:noFill/>
        </p:spPr>
      </p:pic>
      <p:pic>
        <p:nvPicPr>
          <p:cNvPr id="4103" name="Picture 7" descr="C:\Users\Charles\Dropbox\Research\GroupMtgNov2013\WAG14survey.jpg"/>
          <p:cNvPicPr>
            <a:picLocks noChangeAspect="1" noChangeArrowheads="1"/>
          </p:cNvPicPr>
          <p:nvPr/>
        </p:nvPicPr>
        <p:blipFill>
          <a:blip r:embed="rId4" cstate="print"/>
          <a:srcRect l="18229" r="10589"/>
          <a:stretch>
            <a:fillRect/>
          </a:stretch>
        </p:blipFill>
        <p:spPr bwMode="auto">
          <a:xfrm>
            <a:off x="685800" y="2990910"/>
            <a:ext cx="7772400" cy="1605104"/>
          </a:xfrm>
          <a:prstGeom prst="rect">
            <a:avLst/>
          </a:prstGeom>
          <a:noFill/>
        </p:spPr>
      </p:pic>
      <p:sp>
        <p:nvSpPr>
          <p:cNvPr id="15" name="TextBox 14"/>
          <p:cNvSpPr txBox="1"/>
          <p:nvPr/>
        </p:nvSpPr>
        <p:spPr>
          <a:xfrm>
            <a:off x="152400" y="2667000"/>
            <a:ext cx="6324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‘WAG’ ANALOG</a:t>
            </a:r>
            <a:endParaRPr lang="en-US" sz="1200" dirty="0" smtClean="0"/>
          </a:p>
        </p:txBody>
      </p:sp>
      <p:sp>
        <p:nvSpPr>
          <p:cNvPr id="16" name="TextBox 15"/>
          <p:cNvSpPr txBox="1"/>
          <p:nvPr/>
        </p:nvSpPr>
        <p:spPr>
          <a:xfrm>
            <a:off x="228600" y="4648200"/>
            <a:ext cx="6324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FOAM FLOOD</a:t>
            </a:r>
            <a:endParaRPr lang="en-US" sz="1200" dirty="0" smtClean="0"/>
          </a:p>
        </p:txBody>
      </p:sp>
      <p:sp>
        <p:nvSpPr>
          <p:cNvPr id="10" name="TextBox 9"/>
          <p:cNvSpPr txBox="1"/>
          <p:nvPr/>
        </p:nvSpPr>
        <p:spPr>
          <a:xfrm>
            <a:off x="5029200" y="6581001"/>
            <a:ext cx="4114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dirty="0" smtClean="0">
                <a:solidFill>
                  <a:schemeClr val="bg1">
                    <a:lumMod val="50000"/>
                  </a:schemeClr>
                </a:solidFill>
              </a:rPr>
              <a:t>Source: Conn et al, in preparation</a:t>
            </a:r>
            <a:endParaRPr lang="en-US" sz="12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686800" cy="1417638"/>
          </a:xfrm>
        </p:spPr>
        <p:txBody>
          <a:bodyPr anchor="t"/>
          <a:lstStyle/>
          <a:p>
            <a:pPr algn="l"/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Oil Saturation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029200" y="6581001"/>
            <a:ext cx="4114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dirty="0" smtClean="0">
                <a:solidFill>
                  <a:schemeClr val="bg1">
                    <a:lumMod val="50000"/>
                  </a:schemeClr>
                </a:solidFill>
              </a:rPr>
              <a:t>Source: Conn et al, in preparation</a:t>
            </a:r>
            <a:endParaRPr lang="en-US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7172" name="Picture 9" descr="TotalSa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19200" y="1152525"/>
            <a:ext cx="3158836" cy="2352675"/>
          </a:xfrm>
          <a:prstGeom prst="rect">
            <a:avLst/>
          </a:prstGeom>
          <a:noFill/>
          <a:ln w="50800">
            <a:solidFill>
              <a:schemeClr val="tx1"/>
            </a:solidFill>
          </a:ln>
        </p:spPr>
      </p:pic>
      <p:pic>
        <p:nvPicPr>
          <p:cNvPr id="7170" name="Picture 11" descr="HighPermSat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19200" y="3819525"/>
            <a:ext cx="3158836" cy="2352675"/>
          </a:xfrm>
          <a:prstGeom prst="rect">
            <a:avLst/>
          </a:prstGeom>
          <a:noFill/>
          <a:ln w="50800">
            <a:solidFill>
              <a:schemeClr val="tx1"/>
            </a:solidFill>
          </a:ln>
        </p:spPr>
      </p:pic>
      <p:sp>
        <p:nvSpPr>
          <p:cNvPr id="7174" name="Rectangle 6"/>
          <p:cNvSpPr>
            <a:spLocks noChangeArrowheads="1"/>
          </p:cNvSpPr>
          <p:nvPr/>
        </p:nvSpPr>
        <p:spPr bwMode="auto">
          <a:xfrm>
            <a:off x="0" y="18192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175" name="Rectangle 7"/>
          <p:cNvSpPr>
            <a:spLocks noChangeArrowheads="1"/>
          </p:cNvSpPr>
          <p:nvPr/>
        </p:nvSpPr>
        <p:spPr bwMode="auto">
          <a:xfrm>
            <a:off x="0" y="31813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176" name="Rectangle 8"/>
          <p:cNvSpPr>
            <a:spLocks noChangeArrowheads="1"/>
          </p:cNvSpPr>
          <p:nvPr/>
        </p:nvSpPr>
        <p:spPr bwMode="auto">
          <a:xfrm>
            <a:off x="0" y="45434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177" name="Rectangle 9"/>
          <p:cNvSpPr>
            <a:spLocks noChangeArrowheads="1"/>
          </p:cNvSpPr>
          <p:nvPr/>
        </p:nvSpPr>
        <p:spPr bwMode="auto">
          <a:xfrm>
            <a:off x="0" y="59055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124200" y="2526268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13.7%</a:t>
            </a:r>
            <a:endParaRPr lang="en-US" b="1" dirty="0">
              <a:solidFill>
                <a:srgbClr val="FF0000"/>
              </a:solidFill>
            </a:endParaRPr>
          </a:p>
        </p:txBody>
      </p:sp>
      <p:grpSp>
        <p:nvGrpSpPr>
          <p:cNvPr id="15" name="Group 14"/>
          <p:cNvGrpSpPr/>
          <p:nvPr/>
        </p:nvGrpSpPr>
        <p:grpSpPr>
          <a:xfrm>
            <a:off x="4613564" y="1152525"/>
            <a:ext cx="3158836" cy="2352675"/>
            <a:chOff x="4613564" y="1152525"/>
            <a:chExt cx="3158836" cy="2352675"/>
          </a:xfrm>
        </p:grpSpPr>
        <p:pic>
          <p:nvPicPr>
            <p:cNvPr id="7171" name="Picture 10" descr="FractureSat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4613564" y="1152525"/>
              <a:ext cx="3158836" cy="2352675"/>
            </a:xfrm>
            <a:prstGeom prst="rect">
              <a:avLst/>
            </a:prstGeom>
            <a:noFill/>
            <a:ln w="50800">
              <a:solidFill>
                <a:schemeClr val="tx1"/>
              </a:solidFill>
            </a:ln>
          </p:spPr>
        </p:pic>
        <p:sp>
          <p:nvSpPr>
            <p:cNvPr id="24" name="TextBox 23"/>
            <p:cNvSpPr txBox="1"/>
            <p:nvPr/>
          </p:nvSpPr>
          <p:spPr>
            <a:xfrm>
              <a:off x="5867400" y="2573179"/>
              <a:ext cx="11430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>
                  <a:solidFill>
                    <a:schemeClr val="accent1"/>
                  </a:solidFill>
                </a:rPr>
                <a:t>due to wettability</a:t>
              </a:r>
              <a:endParaRPr lang="en-US" sz="1000" b="1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4613564" y="3819525"/>
            <a:ext cx="3158836" cy="2352675"/>
            <a:chOff x="4613564" y="3819525"/>
            <a:chExt cx="3158836" cy="2352675"/>
          </a:xfrm>
        </p:grpSpPr>
        <p:pic>
          <p:nvPicPr>
            <p:cNvPr id="7169" name="Picture 20" descr="LowPermSat.pn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4613564" y="3819525"/>
              <a:ext cx="3158836" cy="2352675"/>
            </a:xfrm>
            <a:prstGeom prst="rect">
              <a:avLst/>
            </a:prstGeom>
            <a:noFill/>
            <a:ln w="50800">
              <a:solidFill>
                <a:schemeClr val="tx1"/>
              </a:solidFill>
            </a:ln>
          </p:spPr>
        </p:pic>
        <p:sp>
          <p:nvSpPr>
            <p:cNvPr id="26" name="TextBox 25"/>
            <p:cNvSpPr txBox="1"/>
            <p:nvPr/>
          </p:nvSpPr>
          <p:spPr>
            <a:xfrm>
              <a:off x="6553200" y="5334000"/>
              <a:ext cx="914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solidFill>
                    <a:srgbClr val="FF0000"/>
                  </a:solidFill>
                </a:rPr>
                <a:t>25.1%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138358223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AutoShape 2" descr=" \Delta P = \frac{8 \mu L Q}{ \pi r^4} "/>
          <p:cNvSpPr>
            <a:spLocks noChangeAspect="1" noChangeArrowheads="1"/>
          </p:cNvSpPr>
          <p:nvPr/>
        </p:nvSpPr>
        <p:spPr bwMode="auto">
          <a:xfrm>
            <a:off x="612775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4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Pressure Drop</a:t>
            </a:r>
            <a:endParaRPr lang="en-US" sz="4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023673297"/>
              </p:ext>
            </p:extLst>
          </p:nvPr>
        </p:nvGraphicFramePr>
        <p:xfrm>
          <a:off x="4092575" y="4938713"/>
          <a:ext cx="1368425" cy="1144587"/>
        </p:xfrm>
        <a:graphic>
          <a:graphicData uri="http://schemas.openxmlformats.org/presentationml/2006/ole">
            <p:oleObj spid="_x0000_s5122" name="Equation" r:id="rId3" imgW="927000" imgH="774360" progId="Equation.3">
              <p:embed/>
            </p:oleObj>
          </a:graphicData>
        </a:graphic>
      </p:graphicFrame>
      <p:grpSp>
        <p:nvGrpSpPr>
          <p:cNvPr id="8" name="Group 20"/>
          <p:cNvGrpSpPr/>
          <p:nvPr/>
        </p:nvGrpSpPr>
        <p:grpSpPr>
          <a:xfrm>
            <a:off x="4320550" y="4476750"/>
            <a:ext cx="919430" cy="808393"/>
            <a:chOff x="5839354" y="1465605"/>
            <a:chExt cx="919430" cy="808393"/>
          </a:xfrm>
        </p:grpSpPr>
        <p:cxnSp>
          <p:nvCxnSpPr>
            <p:cNvPr id="9" name="Straight Arrow Connector 8"/>
            <p:cNvCxnSpPr/>
            <p:nvPr/>
          </p:nvCxnSpPr>
          <p:spPr>
            <a:xfrm>
              <a:off x="5954568" y="1758989"/>
              <a:ext cx="0" cy="515009"/>
            </a:xfrm>
            <a:prstGeom prst="straightConnector1">
              <a:avLst/>
            </a:prstGeom>
            <a:ln w="25400">
              <a:solidFill>
                <a:srgbClr val="00339A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/>
            <p:cNvSpPr txBox="1"/>
            <p:nvPr/>
          </p:nvSpPr>
          <p:spPr>
            <a:xfrm>
              <a:off x="5839354" y="1465605"/>
              <a:ext cx="91943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>
                  <a:solidFill>
                    <a:srgbClr val="00339A"/>
                  </a:solidFill>
                </a:rPr>
                <a:t>trapped</a:t>
              </a:r>
            </a:p>
            <a:p>
              <a:pPr algn="ctr"/>
              <a:r>
                <a:rPr lang="en-US" sz="1400" dirty="0" smtClean="0">
                  <a:solidFill>
                    <a:srgbClr val="00339A"/>
                  </a:solidFill>
                </a:rPr>
                <a:t>bubbles</a:t>
              </a:r>
              <a:endParaRPr lang="en-US" sz="1400" dirty="0">
                <a:solidFill>
                  <a:srgbClr val="00339A"/>
                </a:solidFill>
              </a:endParaRPr>
            </a:p>
          </p:txBody>
        </p:sp>
      </p:grpSp>
      <p:grpSp>
        <p:nvGrpSpPr>
          <p:cNvPr id="11" name="Group 23"/>
          <p:cNvGrpSpPr/>
          <p:nvPr/>
        </p:nvGrpSpPr>
        <p:grpSpPr>
          <a:xfrm>
            <a:off x="5459124" y="5014008"/>
            <a:ext cx="1036926" cy="523220"/>
            <a:chOff x="7682778" y="2012388"/>
            <a:chExt cx="1036926" cy="523220"/>
          </a:xfrm>
        </p:grpSpPr>
        <p:cxnSp>
          <p:nvCxnSpPr>
            <p:cNvPr id="12" name="Straight Arrow Connector 11"/>
            <p:cNvCxnSpPr/>
            <p:nvPr/>
          </p:nvCxnSpPr>
          <p:spPr>
            <a:xfrm flipV="1">
              <a:off x="7740385" y="2075827"/>
              <a:ext cx="0" cy="404387"/>
            </a:xfrm>
            <a:prstGeom prst="straightConnector1">
              <a:avLst/>
            </a:prstGeom>
            <a:ln w="25400">
              <a:solidFill>
                <a:srgbClr val="00339A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7682778" y="2012388"/>
              <a:ext cx="103692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>
                  <a:solidFill>
                    <a:srgbClr val="00339A"/>
                  </a:solidFill>
                </a:rPr>
                <a:t>lamellae</a:t>
              </a:r>
            </a:p>
            <a:p>
              <a:pPr algn="ctr"/>
              <a:r>
                <a:rPr lang="en-US" sz="1400" dirty="0" smtClean="0">
                  <a:solidFill>
                    <a:srgbClr val="00339A"/>
                  </a:solidFill>
                </a:rPr>
                <a:t>resistance</a:t>
              </a:r>
              <a:endParaRPr lang="en-US" sz="1400" dirty="0">
                <a:solidFill>
                  <a:srgbClr val="00339A"/>
                </a:solidFill>
              </a:endParaRPr>
            </a:p>
          </p:txBody>
        </p:sp>
      </p:grpSp>
      <p:cxnSp>
        <p:nvCxnSpPr>
          <p:cNvPr id="14" name="Straight Arrow Connector 13"/>
          <p:cNvCxnSpPr/>
          <p:nvPr/>
        </p:nvCxnSpPr>
        <p:spPr>
          <a:xfrm>
            <a:off x="4013008" y="5164281"/>
            <a:ext cx="0" cy="803043"/>
          </a:xfrm>
          <a:prstGeom prst="straightConnector1">
            <a:avLst/>
          </a:prstGeom>
          <a:ln w="50800">
            <a:solidFill>
              <a:srgbClr val="C0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2940724" y="6113553"/>
            <a:ext cx="37444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Effective displacement: </a:t>
            </a:r>
            <a:r>
              <a:rPr lang="en-US" sz="2000" b="1" dirty="0" smtClean="0">
                <a:solidFill>
                  <a:srgbClr val="C00000"/>
                </a:solidFill>
              </a:rPr>
              <a:t>M &lt; 1</a:t>
            </a:r>
            <a:endParaRPr lang="en-US" sz="2000" b="1" dirty="0">
              <a:solidFill>
                <a:srgbClr val="C0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166264" y="5303983"/>
            <a:ext cx="16739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/>
              <a:t>Mobility Ratio:</a:t>
            </a:r>
            <a:endParaRPr lang="en-US" sz="2000" b="1" dirty="0">
              <a:solidFill>
                <a:srgbClr val="C0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029200" y="6581001"/>
            <a:ext cx="4114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dirty="0" smtClean="0">
                <a:solidFill>
                  <a:schemeClr val="bg1">
                    <a:lumMod val="50000"/>
                  </a:schemeClr>
                </a:solidFill>
              </a:rPr>
              <a:t>Source: Conn et al, in preparation</a:t>
            </a:r>
            <a:endParaRPr lang="en-US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9" name="Picture 18" descr="PdropComparison.png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286000" y="914400"/>
            <a:ext cx="4648200" cy="3475146"/>
          </a:xfrm>
          <a:prstGeom prst="rect">
            <a:avLst/>
          </a:prstGeom>
        </p:spPr>
      </p:pic>
      <p:sp>
        <p:nvSpPr>
          <p:cNvPr id="512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38200" y="2438400"/>
            <a:ext cx="1295400" cy="526256"/>
          </a:xfrm>
          <a:prstGeom prst="rect">
            <a:avLst/>
          </a:prstGeom>
          <a:noFill/>
        </p:spPr>
      </p:pic>
      <p:grpSp>
        <p:nvGrpSpPr>
          <p:cNvPr id="23" name="Group 22"/>
          <p:cNvGrpSpPr/>
          <p:nvPr/>
        </p:nvGrpSpPr>
        <p:grpSpPr>
          <a:xfrm>
            <a:off x="3829050" y="180975"/>
            <a:ext cx="4876800" cy="793931"/>
            <a:chOff x="3810000" y="152400"/>
            <a:chExt cx="4876800" cy="793931"/>
          </a:xfrm>
        </p:grpSpPr>
        <p:pic>
          <p:nvPicPr>
            <p:cNvPr id="20" name="Picture 19" descr="Overview2.png"/>
            <p:cNvPicPr>
              <a:picLocks noChangeAspect="1"/>
            </p:cNvPicPr>
            <p:nvPr/>
          </p:nvPicPr>
          <p:blipFill>
            <a:blip r:embed="rId6" cstate="print"/>
            <a:srcRect t="72156"/>
            <a:stretch>
              <a:fillRect/>
            </a:stretch>
          </p:blipFill>
          <p:spPr>
            <a:xfrm>
              <a:off x="3810000" y="152400"/>
              <a:ext cx="4876800" cy="793931"/>
            </a:xfrm>
            <a:prstGeom prst="rect">
              <a:avLst/>
            </a:prstGeom>
          </p:spPr>
        </p:pic>
        <p:sp>
          <p:nvSpPr>
            <p:cNvPr id="21" name="Oval 20"/>
            <p:cNvSpPr/>
            <p:nvPr/>
          </p:nvSpPr>
          <p:spPr>
            <a:xfrm>
              <a:off x="4591050" y="428625"/>
              <a:ext cx="228600" cy="22860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Oval 21"/>
            <p:cNvSpPr/>
            <p:nvPr/>
          </p:nvSpPr>
          <p:spPr>
            <a:xfrm>
              <a:off x="7962900" y="409575"/>
              <a:ext cx="228600" cy="22860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686800" cy="1417638"/>
          </a:xfrm>
        </p:spPr>
        <p:txBody>
          <a:bodyPr anchor="t"/>
          <a:lstStyle/>
          <a:p>
            <a:pPr algn="l"/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Bubble Tracking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029200" y="6581001"/>
            <a:ext cx="4114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dirty="0" smtClean="0">
                <a:solidFill>
                  <a:schemeClr val="bg1">
                    <a:lumMod val="50000"/>
                  </a:schemeClr>
                </a:solidFill>
              </a:rPr>
              <a:t>Source: Conn et al, in preparation</a:t>
            </a:r>
            <a:endParaRPr lang="en-US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6" name="Picture 15" descr="1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" y="914400"/>
            <a:ext cx="2133600" cy="1600200"/>
          </a:xfrm>
          <a:prstGeom prst="rect">
            <a:avLst/>
          </a:prstGeom>
        </p:spPr>
      </p:pic>
      <p:pic>
        <p:nvPicPr>
          <p:cNvPr id="21" name="Picture 20" descr="2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362200" y="914400"/>
            <a:ext cx="2133600" cy="1600200"/>
          </a:xfrm>
          <a:prstGeom prst="rect">
            <a:avLst/>
          </a:prstGeom>
        </p:spPr>
      </p:pic>
      <p:pic>
        <p:nvPicPr>
          <p:cNvPr id="22" name="Picture 21" descr="03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572000" y="914400"/>
            <a:ext cx="2133600" cy="1600200"/>
          </a:xfrm>
          <a:prstGeom prst="rect">
            <a:avLst/>
          </a:prstGeom>
        </p:spPr>
      </p:pic>
      <p:pic>
        <p:nvPicPr>
          <p:cNvPr id="23" name="Picture 22" descr="04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781800" y="914400"/>
            <a:ext cx="2133600" cy="1600200"/>
          </a:xfrm>
          <a:prstGeom prst="rect">
            <a:avLst/>
          </a:prstGeom>
        </p:spPr>
      </p:pic>
      <p:pic>
        <p:nvPicPr>
          <p:cNvPr id="24" name="Picture 23" descr="05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52400" y="2743200"/>
            <a:ext cx="2133600" cy="1600200"/>
          </a:xfrm>
          <a:prstGeom prst="rect">
            <a:avLst/>
          </a:prstGeom>
        </p:spPr>
      </p:pic>
      <p:pic>
        <p:nvPicPr>
          <p:cNvPr id="25" name="Picture 24" descr="06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2362200" y="2743200"/>
            <a:ext cx="2133600" cy="1600200"/>
          </a:xfrm>
          <a:prstGeom prst="rect">
            <a:avLst/>
          </a:prstGeom>
        </p:spPr>
      </p:pic>
      <p:pic>
        <p:nvPicPr>
          <p:cNvPr id="26" name="Picture 25" descr="07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4572000" y="2743200"/>
            <a:ext cx="2133600" cy="1600200"/>
          </a:xfrm>
          <a:prstGeom prst="rect">
            <a:avLst/>
          </a:prstGeom>
        </p:spPr>
      </p:pic>
      <p:pic>
        <p:nvPicPr>
          <p:cNvPr id="27" name="Picture 26" descr="08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6781800" y="2743200"/>
            <a:ext cx="2133600" cy="1600200"/>
          </a:xfrm>
          <a:prstGeom prst="rect">
            <a:avLst/>
          </a:prstGeom>
        </p:spPr>
      </p:pic>
      <p:pic>
        <p:nvPicPr>
          <p:cNvPr id="28" name="Picture 27" descr="09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152400" y="4572000"/>
            <a:ext cx="2133600" cy="1600200"/>
          </a:xfrm>
          <a:prstGeom prst="rect">
            <a:avLst/>
          </a:prstGeom>
        </p:spPr>
      </p:pic>
      <p:pic>
        <p:nvPicPr>
          <p:cNvPr id="29" name="Picture 28" descr="10.pn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2362200" y="4572000"/>
            <a:ext cx="2133600" cy="1600200"/>
          </a:xfrm>
          <a:prstGeom prst="rect">
            <a:avLst/>
          </a:prstGeom>
        </p:spPr>
      </p:pic>
      <p:pic>
        <p:nvPicPr>
          <p:cNvPr id="31" name="Picture 30" descr="12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4572000" y="4572000"/>
            <a:ext cx="2133600" cy="1600200"/>
          </a:xfrm>
          <a:prstGeom prst="rect">
            <a:avLst/>
          </a:prstGeom>
        </p:spPr>
      </p:pic>
      <p:pic>
        <p:nvPicPr>
          <p:cNvPr id="32" name="Picture 31" descr="13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6781800" y="4572000"/>
            <a:ext cx="2133600" cy="1600200"/>
          </a:xfrm>
          <a:prstGeom prst="rect">
            <a:avLst/>
          </a:prstGeom>
        </p:spPr>
      </p:pic>
      <p:cxnSp>
        <p:nvCxnSpPr>
          <p:cNvPr id="33" name="Straight Arrow Connector 32"/>
          <p:cNvCxnSpPr/>
          <p:nvPr/>
        </p:nvCxnSpPr>
        <p:spPr bwMode="auto">
          <a:xfrm>
            <a:off x="6019800" y="838200"/>
            <a:ext cx="2362200" cy="0"/>
          </a:xfrm>
          <a:prstGeom prst="straightConnector1">
            <a:avLst/>
          </a:prstGeom>
          <a:solidFill>
            <a:schemeClr val="accent1"/>
          </a:solidFill>
          <a:ln w="222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med" len="lg"/>
          </a:ln>
          <a:effectLst/>
        </p:spPr>
      </p:cxnSp>
      <p:sp>
        <p:nvSpPr>
          <p:cNvPr id="35" name="TextBox 15"/>
          <p:cNvSpPr txBox="1">
            <a:spLocks noChangeArrowheads="1"/>
          </p:cNvSpPr>
          <p:nvPr/>
        </p:nvSpPr>
        <p:spPr bwMode="auto">
          <a:xfrm>
            <a:off x="6477000" y="609600"/>
            <a:ext cx="137160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000" dirty="0" smtClean="0">
                <a:solidFill>
                  <a:schemeClr val="bg1">
                    <a:lumMod val="50000"/>
                  </a:schemeClr>
                </a:solidFill>
                <a:cs typeface="Calibri" pitchFamily="34" charset="0"/>
              </a:rPr>
              <a:t>time</a:t>
            </a:r>
            <a:endParaRPr lang="en-US" sz="1000" dirty="0">
              <a:solidFill>
                <a:schemeClr val="bg1">
                  <a:lumMod val="50000"/>
                </a:schemeClr>
              </a:solidFill>
              <a:cs typeface="Calibri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0" y="6200715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i="1" dirty="0" smtClean="0"/>
              <a:t>How is foam generated and destroyed in porous media?</a:t>
            </a:r>
            <a:endParaRPr lang="en-US" sz="2000" b="1" dirty="0" smtClean="0"/>
          </a:p>
        </p:txBody>
      </p:sp>
    </p:spTree>
    <p:extLst>
      <p:ext uri="{BB962C8B-B14F-4D97-AF65-F5344CB8AC3E}">
        <p14:creationId xmlns="" xmlns:p14="http://schemas.microsoft.com/office/powerpoint/2010/main" val="138358223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304800" y="985421"/>
            <a:ext cx="88392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800" b="1" dirty="0" smtClean="0"/>
              <a:t> Demonstrated water/air/foam floods in oil-wet PDMS</a:t>
            </a:r>
          </a:p>
          <a:p>
            <a:pPr>
              <a:buFont typeface="Arial" pitchFamily="34" charset="0"/>
              <a:buChar char="•"/>
            </a:pPr>
            <a:r>
              <a:rPr lang="en-US" sz="2800" b="1" dirty="0" smtClean="0"/>
              <a:t> Stable foam in the presence of oil</a:t>
            </a:r>
          </a:p>
          <a:p>
            <a:pPr>
              <a:buFont typeface="Arial" pitchFamily="34" charset="0"/>
              <a:buChar char="•"/>
            </a:pPr>
            <a:r>
              <a:rPr lang="en-US" sz="2800" b="1" dirty="0" smtClean="0"/>
              <a:t> Permeability heterogeneity (fracture/low/high-perm)</a:t>
            </a:r>
          </a:p>
          <a:p>
            <a:pPr>
              <a:buFont typeface="Arial" pitchFamily="34" charset="0"/>
              <a:buChar char="•"/>
            </a:pPr>
            <a:endParaRPr lang="en-US" sz="2800" b="1" dirty="0" smtClean="0"/>
          </a:p>
          <a:p>
            <a:pPr>
              <a:buFont typeface="Arial" pitchFamily="34" charset="0"/>
              <a:buChar char="•"/>
            </a:pPr>
            <a:r>
              <a:rPr lang="en-US" sz="2800" b="1" dirty="0" smtClean="0"/>
              <a:t> Improved oil mobilization with foam given identical injection conditions</a:t>
            </a:r>
          </a:p>
          <a:p>
            <a:pPr>
              <a:buFont typeface="Arial" pitchFamily="34" charset="0"/>
              <a:buChar char="•"/>
            </a:pPr>
            <a:r>
              <a:rPr lang="en-US" sz="2800" b="1" dirty="0" smtClean="0"/>
              <a:t> Bridged single-pore with core/sandpack scale </a:t>
            </a:r>
            <a:r>
              <a:rPr lang="en-US" sz="2800" b="1" dirty="0" err="1" smtClean="0"/>
              <a:t>expts</a:t>
            </a:r>
            <a:endParaRPr lang="en-US" sz="2800" b="1" dirty="0" smtClean="0"/>
          </a:p>
          <a:p>
            <a:pPr>
              <a:buFont typeface="Arial" pitchFamily="34" charset="0"/>
              <a:buChar char="•"/>
            </a:pPr>
            <a:r>
              <a:rPr lang="en-US" sz="2800" b="1" dirty="0" smtClean="0"/>
              <a:t> Oil displacement resolved to each permeability section</a:t>
            </a:r>
          </a:p>
          <a:p>
            <a:pPr>
              <a:buFont typeface="Arial" pitchFamily="34" charset="0"/>
              <a:buChar char="•"/>
            </a:pPr>
            <a:r>
              <a:rPr lang="en-US" sz="2800" b="1" dirty="0" smtClean="0"/>
              <a:t> Foam increased macro/micro </a:t>
            </a:r>
            <a:r>
              <a:rPr lang="el-GR" sz="2800" b="1" dirty="0" smtClean="0"/>
              <a:t>Δ</a:t>
            </a:r>
            <a:r>
              <a:rPr lang="en-US" sz="2800" b="1" dirty="0" smtClean="0"/>
              <a:t>P, overcoming CEP</a:t>
            </a:r>
          </a:p>
          <a:p>
            <a:pPr>
              <a:buFont typeface="Arial" pitchFamily="34" charset="0"/>
              <a:buChar char="•"/>
            </a:pPr>
            <a:r>
              <a:rPr lang="en-US" sz="2800" b="1" dirty="0" smtClean="0"/>
              <a:t> Phase separation due to capillary entry pressures (CEP)</a:t>
            </a:r>
          </a:p>
          <a:p>
            <a:pPr>
              <a:buFont typeface="Arial" pitchFamily="34" charset="0"/>
              <a:buChar char="•"/>
            </a:pPr>
            <a:r>
              <a:rPr lang="en-US" sz="2800" b="1" dirty="0" smtClean="0"/>
              <a:t> Liquid-rich low-perm and gas-rich high-perm</a:t>
            </a:r>
          </a:p>
          <a:p>
            <a:pPr>
              <a:buFont typeface="Arial" pitchFamily="34" charset="0"/>
              <a:buChar char="•"/>
            </a:pPr>
            <a:r>
              <a:rPr lang="en-US" sz="2800" b="1" dirty="0" smtClean="0"/>
              <a:t> Foam should not be treated as a homogeneous phase</a:t>
            </a: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0" y="0"/>
            <a:ext cx="8686800" cy="1417638"/>
          </a:xfrm>
          <a:prstGeom prst="rect">
            <a:avLst/>
          </a:prstGeom>
        </p:spPr>
        <p:txBody>
          <a:bodyPr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Conclusions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029200" y="6581001"/>
            <a:ext cx="4114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dirty="0" smtClean="0">
                <a:solidFill>
                  <a:schemeClr val="bg1">
                    <a:lumMod val="50000"/>
                  </a:schemeClr>
                </a:solidFill>
              </a:rPr>
              <a:t>Source: Conn et al, in preparation</a:t>
            </a:r>
            <a:endParaRPr lang="en-US" sz="12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" name="Straight Connector 32"/>
          <p:cNvCxnSpPr/>
          <p:nvPr/>
        </p:nvCxnSpPr>
        <p:spPr>
          <a:xfrm>
            <a:off x="0" y="2819400"/>
            <a:ext cx="9144000" cy="0"/>
          </a:xfrm>
          <a:prstGeom prst="line">
            <a:avLst/>
          </a:prstGeom>
          <a:ln w="38100">
            <a:gradFill flip="none" rotWithShape="1">
              <a:gsLst>
                <a:gs pos="0">
                  <a:schemeClr val="tx1">
                    <a:lumMod val="50000"/>
                    <a:lumOff val="50000"/>
                  </a:schemeClr>
                </a:gs>
                <a:gs pos="50000">
                  <a:schemeClr val="tx1"/>
                </a:gs>
                <a:gs pos="100000">
                  <a:schemeClr val="tx1">
                    <a:lumMod val="50000"/>
                    <a:lumOff val="5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15"/>
          <p:cNvSpPr txBox="1">
            <a:spLocks noChangeArrowheads="1"/>
          </p:cNvSpPr>
          <p:nvPr/>
        </p:nvSpPr>
        <p:spPr bwMode="auto">
          <a:xfrm>
            <a:off x="0" y="1828800"/>
            <a:ext cx="9144000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 pitchFamily="34" charset="0"/>
              </a:rPr>
              <a:t>THANK YOU</a:t>
            </a:r>
          </a:p>
          <a:p>
            <a:pPr algn="ctr">
              <a:defRPr/>
            </a:pPr>
            <a:endParaRPr lang="en-US" sz="4400" b="1" dirty="0" smtClean="0">
              <a:cs typeface="Calibri" pitchFamily="34" charset="0"/>
            </a:endParaRPr>
          </a:p>
          <a:p>
            <a:pPr algn="ctr">
              <a:defRPr/>
            </a:pPr>
            <a:r>
              <a:rPr lang="en-US" sz="2400" b="1" dirty="0" smtClean="0">
                <a:cs typeface="Calibri" pitchFamily="34" charset="0"/>
              </a:rPr>
              <a:t>Questions?</a:t>
            </a:r>
            <a:endParaRPr lang="en-US" sz="2400" b="1" dirty="0">
              <a:cs typeface="Calibri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2841</TotalTime>
  <Words>664</Words>
  <Application>Microsoft Office PowerPoint</Application>
  <PresentationFormat>On-screen Show (4:3)</PresentationFormat>
  <Paragraphs>152</Paragraphs>
  <Slides>21</Slides>
  <Notes>14</Notes>
  <HiddenSlides>0</HiddenSlides>
  <MMClips>2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3" baseType="lpstr">
      <vt:lpstr>Office Theme</vt:lpstr>
      <vt:lpstr>Equation</vt:lpstr>
      <vt:lpstr>Foam Transport in Porous Media Micromodels</vt:lpstr>
      <vt:lpstr>Slide 2</vt:lpstr>
      <vt:lpstr>Slide 3</vt:lpstr>
      <vt:lpstr>Mobility Control</vt:lpstr>
      <vt:lpstr>Slide 5</vt:lpstr>
      <vt:lpstr>Slide 6</vt:lpstr>
      <vt:lpstr>Slide 7</vt:lpstr>
      <vt:lpstr>Slide 8</vt:lpstr>
      <vt:lpstr>Slide 9</vt:lpstr>
      <vt:lpstr>Control Experiments</vt:lpstr>
      <vt:lpstr>Slide 11</vt:lpstr>
      <vt:lpstr>Slide 12</vt:lpstr>
      <vt:lpstr>Slide 13</vt:lpstr>
      <vt:lpstr>Slide 14</vt:lpstr>
      <vt:lpstr>Slide 15</vt:lpstr>
      <vt:lpstr>Slide 16</vt:lpstr>
      <vt:lpstr>Oil Saturation</vt:lpstr>
      <vt:lpstr>Slide 18</vt:lpstr>
      <vt:lpstr>Bubble Tracking</vt:lpstr>
      <vt:lpstr>Slide 20</vt:lpstr>
      <vt:lpstr>Slide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Charles</dc:creator>
  <cp:lastModifiedBy>Charles</cp:lastModifiedBy>
  <cp:revision>256</cp:revision>
  <dcterms:created xsi:type="dcterms:W3CDTF">2013-10-23T18:39:06Z</dcterms:created>
  <dcterms:modified xsi:type="dcterms:W3CDTF">2014-04-23T18:03:32Z</dcterms:modified>
</cp:coreProperties>
</file>